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6" r:id="rId5"/>
    <p:sldId id="529" r:id="rId6"/>
    <p:sldId id="531" r:id="rId7"/>
    <p:sldId id="286" r:id="rId8"/>
    <p:sldId id="532" r:id="rId9"/>
    <p:sldId id="280" r:id="rId10"/>
    <p:sldId id="533" r:id="rId11"/>
    <p:sldId id="534" r:id="rId12"/>
    <p:sldId id="535" r:id="rId13"/>
    <p:sldId id="558" r:id="rId14"/>
    <p:sldId id="539" r:id="rId15"/>
    <p:sldId id="550" r:id="rId16"/>
    <p:sldId id="548" r:id="rId17"/>
    <p:sldId id="541" r:id="rId18"/>
    <p:sldId id="549" r:id="rId19"/>
    <p:sldId id="542" r:id="rId20"/>
    <p:sldId id="544" r:id="rId21"/>
    <p:sldId id="547" r:id="rId22"/>
    <p:sldId id="546" r:id="rId23"/>
    <p:sldId id="545" r:id="rId24"/>
    <p:sldId id="537" r:id="rId25"/>
    <p:sldId id="536" r:id="rId26"/>
    <p:sldId id="267"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Daniel J (DPU)" initials="TDJ(" lastIdx="1" clrIdx="0">
    <p:extLst>
      <p:ext uri="{19B8F6BF-5375-455C-9EA6-DF929625EA0E}">
        <p15:presenceInfo xmlns:p15="http://schemas.microsoft.com/office/powerpoint/2012/main" userId="S::Daniel.J.Taylor@mass.gov::0a89c3c4-82b0-40ca-bd7b-3df76f38a1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59F"/>
    <a:srgbClr val="FC96F0"/>
    <a:srgbClr val="DBAD03"/>
    <a:srgbClr val="DD9B23"/>
    <a:srgbClr val="FFCC00"/>
    <a:srgbClr val="74DB17"/>
    <a:srgbClr val="59CC26"/>
    <a:srgbClr val="6CDA3A"/>
    <a:srgbClr val="E4FD27"/>
    <a:srgbClr val="1306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85020" autoAdjust="0"/>
  </p:normalViewPr>
  <p:slideViewPr>
    <p:cSldViewPr snapToGrid="0">
      <p:cViewPr varScale="1">
        <p:scale>
          <a:sx n="65" d="100"/>
          <a:sy n="65" d="100"/>
        </p:scale>
        <p:origin x="5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9"/>
      <c:rotY val="360"/>
      <c:rAngAx val="0"/>
    </c:view3D>
    <c:floor>
      <c:thickness val="0"/>
      <c:spPr>
        <a:noFill/>
        <a:ln>
          <a:noFill/>
        </a:ln>
      </c:spPr>
    </c:floor>
    <c:sideWall>
      <c:thickness val="0"/>
      <c:spPr>
        <a:noFill/>
        <a:ln>
          <a:noFill/>
        </a:ln>
      </c:spPr>
    </c:sideWall>
    <c:backWall>
      <c:thickness val="0"/>
      <c:spPr>
        <a:noFill/>
        <a:ln>
          <a:noFill/>
        </a:ln>
      </c:spPr>
    </c:backWall>
    <c:plotArea>
      <c:layout/>
      <c:pie3DChart>
        <c:varyColors val="1"/>
        <c:ser>
          <c:idx val="0"/>
          <c:order val="0"/>
          <c:tx>
            <c:v>Total</c:v>
          </c:tx>
          <c:dPt>
            <c:idx val="0"/>
            <c:bubble3D val="0"/>
            <c:spPr>
              <a:solidFill>
                <a:srgbClr val="FFFF00"/>
              </a:solidFill>
              <a:ln w="25402">
                <a:solidFill>
                  <a:srgbClr val="FFFFFF"/>
                </a:solidFill>
                <a:prstDash val="solid"/>
              </a:ln>
            </c:spPr>
            <c:extLst>
              <c:ext xmlns:c16="http://schemas.microsoft.com/office/drawing/2014/chart" uri="{C3380CC4-5D6E-409C-BE32-E72D297353CC}">
                <c16:uniqueId val="{00000001-2334-4CD6-B0F4-2A10268F2F2E}"/>
              </c:ext>
            </c:extLst>
          </c:dPt>
          <c:dPt>
            <c:idx val="1"/>
            <c:bubble3D val="0"/>
            <c:spPr>
              <a:solidFill>
                <a:srgbClr val="FFC000"/>
              </a:solidFill>
              <a:ln w="25402">
                <a:solidFill>
                  <a:srgbClr val="FFFFFF"/>
                </a:solidFill>
                <a:prstDash val="solid"/>
              </a:ln>
            </c:spPr>
            <c:extLst>
              <c:ext xmlns:c16="http://schemas.microsoft.com/office/drawing/2014/chart" uri="{C3380CC4-5D6E-409C-BE32-E72D297353CC}">
                <c16:uniqueId val="{00000003-2334-4CD6-B0F4-2A10268F2F2E}"/>
              </c:ext>
            </c:extLst>
          </c:dPt>
          <c:dPt>
            <c:idx val="2"/>
            <c:bubble3D val="0"/>
            <c:spPr>
              <a:solidFill>
                <a:srgbClr val="FF0000"/>
              </a:solidFill>
              <a:ln w="25402">
                <a:solidFill>
                  <a:srgbClr val="FFFFFF"/>
                </a:solidFill>
                <a:prstDash val="solid"/>
              </a:ln>
            </c:spPr>
            <c:extLst>
              <c:ext xmlns:c16="http://schemas.microsoft.com/office/drawing/2014/chart" uri="{C3380CC4-5D6E-409C-BE32-E72D297353CC}">
                <c16:uniqueId val="{00000005-2334-4CD6-B0F4-2A10268F2F2E}"/>
              </c:ext>
            </c:extLst>
          </c:dPt>
          <c:dPt>
            <c:idx val="3"/>
            <c:bubble3D val="0"/>
            <c:spPr>
              <a:solidFill>
                <a:srgbClr val="00B0F0"/>
              </a:solidFill>
              <a:ln w="25402">
                <a:solidFill>
                  <a:srgbClr val="FFFFFF"/>
                </a:solidFill>
                <a:prstDash val="solid"/>
              </a:ln>
            </c:spPr>
            <c:extLst>
              <c:ext xmlns:c16="http://schemas.microsoft.com/office/drawing/2014/chart" uri="{C3380CC4-5D6E-409C-BE32-E72D297353CC}">
                <c16:uniqueId val="{00000007-2334-4CD6-B0F4-2A10268F2F2E}"/>
              </c:ext>
            </c:extLst>
          </c:dPt>
          <c:dPt>
            <c:idx val="4"/>
            <c:bubble3D val="0"/>
            <c:spPr>
              <a:solidFill>
                <a:srgbClr val="00CC00"/>
              </a:solidFill>
              <a:ln w="25402">
                <a:solidFill>
                  <a:srgbClr val="FFFFFF"/>
                </a:solidFill>
                <a:prstDash val="solid"/>
              </a:ln>
            </c:spPr>
            <c:extLst>
              <c:ext xmlns:c16="http://schemas.microsoft.com/office/drawing/2014/chart" uri="{C3380CC4-5D6E-409C-BE32-E72D297353CC}">
                <c16:uniqueId val="{00000009-2334-4CD6-B0F4-2A10268F2F2E}"/>
              </c:ext>
            </c:extLst>
          </c:dPt>
          <c:dPt>
            <c:idx val="5"/>
            <c:bubble3D val="0"/>
            <c:spPr>
              <a:solidFill>
                <a:srgbClr val="FFC000"/>
              </a:solidFill>
              <a:ln w="25402">
                <a:solidFill>
                  <a:srgbClr val="FFFFFF"/>
                </a:solidFill>
                <a:prstDash val="solid"/>
              </a:ln>
            </c:spPr>
            <c:extLst>
              <c:ext xmlns:c16="http://schemas.microsoft.com/office/drawing/2014/chart" uri="{C3380CC4-5D6E-409C-BE32-E72D297353CC}">
                <c16:uniqueId val="{0000000B-2334-4CD6-B0F4-2A10268F2F2E}"/>
              </c:ext>
            </c:extLst>
          </c:dPt>
          <c:dLbls>
            <c:dLbl>
              <c:idx val="0"/>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1" i="0" u="none" strike="noStrike" kern="1200" baseline="0">
                      <a:solidFill>
                        <a:schemeClr val="tx1"/>
                      </a:solidFill>
                      <a:latin typeface="CG Times" panose="00000400000000000000"/>
                      <a:cs typeface="Times New Roman" panose="02020603050405020304" pitchFamily="18" charset="0"/>
                    </a:defRPr>
                  </a:pPr>
                  <a:endParaRPr lang="en-US"/>
                </a:p>
              </c:txPr>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34-4CD6-B0F4-2A10268F2F2E}"/>
                </c:ext>
              </c:extLst>
            </c:dLbl>
            <c:dLbl>
              <c:idx val="1"/>
              <c:delete val="1"/>
              <c:extLst>
                <c:ext xmlns:c15="http://schemas.microsoft.com/office/drawing/2012/chart" uri="{CE6537A1-D6FC-4f65-9D91-7224C49458BB}"/>
                <c:ext xmlns:c16="http://schemas.microsoft.com/office/drawing/2014/chart" uri="{C3380CC4-5D6E-409C-BE32-E72D297353CC}">
                  <c16:uniqueId val="{00000003-2334-4CD6-B0F4-2A10268F2F2E}"/>
                </c:ext>
              </c:extLst>
            </c:dLbl>
            <c:dLbl>
              <c:idx val="2"/>
              <c:layout>
                <c:manualLayout>
                  <c:x val="-4.9982311993609495E-2"/>
                  <c:y val="4.4100938194614255E-2"/>
                </c:manualLayout>
              </c:layout>
              <c:tx>
                <c:rich>
                  <a:bodyPr/>
                  <a:lstStyle/>
                  <a:p>
                    <a:fld id="{153B7F94-F175-4992-92F7-540BDA4FD0F8}" type="PERCENTAGE">
                      <a:rPr lang="en-US" sz="2000">
                        <a:solidFill>
                          <a:schemeClr val="tx1"/>
                        </a:solidFill>
                      </a:rPr>
                      <a:pPr/>
                      <a:t>[PERCENTAGE]</a:t>
                    </a:fld>
                    <a:endParaRPr lang="en-US"/>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2334-4CD6-B0F4-2A10268F2F2E}"/>
                </c:ext>
              </c:extLst>
            </c:dLbl>
            <c:dLbl>
              <c:idx val="3"/>
              <c:layout>
                <c:manualLayout>
                  <c:x val="-7.0711230523948065E-2"/>
                  <c:y val="-0.1243237952728088"/>
                </c:manualLayout>
              </c:layout>
              <c:tx>
                <c:rich>
                  <a:bodyPr/>
                  <a:lstStyle/>
                  <a:p>
                    <a:fld id="{7995EB9C-45B9-498C-9B10-7136239801B5}" type="PERCENTAGE">
                      <a:rPr lang="en-US" sz="2000">
                        <a:solidFill>
                          <a:schemeClr val="tx1"/>
                        </a:solidFill>
                      </a:rPr>
                      <a:pPr/>
                      <a:t>[PERCENTAGE]</a:t>
                    </a:fld>
                    <a:endParaRPr lang="en-US"/>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334-4CD6-B0F4-2A10268F2F2E}"/>
                </c:ext>
              </c:extLst>
            </c:dLbl>
            <c:dLbl>
              <c:idx val="4"/>
              <c:layout>
                <c:manualLayout>
                  <c:x val="5.3264274734772757E-2"/>
                  <c:y val="-0.2096451209652764"/>
                </c:manualLayout>
              </c:layout>
              <c:tx>
                <c:rich>
                  <a:bodyPr/>
                  <a:lstStyle/>
                  <a:p>
                    <a:fld id="{AD94E0C3-AB3D-4E81-A9A6-AC1E657DB200}" type="PERCENTAGE">
                      <a:rPr lang="en-US" sz="2000">
                        <a:solidFill>
                          <a:schemeClr val="tx1"/>
                        </a:solidFill>
                      </a:rPr>
                      <a:pPr/>
                      <a:t>[PERCENTAGE]</a:t>
                    </a:fld>
                    <a:endParaRPr lang="en-US"/>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334-4CD6-B0F4-2A10268F2F2E}"/>
                </c:ext>
              </c:extLst>
            </c:dLbl>
            <c:dLbl>
              <c:idx val="5"/>
              <c:layout>
                <c:manualLayout>
                  <c:x val="4.9378447259309975E-2"/>
                  <c:y val="5.462736042447653E-2"/>
                </c:manualLayout>
              </c:layout>
              <c:tx>
                <c:rich>
                  <a:bodyPr/>
                  <a:lstStyle/>
                  <a:p>
                    <a:fld id="{3837939D-1484-4F68-921B-B753F13EE897}" type="PERCENTAGE">
                      <a:rPr lang="en-US" sz="2000">
                        <a:solidFill>
                          <a:schemeClr val="tx1"/>
                        </a:solidFill>
                      </a:rPr>
                      <a:pPr/>
                      <a:t>[PERCENTAGE]</a:t>
                    </a:fld>
                    <a:endParaRPr lang="en-US"/>
                  </a:p>
                </c:rich>
              </c:tx>
              <c:showLegendKey val="0"/>
              <c:showVal val="0"/>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334-4CD6-B0F4-2A10268F2F2E}"/>
                </c:ext>
              </c:extLst>
            </c:dLbl>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2000" b="1" i="0" u="none" strike="noStrike" kern="1200" baseline="0">
                    <a:solidFill>
                      <a:srgbClr val="404040"/>
                    </a:solidFill>
                    <a:latin typeface="CG Times" panose="00000400000000000000"/>
                    <a:cs typeface="Times New Roman" panose="02020603050405020304" pitchFamily="18" charset="0"/>
                  </a:defRPr>
                </a:pPr>
                <a:endParaRPr lang="en-US"/>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6"/>
              <c:pt idx="0">
                <c:v>Excavator/(failure to remark)</c:v>
              </c:pt>
              <c:pt idx="1">
                <c:v>Further Research Ongoing</c:v>
              </c:pt>
              <c:pt idx="2">
                <c:v>Marking Issue</c:v>
              </c:pt>
              <c:pt idx="3">
                <c:v>No Dig Safe or Invalid Dig Safe Ticket</c:v>
              </c:pt>
              <c:pt idx="4">
                <c:v>Excavating Process Error</c:v>
              </c:pt>
              <c:pt idx="5">
                <c:v>Timeliness Error</c:v>
              </c:pt>
            </c:strLit>
          </c:cat>
          <c:val>
            <c:numLit>
              <c:formatCode>General</c:formatCode>
              <c:ptCount val="6"/>
              <c:pt idx="0">
                <c:v>99</c:v>
              </c:pt>
              <c:pt idx="1">
                <c:v>0</c:v>
              </c:pt>
              <c:pt idx="2">
                <c:v>992</c:v>
              </c:pt>
              <c:pt idx="3">
                <c:v>692</c:v>
              </c:pt>
              <c:pt idx="4">
                <c:v>1125</c:v>
              </c:pt>
              <c:pt idx="5">
                <c:v>1531</c:v>
              </c:pt>
            </c:numLit>
          </c:val>
          <c:extLst>
            <c:ext xmlns:c16="http://schemas.microsoft.com/office/drawing/2014/chart" uri="{C3380CC4-5D6E-409C-BE32-E72D297353CC}">
              <c16:uniqueId val="{0000000C-2334-4CD6-B0F4-2A10268F2F2E}"/>
            </c:ext>
          </c:extLst>
        </c:ser>
        <c:dLbls>
          <c:showLegendKey val="0"/>
          <c:showVal val="0"/>
          <c:showCatName val="0"/>
          <c:showSerName val="0"/>
          <c:showPercent val="0"/>
          <c:showBubbleSize val="0"/>
          <c:showLeaderLines val="1"/>
        </c:dLbls>
      </c:pie3DChart>
      <c:spPr>
        <a:noFill/>
        <a:ln>
          <a:noFill/>
        </a:ln>
      </c:spPr>
    </c:plotArea>
    <c:legend>
      <c:legendPos val="b"/>
      <c:legendEntry>
        <c:idx val="1"/>
        <c:delete val="1"/>
      </c:legendEntry>
      <c:layout>
        <c:manualLayout>
          <c:xMode val="edge"/>
          <c:yMode val="edge"/>
          <c:x val="7.2525200654266042E-2"/>
          <c:y val="0.80128733730880186"/>
          <c:w val="0.85374177412606034"/>
          <c:h val="0.1779952023582016"/>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1600" b="1" i="0" u="none" strike="noStrike" kern="1200" baseline="0">
              <a:solidFill>
                <a:schemeClr val="tx1"/>
              </a:solidFill>
              <a:latin typeface="CG Times" panose="00000400000000000000"/>
              <a:cs typeface="Times New Roman" panose="02020603050405020304" pitchFamily="18" charset="0"/>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000000"/>
          </a:solidFill>
          <a:latin typeface="Apto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6C156F-6E1F-42E5-B105-0DB158234D8D}"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40F7D8E9-9E56-4B1F-B918-C2A411B9A6B8}">
      <dgm:prSet phldrT="[Text]" custT="1"/>
      <dgm:spPr>
        <a:xfrm>
          <a:off x="3093" y="363323"/>
          <a:ext cx="2623631" cy="1770277"/>
        </a:xfrm>
        <a:prstGeom prst="roundRect">
          <a:avLst/>
        </a:prstGeom>
        <a:solidFill>
          <a:schemeClr val="bg1">
            <a:lumMod val="85000"/>
          </a:schemeClr>
        </a:solidFill>
        <a:ln w="19050" cap="rnd" cmpd="sng" algn="ctr">
          <a:solidFill>
            <a:sysClr val="window" lastClr="FFFFFF">
              <a:hueOff val="0"/>
              <a:satOff val="0"/>
              <a:lumOff val="0"/>
              <a:alphaOff val="0"/>
            </a:sysClr>
          </a:solidFill>
          <a:prstDash val="solid"/>
        </a:ln>
        <a:effectLst/>
      </dgm:spPr>
      <dgm:t>
        <a:bodyPr/>
        <a:lstStyle/>
        <a:p>
          <a:pPr>
            <a:buNone/>
          </a:pPr>
          <a:r>
            <a:rPr lang="en-US" sz="3600" b="1" dirty="0">
              <a:solidFill>
                <a:srgbClr val="10059F"/>
              </a:solidFill>
              <a:latin typeface="CG Times" panose="00000400000000000000"/>
              <a:ea typeface="+mn-ea"/>
              <a:cs typeface="+mn-cs"/>
            </a:rPr>
            <a:t>Violations related to </a:t>
          </a:r>
          <a:r>
            <a:rPr lang="en-US" sz="3600" b="1" u="sng" dirty="0">
              <a:solidFill>
                <a:srgbClr val="FFF90D"/>
              </a:solidFill>
              <a:latin typeface="CG Times" panose="00000400000000000000"/>
              <a:ea typeface="+mn-ea"/>
              <a:cs typeface="+mn-cs"/>
            </a:rPr>
            <a:t>natural gas</a:t>
          </a:r>
          <a:r>
            <a:rPr lang="en-US" sz="3200" b="1" u="none" dirty="0">
              <a:solidFill>
                <a:srgbClr val="10059F"/>
              </a:solidFill>
              <a:latin typeface="CG Times" panose="00000400000000000000"/>
              <a:ea typeface="+mn-ea"/>
              <a:cs typeface="+mn-cs"/>
            </a:rPr>
            <a:t>:</a:t>
          </a:r>
        </a:p>
      </dgm:t>
    </dgm:pt>
    <dgm:pt modelId="{7CCE5A52-2FE8-42C3-A842-3417823F8047}" type="parTrans" cxnId="{72B8B478-B091-4932-ACE8-DCA0F52E45D7}">
      <dgm:prSet/>
      <dgm:spPr/>
      <dgm:t>
        <a:bodyPr/>
        <a:lstStyle/>
        <a:p>
          <a:endParaRPr lang="en-US"/>
        </a:p>
      </dgm:t>
    </dgm:pt>
    <dgm:pt modelId="{E4D3C1EB-7574-4BE0-A725-0FC572273365}" type="sibTrans" cxnId="{72B8B478-B091-4932-ACE8-DCA0F52E45D7}">
      <dgm:prSet/>
      <dgm:spPr/>
      <dgm:t>
        <a:bodyPr/>
        <a:lstStyle/>
        <a:p>
          <a:endParaRPr lang="en-US"/>
        </a:p>
      </dgm:t>
    </dgm:pt>
    <dgm:pt modelId="{7B65EF1F-B000-4EE6-840E-8D9635D1B449}">
      <dgm:prSet phldrT="[Text]" custT="1"/>
      <dgm:spPr>
        <a:xfrm>
          <a:off x="2626725" y="268"/>
          <a:ext cx="8549810" cy="2496388"/>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lgn="l">
            <a:buFontTx/>
            <a:buNone/>
          </a:pPr>
          <a:r>
            <a:rPr lang="en-US" sz="2000" b="1" dirty="0">
              <a:solidFill>
                <a:srgbClr val="FF0000"/>
              </a:solidFill>
              <a:latin typeface="Century Gothic" panose="020B0502020202020204"/>
              <a:ea typeface="+mn-ea"/>
              <a:cs typeface="+mn-cs"/>
            </a:rPr>
            <a:t>   </a:t>
          </a:r>
          <a:r>
            <a:rPr lang="en-US" sz="2000" b="1" dirty="0">
              <a:solidFill>
                <a:srgbClr val="10059F"/>
              </a:solidFill>
              <a:latin typeface="CG Times" panose="00000400000000000000"/>
              <a:ea typeface="+mn-ea"/>
              <a:cs typeface="+mn-cs"/>
            </a:rPr>
            <a:t>Fines can be issued </a:t>
          </a:r>
          <a:r>
            <a:rPr lang="en-US" sz="2000" b="1" u="sng" dirty="0">
              <a:solidFill>
                <a:srgbClr val="10059F"/>
              </a:solidFill>
              <a:latin typeface="CG Times" panose="00000400000000000000"/>
              <a:ea typeface="+mn-ea"/>
              <a:cs typeface="+mn-cs"/>
            </a:rPr>
            <a:t>up to $500,000</a:t>
          </a:r>
          <a:r>
            <a:rPr lang="en-US" sz="2000" b="1" dirty="0">
              <a:solidFill>
                <a:srgbClr val="10059F"/>
              </a:solidFill>
              <a:latin typeface="CG Times" panose="00000400000000000000"/>
              <a:ea typeface="+mn-ea"/>
              <a:cs typeface="+mn-cs"/>
            </a:rPr>
            <a:t> for each violation for each day that the violation exists, up to </a:t>
          </a:r>
          <a:r>
            <a:rPr lang="en-US" sz="2000" b="1" u="sng" dirty="0">
              <a:solidFill>
                <a:srgbClr val="10059F"/>
              </a:solidFill>
              <a:latin typeface="CG Times" panose="00000400000000000000"/>
              <a:ea typeface="+mn-ea"/>
              <a:cs typeface="+mn-cs"/>
            </a:rPr>
            <a:t>a maximum of $10,000,000 </a:t>
          </a:r>
          <a:r>
            <a:rPr lang="en-US" sz="2000" b="1" dirty="0">
              <a:solidFill>
                <a:srgbClr val="10059F"/>
              </a:solidFill>
              <a:latin typeface="CG Times" panose="00000400000000000000"/>
              <a:ea typeface="+mn-ea"/>
              <a:cs typeface="+mn-cs"/>
            </a:rPr>
            <a:t>for a related series of </a:t>
          </a:r>
          <a:r>
            <a:rPr lang="en-US" sz="2000" b="1" u="none" baseline="0" dirty="0">
              <a:solidFill>
                <a:srgbClr val="10059F"/>
              </a:solidFill>
              <a:latin typeface="CG Times" panose="00000400000000000000"/>
              <a:ea typeface="+mn-ea"/>
              <a:cs typeface="+mn-cs"/>
            </a:rPr>
            <a:t>violations</a:t>
          </a:r>
          <a:r>
            <a:rPr lang="en-US" sz="2000" b="1" dirty="0">
              <a:solidFill>
                <a:srgbClr val="10059F"/>
              </a:solidFill>
              <a:latin typeface="CG Times" panose="00000400000000000000"/>
              <a:ea typeface="+mn-ea"/>
              <a:cs typeface="+mn-cs"/>
            </a:rPr>
            <a:t>.  </a:t>
          </a:r>
        </a:p>
      </dgm:t>
    </dgm:pt>
    <dgm:pt modelId="{B95577E1-1182-47B2-A33D-F5572D017A29}" type="parTrans" cxnId="{7625787F-59D6-4F66-A836-485337AF0726}">
      <dgm:prSet/>
      <dgm:spPr/>
      <dgm:t>
        <a:bodyPr/>
        <a:lstStyle/>
        <a:p>
          <a:endParaRPr lang="en-US"/>
        </a:p>
      </dgm:t>
    </dgm:pt>
    <dgm:pt modelId="{7091FBF5-1DD6-48F0-B238-054486DBB8D4}" type="sibTrans" cxnId="{7625787F-59D6-4F66-A836-485337AF0726}">
      <dgm:prSet/>
      <dgm:spPr/>
      <dgm:t>
        <a:bodyPr/>
        <a:lstStyle/>
        <a:p>
          <a:endParaRPr lang="en-US"/>
        </a:p>
      </dgm:t>
    </dgm:pt>
    <dgm:pt modelId="{E1F56071-9F86-457B-96FE-4F5F6973FC54}">
      <dgm:prSet phldrT="[Text]" custT="1"/>
      <dgm:spPr>
        <a:xfrm>
          <a:off x="2712381" y="2666735"/>
          <a:ext cx="8464882" cy="2493093"/>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buFont typeface="Arial" panose="020B0604020202020204" pitchFamily="34" charset="0"/>
            <a:buNone/>
          </a:pPr>
          <a:r>
            <a:rPr lang="en-US" sz="2400" b="1" dirty="0">
              <a:solidFill>
                <a:srgbClr val="FF0000"/>
              </a:solidFill>
              <a:latin typeface="Century Gothic" panose="020B0502020202020204"/>
              <a:ea typeface="+mn-ea"/>
              <a:cs typeface="+mn-cs"/>
            </a:rPr>
            <a:t>  </a:t>
          </a:r>
          <a:r>
            <a:rPr lang="en-US" sz="2400" b="1" dirty="0">
              <a:solidFill>
                <a:srgbClr val="10059F"/>
              </a:solidFill>
              <a:latin typeface="CG Times" panose="00000400000000000000"/>
              <a:ea typeface="+mn-ea"/>
              <a:cs typeface="+mn-cs"/>
            </a:rPr>
            <a:t>Fine for 1</a:t>
          </a:r>
          <a:r>
            <a:rPr lang="en-US" sz="2400" b="1" baseline="30000" dirty="0">
              <a:solidFill>
                <a:srgbClr val="10059F"/>
              </a:solidFill>
              <a:latin typeface="CG Times" panose="00000400000000000000"/>
              <a:ea typeface="+mn-ea"/>
              <a:cs typeface="+mn-cs"/>
            </a:rPr>
            <a:t>st</a:t>
          </a:r>
          <a:r>
            <a:rPr lang="en-US" sz="2400" b="1" dirty="0">
              <a:solidFill>
                <a:srgbClr val="10059F"/>
              </a:solidFill>
              <a:latin typeface="CG Times" panose="00000400000000000000"/>
              <a:ea typeface="+mn-ea"/>
              <a:cs typeface="+mn-cs"/>
            </a:rPr>
            <a:t> offence start with </a:t>
          </a:r>
          <a:r>
            <a:rPr lang="en-US" sz="2400" b="1" u="sng" dirty="0">
              <a:solidFill>
                <a:srgbClr val="10059F"/>
              </a:solidFill>
              <a:latin typeface="CG Times" panose="00000400000000000000"/>
              <a:ea typeface="+mn-ea"/>
              <a:cs typeface="+mn-cs"/>
            </a:rPr>
            <a:t>minimum of $1,000</a:t>
          </a:r>
          <a:r>
            <a:rPr lang="en-US" sz="2400" b="1" dirty="0">
              <a:solidFill>
                <a:srgbClr val="10059F"/>
              </a:solidFill>
              <a:latin typeface="CG Times" panose="00000400000000000000"/>
              <a:ea typeface="+mn-ea"/>
              <a:cs typeface="+mn-cs"/>
            </a:rPr>
            <a:t>.</a:t>
          </a:r>
        </a:p>
      </dgm:t>
    </dgm:pt>
    <dgm:pt modelId="{916AD7CE-1B39-4D86-9CEB-1F4942F54756}" type="parTrans" cxnId="{10644B04-DBFD-445E-A891-4AAAEBC07153}">
      <dgm:prSet/>
      <dgm:spPr/>
      <dgm:t>
        <a:bodyPr/>
        <a:lstStyle/>
        <a:p>
          <a:endParaRPr lang="en-US"/>
        </a:p>
      </dgm:t>
    </dgm:pt>
    <dgm:pt modelId="{66EBB6C9-446E-4CAA-8B7B-39B3C3C9D4E3}" type="sibTrans" cxnId="{10644B04-DBFD-445E-A891-4AAAEBC07153}">
      <dgm:prSet/>
      <dgm:spPr/>
      <dgm:t>
        <a:bodyPr/>
        <a:lstStyle/>
        <a:p>
          <a:endParaRPr lang="en-US"/>
        </a:p>
      </dgm:t>
    </dgm:pt>
    <dgm:pt modelId="{B65E81DA-E942-4EC8-89F7-58CA5141E127}">
      <dgm:prSet phldrT="[Text]" custT="1"/>
      <dgm:spPr>
        <a:xfrm>
          <a:off x="12974" y="2935642"/>
          <a:ext cx="2710017" cy="1965508"/>
        </a:xfrm>
        <a:prstGeom prst="roundRect">
          <a:avLst/>
        </a:prstGeom>
        <a:solidFill>
          <a:schemeClr val="bg1">
            <a:lumMod val="85000"/>
          </a:schemeClr>
        </a:solidFill>
        <a:ln w="19050" cap="rnd" cmpd="sng" algn="ctr">
          <a:solidFill>
            <a:sysClr val="window" lastClr="FFFFFF">
              <a:hueOff val="0"/>
              <a:satOff val="0"/>
              <a:lumOff val="0"/>
              <a:alphaOff val="0"/>
            </a:sysClr>
          </a:solidFill>
          <a:prstDash val="solid"/>
        </a:ln>
        <a:effectLst/>
      </dgm:spPr>
      <dgm:t>
        <a:bodyPr/>
        <a:lstStyle/>
        <a:p>
          <a:pPr>
            <a:buNone/>
          </a:pPr>
          <a:r>
            <a:rPr lang="en-US" sz="2400" b="1" kern="1200" dirty="0">
              <a:solidFill>
                <a:srgbClr val="10059F"/>
              </a:solidFill>
              <a:latin typeface="CG Times" panose="00000400000000000000"/>
              <a:ea typeface="+mn-ea"/>
              <a:cs typeface="+mn-cs"/>
            </a:rPr>
            <a:t>Violations </a:t>
          </a:r>
          <a:r>
            <a:rPr lang="en-US" sz="2400" b="1" i="0" u="sng" kern="1200" dirty="0">
              <a:solidFill>
                <a:srgbClr val="10059F"/>
              </a:solidFill>
              <a:latin typeface="CG Times" panose="00000400000000000000"/>
              <a:ea typeface="+mn-ea"/>
              <a:cs typeface="+mn-cs"/>
            </a:rPr>
            <a:t>other than </a:t>
          </a:r>
          <a:r>
            <a:rPr lang="en-US" sz="2400" b="1" u="sng" kern="1200" dirty="0">
              <a:solidFill>
                <a:srgbClr val="10059F"/>
              </a:solidFill>
              <a:latin typeface="CG Times" panose="00000400000000000000"/>
              <a:ea typeface="+mn-ea"/>
              <a:cs typeface="+mn-cs"/>
            </a:rPr>
            <a:t>natural gas </a:t>
          </a:r>
          <a:r>
            <a:rPr lang="en-US" sz="2400" b="1" kern="1200" dirty="0">
              <a:solidFill>
                <a:srgbClr val="10059F"/>
              </a:solidFill>
              <a:latin typeface="CG Times" panose="00000400000000000000"/>
              <a:ea typeface="+mn-ea"/>
              <a:cs typeface="+mn-cs"/>
            </a:rPr>
            <a:t>for example </a:t>
          </a:r>
          <a:r>
            <a:rPr lang="en-US" sz="2400" b="1" u="sng" kern="1200" dirty="0">
              <a:solidFill>
                <a:srgbClr val="FF0000"/>
              </a:solidFill>
              <a:latin typeface="CG Times" panose="00000400000000000000"/>
              <a:ea typeface="+mn-ea"/>
              <a:cs typeface="+mn-cs"/>
            </a:rPr>
            <a:t>electrical</a:t>
          </a:r>
          <a:r>
            <a:rPr lang="en-US" sz="2400" b="1" kern="1200" dirty="0">
              <a:solidFill>
                <a:srgbClr val="FF0000"/>
              </a:solidFill>
              <a:latin typeface="CG Times" panose="00000400000000000000"/>
              <a:ea typeface="+mn-ea"/>
              <a:cs typeface="+mn-cs"/>
            </a:rPr>
            <a:t>, </a:t>
          </a:r>
          <a:r>
            <a:rPr lang="en-US" sz="2400" b="1" u="sng" kern="1200" dirty="0">
              <a:solidFill>
                <a:srgbClr val="FF9900"/>
              </a:solidFill>
              <a:latin typeface="CG Times" panose="00000400000000000000"/>
              <a:ea typeface="+mn-ea"/>
              <a:cs typeface="+mn-cs"/>
            </a:rPr>
            <a:t>communications</a:t>
          </a:r>
          <a:r>
            <a:rPr lang="en-US" sz="2400" b="1" kern="1200" dirty="0">
              <a:solidFill>
                <a:srgbClr val="FF9900"/>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sng" kern="1200" dirty="0">
              <a:solidFill>
                <a:srgbClr val="10059F"/>
              </a:solidFill>
              <a:latin typeface="CG Times" panose="00000400000000000000"/>
              <a:ea typeface="+mn-ea"/>
              <a:cs typeface="+mn-cs"/>
            </a:rPr>
            <a:t>water</a:t>
          </a:r>
          <a:r>
            <a:rPr lang="en-US" sz="2400" b="1" kern="1200" dirty="0">
              <a:solidFill>
                <a:srgbClr val="10059F"/>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sng" kern="1200" dirty="0">
              <a:solidFill>
                <a:srgbClr val="00B050"/>
              </a:solidFill>
              <a:latin typeface="CG Times" panose="00000400000000000000"/>
              <a:ea typeface="+mn-ea"/>
              <a:cs typeface="+mn-cs"/>
            </a:rPr>
            <a:t>sewer</a:t>
          </a:r>
          <a:r>
            <a:rPr lang="en-US" sz="2400" b="1" kern="1200" dirty="0">
              <a:solidFill>
                <a:srgbClr val="00B050"/>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none" kern="1200" dirty="0">
              <a:solidFill>
                <a:srgbClr val="10059F"/>
              </a:solidFill>
              <a:latin typeface="CG Times" panose="00000400000000000000"/>
              <a:ea typeface="+mn-ea"/>
              <a:cs typeface="+mn-cs"/>
            </a:rPr>
            <a:t>etc.</a:t>
          </a:r>
          <a:r>
            <a:rPr lang="en-US" sz="2400" b="1" kern="1200" dirty="0">
              <a:solidFill>
                <a:srgbClr val="10059F"/>
              </a:solidFill>
              <a:latin typeface="CG Times" panose="00000400000000000000"/>
              <a:ea typeface="+mn-ea"/>
              <a:cs typeface="+mn-cs"/>
            </a:rPr>
            <a:t>:</a:t>
          </a:r>
          <a:endParaRPr lang="en-US" sz="2400" kern="1200" dirty="0">
            <a:solidFill>
              <a:srgbClr val="10059F"/>
            </a:solidFill>
            <a:latin typeface="CG Times" panose="00000400000000000000"/>
            <a:ea typeface="+mn-ea"/>
            <a:cs typeface="+mn-cs"/>
          </a:endParaRPr>
        </a:p>
      </dgm:t>
    </dgm:pt>
    <dgm:pt modelId="{943B3AA5-89B1-4ED0-AB5B-E3B0ABAA8A1A}" type="sibTrans" cxnId="{27189389-14FE-4153-BC10-A121B1537BB2}">
      <dgm:prSet/>
      <dgm:spPr/>
      <dgm:t>
        <a:bodyPr/>
        <a:lstStyle/>
        <a:p>
          <a:endParaRPr lang="en-US"/>
        </a:p>
      </dgm:t>
    </dgm:pt>
    <dgm:pt modelId="{12655328-2B1B-4281-B2D8-C399339CF40F}" type="parTrans" cxnId="{27189389-14FE-4153-BC10-A121B1537BB2}">
      <dgm:prSet/>
      <dgm:spPr/>
      <dgm:t>
        <a:bodyPr/>
        <a:lstStyle/>
        <a:p>
          <a:endParaRPr lang="en-US"/>
        </a:p>
      </dgm:t>
    </dgm:pt>
    <dgm:pt modelId="{38ABA7BE-2363-4EEF-B6E7-C91DC011FBC3}">
      <dgm:prSet phldrT="[Text]" custT="1"/>
      <dgm:spPr>
        <a:xfrm>
          <a:off x="2712381" y="2666735"/>
          <a:ext cx="8464882" cy="2493093"/>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buFont typeface="Arial" panose="020B0604020202020204" pitchFamily="34" charset="0"/>
            <a:buNone/>
          </a:pPr>
          <a:r>
            <a:rPr lang="en-US" sz="2400" b="1" dirty="0">
              <a:solidFill>
                <a:srgbClr val="10059F"/>
              </a:solidFill>
              <a:latin typeface="CG Times" panose="00000400000000000000"/>
              <a:ea typeface="+mn-ea"/>
              <a:cs typeface="+mn-cs"/>
            </a:rPr>
            <a:t>  Fine for 2</a:t>
          </a:r>
          <a:r>
            <a:rPr lang="en-US" sz="2400" b="1" baseline="30000" dirty="0">
              <a:solidFill>
                <a:srgbClr val="10059F"/>
              </a:solidFill>
              <a:latin typeface="CG Times" panose="00000400000000000000"/>
              <a:ea typeface="+mn-ea"/>
              <a:cs typeface="+mn-cs"/>
            </a:rPr>
            <a:t>nd</a:t>
          </a:r>
          <a:r>
            <a:rPr lang="en-US" sz="2400" b="1" dirty="0">
              <a:solidFill>
                <a:srgbClr val="10059F"/>
              </a:solidFill>
              <a:latin typeface="CG Times" panose="00000400000000000000"/>
              <a:ea typeface="+mn-ea"/>
              <a:cs typeface="+mn-cs"/>
            </a:rPr>
            <a:t> offense within 12 months are $5,000 to $10,000. </a:t>
          </a:r>
        </a:p>
      </dgm:t>
    </dgm:pt>
    <dgm:pt modelId="{C37F64B4-C1F1-4116-9325-94DABE47B317}" type="parTrans" cxnId="{18227B02-D2A9-4FFE-8EFF-E30F8F3C9916}">
      <dgm:prSet/>
      <dgm:spPr/>
      <dgm:t>
        <a:bodyPr/>
        <a:lstStyle/>
        <a:p>
          <a:endParaRPr lang="en-US"/>
        </a:p>
      </dgm:t>
    </dgm:pt>
    <dgm:pt modelId="{801217C0-54D8-4083-A076-AF61E63EBE18}" type="sibTrans" cxnId="{18227B02-D2A9-4FFE-8EFF-E30F8F3C9916}">
      <dgm:prSet/>
      <dgm:spPr/>
      <dgm:t>
        <a:bodyPr/>
        <a:lstStyle/>
        <a:p>
          <a:endParaRPr lang="en-US"/>
        </a:p>
      </dgm:t>
    </dgm:pt>
    <dgm:pt modelId="{D43AED7B-FCBD-474C-9445-F3CDEA0DF9C4}">
      <dgm:prSet phldrT="[Text]" custT="1"/>
      <dgm:spPr>
        <a:xfrm>
          <a:off x="2712381" y="2666735"/>
          <a:ext cx="8464882" cy="2493093"/>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buFont typeface="Arial" panose="020B0604020202020204" pitchFamily="34" charset="0"/>
            <a:buNone/>
          </a:pPr>
          <a:endParaRPr lang="en-US" sz="800" b="1" dirty="0">
            <a:solidFill>
              <a:srgbClr val="10059F"/>
            </a:solidFill>
            <a:latin typeface="CG Times" panose="00000400000000000000"/>
            <a:ea typeface="+mn-ea"/>
            <a:cs typeface="+mn-cs"/>
          </a:endParaRPr>
        </a:p>
      </dgm:t>
    </dgm:pt>
    <dgm:pt modelId="{DA886C12-01A2-4D52-B912-B27D15777C23}" type="parTrans" cxnId="{6DEE209A-080D-4901-8C5E-3DF5C3D60D5E}">
      <dgm:prSet/>
      <dgm:spPr/>
      <dgm:t>
        <a:bodyPr/>
        <a:lstStyle/>
        <a:p>
          <a:endParaRPr lang="en-US"/>
        </a:p>
      </dgm:t>
    </dgm:pt>
    <dgm:pt modelId="{3224F76F-3EA2-4883-80CB-04BBA7A27CF3}" type="sibTrans" cxnId="{6DEE209A-080D-4901-8C5E-3DF5C3D60D5E}">
      <dgm:prSet/>
      <dgm:spPr/>
      <dgm:t>
        <a:bodyPr/>
        <a:lstStyle/>
        <a:p>
          <a:endParaRPr lang="en-US"/>
        </a:p>
      </dgm:t>
    </dgm:pt>
    <dgm:pt modelId="{8AFAA96E-C521-4740-B377-94CE92702CF7}">
      <dgm:prSet phldrT="[Text]" custT="1"/>
      <dgm:spPr>
        <a:xfrm>
          <a:off x="2626725" y="268"/>
          <a:ext cx="8549810" cy="2496388"/>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lgn="l">
            <a:buFont typeface="Arial" panose="020B0604020202020204" pitchFamily="34" charset="0"/>
            <a:buNone/>
          </a:pPr>
          <a:r>
            <a:rPr lang="en-US" sz="2000" b="1" dirty="0">
              <a:solidFill>
                <a:srgbClr val="10059F"/>
              </a:solidFill>
              <a:latin typeface="CG Times" panose="00000400000000000000"/>
              <a:ea typeface="+mn-ea"/>
              <a:cs typeface="+mn-cs"/>
            </a:rPr>
            <a:t>   These dollar amounts shall be doubled if similar violation(s) in the past three years. </a:t>
          </a:r>
          <a:r>
            <a:rPr lang="en-US" sz="2400" b="1" dirty="0">
              <a:solidFill>
                <a:srgbClr val="10059F"/>
              </a:solidFill>
              <a:latin typeface="CG Times" panose="00000400000000000000"/>
              <a:ea typeface="+mn-ea"/>
              <a:cs typeface="+mn-cs"/>
            </a:rPr>
            <a:t> </a:t>
          </a:r>
        </a:p>
      </dgm:t>
    </dgm:pt>
    <dgm:pt modelId="{67E0D3FC-3EE5-42F9-983E-DE856A150824}" type="parTrans" cxnId="{C956A2AA-F9AC-4332-9F82-0312944BD705}">
      <dgm:prSet/>
      <dgm:spPr/>
      <dgm:t>
        <a:bodyPr/>
        <a:lstStyle/>
        <a:p>
          <a:endParaRPr lang="en-US"/>
        </a:p>
      </dgm:t>
    </dgm:pt>
    <dgm:pt modelId="{030465CF-0DC2-4CCB-9AC2-756442E3976F}" type="sibTrans" cxnId="{C956A2AA-F9AC-4332-9F82-0312944BD705}">
      <dgm:prSet/>
      <dgm:spPr/>
      <dgm:t>
        <a:bodyPr/>
        <a:lstStyle/>
        <a:p>
          <a:endParaRPr lang="en-US"/>
        </a:p>
      </dgm:t>
    </dgm:pt>
    <dgm:pt modelId="{79F8A37A-02BC-4849-90B0-605B2011C473}">
      <dgm:prSet phldrT="[Text]" custT="1"/>
      <dgm:spPr>
        <a:xfrm>
          <a:off x="2626725" y="268"/>
          <a:ext cx="8549810" cy="2496388"/>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ln>
        <a:effectLst/>
      </dgm:spPr>
      <dgm:t>
        <a:bodyPr anchor="ctr" anchorCtr="0"/>
        <a:lstStyle/>
        <a:p>
          <a:pPr algn="l">
            <a:buFont typeface="Arial" panose="020B0604020202020204" pitchFamily="34" charset="0"/>
            <a:buNone/>
          </a:pPr>
          <a:endParaRPr lang="en-US" sz="800" b="1" dirty="0">
            <a:solidFill>
              <a:srgbClr val="10059F"/>
            </a:solidFill>
            <a:latin typeface="CG Times" panose="00000400000000000000"/>
            <a:ea typeface="+mn-ea"/>
            <a:cs typeface="+mn-cs"/>
          </a:endParaRPr>
        </a:p>
      </dgm:t>
    </dgm:pt>
    <dgm:pt modelId="{932C1C35-DD05-4AA2-A951-04EFCE84EA97}" type="parTrans" cxnId="{95181CC4-BB87-4BD4-A4CC-046FDA9D5604}">
      <dgm:prSet/>
      <dgm:spPr/>
      <dgm:t>
        <a:bodyPr/>
        <a:lstStyle/>
        <a:p>
          <a:endParaRPr lang="en-US"/>
        </a:p>
      </dgm:t>
    </dgm:pt>
    <dgm:pt modelId="{7ABA09A8-F169-424F-8107-5D8AA6B8C010}" type="sibTrans" cxnId="{95181CC4-BB87-4BD4-A4CC-046FDA9D5604}">
      <dgm:prSet/>
      <dgm:spPr/>
      <dgm:t>
        <a:bodyPr/>
        <a:lstStyle/>
        <a:p>
          <a:endParaRPr lang="en-US"/>
        </a:p>
      </dgm:t>
    </dgm:pt>
    <dgm:pt modelId="{CF645FD4-069B-4400-A02B-3C89119F6087}" type="pres">
      <dgm:prSet presAssocID="{0C6C156F-6E1F-42E5-B105-0DB158234D8D}" presName="Name0" presStyleCnt="0">
        <dgm:presLayoutVars>
          <dgm:dir/>
          <dgm:animLvl val="lvl"/>
          <dgm:resizeHandles/>
        </dgm:presLayoutVars>
      </dgm:prSet>
      <dgm:spPr/>
    </dgm:pt>
    <dgm:pt modelId="{2D0DEF05-9D5F-446B-BBF4-0EC092FD09E4}" type="pres">
      <dgm:prSet presAssocID="{40F7D8E9-9E56-4B1F-B918-C2A411B9A6B8}" presName="linNode" presStyleCnt="0"/>
      <dgm:spPr/>
    </dgm:pt>
    <dgm:pt modelId="{542C2618-F847-45BA-B655-82031381658C}" type="pres">
      <dgm:prSet presAssocID="{40F7D8E9-9E56-4B1F-B918-C2A411B9A6B8}" presName="parentShp" presStyleLbl="node1" presStyleIdx="0" presStyleCnt="2" custScaleX="58900" custScaleY="120117" custLinFactNeighborX="1186" custLinFactNeighborY="2316">
        <dgm:presLayoutVars>
          <dgm:bulletEnabled val="1"/>
        </dgm:presLayoutVars>
      </dgm:prSet>
      <dgm:spPr/>
    </dgm:pt>
    <dgm:pt modelId="{032854AE-C12A-40E0-B8FB-7F7F24CD5291}" type="pres">
      <dgm:prSet presAssocID="{40F7D8E9-9E56-4B1F-B918-C2A411B9A6B8}" presName="childShp" presStyleLbl="bgAccFollowNode1" presStyleIdx="0" presStyleCnt="2" custScaleX="127961" custScaleY="147010">
        <dgm:presLayoutVars>
          <dgm:bulletEnabled val="1"/>
        </dgm:presLayoutVars>
      </dgm:prSet>
      <dgm:spPr/>
    </dgm:pt>
    <dgm:pt modelId="{49F5D58C-63CF-40D6-B3F4-F0021B21938E}" type="pres">
      <dgm:prSet presAssocID="{E4D3C1EB-7574-4BE0-A725-0FC572273365}" presName="spacing" presStyleCnt="0"/>
      <dgm:spPr/>
    </dgm:pt>
    <dgm:pt modelId="{7B74A2F8-892A-48F2-8CE0-E5C09A4DFF55}" type="pres">
      <dgm:prSet presAssocID="{B65E81DA-E942-4EC8-89F7-58CA5141E127}" presName="linNode" presStyleCnt="0"/>
      <dgm:spPr/>
    </dgm:pt>
    <dgm:pt modelId="{310E7671-5F8A-47FB-98A6-F6384F9917F6}" type="pres">
      <dgm:prSet presAssocID="{B65E81DA-E942-4EC8-89F7-58CA5141E127}" presName="parentShp" presStyleLbl="node1" presStyleIdx="1" presStyleCnt="2" custScaleX="61686" custScaleY="120753" custLinFactNeighborX="161" custLinFactNeighborY="317">
        <dgm:presLayoutVars>
          <dgm:bulletEnabled val="1"/>
        </dgm:presLayoutVars>
      </dgm:prSet>
      <dgm:spPr/>
    </dgm:pt>
    <dgm:pt modelId="{09C92776-AA0F-4A26-A6D9-F92348260313}" type="pres">
      <dgm:prSet presAssocID="{B65E81DA-E942-4EC8-89F7-58CA5141E127}" presName="childShp" presStyleLbl="bgAccFollowNode1" presStyleIdx="1" presStyleCnt="2" custScaleX="128453" custScaleY="146816" custLinFactNeighborX="-895" custLinFactNeighborY="2911">
        <dgm:presLayoutVars>
          <dgm:bulletEnabled val="1"/>
        </dgm:presLayoutVars>
      </dgm:prSet>
      <dgm:spPr/>
    </dgm:pt>
  </dgm:ptLst>
  <dgm:cxnLst>
    <dgm:cxn modelId="{18227B02-D2A9-4FFE-8EFF-E30F8F3C9916}" srcId="{B65E81DA-E942-4EC8-89F7-58CA5141E127}" destId="{38ABA7BE-2363-4EEF-B6E7-C91DC011FBC3}" srcOrd="2" destOrd="0" parTransId="{C37F64B4-C1F1-4116-9325-94DABE47B317}" sibTransId="{801217C0-54D8-4083-A076-AF61E63EBE18}"/>
    <dgm:cxn modelId="{10644B04-DBFD-445E-A891-4AAAEBC07153}" srcId="{B65E81DA-E942-4EC8-89F7-58CA5141E127}" destId="{E1F56071-9F86-457B-96FE-4F5F6973FC54}" srcOrd="0" destOrd="0" parTransId="{916AD7CE-1B39-4D86-9CEB-1F4942F54756}" sibTransId="{66EBB6C9-446E-4CAA-8B7B-39B3C3C9D4E3}"/>
    <dgm:cxn modelId="{50B69211-5FC4-42FA-84E0-78A3E70F9C3C}" type="presOf" srcId="{79F8A37A-02BC-4849-90B0-605B2011C473}" destId="{032854AE-C12A-40E0-B8FB-7F7F24CD5291}" srcOrd="0" destOrd="1" presId="urn:microsoft.com/office/officeart/2005/8/layout/vList6"/>
    <dgm:cxn modelId="{1D333127-A0E0-4FE8-9798-B33CD305582C}" type="presOf" srcId="{0C6C156F-6E1F-42E5-B105-0DB158234D8D}" destId="{CF645FD4-069B-4400-A02B-3C89119F6087}" srcOrd="0" destOrd="0" presId="urn:microsoft.com/office/officeart/2005/8/layout/vList6"/>
    <dgm:cxn modelId="{0DAF6F33-0A77-465C-A936-12F84778FEDB}" type="presOf" srcId="{38ABA7BE-2363-4EEF-B6E7-C91DC011FBC3}" destId="{09C92776-AA0F-4A26-A6D9-F92348260313}" srcOrd="0" destOrd="2" presId="urn:microsoft.com/office/officeart/2005/8/layout/vList6"/>
    <dgm:cxn modelId="{F0AEAC69-56C7-4932-AECF-29C99075912D}" type="presOf" srcId="{D43AED7B-FCBD-474C-9445-F3CDEA0DF9C4}" destId="{09C92776-AA0F-4A26-A6D9-F92348260313}" srcOrd="0" destOrd="1" presId="urn:microsoft.com/office/officeart/2005/8/layout/vList6"/>
    <dgm:cxn modelId="{72B8B478-B091-4932-ACE8-DCA0F52E45D7}" srcId="{0C6C156F-6E1F-42E5-B105-0DB158234D8D}" destId="{40F7D8E9-9E56-4B1F-B918-C2A411B9A6B8}" srcOrd="0" destOrd="0" parTransId="{7CCE5A52-2FE8-42C3-A842-3417823F8047}" sibTransId="{E4D3C1EB-7574-4BE0-A725-0FC572273365}"/>
    <dgm:cxn modelId="{7625787F-59D6-4F66-A836-485337AF0726}" srcId="{40F7D8E9-9E56-4B1F-B918-C2A411B9A6B8}" destId="{7B65EF1F-B000-4EE6-840E-8D9635D1B449}" srcOrd="0" destOrd="0" parTransId="{B95577E1-1182-47B2-A33D-F5572D017A29}" sibTransId="{7091FBF5-1DD6-48F0-B238-054486DBB8D4}"/>
    <dgm:cxn modelId="{27189389-14FE-4153-BC10-A121B1537BB2}" srcId="{0C6C156F-6E1F-42E5-B105-0DB158234D8D}" destId="{B65E81DA-E942-4EC8-89F7-58CA5141E127}" srcOrd="1" destOrd="0" parTransId="{12655328-2B1B-4281-B2D8-C399339CF40F}" sibTransId="{943B3AA5-89B1-4ED0-AB5B-E3B0ABAA8A1A}"/>
    <dgm:cxn modelId="{6DEE209A-080D-4901-8C5E-3DF5C3D60D5E}" srcId="{B65E81DA-E942-4EC8-89F7-58CA5141E127}" destId="{D43AED7B-FCBD-474C-9445-F3CDEA0DF9C4}" srcOrd="1" destOrd="0" parTransId="{DA886C12-01A2-4D52-B912-B27D15777C23}" sibTransId="{3224F76F-3EA2-4883-80CB-04BBA7A27CF3}"/>
    <dgm:cxn modelId="{751EE3A6-54E4-4CE3-BE09-B091AE81174F}" type="presOf" srcId="{40F7D8E9-9E56-4B1F-B918-C2A411B9A6B8}" destId="{542C2618-F847-45BA-B655-82031381658C}" srcOrd="0" destOrd="0" presId="urn:microsoft.com/office/officeart/2005/8/layout/vList6"/>
    <dgm:cxn modelId="{C956A2AA-F9AC-4332-9F82-0312944BD705}" srcId="{40F7D8E9-9E56-4B1F-B918-C2A411B9A6B8}" destId="{8AFAA96E-C521-4740-B377-94CE92702CF7}" srcOrd="2" destOrd="0" parTransId="{67E0D3FC-3EE5-42F9-983E-DE856A150824}" sibTransId="{030465CF-0DC2-4CCB-9AC2-756442E3976F}"/>
    <dgm:cxn modelId="{EAD121B4-F2B5-434B-B068-8582989AE2B9}" type="presOf" srcId="{B65E81DA-E942-4EC8-89F7-58CA5141E127}" destId="{310E7671-5F8A-47FB-98A6-F6384F9917F6}" srcOrd="0" destOrd="0" presId="urn:microsoft.com/office/officeart/2005/8/layout/vList6"/>
    <dgm:cxn modelId="{AFF839C3-C030-442D-9A01-C4B9E4FD2876}" type="presOf" srcId="{8AFAA96E-C521-4740-B377-94CE92702CF7}" destId="{032854AE-C12A-40E0-B8FB-7F7F24CD5291}" srcOrd="0" destOrd="2" presId="urn:microsoft.com/office/officeart/2005/8/layout/vList6"/>
    <dgm:cxn modelId="{95181CC4-BB87-4BD4-A4CC-046FDA9D5604}" srcId="{40F7D8E9-9E56-4B1F-B918-C2A411B9A6B8}" destId="{79F8A37A-02BC-4849-90B0-605B2011C473}" srcOrd="1" destOrd="0" parTransId="{932C1C35-DD05-4AA2-A951-04EFCE84EA97}" sibTransId="{7ABA09A8-F169-424F-8107-5D8AA6B8C010}"/>
    <dgm:cxn modelId="{380499C8-2BD4-4132-9149-BCF59C94E880}" type="presOf" srcId="{7B65EF1F-B000-4EE6-840E-8D9635D1B449}" destId="{032854AE-C12A-40E0-B8FB-7F7F24CD5291}" srcOrd="0" destOrd="0" presId="urn:microsoft.com/office/officeart/2005/8/layout/vList6"/>
    <dgm:cxn modelId="{68BE3EFF-BAB0-4E4F-ACDA-EB76DE2F85FD}" type="presOf" srcId="{E1F56071-9F86-457B-96FE-4F5F6973FC54}" destId="{09C92776-AA0F-4A26-A6D9-F92348260313}" srcOrd="0" destOrd="0" presId="urn:microsoft.com/office/officeart/2005/8/layout/vList6"/>
    <dgm:cxn modelId="{4600CEC5-BB4A-4181-9C3F-554FB6FCD3B7}" type="presParOf" srcId="{CF645FD4-069B-4400-A02B-3C89119F6087}" destId="{2D0DEF05-9D5F-446B-BBF4-0EC092FD09E4}" srcOrd="0" destOrd="0" presId="urn:microsoft.com/office/officeart/2005/8/layout/vList6"/>
    <dgm:cxn modelId="{7185ECFB-11E6-4DF4-A7D0-5BC310C3D160}" type="presParOf" srcId="{2D0DEF05-9D5F-446B-BBF4-0EC092FD09E4}" destId="{542C2618-F847-45BA-B655-82031381658C}" srcOrd="0" destOrd="0" presId="urn:microsoft.com/office/officeart/2005/8/layout/vList6"/>
    <dgm:cxn modelId="{656A1AC9-CD9D-4E8A-835A-2883E1093150}" type="presParOf" srcId="{2D0DEF05-9D5F-446B-BBF4-0EC092FD09E4}" destId="{032854AE-C12A-40E0-B8FB-7F7F24CD5291}" srcOrd="1" destOrd="0" presId="urn:microsoft.com/office/officeart/2005/8/layout/vList6"/>
    <dgm:cxn modelId="{7369992A-4D10-4F3A-B4E9-E16087A17488}" type="presParOf" srcId="{CF645FD4-069B-4400-A02B-3C89119F6087}" destId="{49F5D58C-63CF-40D6-B3F4-F0021B21938E}" srcOrd="1" destOrd="0" presId="urn:microsoft.com/office/officeart/2005/8/layout/vList6"/>
    <dgm:cxn modelId="{7A76C340-4F5F-4F46-9B7E-BC98B5038D33}" type="presParOf" srcId="{CF645FD4-069B-4400-A02B-3C89119F6087}" destId="{7B74A2F8-892A-48F2-8CE0-E5C09A4DFF55}" srcOrd="2" destOrd="0" presId="urn:microsoft.com/office/officeart/2005/8/layout/vList6"/>
    <dgm:cxn modelId="{7370D612-AA97-466D-9ACE-E22BB39B07A1}" type="presParOf" srcId="{7B74A2F8-892A-48F2-8CE0-E5C09A4DFF55}" destId="{310E7671-5F8A-47FB-98A6-F6384F9917F6}" srcOrd="0" destOrd="0" presId="urn:microsoft.com/office/officeart/2005/8/layout/vList6"/>
    <dgm:cxn modelId="{20F0FD2E-C6CD-4B3A-AA1A-5FFCE2C38BB7}" type="presParOf" srcId="{7B74A2F8-892A-48F2-8CE0-E5C09A4DFF55}" destId="{09C92776-AA0F-4A26-A6D9-F9234826031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827404-E71A-45FF-A9FA-896EFE54FD6D}" type="doc">
      <dgm:prSet loTypeId="urn:microsoft.com/office/officeart/2005/8/layout/process1" loCatId="process" qsTypeId="urn:microsoft.com/office/officeart/2005/8/quickstyle/simple1" qsCatId="simple" csTypeId="urn:microsoft.com/office/officeart/2005/8/colors/accent1_2" csCatId="accent1" phldr="1"/>
      <dgm:spPr/>
    </dgm:pt>
    <dgm:pt modelId="{FAF256D3-007A-486C-A075-0D9AAAF78115}">
      <dgm:prSet phldrT="[Text]" custT="1"/>
      <dgm:spPr>
        <a:xfrm>
          <a:off x="2464753" y="1606652"/>
          <a:ext cx="1756490" cy="105389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ln>
        <a:effectLst/>
      </dgm:spPr>
      <dgm:t>
        <a:bodyPr/>
        <a:lstStyle/>
        <a:p>
          <a:pPr>
            <a:buNone/>
          </a:pPr>
          <a:r>
            <a:rPr lang="en-US" sz="3600" b="1" dirty="0">
              <a:solidFill>
                <a:sysClr val="window" lastClr="FFFFFF"/>
              </a:solidFill>
              <a:latin typeface="CG Times" panose="00000400000000000000"/>
              <a:ea typeface="+mn-ea"/>
              <a:cs typeface="+mn-cs"/>
            </a:rPr>
            <a:t>NOPV</a:t>
          </a:r>
        </a:p>
      </dgm:t>
    </dgm:pt>
    <dgm:pt modelId="{9EB621A4-A760-4B10-BC03-E7946E3019A0}" type="parTrans" cxnId="{35D337CD-3A93-469A-ABA2-D0BE2F90FA67}">
      <dgm:prSet/>
      <dgm:spPr/>
      <dgm:t>
        <a:bodyPr/>
        <a:lstStyle/>
        <a:p>
          <a:endParaRPr lang="en-US"/>
        </a:p>
      </dgm:t>
    </dgm:pt>
    <dgm:pt modelId="{FD1D384E-3911-4291-B018-F0A4A5DC0BF6}" type="sibTrans" cxnId="{35D337CD-3A93-469A-ABA2-D0BE2F90FA67}">
      <dgm:prSet/>
      <dgm:spPr>
        <a:xfrm>
          <a:off x="4396893" y="1915795"/>
          <a:ext cx="372376" cy="435609"/>
        </a:xfrm>
        <a:prstGeom prst="rightArrow">
          <a:avLst>
            <a:gd name="adj1" fmla="val 60000"/>
            <a:gd name="adj2" fmla="val 50000"/>
          </a:avLst>
        </a:prstGeom>
        <a:solidFill>
          <a:srgbClr val="B01513">
            <a:tint val="60000"/>
            <a:hueOff val="0"/>
            <a:satOff val="0"/>
            <a:lumOff val="0"/>
            <a:alphaOff val="0"/>
          </a:srgbClr>
        </a:solidFill>
        <a:ln>
          <a:noFill/>
        </a:ln>
        <a:effectLst/>
      </dgm:spPr>
      <dgm:t>
        <a:bodyPr/>
        <a:lstStyle/>
        <a:p>
          <a:pPr>
            <a:buNone/>
          </a:pPr>
          <a:endParaRPr lang="en-US">
            <a:solidFill>
              <a:sysClr val="window" lastClr="FFFFFF"/>
            </a:solidFill>
            <a:latin typeface="Century Gothic" panose="020B0502020202020204"/>
            <a:ea typeface="+mn-ea"/>
            <a:cs typeface="+mn-cs"/>
          </a:endParaRPr>
        </a:p>
      </dgm:t>
    </dgm:pt>
    <dgm:pt modelId="{E77FB6A8-3776-49ED-A5D2-EEF88DF4D83A}">
      <dgm:prSet phldrT="[Text]" custT="1"/>
      <dgm:spPr>
        <a:xfrm>
          <a:off x="4923840" y="1606652"/>
          <a:ext cx="1756490" cy="105389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ln>
        <a:effectLst/>
      </dgm:spPr>
      <dgm:t>
        <a:bodyPr/>
        <a:lstStyle/>
        <a:p>
          <a:pPr>
            <a:buNone/>
          </a:pPr>
          <a:r>
            <a:rPr lang="en-US" sz="2450" b="1" dirty="0">
              <a:solidFill>
                <a:sysClr val="window" lastClr="FFFFFF"/>
              </a:solidFill>
              <a:latin typeface="CG Times" panose="00000400000000000000"/>
              <a:ea typeface="+mn-ea"/>
              <a:cs typeface="+mn-cs"/>
            </a:rPr>
            <a:t>Informal Conference</a:t>
          </a:r>
        </a:p>
      </dgm:t>
    </dgm:pt>
    <dgm:pt modelId="{C89AA369-1FF9-4B21-811B-33CFD265AD5E}" type="parTrans" cxnId="{877F4264-8391-48D7-9A09-AE92016C798F}">
      <dgm:prSet/>
      <dgm:spPr/>
      <dgm:t>
        <a:bodyPr/>
        <a:lstStyle/>
        <a:p>
          <a:endParaRPr lang="en-US"/>
        </a:p>
      </dgm:t>
    </dgm:pt>
    <dgm:pt modelId="{EF0839BB-BD92-4151-87EF-1AFCA9E0C052}" type="sibTrans" cxnId="{877F4264-8391-48D7-9A09-AE92016C798F}">
      <dgm:prSet/>
      <dgm:spPr>
        <a:xfrm>
          <a:off x="6855980" y="1915795"/>
          <a:ext cx="372376" cy="435609"/>
        </a:xfrm>
        <a:prstGeom prst="rightArrow">
          <a:avLst>
            <a:gd name="adj1" fmla="val 60000"/>
            <a:gd name="adj2" fmla="val 50000"/>
          </a:avLst>
        </a:prstGeom>
        <a:solidFill>
          <a:srgbClr val="B01513">
            <a:tint val="60000"/>
            <a:hueOff val="0"/>
            <a:satOff val="0"/>
            <a:lumOff val="0"/>
            <a:alphaOff val="0"/>
          </a:srgbClr>
        </a:solidFill>
        <a:ln>
          <a:noFill/>
        </a:ln>
        <a:effectLst/>
      </dgm:spPr>
      <dgm:t>
        <a:bodyPr/>
        <a:lstStyle/>
        <a:p>
          <a:pPr>
            <a:buNone/>
          </a:pPr>
          <a:endParaRPr lang="en-US">
            <a:solidFill>
              <a:sysClr val="window" lastClr="FFFFFF"/>
            </a:solidFill>
            <a:latin typeface="Century Gothic" panose="020B0502020202020204"/>
            <a:ea typeface="+mn-ea"/>
            <a:cs typeface="+mn-cs"/>
          </a:endParaRPr>
        </a:p>
      </dgm:t>
    </dgm:pt>
    <dgm:pt modelId="{1E652F63-F2BD-4B6C-A147-E7EB55346A96}">
      <dgm:prSet phldrT="[Text]" custT="1"/>
      <dgm:spPr>
        <a:xfrm>
          <a:off x="7382927" y="1606652"/>
          <a:ext cx="1756490" cy="105389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ln>
        <a:effectLst/>
      </dgm:spPr>
      <dgm:t>
        <a:bodyPr/>
        <a:lstStyle/>
        <a:p>
          <a:pPr>
            <a:buNone/>
          </a:pPr>
          <a:r>
            <a:rPr lang="en-US" sz="4000" b="1" dirty="0">
              <a:solidFill>
                <a:sysClr val="window" lastClr="FFFFFF"/>
              </a:solidFill>
              <a:latin typeface="CG Times" panose="00000400000000000000"/>
              <a:ea typeface="+mn-ea"/>
              <a:cs typeface="+mn-cs"/>
            </a:rPr>
            <a:t>IRD</a:t>
          </a:r>
        </a:p>
      </dgm:t>
    </dgm:pt>
    <dgm:pt modelId="{55363027-BB11-4360-B4FA-6537D782F802}" type="parTrans" cxnId="{BE4659E5-64D7-44AF-88E8-46CE9092DBB6}">
      <dgm:prSet/>
      <dgm:spPr/>
      <dgm:t>
        <a:bodyPr/>
        <a:lstStyle/>
        <a:p>
          <a:endParaRPr lang="en-US"/>
        </a:p>
      </dgm:t>
    </dgm:pt>
    <dgm:pt modelId="{21E53F39-E943-478A-AA2C-786808E4DAC1}" type="sibTrans" cxnId="{BE4659E5-64D7-44AF-88E8-46CE9092DBB6}">
      <dgm:prSet/>
      <dgm:spPr>
        <a:xfrm>
          <a:off x="9315067" y="1915795"/>
          <a:ext cx="372376" cy="435609"/>
        </a:xfrm>
        <a:prstGeom prst="rightArrow">
          <a:avLst>
            <a:gd name="adj1" fmla="val 60000"/>
            <a:gd name="adj2" fmla="val 50000"/>
          </a:avLst>
        </a:prstGeom>
        <a:solidFill>
          <a:srgbClr val="B01513">
            <a:tint val="60000"/>
            <a:hueOff val="0"/>
            <a:satOff val="0"/>
            <a:lumOff val="0"/>
            <a:alphaOff val="0"/>
          </a:srgbClr>
        </a:solidFill>
        <a:ln>
          <a:noFill/>
        </a:ln>
        <a:effectLst/>
      </dgm:spPr>
      <dgm:t>
        <a:bodyPr/>
        <a:lstStyle/>
        <a:p>
          <a:pPr>
            <a:buNone/>
          </a:pPr>
          <a:endParaRPr lang="en-US">
            <a:solidFill>
              <a:sysClr val="window" lastClr="FFFFFF"/>
            </a:solidFill>
            <a:latin typeface="Century Gothic" panose="020B0502020202020204"/>
            <a:ea typeface="+mn-ea"/>
            <a:cs typeface="+mn-cs"/>
          </a:endParaRPr>
        </a:p>
      </dgm:t>
    </dgm:pt>
    <dgm:pt modelId="{6114641A-75F9-4A5A-ABF1-D5F2D2CE3BB4}">
      <dgm:prSet phldrT="[Text]" custT="1"/>
      <dgm:spPr>
        <a:xfrm>
          <a:off x="9842015" y="1606652"/>
          <a:ext cx="1756490" cy="105389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ln>
        <a:effectLst/>
      </dgm:spPr>
      <dgm:t>
        <a:bodyPr/>
        <a:lstStyle/>
        <a:p>
          <a:pPr>
            <a:buNone/>
          </a:pPr>
          <a:r>
            <a:rPr lang="en-US" sz="2140" b="1" dirty="0">
              <a:solidFill>
                <a:sysClr val="window" lastClr="FFFFFF"/>
              </a:solidFill>
              <a:latin typeface="CG Times" panose="00000400000000000000"/>
              <a:ea typeface="+mn-ea"/>
              <a:cs typeface="+mn-cs"/>
            </a:rPr>
            <a:t>Adjudicatory Hearing</a:t>
          </a:r>
        </a:p>
      </dgm:t>
    </dgm:pt>
    <dgm:pt modelId="{B706BA26-E8FC-4184-A729-1301DE0AD3EB}" type="parTrans" cxnId="{85627D2C-957E-4E4C-A2A0-566B64F996CF}">
      <dgm:prSet/>
      <dgm:spPr/>
      <dgm:t>
        <a:bodyPr/>
        <a:lstStyle/>
        <a:p>
          <a:endParaRPr lang="en-US"/>
        </a:p>
      </dgm:t>
    </dgm:pt>
    <dgm:pt modelId="{AE63CF58-6297-48C0-BC15-3060AA9AE01A}" type="sibTrans" cxnId="{85627D2C-957E-4E4C-A2A0-566B64F996CF}">
      <dgm:prSet/>
      <dgm:spPr/>
      <dgm:t>
        <a:bodyPr/>
        <a:lstStyle/>
        <a:p>
          <a:endParaRPr lang="en-US"/>
        </a:p>
      </dgm:t>
    </dgm:pt>
    <dgm:pt modelId="{D0D628DB-ABDE-4332-A7A3-7B9409BFEC72}">
      <dgm:prSet phldrT="[Text]" custT="1"/>
      <dgm:spPr>
        <a:xfrm>
          <a:off x="5666" y="1606652"/>
          <a:ext cx="1756490" cy="105389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ln>
        <a:effectLst/>
      </dgm:spPr>
      <dgm:t>
        <a:bodyPr/>
        <a:lstStyle/>
        <a:p>
          <a:pPr>
            <a:buNone/>
          </a:pPr>
          <a:r>
            <a:rPr lang="en-US" sz="4000" b="1" dirty="0">
              <a:solidFill>
                <a:sysClr val="window" lastClr="FFFFFF"/>
              </a:solidFill>
              <a:latin typeface="CG Times" panose="00000400000000000000"/>
              <a:ea typeface="+mn-ea"/>
              <a:cs typeface="+mn-cs"/>
            </a:rPr>
            <a:t>DSVR</a:t>
          </a:r>
        </a:p>
      </dgm:t>
    </dgm:pt>
    <dgm:pt modelId="{5CB35C62-F9DF-4554-8615-71A1723559B4}" type="parTrans" cxnId="{0338906F-ABB5-47FC-9E1C-C9F780434AC3}">
      <dgm:prSet/>
      <dgm:spPr/>
      <dgm:t>
        <a:bodyPr/>
        <a:lstStyle/>
        <a:p>
          <a:endParaRPr lang="en-US"/>
        </a:p>
      </dgm:t>
    </dgm:pt>
    <dgm:pt modelId="{100660CD-FFC8-4D69-923C-49957479595E}" type="sibTrans" cxnId="{0338906F-ABB5-47FC-9E1C-C9F780434AC3}">
      <dgm:prSet/>
      <dgm:spPr>
        <a:xfrm>
          <a:off x="1937806" y="1915795"/>
          <a:ext cx="372376" cy="435609"/>
        </a:xfrm>
        <a:prstGeom prst="rightArrow">
          <a:avLst>
            <a:gd name="adj1" fmla="val 60000"/>
            <a:gd name="adj2" fmla="val 50000"/>
          </a:avLst>
        </a:prstGeom>
        <a:solidFill>
          <a:srgbClr val="B01513">
            <a:tint val="60000"/>
            <a:hueOff val="0"/>
            <a:satOff val="0"/>
            <a:lumOff val="0"/>
            <a:alphaOff val="0"/>
          </a:srgbClr>
        </a:solidFill>
        <a:ln>
          <a:noFill/>
        </a:ln>
        <a:effectLst/>
      </dgm:spPr>
      <dgm:t>
        <a:bodyPr/>
        <a:lstStyle/>
        <a:p>
          <a:pPr>
            <a:buNone/>
          </a:pPr>
          <a:endParaRPr lang="en-US">
            <a:solidFill>
              <a:sysClr val="window" lastClr="FFFFFF"/>
            </a:solidFill>
            <a:latin typeface="Century Gothic" panose="020B0502020202020204"/>
            <a:ea typeface="+mn-ea"/>
            <a:cs typeface="+mn-cs"/>
          </a:endParaRPr>
        </a:p>
      </dgm:t>
    </dgm:pt>
    <dgm:pt modelId="{039FF60B-43D5-41E1-BE33-D657B90CEC1A}" type="pres">
      <dgm:prSet presAssocID="{A1827404-E71A-45FF-A9FA-896EFE54FD6D}" presName="Name0" presStyleCnt="0">
        <dgm:presLayoutVars>
          <dgm:dir/>
          <dgm:resizeHandles val="exact"/>
        </dgm:presLayoutVars>
      </dgm:prSet>
      <dgm:spPr/>
    </dgm:pt>
    <dgm:pt modelId="{5420DE9E-5041-4985-A0CE-914A5360C670}" type="pres">
      <dgm:prSet presAssocID="{D0D628DB-ABDE-4332-A7A3-7B9409BFEC72}" presName="node" presStyleLbl="node1" presStyleIdx="0" presStyleCnt="5">
        <dgm:presLayoutVars>
          <dgm:bulletEnabled val="1"/>
        </dgm:presLayoutVars>
      </dgm:prSet>
      <dgm:spPr/>
    </dgm:pt>
    <dgm:pt modelId="{A9F64702-7B13-432E-9212-7C27C9CAA3D3}" type="pres">
      <dgm:prSet presAssocID="{100660CD-FFC8-4D69-923C-49957479595E}" presName="sibTrans" presStyleLbl="sibTrans2D1" presStyleIdx="0" presStyleCnt="4"/>
      <dgm:spPr/>
    </dgm:pt>
    <dgm:pt modelId="{726A7038-3E85-4570-AA17-F14F071395DC}" type="pres">
      <dgm:prSet presAssocID="{100660CD-FFC8-4D69-923C-49957479595E}" presName="connectorText" presStyleLbl="sibTrans2D1" presStyleIdx="0" presStyleCnt="4"/>
      <dgm:spPr/>
    </dgm:pt>
    <dgm:pt modelId="{775823D5-4124-4EAC-9A11-CA0EFADD57BE}" type="pres">
      <dgm:prSet presAssocID="{FAF256D3-007A-486C-A075-0D9AAAF78115}" presName="node" presStyleLbl="node1" presStyleIdx="1" presStyleCnt="5">
        <dgm:presLayoutVars>
          <dgm:bulletEnabled val="1"/>
        </dgm:presLayoutVars>
      </dgm:prSet>
      <dgm:spPr/>
    </dgm:pt>
    <dgm:pt modelId="{935F1B8F-6629-4DFD-873E-6E5BD03BAE0B}" type="pres">
      <dgm:prSet presAssocID="{FD1D384E-3911-4291-B018-F0A4A5DC0BF6}" presName="sibTrans" presStyleLbl="sibTrans2D1" presStyleIdx="1" presStyleCnt="4"/>
      <dgm:spPr/>
    </dgm:pt>
    <dgm:pt modelId="{C5B6251C-23F1-459E-B511-B1B6C229C569}" type="pres">
      <dgm:prSet presAssocID="{FD1D384E-3911-4291-B018-F0A4A5DC0BF6}" presName="connectorText" presStyleLbl="sibTrans2D1" presStyleIdx="1" presStyleCnt="4"/>
      <dgm:spPr/>
    </dgm:pt>
    <dgm:pt modelId="{27216184-4A4D-485E-A9FE-4B3A48E3B08C}" type="pres">
      <dgm:prSet presAssocID="{E77FB6A8-3776-49ED-A5D2-EEF88DF4D83A}" presName="node" presStyleLbl="node1" presStyleIdx="2" presStyleCnt="5">
        <dgm:presLayoutVars>
          <dgm:bulletEnabled val="1"/>
        </dgm:presLayoutVars>
      </dgm:prSet>
      <dgm:spPr/>
    </dgm:pt>
    <dgm:pt modelId="{4890EBCE-C116-4BA9-9E65-083D95B34A75}" type="pres">
      <dgm:prSet presAssocID="{EF0839BB-BD92-4151-87EF-1AFCA9E0C052}" presName="sibTrans" presStyleLbl="sibTrans2D1" presStyleIdx="2" presStyleCnt="4"/>
      <dgm:spPr/>
    </dgm:pt>
    <dgm:pt modelId="{D1175C7D-93FF-4CF6-8088-25CE21616C23}" type="pres">
      <dgm:prSet presAssocID="{EF0839BB-BD92-4151-87EF-1AFCA9E0C052}" presName="connectorText" presStyleLbl="sibTrans2D1" presStyleIdx="2" presStyleCnt="4"/>
      <dgm:spPr/>
    </dgm:pt>
    <dgm:pt modelId="{53B60167-5DAF-4FDA-BB30-31F57DC549E3}" type="pres">
      <dgm:prSet presAssocID="{1E652F63-F2BD-4B6C-A147-E7EB55346A96}" presName="node" presStyleLbl="node1" presStyleIdx="3" presStyleCnt="5">
        <dgm:presLayoutVars>
          <dgm:bulletEnabled val="1"/>
        </dgm:presLayoutVars>
      </dgm:prSet>
      <dgm:spPr/>
    </dgm:pt>
    <dgm:pt modelId="{E670681B-6D4E-487A-84D5-B10C79ACA7AB}" type="pres">
      <dgm:prSet presAssocID="{21E53F39-E943-478A-AA2C-786808E4DAC1}" presName="sibTrans" presStyleLbl="sibTrans2D1" presStyleIdx="3" presStyleCnt="4"/>
      <dgm:spPr/>
    </dgm:pt>
    <dgm:pt modelId="{7442A1B3-50BA-4DE3-9E9F-177A2A88C24A}" type="pres">
      <dgm:prSet presAssocID="{21E53F39-E943-478A-AA2C-786808E4DAC1}" presName="connectorText" presStyleLbl="sibTrans2D1" presStyleIdx="3" presStyleCnt="4"/>
      <dgm:spPr/>
    </dgm:pt>
    <dgm:pt modelId="{32429A39-46DB-4EF1-800E-83D0E3DCD188}" type="pres">
      <dgm:prSet presAssocID="{6114641A-75F9-4A5A-ABF1-D5F2D2CE3BB4}" presName="node" presStyleLbl="node1" presStyleIdx="4" presStyleCnt="5">
        <dgm:presLayoutVars>
          <dgm:bulletEnabled val="1"/>
        </dgm:presLayoutVars>
      </dgm:prSet>
      <dgm:spPr/>
    </dgm:pt>
  </dgm:ptLst>
  <dgm:cxnLst>
    <dgm:cxn modelId="{9E3C9403-8001-43B2-916D-E3690E22DF71}" type="presOf" srcId="{21E53F39-E943-478A-AA2C-786808E4DAC1}" destId="{7442A1B3-50BA-4DE3-9E9F-177A2A88C24A}" srcOrd="1" destOrd="0" presId="urn:microsoft.com/office/officeart/2005/8/layout/process1"/>
    <dgm:cxn modelId="{85627D2C-957E-4E4C-A2A0-566B64F996CF}" srcId="{A1827404-E71A-45FF-A9FA-896EFE54FD6D}" destId="{6114641A-75F9-4A5A-ABF1-D5F2D2CE3BB4}" srcOrd="4" destOrd="0" parTransId="{B706BA26-E8FC-4184-A729-1301DE0AD3EB}" sibTransId="{AE63CF58-6297-48C0-BC15-3060AA9AE01A}"/>
    <dgm:cxn modelId="{B23E1B40-9EB8-4CC4-9D20-2EB43F569B2D}" type="presOf" srcId="{EF0839BB-BD92-4151-87EF-1AFCA9E0C052}" destId="{D1175C7D-93FF-4CF6-8088-25CE21616C23}" srcOrd="1" destOrd="0" presId="urn:microsoft.com/office/officeart/2005/8/layout/process1"/>
    <dgm:cxn modelId="{877F4264-8391-48D7-9A09-AE92016C798F}" srcId="{A1827404-E71A-45FF-A9FA-896EFE54FD6D}" destId="{E77FB6A8-3776-49ED-A5D2-EEF88DF4D83A}" srcOrd="2" destOrd="0" parTransId="{C89AA369-1FF9-4B21-811B-33CFD265AD5E}" sibTransId="{EF0839BB-BD92-4151-87EF-1AFCA9E0C052}"/>
    <dgm:cxn modelId="{0338906F-ABB5-47FC-9E1C-C9F780434AC3}" srcId="{A1827404-E71A-45FF-A9FA-896EFE54FD6D}" destId="{D0D628DB-ABDE-4332-A7A3-7B9409BFEC72}" srcOrd="0" destOrd="0" parTransId="{5CB35C62-F9DF-4554-8615-71A1723559B4}" sibTransId="{100660CD-FFC8-4D69-923C-49957479595E}"/>
    <dgm:cxn modelId="{2AB9FC55-9855-4FFB-8E5D-5D07707265AF}" type="presOf" srcId="{EF0839BB-BD92-4151-87EF-1AFCA9E0C052}" destId="{4890EBCE-C116-4BA9-9E65-083D95B34A75}" srcOrd="0" destOrd="0" presId="urn:microsoft.com/office/officeart/2005/8/layout/process1"/>
    <dgm:cxn modelId="{B01DE380-86FA-47DB-A556-9B3966339142}" type="presOf" srcId="{100660CD-FFC8-4D69-923C-49957479595E}" destId="{A9F64702-7B13-432E-9212-7C27C9CAA3D3}" srcOrd="0" destOrd="0" presId="urn:microsoft.com/office/officeart/2005/8/layout/process1"/>
    <dgm:cxn modelId="{3D62568B-BCAD-407C-B088-83C5F26DB0C9}" type="presOf" srcId="{E77FB6A8-3776-49ED-A5D2-EEF88DF4D83A}" destId="{27216184-4A4D-485E-A9FE-4B3A48E3B08C}" srcOrd="0" destOrd="0" presId="urn:microsoft.com/office/officeart/2005/8/layout/process1"/>
    <dgm:cxn modelId="{73F3AB93-D165-4202-9FC2-5E94EC085129}" type="presOf" srcId="{FAF256D3-007A-486C-A075-0D9AAAF78115}" destId="{775823D5-4124-4EAC-9A11-CA0EFADD57BE}" srcOrd="0" destOrd="0" presId="urn:microsoft.com/office/officeart/2005/8/layout/process1"/>
    <dgm:cxn modelId="{B5C9FD9D-5683-42CD-85E8-F94CA0E3DB84}" type="presOf" srcId="{100660CD-FFC8-4D69-923C-49957479595E}" destId="{726A7038-3E85-4570-AA17-F14F071395DC}" srcOrd="1" destOrd="0" presId="urn:microsoft.com/office/officeart/2005/8/layout/process1"/>
    <dgm:cxn modelId="{85F114A7-FB2E-48C8-9C51-B5F1216A6226}" type="presOf" srcId="{1E652F63-F2BD-4B6C-A147-E7EB55346A96}" destId="{53B60167-5DAF-4FDA-BB30-31F57DC549E3}" srcOrd="0" destOrd="0" presId="urn:microsoft.com/office/officeart/2005/8/layout/process1"/>
    <dgm:cxn modelId="{A45198A7-BBA9-469B-A596-A1B371C2F261}" type="presOf" srcId="{21E53F39-E943-478A-AA2C-786808E4DAC1}" destId="{E670681B-6D4E-487A-84D5-B10C79ACA7AB}" srcOrd="0" destOrd="0" presId="urn:microsoft.com/office/officeart/2005/8/layout/process1"/>
    <dgm:cxn modelId="{EA0127CC-4F58-4933-9406-CCA239B0E9B2}" type="presOf" srcId="{FD1D384E-3911-4291-B018-F0A4A5DC0BF6}" destId="{935F1B8F-6629-4DFD-873E-6E5BD03BAE0B}" srcOrd="0" destOrd="0" presId="urn:microsoft.com/office/officeart/2005/8/layout/process1"/>
    <dgm:cxn modelId="{35D337CD-3A93-469A-ABA2-D0BE2F90FA67}" srcId="{A1827404-E71A-45FF-A9FA-896EFE54FD6D}" destId="{FAF256D3-007A-486C-A075-0D9AAAF78115}" srcOrd="1" destOrd="0" parTransId="{9EB621A4-A760-4B10-BC03-E7946E3019A0}" sibTransId="{FD1D384E-3911-4291-B018-F0A4A5DC0BF6}"/>
    <dgm:cxn modelId="{9856C6DC-C879-4FEE-8895-C5BE1B2E9566}" type="presOf" srcId="{A1827404-E71A-45FF-A9FA-896EFE54FD6D}" destId="{039FF60B-43D5-41E1-BE33-D657B90CEC1A}" srcOrd="0" destOrd="0" presId="urn:microsoft.com/office/officeart/2005/8/layout/process1"/>
    <dgm:cxn modelId="{9CDE2BDD-1753-4766-A145-6F871C4E3494}" type="presOf" srcId="{FD1D384E-3911-4291-B018-F0A4A5DC0BF6}" destId="{C5B6251C-23F1-459E-B511-B1B6C229C569}" srcOrd="1" destOrd="0" presId="urn:microsoft.com/office/officeart/2005/8/layout/process1"/>
    <dgm:cxn modelId="{1A42ECE1-CB59-4E0A-B1CD-D21EF1D04572}" type="presOf" srcId="{6114641A-75F9-4A5A-ABF1-D5F2D2CE3BB4}" destId="{32429A39-46DB-4EF1-800E-83D0E3DCD188}" srcOrd="0" destOrd="0" presId="urn:microsoft.com/office/officeart/2005/8/layout/process1"/>
    <dgm:cxn modelId="{BE4659E5-64D7-44AF-88E8-46CE9092DBB6}" srcId="{A1827404-E71A-45FF-A9FA-896EFE54FD6D}" destId="{1E652F63-F2BD-4B6C-A147-E7EB55346A96}" srcOrd="3" destOrd="0" parTransId="{55363027-BB11-4360-B4FA-6537D782F802}" sibTransId="{21E53F39-E943-478A-AA2C-786808E4DAC1}"/>
    <dgm:cxn modelId="{3EAB6EE8-5370-4F19-832D-B634ED12581D}" type="presOf" srcId="{D0D628DB-ABDE-4332-A7A3-7B9409BFEC72}" destId="{5420DE9E-5041-4985-A0CE-914A5360C670}" srcOrd="0" destOrd="0" presId="urn:microsoft.com/office/officeart/2005/8/layout/process1"/>
    <dgm:cxn modelId="{CA080D55-00EC-4E14-802D-A31A08B7BB26}" type="presParOf" srcId="{039FF60B-43D5-41E1-BE33-D657B90CEC1A}" destId="{5420DE9E-5041-4985-A0CE-914A5360C670}" srcOrd="0" destOrd="0" presId="urn:microsoft.com/office/officeart/2005/8/layout/process1"/>
    <dgm:cxn modelId="{6976F448-B552-461D-B4AB-AB5009B504A6}" type="presParOf" srcId="{039FF60B-43D5-41E1-BE33-D657B90CEC1A}" destId="{A9F64702-7B13-432E-9212-7C27C9CAA3D3}" srcOrd="1" destOrd="0" presId="urn:microsoft.com/office/officeart/2005/8/layout/process1"/>
    <dgm:cxn modelId="{4E5DF8B6-BCAF-4F93-B546-DC588AD0F66E}" type="presParOf" srcId="{A9F64702-7B13-432E-9212-7C27C9CAA3D3}" destId="{726A7038-3E85-4570-AA17-F14F071395DC}" srcOrd="0" destOrd="0" presId="urn:microsoft.com/office/officeart/2005/8/layout/process1"/>
    <dgm:cxn modelId="{4372B5C3-672D-48E3-812E-BBA89A6C9669}" type="presParOf" srcId="{039FF60B-43D5-41E1-BE33-D657B90CEC1A}" destId="{775823D5-4124-4EAC-9A11-CA0EFADD57BE}" srcOrd="2" destOrd="0" presId="urn:microsoft.com/office/officeart/2005/8/layout/process1"/>
    <dgm:cxn modelId="{E9D46A1E-2DCA-4298-B03B-F304896A0840}" type="presParOf" srcId="{039FF60B-43D5-41E1-BE33-D657B90CEC1A}" destId="{935F1B8F-6629-4DFD-873E-6E5BD03BAE0B}" srcOrd="3" destOrd="0" presId="urn:microsoft.com/office/officeart/2005/8/layout/process1"/>
    <dgm:cxn modelId="{21E702E2-0AAC-4CA5-B641-4BB8011DD28E}" type="presParOf" srcId="{935F1B8F-6629-4DFD-873E-6E5BD03BAE0B}" destId="{C5B6251C-23F1-459E-B511-B1B6C229C569}" srcOrd="0" destOrd="0" presId="urn:microsoft.com/office/officeart/2005/8/layout/process1"/>
    <dgm:cxn modelId="{3F58A629-571E-4ECA-BD95-C99031D01842}" type="presParOf" srcId="{039FF60B-43D5-41E1-BE33-D657B90CEC1A}" destId="{27216184-4A4D-485E-A9FE-4B3A48E3B08C}" srcOrd="4" destOrd="0" presId="urn:microsoft.com/office/officeart/2005/8/layout/process1"/>
    <dgm:cxn modelId="{C0DD6CEB-F121-4A20-8EBC-A4C3CFE339EB}" type="presParOf" srcId="{039FF60B-43D5-41E1-BE33-D657B90CEC1A}" destId="{4890EBCE-C116-4BA9-9E65-083D95B34A75}" srcOrd="5" destOrd="0" presId="urn:microsoft.com/office/officeart/2005/8/layout/process1"/>
    <dgm:cxn modelId="{5699EDA7-7A6E-4054-A317-2DAB22C9DC38}" type="presParOf" srcId="{4890EBCE-C116-4BA9-9E65-083D95B34A75}" destId="{D1175C7D-93FF-4CF6-8088-25CE21616C23}" srcOrd="0" destOrd="0" presId="urn:microsoft.com/office/officeart/2005/8/layout/process1"/>
    <dgm:cxn modelId="{2FD30C16-0161-4DD7-918E-68A9098F2231}" type="presParOf" srcId="{039FF60B-43D5-41E1-BE33-D657B90CEC1A}" destId="{53B60167-5DAF-4FDA-BB30-31F57DC549E3}" srcOrd="6" destOrd="0" presId="urn:microsoft.com/office/officeart/2005/8/layout/process1"/>
    <dgm:cxn modelId="{BD635C2D-326D-4BA5-AE08-7FF345C0EEF4}" type="presParOf" srcId="{039FF60B-43D5-41E1-BE33-D657B90CEC1A}" destId="{E670681B-6D4E-487A-84D5-B10C79ACA7AB}" srcOrd="7" destOrd="0" presId="urn:microsoft.com/office/officeart/2005/8/layout/process1"/>
    <dgm:cxn modelId="{CC8F3A0A-B8CA-45D3-8757-288D568493F4}" type="presParOf" srcId="{E670681B-6D4E-487A-84D5-B10C79ACA7AB}" destId="{7442A1B3-50BA-4DE3-9E9F-177A2A88C24A}" srcOrd="0" destOrd="0" presId="urn:microsoft.com/office/officeart/2005/8/layout/process1"/>
    <dgm:cxn modelId="{04E96DF3-E7B6-4B20-88A9-CF2062E5409D}" type="presParOf" srcId="{039FF60B-43D5-41E1-BE33-D657B90CEC1A}" destId="{32429A39-46DB-4EF1-800E-83D0E3DCD188}"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854AE-C12A-40E0-B8FB-7F7F24CD5291}">
      <dsp:nvSpPr>
        <dsp:cNvPr id="0" name=""/>
        <dsp:cNvSpPr/>
      </dsp:nvSpPr>
      <dsp:spPr>
        <a:xfrm>
          <a:off x="2626725" y="268"/>
          <a:ext cx="8549810" cy="2496388"/>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b="1" kern="1200" dirty="0">
              <a:solidFill>
                <a:srgbClr val="FF0000"/>
              </a:solidFill>
              <a:latin typeface="Century Gothic" panose="020B0502020202020204"/>
              <a:ea typeface="+mn-ea"/>
              <a:cs typeface="+mn-cs"/>
            </a:rPr>
            <a:t>   </a:t>
          </a:r>
          <a:r>
            <a:rPr lang="en-US" sz="2000" b="1" kern="1200" dirty="0">
              <a:solidFill>
                <a:srgbClr val="10059F"/>
              </a:solidFill>
              <a:latin typeface="CG Times" panose="00000400000000000000"/>
              <a:ea typeface="+mn-ea"/>
              <a:cs typeface="+mn-cs"/>
            </a:rPr>
            <a:t>Fines can be issued </a:t>
          </a:r>
          <a:r>
            <a:rPr lang="en-US" sz="2000" b="1" u="sng" kern="1200" dirty="0">
              <a:solidFill>
                <a:srgbClr val="10059F"/>
              </a:solidFill>
              <a:latin typeface="CG Times" panose="00000400000000000000"/>
              <a:ea typeface="+mn-ea"/>
              <a:cs typeface="+mn-cs"/>
            </a:rPr>
            <a:t>up to $500,000</a:t>
          </a:r>
          <a:r>
            <a:rPr lang="en-US" sz="2000" b="1" kern="1200" dirty="0">
              <a:solidFill>
                <a:srgbClr val="10059F"/>
              </a:solidFill>
              <a:latin typeface="CG Times" panose="00000400000000000000"/>
              <a:ea typeface="+mn-ea"/>
              <a:cs typeface="+mn-cs"/>
            </a:rPr>
            <a:t> for each violation for each day that the violation exists, up to </a:t>
          </a:r>
          <a:r>
            <a:rPr lang="en-US" sz="2000" b="1" u="sng" kern="1200" dirty="0">
              <a:solidFill>
                <a:srgbClr val="10059F"/>
              </a:solidFill>
              <a:latin typeface="CG Times" panose="00000400000000000000"/>
              <a:ea typeface="+mn-ea"/>
              <a:cs typeface="+mn-cs"/>
            </a:rPr>
            <a:t>a maximum of $10,000,000 </a:t>
          </a:r>
          <a:r>
            <a:rPr lang="en-US" sz="2000" b="1" kern="1200" dirty="0">
              <a:solidFill>
                <a:srgbClr val="10059F"/>
              </a:solidFill>
              <a:latin typeface="CG Times" panose="00000400000000000000"/>
              <a:ea typeface="+mn-ea"/>
              <a:cs typeface="+mn-cs"/>
            </a:rPr>
            <a:t>for a related series of </a:t>
          </a:r>
          <a:r>
            <a:rPr lang="en-US" sz="2000" b="1" u="none" kern="1200" baseline="0" dirty="0">
              <a:solidFill>
                <a:srgbClr val="10059F"/>
              </a:solidFill>
              <a:latin typeface="CG Times" panose="00000400000000000000"/>
              <a:ea typeface="+mn-ea"/>
              <a:cs typeface="+mn-cs"/>
            </a:rPr>
            <a:t>violations</a:t>
          </a:r>
          <a:r>
            <a:rPr lang="en-US" sz="2000" b="1" kern="1200" dirty="0">
              <a:solidFill>
                <a:srgbClr val="10059F"/>
              </a:solidFill>
              <a:latin typeface="CG Times" panose="00000400000000000000"/>
              <a:ea typeface="+mn-ea"/>
              <a:cs typeface="+mn-cs"/>
            </a:rPr>
            <a:t>.  </a:t>
          </a:r>
        </a:p>
        <a:p>
          <a:pPr marL="57150" lvl="1" indent="-57150" algn="l" defTabSz="355600">
            <a:lnSpc>
              <a:spcPct val="90000"/>
            </a:lnSpc>
            <a:spcBef>
              <a:spcPct val="0"/>
            </a:spcBef>
            <a:spcAft>
              <a:spcPct val="15000"/>
            </a:spcAft>
            <a:buFont typeface="Arial" panose="020B0604020202020204" pitchFamily="34" charset="0"/>
            <a:buNone/>
          </a:pPr>
          <a:endParaRPr lang="en-US" sz="800" b="1" kern="1200" dirty="0">
            <a:solidFill>
              <a:srgbClr val="10059F"/>
            </a:solidFill>
            <a:latin typeface="CG Times" panose="00000400000000000000"/>
            <a:ea typeface="+mn-ea"/>
            <a:cs typeface="+mn-cs"/>
          </a:endParaRPr>
        </a:p>
        <a:p>
          <a:pPr marL="228600" lvl="1" indent="-228600" algn="l" defTabSz="889000">
            <a:lnSpc>
              <a:spcPct val="90000"/>
            </a:lnSpc>
            <a:spcBef>
              <a:spcPct val="0"/>
            </a:spcBef>
            <a:spcAft>
              <a:spcPct val="15000"/>
            </a:spcAft>
            <a:buFont typeface="Arial" panose="020B0604020202020204" pitchFamily="34" charset="0"/>
            <a:buNone/>
          </a:pPr>
          <a:r>
            <a:rPr lang="en-US" sz="2000" b="1" kern="1200" dirty="0">
              <a:solidFill>
                <a:srgbClr val="10059F"/>
              </a:solidFill>
              <a:latin typeface="CG Times" panose="00000400000000000000"/>
              <a:ea typeface="+mn-ea"/>
              <a:cs typeface="+mn-cs"/>
            </a:rPr>
            <a:t>   These dollar amounts shall be doubled if similar violation(s) in the past three years. </a:t>
          </a:r>
          <a:r>
            <a:rPr lang="en-US" sz="2400" b="1" kern="1200" dirty="0">
              <a:solidFill>
                <a:srgbClr val="10059F"/>
              </a:solidFill>
              <a:latin typeface="CG Times" panose="00000400000000000000"/>
              <a:ea typeface="+mn-ea"/>
              <a:cs typeface="+mn-cs"/>
            </a:rPr>
            <a:t> </a:t>
          </a:r>
        </a:p>
      </dsp:txBody>
      <dsp:txXfrm>
        <a:off x="2626725" y="312317"/>
        <a:ext cx="7613665" cy="1872291"/>
      </dsp:txXfrm>
    </dsp:sp>
    <dsp:sp modelId="{542C2618-F847-45BA-B655-82031381658C}">
      <dsp:nvSpPr>
        <dsp:cNvPr id="0" name=""/>
        <dsp:cNvSpPr/>
      </dsp:nvSpPr>
      <dsp:spPr>
        <a:xfrm>
          <a:off x="82336" y="267932"/>
          <a:ext cx="2623631" cy="2039716"/>
        </a:xfrm>
        <a:prstGeom prst="roundRect">
          <a:avLst/>
        </a:prstGeom>
        <a:solidFill>
          <a:schemeClr val="bg1">
            <a:lumMod val="85000"/>
          </a:scheme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10059F"/>
              </a:solidFill>
              <a:latin typeface="CG Times" panose="00000400000000000000"/>
              <a:ea typeface="+mn-ea"/>
              <a:cs typeface="+mn-cs"/>
            </a:rPr>
            <a:t>Violations related to </a:t>
          </a:r>
          <a:r>
            <a:rPr lang="en-US" sz="3600" b="1" u="sng" kern="1200" dirty="0">
              <a:solidFill>
                <a:srgbClr val="FFF90D"/>
              </a:solidFill>
              <a:latin typeface="CG Times" panose="00000400000000000000"/>
              <a:ea typeface="+mn-ea"/>
              <a:cs typeface="+mn-cs"/>
            </a:rPr>
            <a:t>natural gas</a:t>
          </a:r>
          <a:r>
            <a:rPr lang="en-US" sz="3200" b="1" u="none" kern="1200" dirty="0">
              <a:solidFill>
                <a:srgbClr val="10059F"/>
              </a:solidFill>
              <a:latin typeface="CG Times" panose="00000400000000000000"/>
              <a:ea typeface="+mn-ea"/>
              <a:cs typeface="+mn-cs"/>
            </a:rPr>
            <a:t>:</a:t>
          </a:r>
        </a:p>
      </dsp:txBody>
      <dsp:txXfrm>
        <a:off x="181907" y="367503"/>
        <a:ext cx="2424489" cy="1840574"/>
      </dsp:txXfrm>
    </dsp:sp>
    <dsp:sp modelId="{09C92776-AA0F-4A26-A6D9-F92348260313}">
      <dsp:nvSpPr>
        <dsp:cNvPr id="0" name=""/>
        <dsp:cNvSpPr/>
      </dsp:nvSpPr>
      <dsp:spPr>
        <a:xfrm>
          <a:off x="2673062" y="2666735"/>
          <a:ext cx="8464882" cy="2493093"/>
        </a:xfrm>
        <a:prstGeom prst="rightArrow">
          <a:avLst>
            <a:gd name="adj1" fmla="val 75000"/>
            <a:gd name="adj2" fmla="val 50000"/>
          </a:avLst>
        </a:prstGeom>
        <a:solidFill>
          <a:srgbClr val="FFC000">
            <a:alpha val="90000"/>
          </a:srgbClr>
        </a:solidFill>
        <a:ln w="19050" cap="rnd" cmpd="sng" algn="ctr">
          <a:solidFill>
            <a:srgbClr val="B01513">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FF0000"/>
              </a:solidFill>
              <a:latin typeface="Century Gothic" panose="020B0502020202020204"/>
              <a:ea typeface="+mn-ea"/>
              <a:cs typeface="+mn-cs"/>
            </a:rPr>
            <a:t>  </a:t>
          </a:r>
          <a:r>
            <a:rPr lang="en-US" sz="2400" b="1" kern="1200" dirty="0">
              <a:solidFill>
                <a:srgbClr val="10059F"/>
              </a:solidFill>
              <a:latin typeface="CG Times" panose="00000400000000000000"/>
              <a:ea typeface="+mn-ea"/>
              <a:cs typeface="+mn-cs"/>
            </a:rPr>
            <a:t>Fine for 1</a:t>
          </a:r>
          <a:r>
            <a:rPr lang="en-US" sz="2400" b="1" kern="1200" baseline="30000" dirty="0">
              <a:solidFill>
                <a:srgbClr val="10059F"/>
              </a:solidFill>
              <a:latin typeface="CG Times" panose="00000400000000000000"/>
              <a:ea typeface="+mn-ea"/>
              <a:cs typeface="+mn-cs"/>
            </a:rPr>
            <a:t>st</a:t>
          </a:r>
          <a:r>
            <a:rPr lang="en-US" sz="2400" b="1" kern="1200" dirty="0">
              <a:solidFill>
                <a:srgbClr val="10059F"/>
              </a:solidFill>
              <a:latin typeface="CG Times" panose="00000400000000000000"/>
              <a:ea typeface="+mn-ea"/>
              <a:cs typeface="+mn-cs"/>
            </a:rPr>
            <a:t> offence start with </a:t>
          </a:r>
          <a:r>
            <a:rPr lang="en-US" sz="2400" b="1" u="sng" kern="1200" dirty="0">
              <a:solidFill>
                <a:srgbClr val="10059F"/>
              </a:solidFill>
              <a:latin typeface="CG Times" panose="00000400000000000000"/>
              <a:ea typeface="+mn-ea"/>
              <a:cs typeface="+mn-cs"/>
            </a:rPr>
            <a:t>minimum of $1,000</a:t>
          </a:r>
          <a:r>
            <a:rPr lang="en-US" sz="2400" b="1" kern="1200" dirty="0">
              <a:solidFill>
                <a:srgbClr val="10059F"/>
              </a:solidFill>
              <a:latin typeface="CG Times" panose="00000400000000000000"/>
              <a:ea typeface="+mn-ea"/>
              <a:cs typeface="+mn-cs"/>
            </a:rPr>
            <a:t>.</a:t>
          </a:r>
        </a:p>
        <a:p>
          <a:pPr marL="57150" lvl="1" indent="-57150" algn="l" defTabSz="355600">
            <a:lnSpc>
              <a:spcPct val="90000"/>
            </a:lnSpc>
            <a:spcBef>
              <a:spcPct val="0"/>
            </a:spcBef>
            <a:spcAft>
              <a:spcPct val="15000"/>
            </a:spcAft>
            <a:buFont typeface="Arial" panose="020B0604020202020204" pitchFamily="34" charset="0"/>
            <a:buNone/>
          </a:pPr>
          <a:endParaRPr lang="en-US" sz="800" b="1" kern="1200" dirty="0">
            <a:solidFill>
              <a:srgbClr val="10059F"/>
            </a:solidFill>
            <a:latin typeface="CG Times" panose="00000400000000000000"/>
            <a:ea typeface="+mn-ea"/>
            <a:cs typeface="+mn-cs"/>
          </a:endParaRPr>
        </a:p>
        <a:p>
          <a:pPr marL="228600" lvl="1" indent="-228600" algn="l" defTabSz="1066800">
            <a:lnSpc>
              <a:spcPct val="90000"/>
            </a:lnSpc>
            <a:spcBef>
              <a:spcPct val="0"/>
            </a:spcBef>
            <a:spcAft>
              <a:spcPct val="15000"/>
            </a:spcAft>
            <a:buFont typeface="Arial" panose="020B0604020202020204" pitchFamily="34" charset="0"/>
            <a:buNone/>
          </a:pPr>
          <a:r>
            <a:rPr lang="en-US" sz="2400" b="1" kern="1200" dirty="0">
              <a:solidFill>
                <a:srgbClr val="10059F"/>
              </a:solidFill>
              <a:latin typeface="CG Times" panose="00000400000000000000"/>
              <a:ea typeface="+mn-ea"/>
              <a:cs typeface="+mn-cs"/>
            </a:rPr>
            <a:t>  Fine for 2</a:t>
          </a:r>
          <a:r>
            <a:rPr lang="en-US" sz="2400" b="1" kern="1200" baseline="30000" dirty="0">
              <a:solidFill>
                <a:srgbClr val="10059F"/>
              </a:solidFill>
              <a:latin typeface="CG Times" panose="00000400000000000000"/>
              <a:ea typeface="+mn-ea"/>
              <a:cs typeface="+mn-cs"/>
            </a:rPr>
            <a:t>nd</a:t>
          </a:r>
          <a:r>
            <a:rPr lang="en-US" sz="2400" b="1" kern="1200" dirty="0">
              <a:solidFill>
                <a:srgbClr val="10059F"/>
              </a:solidFill>
              <a:latin typeface="CG Times" panose="00000400000000000000"/>
              <a:ea typeface="+mn-ea"/>
              <a:cs typeface="+mn-cs"/>
            </a:rPr>
            <a:t> offense within 12 months are $5,000 to $10,000. </a:t>
          </a:r>
        </a:p>
      </dsp:txBody>
      <dsp:txXfrm>
        <a:off x="2673062" y="2978372"/>
        <a:ext cx="7529972" cy="1869819"/>
      </dsp:txXfrm>
    </dsp:sp>
    <dsp:sp modelId="{310E7671-5F8A-47FB-98A6-F6384F9917F6}">
      <dsp:nvSpPr>
        <dsp:cNvPr id="0" name=""/>
        <dsp:cNvSpPr/>
      </dsp:nvSpPr>
      <dsp:spPr>
        <a:xfrm>
          <a:off x="12974" y="2893138"/>
          <a:ext cx="2710017" cy="2050516"/>
        </a:xfrm>
        <a:prstGeom prst="roundRect">
          <a:avLst/>
        </a:prstGeom>
        <a:solidFill>
          <a:schemeClr val="bg1">
            <a:lumMod val="85000"/>
          </a:scheme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0059F"/>
              </a:solidFill>
              <a:latin typeface="CG Times" panose="00000400000000000000"/>
              <a:ea typeface="+mn-ea"/>
              <a:cs typeface="+mn-cs"/>
            </a:rPr>
            <a:t>Violations </a:t>
          </a:r>
          <a:r>
            <a:rPr lang="en-US" sz="2400" b="1" i="0" u="sng" kern="1200" dirty="0">
              <a:solidFill>
                <a:srgbClr val="10059F"/>
              </a:solidFill>
              <a:latin typeface="CG Times" panose="00000400000000000000"/>
              <a:ea typeface="+mn-ea"/>
              <a:cs typeface="+mn-cs"/>
            </a:rPr>
            <a:t>other than </a:t>
          </a:r>
          <a:r>
            <a:rPr lang="en-US" sz="2400" b="1" u="sng" kern="1200" dirty="0">
              <a:solidFill>
                <a:srgbClr val="10059F"/>
              </a:solidFill>
              <a:latin typeface="CG Times" panose="00000400000000000000"/>
              <a:ea typeface="+mn-ea"/>
              <a:cs typeface="+mn-cs"/>
            </a:rPr>
            <a:t>natural gas </a:t>
          </a:r>
          <a:r>
            <a:rPr lang="en-US" sz="2400" b="1" kern="1200" dirty="0">
              <a:solidFill>
                <a:srgbClr val="10059F"/>
              </a:solidFill>
              <a:latin typeface="CG Times" panose="00000400000000000000"/>
              <a:ea typeface="+mn-ea"/>
              <a:cs typeface="+mn-cs"/>
            </a:rPr>
            <a:t>for example </a:t>
          </a:r>
          <a:r>
            <a:rPr lang="en-US" sz="2400" b="1" u="sng" kern="1200" dirty="0">
              <a:solidFill>
                <a:srgbClr val="FF0000"/>
              </a:solidFill>
              <a:latin typeface="CG Times" panose="00000400000000000000"/>
              <a:ea typeface="+mn-ea"/>
              <a:cs typeface="+mn-cs"/>
            </a:rPr>
            <a:t>electrical</a:t>
          </a:r>
          <a:r>
            <a:rPr lang="en-US" sz="2400" b="1" kern="1200" dirty="0">
              <a:solidFill>
                <a:srgbClr val="FF0000"/>
              </a:solidFill>
              <a:latin typeface="CG Times" panose="00000400000000000000"/>
              <a:ea typeface="+mn-ea"/>
              <a:cs typeface="+mn-cs"/>
            </a:rPr>
            <a:t>, </a:t>
          </a:r>
          <a:r>
            <a:rPr lang="en-US" sz="2400" b="1" u="sng" kern="1200" dirty="0">
              <a:solidFill>
                <a:srgbClr val="FF9900"/>
              </a:solidFill>
              <a:latin typeface="CG Times" panose="00000400000000000000"/>
              <a:ea typeface="+mn-ea"/>
              <a:cs typeface="+mn-cs"/>
            </a:rPr>
            <a:t>communications</a:t>
          </a:r>
          <a:r>
            <a:rPr lang="en-US" sz="2400" b="1" kern="1200" dirty="0">
              <a:solidFill>
                <a:srgbClr val="FF9900"/>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sng" kern="1200" dirty="0">
              <a:solidFill>
                <a:srgbClr val="10059F"/>
              </a:solidFill>
              <a:latin typeface="CG Times" panose="00000400000000000000"/>
              <a:ea typeface="+mn-ea"/>
              <a:cs typeface="+mn-cs"/>
            </a:rPr>
            <a:t>water</a:t>
          </a:r>
          <a:r>
            <a:rPr lang="en-US" sz="2400" b="1" kern="1200" dirty="0">
              <a:solidFill>
                <a:srgbClr val="10059F"/>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sng" kern="1200" dirty="0">
              <a:solidFill>
                <a:srgbClr val="00B050"/>
              </a:solidFill>
              <a:latin typeface="CG Times" panose="00000400000000000000"/>
              <a:ea typeface="+mn-ea"/>
              <a:cs typeface="+mn-cs"/>
            </a:rPr>
            <a:t>sewer</a:t>
          </a:r>
          <a:r>
            <a:rPr lang="en-US" sz="2400" b="1" kern="1200" dirty="0">
              <a:solidFill>
                <a:srgbClr val="00B050"/>
              </a:solidFill>
              <a:latin typeface="CG Times" panose="00000400000000000000"/>
              <a:ea typeface="+mn-ea"/>
              <a:cs typeface="+mn-cs"/>
            </a:rPr>
            <a:t>,</a:t>
          </a:r>
          <a:r>
            <a:rPr lang="en-US" sz="2400" b="1" kern="1200" dirty="0">
              <a:solidFill>
                <a:srgbClr val="FF0000"/>
              </a:solidFill>
              <a:latin typeface="CG Times" panose="00000400000000000000"/>
              <a:ea typeface="+mn-ea"/>
              <a:cs typeface="+mn-cs"/>
            </a:rPr>
            <a:t> </a:t>
          </a:r>
          <a:r>
            <a:rPr lang="en-US" sz="2400" b="1" u="none" kern="1200" dirty="0">
              <a:solidFill>
                <a:srgbClr val="10059F"/>
              </a:solidFill>
              <a:latin typeface="CG Times" panose="00000400000000000000"/>
              <a:ea typeface="+mn-ea"/>
              <a:cs typeface="+mn-cs"/>
            </a:rPr>
            <a:t>etc.</a:t>
          </a:r>
          <a:r>
            <a:rPr lang="en-US" sz="2400" b="1" kern="1200" dirty="0">
              <a:solidFill>
                <a:srgbClr val="10059F"/>
              </a:solidFill>
              <a:latin typeface="CG Times" panose="00000400000000000000"/>
              <a:ea typeface="+mn-ea"/>
              <a:cs typeface="+mn-cs"/>
            </a:rPr>
            <a:t>:</a:t>
          </a:r>
          <a:endParaRPr lang="en-US" sz="2400" kern="1200" dirty="0">
            <a:solidFill>
              <a:srgbClr val="10059F"/>
            </a:solidFill>
            <a:latin typeface="CG Times" panose="00000400000000000000"/>
            <a:ea typeface="+mn-ea"/>
            <a:cs typeface="+mn-cs"/>
          </a:endParaRPr>
        </a:p>
      </dsp:txBody>
      <dsp:txXfrm>
        <a:off x="113072" y="2993236"/>
        <a:ext cx="2509821" cy="1850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0DE9E-5041-4985-A0CE-914A5360C670}">
      <dsp:nvSpPr>
        <dsp:cNvPr id="0" name=""/>
        <dsp:cNvSpPr/>
      </dsp:nvSpPr>
      <dsp:spPr>
        <a:xfrm>
          <a:off x="5780" y="1644963"/>
          <a:ext cx="1791890" cy="107513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ysClr val="window" lastClr="FFFFFF"/>
              </a:solidFill>
              <a:latin typeface="CG Times" panose="00000400000000000000"/>
              <a:ea typeface="+mn-ea"/>
              <a:cs typeface="+mn-cs"/>
            </a:rPr>
            <a:t>DSVR</a:t>
          </a:r>
        </a:p>
      </dsp:txBody>
      <dsp:txXfrm>
        <a:off x="37270" y="1676453"/>
        <a:ext cx="1728910" cy="1012154"/>
      </dsp:txXfrm>
    </dsp:sp>
    <dsp:sp modelId="{A9F64702-7B13-432E-9212-7C27C9CAA3D3}">
      <dsp:nvSpPr>
        <dsp:cNvPr id="0" name=""/>
        <dsp:cNvSpPr/>
      </dsp:nvSpPr>
      <dsp:spPr>
        <a:xfrm>
          <a:off x="1976860" y="1960336"/>
          <a:ext cx="379880" cy="444388"/>
        </a:xfrm>
        <a:prstGeom prst="rightArrow">
          <a:avLst>
            <a:gd name="adj1" fmla="val 60000"/>
            <a:gd name="adj2" fmla="val 50000"/>
          </a:avLst>
        </a:prstGeom>
        <a:solidFill>
          <a:srgbClr val="B0151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entury Gothic" panose="020B0502020202020204"/>
            <a:ea typeface="+mn-ea"/>
            <a:cs typeface="+mn-cs"/>
          </a:endParaRPr>
        </a:p>
      </dsp:txBody>
      <dsp:txXfrm>
        <a:off x="1976860" y="2049214"/>
        <a:ext cx="265916" cy="266632"/>
      </dsp:txXfrm>
    </dsp:sp>
    <dsp:sp modelId="{775823D5-4124-4EAC-9A11-CA0EFADD57BE}">
      <dsp:nvSpPr>
        <dsp:cNvPr id="0" name=""/>
        <dsp:cNvSpPr/>
      </dsp:nvSpPr>
      <dsp:spPr>
        <a:xfrm>
          <a:off x="2514427" y="1644963"/>
          <a:ext cx="1791890" cy="107513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G Times" panose="00000400000000000000"/>
              <a:ea typeface="+mn-ea"/>
              <a:cs typeface="+mn-cs"/>
            </a:rPr>
            <a:t>NOPV</a:t>
          </a:r>
        </a:p>
      </dsp:txBody>
      <dsp:txXfrm>
        <a:off x="2545917" y="1676453"/>
        <a:ext cx="1728910" cy="1012154"/>
      </dsp:txXfrm>
    </dsp:sp>
    <dsp:sp modelId="{935F1B8F-6629-4DFD-873E-6E5BD03BAE0B}">
      <dsp:nvSpPr>
        <dsp:cNvPr id="0" name=""/>
        <dsp:cNvSpPr/>
      </dsp:nvSpPr>
      <dsp:spPr>
        <a:xfrm>
          <a:off x="4485506" y="1960336"/>
          <a:ext cx="379880" cy="444388"/>
        </a:xfrm>
        <a:prstGeom prst="rightArrow">
          <a:avLst>
            <a:gd name="adj1" fmla="val 60000"/>
            <a:gd name="adj2" fmla="val 50000"/>
          </a:avLst>
        </a:prstGeom>
        <a:solidFill>
          <a:srgbClr val="B0151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entury Gothic" panose="020B0502020202020204"/>
            <a:ea typeface="+mn-ea"/>
            <a:cs typeface="+mn-cs"/>
          </a:endParaRPr>
        </a:p>
      </dsp:txBody>
      <dsp:txXfrm>
        <a:off x="4485506" y="2049214"/>
        <a:ext cx="265916" cy="266632"/>
      </dsp:txXfrm>
    </dsp:sp>
    <dsp:sp modelId="{27216184-4A4D-485E-A9FE-4B3A48E3B08C}">
      <dsp:nvSpPr>
        <dsp:cNvPr id="0" name=""/>
        <dsp:cNvSpPr/>
      </dsp:nvSpPr>
      <dsp:spPr>
        <a:xfrm>
          <a:off x="5023074" y="1644963"/>
          <a:ext cx="1791890" cy="107513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089025">
            <a:lnSpc>
              <a:spcPct val="90000"/>
            </a:lnSpc>
            <a:spcBef>
              <a:spcPct val="0"/>
            </a:spcBef>
            <a:spcAft>
              <a:spcPct val="35000"/>
            </a:spcAft>
            <a:buNone/>
          </a:pPr>
          <a:r>
            <a:rPr lang="en-US" sz="2450" b="1" kern="1200" dirty="0">
              <a:solidFill>
                <a:sysClr val="window" lastClr="FFFFFF"/>
              </a:solidFill>
              <a:latin typeface="CG Times" panose="00000400000000000000"/>
              <a:ea typeface="+mn-ea"/>
              <a:cs typeface="+mn-cs"/>
            </a:rPr>
            <a:t>Informal Conference</a:t>
          </a:r>
        </a:p>
      </dsp:txBody>
      <dsp:txXfrm>
        <a:off x="5054564" y="1676453"/>
        <a:ext cx="1728910" cy="1012154"/>
      </dsp:txXfrm>
    </dsp:sp>
    <dsp:sp modelId="{4890EBCE-C116-4BA9-9E65-083D95B34A75}">
      <dsp:nvSpPr>
        <dsp:cNvPr id="0" name=""/>
        <dsp:cNvSpPr/>
      </dsp:nvSpPr>
      <dsp:spPr>
        <a:xfrm>
          <a:off x="6994153" y="1960336"/>
          <a:ext cx="379880" cy="444388"/>
        </a:xfrm>
        <a:prstGeom prst="rightArrow">
          <a:avLst>
            <a:gd name="adj1" fmla="val 60000"/>
            <a:gd name="adj2" fmla="val 50000"/>
          </a:avLst>
        </a:prstGeom>
        <a:solidFill>
          <a:srgbClr val="B0151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entury Gothic" panose="020B0502020202020204"/>
            <a:ea typeface="+mn-ea"/>
            <a:cs typeface="+mn-cs"/>
          </a:endParaRPr>
        </a:p>
      </dsp:txBody>
      <dsp:txXfrm>
        <a:off x="6994153" y="2049214"/>
        <a:ext cx="265916" cy="266632"/>
      </dsp:txXfrm>
    </dsp:sp>
    <dsp:sp modelId="{53B60167-5DAF-4FDA-BB30-31F57DC549E3}">
      <dsp:nvSpPr>
        <dsp:cNvPr id="0" name=""/>
        <dsp:cNvSpPr/>
      </dsp:nvSpPr>
      <dsp:spPr>
        <a:xfrm>
          <a:off x="7531721" y="1644963"/>
          <a:ext cx="1791890" cy="107513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ysClr val="window" lastClr="FFFFFF"/>
              </a:solidFill>
              <a:latin typeface="CG Times" panose="00000400000000000000"/>
              <a:ea typeface="+mn-ea"/>
              <a:cs typeface="+mn-cs"/>
            </a:rPr>
            <a:t>IRD</a:t>
          </a:r>
        </a:p>
      </dsp:txBody>
      <dsp:txXfrm>
        <a:off x="7563211" y="1676453"/>
        <a:ext cx="1728910" cy="1012154"/>
      </dsp:txXfrm>
    </dsp:sp>
    <dsp:sp modelId="{E670681B-6D4E-487A-84D5-B10C79ACA7AB}">
      <dsp:nvSpPr>
        <dsp:cNvPr id="0" name=""/>
        <dsp:cNvSpPr/>
      </dsp:nvSpPr>
      <dsp:spPr>
        <a:xfrm>
          <a:off x="9502800" y="1960336"/>
          <a:ext cx="379880" cy="444388"/>
        </a:xfrm>
        <a:prstGeom prst="rightArrow">
          <a:avLst>
            <a:gd name="adj1" fmla="val 60000"/>
            <a:gd name="adj2" fmla="val 50000"/>
          </a:avLst>
        </a:prstGeom>
        <a:solidFill>
          <a:srgbClr val="B01513">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solidFill>
              <a:sysClr val="window" lastClr="FFFFFF"/>
            </a:solidFill>
            <a:latin typeface="Century Gothic" panose="020B0502020202020204"/>
            <a:ea typeface="+mn-ea"/>
            <a:cs typeface="+mn-cs"/>
          </a:endParaRPr>
        </a:p>
      </dsp:txBody>
      <dsp:txXfrm>
        <a:off x="9502800" y="2049214"/>
        <a:ext cx="265916" cy="266632"/>
      </dsp:txXfrm>
    </dsp:sp>
    <dsp:sp modelId="{32429A39-46DB-4EF1-800E-83D0E3DCD188}">
      <dsp:nvSpPr>
        <dsp:cNvPr id="0" name=""/>
        <dsp:cNvSpPr/>
      </dsp:nvSpPr>
      <dsp:spPr>
        <a:xfrm>
          <a:off x="10040368" y="1644963"/>
          <a:ext cx="1791890" cy="1075134"/>
        </a:xfrm>
        <a:prstGeom prst="roundRect">
          <a:avLst>
            <a:gd name="adj" fmla="val 10000"/>
          </a:avLst>
        </a:prstGeom>
        <a:solidFill>
          <a:srgbClr val="FF0000"/>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51230">
            <a:lnSpc>
              <a:spcPct val="90000"/>
            </a:lnSpc>
            <a:spcBef>
              <a:spcPct val="0"/>
            </a:spcBef>
            <a:spcAft>
              <a:spcPct val="35000"/>
            </a:spcAft>
            <a:buNone/>
          </a:pPr>
          <a:r>
            <a:rPr lang="en-US" sz="2140" b="1" kern="1200" dirty="0">
              <a:solidFill>
                <a:sysClr val="window" lastClr="FFFFFF"/>
              </a:solidFill>
              <a:latin typeface="CG Times" panose="00000400000000000000"/>
              <a:ea typeface="+mn-ea"/>
              <a:cs typeface="+mn-cs"/>
            </a:rPr>
            <a:t>Adjudicatory Hearing</a:t>
          </a:r>
        </a:p>
      </dsp:txBody>
      <dsp:txXfrm>
        <a:off x="10071858" y="1676453"/>
        <a:ext cx="1728910" cy="101215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E50A2EF-F50D-41AF-8115-79DAE710D50D}" type="datetimeFigureOut">
              <a:rPr lang="en-US" smtClean="0"/>
              <a:t>1/12/2026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A1A89F-1F61-4B20-B923-34238E2D44E2}" type="slidenum">
              <a:rPr lang="en-US" smtClean="0"/>
              <a:t>‹#›</a:t>
            </a:fld>
            <a:endParaRPr lang="en-US" dirty="0"/>
          </a:p>
        </p:txBody>
      </p:sp>
    </p:spTree>
    <p:extLst>
      <p:ext uri="{BB962C8B-B14F-4D97-AF65-F5344CB8AC3E}">
        <p14:creationId xmlns:p14="http://schemas.microsoft.com/office/powerpoint/2010/main" val="191433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1</a:t>
            </a:fld>
            <a:endParaRPr lang="en-US" dirty="0"/>
          </a:p>
        </p:txBody>
      </p:sp>
    </p:spTree>
    <p:extLst>
      <p:ext uri="{BB962C8B-B14F-4D97-AF65-F5344CB8AC3E}">
        <p14:creationId xmlns:p14="http://schemas.microsoft.com/office/powerpoint/2010/main" val="1559336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16</a:t>
            </a:fld>
            <a:endParaRPr lang="en-US" dirty="0"/>
          </a:p>
        </p:txBody>
      </p:sp>
    </p:spTree>
    <p:extLst>
      <p:ext uri="{BB962C8B-B14F-4D97-AF65-F5344CB8AC3E}">
        <p14:creationId xmlns:p14="http://schemas.microsoft.com/office/powerpoint/2010/main" val="386327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17</a:t>
            </a:fld>
            <a:endParaRPr lang="en-US" dirty="0"/>
          </a:p>
        </p:txBody>
      </p:sp>
    </p:spTree>
    <p:extLst>
      <p:ext uri="{BB962C8B-B14F-4D97-AF65-F5344CB8AC3E}">
        <p14:creationId xmlns:p14="http://schemas.microsoft.com/office/powerpoint/2010/main" val="232499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22</a:t>
            </a:fld>
            <a:endParaRPr lang="en-US" dirty="0"/>
          </a:p>
        </p:txBody>
      </p:sp>
    </p:spTree>
    <p:extLst>
      <p:ext uri="{BB962C8B-B14F-4D97-AF65-F5344CB8AC3E}">
        <p14:creationId xmlns:p14="http://schemas.microsoft.com/office/powerpoint/2010/main" val="364364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23</a:t>
            </a:fld>
            <a:endParaRPr lang="en-US" dirty="0"/>
          </a:p>
        </p:txBody>
      </p:sp>
    </p:spTree>
    <p:extLst>
      <p:ext uri="{BB962C8B-B14F-4D97-AF65-F5344CB8AC3E}">
        <p14:creationId xmlns:p14="http://schemas.microsoft.com/office/powerpoint/2010/main" val="381029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2</a:t>
            </a:fld>
            <a:endParaRPr lang="en-US" dirty="0"/>
          </a:p>
        </p:txBody>
      </p:sp>
    </p:spTree>
    <p:extLst>
      <p:ext uri="{BB962C8B-B14F-4D97-AF65-F5344CB8AC3E}">
        <p14:creationId xmlns:p14="http://schemas.microsoft.com/office/powerpoint/2010/main" val="316672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3</a:t>
            </a:fld>
            <a:endParaRPr lang="en-US" dirty="0"/>
          </a:p>
        </p:txBody>
      </p:sp>
    </p:spTree>
    <p:extLst>
      <p:ext uri="{BB962C8B-B14F-4D97-AF65-F5344CB8AC3E}">
        <p14:creationId xmlns:p14="http://schemas.microsoft.com/office/powerpoint/2010/main" val="55311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32313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83A1A89F-1F61-4B20-B923-34238E2D44E2}" type="slidenum">
              <a:rPr lang="en-US" smtClean="0"/>
              <a:t>4</a:t>
            </a:fld>
            <a:endParaRPr lang="en-US" dirty="0"/>
          </a:p>
        </p:txBody>
      </p:sp>
    </p:spTree>
    <p:extLst>
      <p:ext uri="{BB962C8B-B14F-4D97-AF65-F5344CB8AC3E}">
        <p14:creationId xmlns:p14="http://schemas.microsoft.com/office/powerpoint/2010/main" val="192055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5</a:t>
            </a:fld>
            <a:endParaRPr lang="en-US" dirty="0"/>
          </a:p>
        </p:txBody>
      </p:sp>
    </p:spTree>
    <p:extLst>
      <p:ext uri="{BB962C8B-B14F-4D97-AF65-F5344CB8AC3E}">
        <p14:creationId xmlns:p14="http://schemas.microsoft.com/office/powerpoint/2010/main" val="1977251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6</a:t>
            </a:fld>
            <a:endParaRPr lang="en-US" dirty="0"/>
          </a:p>
        </p:txBody>
      </p:sp>
    </p:spTree>
    <p:extLst>
      <p:ext uri="{BB962C8B-B14F-4D97-AF65-F5344CB8AC3E}">
        <p14:creationId xmlns:p14="http://schemas.microsoft.com/office/powerpoint/2010/main" val="358881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7</a:t>
            </a:fld>
            <a:endParaRPr lang="en-US" dirty="0"/>
          </a:p>
        </p:txBody>
      </p:sp>
    </p:spTree>
    <p:extLst>
      <p:ext uri="{BB962C8B-B14F-4D97-AF65-F5344CB8AC3E}">
        <p14:creationId xmlns:p14="http://schemas.microsoft.com/office/powerpoint/2010/main" val="3420221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A1A89F-1F61-4B20-B923-34238E2D44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21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1A89F-1F61-4B20-B923-34238E2D44E2}" type="slidenum">
              <a:rPr lang="en-US" smtClean="0"/>
              <a:t>14</a:t>
            </a:fld>
            <a:endParaRPr lang="en-US" dirty="0"/>
          </a:p>
        </p:txBody>
      </p:sp>
    </p:spTree>
    <p:extLst>
      <p:ext uri="{BB962C8B-B14F-4D97-AF65-F5344CB8AC3E}">
        <p14:creationId xmlns:p14="http://schemas.microsoft.com/office/powerpoint/2010/main" val="295286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E48AE-CDB8-43CA-8180-1209AF7B157F}"/>
              </a:ext>
            </a:extLst>
          </p:cNvPr>
          <p:cNvSpPr>
            <a:spLocks noGrp="1"/>
          </p:cNvSpPr>
          <p:nvPr>
            <p:ph type="ctrTitle"/>
          </p:nvPr>
        </p:nvSpPr>
        <p:spPr>
          <a:xfrm>
            <a:off x="1524000" y="1122363"/>
            <a:ext cx="9144000" cy="2387600"/>
          </a:xfrm>
        </p:spPr>
        <p:txBody>
          <a:bodyPr anchor="b"/>
          <a:lstStyle>
            <a:lvl1pPr algn="ctr">
              <a:defRPr lang="en-US" dirty="0"/>
            </a:lvl1pPr>
          </a:lstStyle>
          <a:p>
            <a:r>
              <a:rPr lang="en-US"/>
              <a:t>Click to edit Master title style</a:t>
            </a:r>
          </a:p>
        </p:txBody>
      </p:sp>
      <p:sp>
        <p:nvSpPr>
          <p:cNvPr id="3" name="Subtitle 2">
            <a:extLst>
              <a:ext uri="{FF2B5EF4-FFF2-40B4-BE49-F238E27FC236}">
                <a16:creationId xmlns:a16="http://schemas.microsoft.com/office/drawing/2014/main" id="{D813FB27-5254-4F46-939F-126B692AC7CB}"/>
              </a:ext>
            </a:extLst>
          </p:cNvPr>
          <p:cNvSpPr>
            <a:spLocks noGrp="1"/>
          </p:cNvSpPr>
          <p:nvPr>
            <p:ph type="subTitle" idx="1"/>
          </p:nvPr>
        </p:nvSpPr>
        <p:spPr>
          <a:xfrm>
            <a:off x="1524000" y="3602038"/>
            <a:ext cx="9144000" cy="1655762"/>
          </a:xfrm>
        </p:spPr>
        <p:txBody>
          <a:bodyPr/>
          <a:lstStyle>
            <a:lvl1pPr marL="0" indent="0" algn="ctr">
              <a:buNone/>
              <a:defRPr lang="en-US" dirty="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82D026-FDAA-4DB4-A000-DC71FB94AD9C}"/>
              </a:ext>
            </a:extLst>
          </p:cNvPr>
          <p:cNvSpPr>
            <a:spLocks noGrp="1"/>
          </p:cNvSpPr>
          <p:nvPr>
            <p:ph type="dt" sz="half" idx="10"/>
          </p:nvPr>
        </p:nvSpPr>
        <p:spPr>
          <a:xfrm>
            <a:off x="7924800" y="5241059"/>
            <a:ext cx="2743200" cy="365125"/>
          </a:xfrm>
          <a:prstGeom prst="rect">
            <a:avLst/>
          </a:prstGeom>
        </p:spPr>
        <p:txBody>
          <a:bodyPr/>
          <a:lstStyle/>
          <a:p>
            <a:fld id="{3EC806DC-51CC-4C09-88C8-F192269DD588}" type="datetimeFigureOut">
              <a:rPr lang="en-US" smtClean="0"/>
              <a:t>1/12/2026</a:t>
            </a:fld>
            <a:endParaRPr lang="en-US" dirty="0"/>
          </a:p>
        </p:txBody>
      </p:sp>
      <p:sp>
        <p:nvSpPr>
          <p:cNvPr id="5" name="Footer Placeholder 4">
            <a:extLst>
              <a:ext uri="{FF2B5EF4-FFF2-40B4-BE49-F238E27FC236}">
                <a16:creationId xmlns:a16="http://schemas.microsoft.com/office/drawing/2014/main" id="{0968C1B5-4771-4433-9780-31F03501E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93850C-B345-4270-93F3-6CEA22AB989B}"/>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80049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5840-0EC9-4981-B720-A75CF6117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6BAB1-6E9E-4D0F-86EE-F72A31B098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F096F-B643-4524-8314-44C766FD604B}"/>
              </a:ext>
            </a:extLst>
          </p:cNvPr>
          <p:cNvSpPr>
            <a:spLocks noGrp="1"/>
          </p:cNvSpPr>
          <p:nvPr>
            <p:ph type="dt" sz="half" idx="10"/>
          </p:nvPr>
        </p:nvSpPr>
        <p:spPr>
          <a:xfrm>
            <a:off x="8610599" y="0"/>
            <a:ext cx="2743200" cy="365125"/>
          </a:xfrm>
          <a:prstGeom prst="rect">
            <a:avLst/>
          </a:prstGeom>
        </p:spPr>
        <p:txBody>
          <a:bodyPr/>
          <a:lstStyle/>
          <a:p>
            <a:fld id="{3EC806DC-51CC-4C09-88C8-F192269DD588}" type="datetimeFigureOut">
              <a:rPr lang="en-US" smtClean="0"/>
              <a:t>1/12/2026</a:t>
            </a:fld>
            <a:endParaRPr lang="en-US" dirty="0"/>
          </a:p>
        </p:txBody>
      </p:sp>
      <p:sp>
        <p:nvSpPr>
          <p:cNvPr id="5" name="Footer Placeholder 4">
            <a:extLst>
              <a:ext uri="{FF2B5EF4-FFF2-40B4-BE49-F238E27FC236}">
                <a16:creationId xmlns:a16="http://schemas.microsoft.com/office/drawing/2014/main" id="{E52BE340-2309-421B-A5AC-AA09019968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0504F-14DC-439E-9C89-4823A3D1D233}"/>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216915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D5B283-6876-46E1-89F3-C272994D47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FF8AB-BC47-451E-936C-ED79FEBB1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661D6-6BEB-4349-B6DE-B95F14B9A3B9}"/>
              </a:ext>
            </a:extLst>
          </p:cNvPr>
          <p:cNvSpPr>
            <a:spLocks noGrp="1"/>
          </p:cNvSpPr>
          <p:nvPr>
            <p:ph type="dt" sz="half" idx="10"/>
          </p:nvPr>
        </p:nvSpPr>
        <p:spPr>
          <a:xfrm>
            <a:off x="8610600" y="0"/>
            <a:ext cx="2743200" cy="365125"/>
          </a:xfrm>
          <a:prstGeom prst="rect">
            <a:avLst/>
          </a:prstGeom>
        </p:spPr>
        <p:txBody>
          <a:bodyPr/>
          <a:lstStyle/>
          <a:p>
            <a:fld id="{3EC806DC-51CC-4C09-88C8-F192269DD588}" type="datetimeFigureOut">
              <a:rPr lang="en-US" smtClean="0"/>
              <a:t>1/12/2026</a:t>
            </a:fld>
            <a:endParaRPr lang="en-US" dirty="0"/>
          </a:p>
        </p:txBody>
      </p:sp>
      <p:sp>
        <p:nvSpPr>
          <p:cNvPr id="5" name="Footer Placeholder 4">
            <a:extLst>
              <a:ext uri="{FF2B5EF4-FFF2-40B4-BE49-F238E27FC236}">
                <a16:creationId xmlns:a16="http://schemas.microsoft.com/office/drawing/2014/main" id="{97C6AFF7-5B6F-4DDE-A477-4D6C756727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DA02D-F436-4908-A31E-1A6DAB8884B4}"/>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1441721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20" indent="0" algn="ctr">
              <a:buNone/>
              <a:defRPr>
                <a:solidFill>
                  <a:schemeClr val="tx1">
                    <a:tint val="75000"/>
                  </a:schemeClr>
                </a:solidFill>
              </a:defRPr>
            </a:lvl3pPr>
            <a:lvl4pPr marL="1371480" indent="0" algn="ctr">
              <a:buNone/>
              <a:defRPr>
                <a:solidFill>
                  <a:schemeClr val="tx1">
                    <a:tint val="75000"/>
                  </a:schemeClr>
                </a:solidFill>
              </a:defRPr>
            </a:lvl4pPr>
            <a:lvl5pPr marL="1828640" indent="0" algn="ctr">
              <a:buNone/>
              <a:defRPr>
                <a:solidFill>
                  <a:schemeClr val="tx1">
                    <a:tint val="75000"/>
                  </a:schemeClr>
                </a:solidFill>
              </a:defRPr>
            </a:lvl5pPr>
            <a:lvl6pPr marL="2285799" indent="0" algn="ctr">
              <a:buNone/>
              <a:defRPr>
                <a:solidFill>
                  <a:schemeClr val="tx1">
                    <a:tint val="75000"/>
                  </a:schemeClr>
                </a:solidFill>
              </a:defRPr>
            </a:lvl6pPr>
            <a:lvl7pPr marL="2742959" indent="0" algn="ctr">
              <a:buNone/>
              <a:defRPr>
                <a:solidFill>
                  <a:schemeClr val="tx1">
                    <a:tint val="75000"/>
                  </a:schemeClr>
                </a:solidFill>
              </a:defRPr>
            </a:lvl7pPr>
            <a:lvl8pPr marL="3200118" indent="0" algn="ctr">
              <a:buNone/>
              <a:defRPr>
                <a:solidFill>
                  <a:schemeClr val="tx1">
                    <a:tint val="75000"/>
                  </a:schemeClr>
                </a:solidFill>
              </a:defRPr>
            </a:lvl8pPr>
            <a:lvl9pPr marL="3657278"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a:xfrm>
            <a:off x="2476502" y="4278962"/>
            <a:ext cx="2845593" cy="364477"/>
          </a:xfrm>
        </p:spPr>
        <p:txBody>
          <a:bodyPr/>
          <a:lstStyle>
            <a:lvl1pPr>
              <a:defRPr/>
            </a:lvl1pPr>
          </a:lstStyle>
          <a:p>
            <a:fld id="{3EC806DC-51CC-4C09-88C8-F192269DD588}" type="datetimeFigureOut">
              <a:rPr lang="en-US" smtClean="0"/>
              <a:t>1/12/2026</a:t>
            </a:fld>
            <a:endParaRPr lang="en-US" dirty="0"/>
          </a:p>
        </p:txBody>
      </p:sp>
      <p:sp>
        <p:nvSpPr>
          <p:cNvPr id="6" name="Footer Placeholder 4"/>
          <p:cNvSpPr>
            <a:spLocks noGrp="1"/>
          </p:cNvSpPr>
          <p:nvPr>
            <p:ph type="ftr" sz="quarter" idx="11"/>
          </p:nvPr>
        </p:nvSpPr>
        <p:spPr>
          <a:xfrm>
            <a:off x="4165205" y="6356481"/>
            <a:ext cx="3861593" cy="364477"/>
          </a:xfrm>
          <a:prstGeom prst="rect">
            <a:avLst/>
          </a:prstGeom>
        </p:spPr>
        <p:txBody>
          <a:bodyPr/>
          <a:lstStyle>
            <a:lvl1pPr>
              <a:defRPr/>
            </a:lvl1pPr>
          </a:lstStyle>
          <a:p>
            <a:endParaRPr lang="en-US" dirty="0"/>
          </a:p>
        </p:txBody>
      </p:sp>
      <p:grpSp>
        <p:nvGrpSpPr>
          <p:cNvPr id="8" name="Group 7">
            <a:extLst>
              <a:ext uri="{FF2B5EF4-FFF2-40B4-BE49-F238E27FC236}">
                <a16:creationId xmlns:a16="http://schemas.microsoft.com/office/drawing/2014/main" id="{AF6D0E07-6128-4CE3-AD34-18BD3555BD93}"/>
              </a:ext>
            </a:extLst>
          </p:cNvPr>
          <p:cNvGrpSpPr/>
          <p:nvPr/>
        </p:nvGrpSpPr>
        <p:grpSpPr>
          <a:xfrm>
            <a:off x="101601" y="30050"/>
            <a:ext cx="2059620" cy="1358283"/>
            <a:chOff x="76200" y="30049"/>
            <a:chExt cx="1544715" cy="1358283"/>
          </a:xfrm>
        </p:grpSpPr>
        <p:sp>
          <p:nvSpPr>
            <p:cNvPr id="9" name="Oval 8">
              <a:extLst>
                <a:ext uri="{FF2B5EF4-FFF2-40B4-BE49-F238E27FC236}">
                  <a16:creationId xmlns:a16="http://schemas.microsoft.com/office/drawing/2014/main" id="{A289BDC4-8BF3-491E-9331-CF43FF8B5E02}"/>
                </a:ext>
              </a:extLst>
            </p:cNvPr>
            <p:cNvSpPr/>
            <p:nvPr/>
          </p:nvSpPr>
          <p:spPr>
            <a:xfrm>
              <a:off x="76200" y="30049"/>
              <a:ext cx="1544715" cy="1358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E8D0BE9-36F8-4698-8DB3-2621C07847AC}"/>
                </a:ext>
              </a:extLst>
            </p:cNvPr>
            <p:cNvPicPr>
              <a:picLocks noChangeAspect="1"/>
            </p:cNvPicPr>
            <p:nvPr/>
          </p:nvPicPr>
          <p:blipFill>
            <a:blip r:embed="rId2"/>
            <a:stretch>
              <a:fillRect/>
            </a:stretch>
          </p:blipFill>
          <p:spPr>
            <a:xfrm>
              <a:off x="129002" y="97451"/>
              <a:ext cx="1380681" cy="1290881"/>
            </a:xfrm>
            <a:prstGeom prst="rect">
              <a:avLst/>
            </a:prstGeom>
          </p:spPr>
        </p:pic>
      </p:grpSp>
      <p:sp>
        <p:nvSpPr>
          <p:cNvPr id="11" name="Rectangle 10">
            <a:extLst>
              <a:ext uri="{FF2B5EF4-FFF2-40B4-BE49-F238E27FC236}">
                <a16:creationId xmlns:a16="http://schemas.microsoft.com/office/drawing/2014/main" id="{F660198C-E940-41F4-9A7A-059243654377}"/>
              </a:ext>
            </a:extLst>
          </p:cNvPr>
          <p:cNvSpPr/>
          <p:nvPr/>
        </p:nvSpPr>
        <p:spPr>
          <a:xfrm>
            <a:off x="-130206" y="6474018"/>
            <a:ext cx="3278820" cy="307777"/>
          </a:xfrm>
          <a:prstGeom prst="rect">
            <a:avLst/>
          </a:prstGeom>
          <a:noFill/>
        </p:spPr>
        <p:txBody>
          <a:bodyPr wrap="square" lIns="91440" tIns="45720" rIns="91440" bIns="45720">
            <a:spAutoFit/>
          </a:bodyPr>
          <a:lstStyle/>
          <a:p>
            <a:pPr algn="ctr"/>
            <a:r>
              <a:rPr lang="en-US" sz="1400" cap="none" spc="0">
                <a:ln w="0"/>
                <a:solidFill>
                  <a:schemeClr val="bg1"/>
                </a:solidFill>
                <a:latin typeface="Baskerville Old Face" panose="02020602080505020303" pitchFamily="18" charset="0"/>
              </a:rPr>
              <a:t>Energy Facilities Siting Board</a:t>
            </a:r>
          </a:p>
        </p:txBody>
      </p:sp>
      <p:sp>
        <p:nvSpPr>
          <p:cNvPr id="13" name="Slide Number Placeholder 3">
            <a:extLst>
              <a:ext uri="{FF2B5EF4-FFF2-40B4-BE49-F238E27FC236}">
                <a16:creationId xmlns:a16="http://schemas.microsoft.com/office/drawing/2014/main" id="{A9718607-4A60-4504-B076-17A19E31A344}"/>
              </a:ext>
            </a:extLst>
          </p:cNvPr>
          <p:cNvSpPr>
            <a:spLocks noGrp="1"/>
          </p:cNvSpPr>
          <p:nvPr>
            <p:ph type="sldNum" sz="quarter" idx="4294967295"/>
          </p:nvPr>
        </p:nvSpPr>
        <p:spPr>
          <a:xfrm>
            <a:off x="9224245" y="6183527"/>
            <a:ext cx="2845593" cy="364477"/>
          </a:xfrm>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415387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D8A7B-7D3B-4042-BADF-D0D8358DDA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A4422-1051-4966-A619-433654E4E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7F86C-3F81-444E-A375-A4522EF01259}"/>
              </a:ext>
            </a:extLst>
          </p:cNvPr>
          <p:cNvSpPr>
            <a:spLocks noGrp="1"/>
          </p:cNvSpPr>
          <p:nvPr>
            <p:ph type="dt" sz="half" idx="10"/>
          </p:nvPr>
        </p:nvSpPr>
        <p:spPr>
          <a:xfrm>
            <a:off x="8610599" y="0"/>
            <a:ext cx="2743200" cy="365125"/>
          </a:xfrm>
          <a:prstGeom prst="rect">
            <a:avLst/>
          </a:prstGeom>
        </p:spPr>
        <p:txBody>
          <a:bodyPr/>
          <a:lstStyle/>
          <a:p>
            <a:fld id="{3EC806DC-51CC-4C09-88C8-F192269DD588}" type="datetimeFigureOut">
              <a:rPr lang="en-US" smtClean="0"/>
              <a:t>1/12/2026</a:t>
            </a:fld>
            <a:endParaRPr lang="en-US" dirty="0"/>
          </a:p>
        </p:txBody>
      </p:sp>
      <p:sp>
        <p:nvSpPr>
          <p:cNvPr id="5" name="Footer Placeholder 4">
            <a:extLst>
              <a:ext uri="{FF2B5EF4-FFF2-40B4-BE49-F238E27FC236}">
                <a16:creationId xmlns:a16="http://schemas.microsoft.com/office/drawing/2014/main" id="{97A3F0D5-7313-4559-A1E7-BEB2FA3942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20FB2-5DDF-4C02-9200-B84672738353}"/>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7226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alpha val="96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38E0-88D8-4D36-B00E-CBDAC913BC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8EC86F-44B2-4174-82A1-3589074F2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BADD6-C753-4864-A605-E644193D1A7A}"/>
              </a:ext>
            </a:extLst>
          </p:cNvPr>
          <p:cNvSpPr>
            <a:spLocks noGrp="1"/>
          </p:cNvSpPr>
          <p:nvPr>
            <p:ph type="dt" sz="half" idx="10"/>
          </p:nvPr>
        </p:nvSpPr>
        <p:spPr>
          <a:xfrm>
            <a:off x="8604250" y="5700730"/>
            <a:ext cx="2743200" cy="365125"/>
          </a:xfrm>
          <a:prstGeom prst="rect">
            <a:avLst/>
          </a:prstGeom>
        </p:spPr>
        <p:txBody>
          <a:bodyPr/>
          <a:lstStyle/>
          <a:p>
            <a:fld id="{3EC806DC-51CC-4C09-88C8-F192269DD588}" type="datetimeFigureOut">
              <a:rPr lang="en-US" smtClean="0"/>
              <a:t>1/12/2026</a:t>
            </a:fld>
            <a:endParaRPr lang="en-US" dirty="0"/>
          </a:p>
        </p:txBody>
      </p:sp>
      <p:sp>
        <p:nvSpPr>
          <p:cNvPr id="5" name="Footer Placeholder 4">
            <a:extLst>
              <a:ext uri="{FF2B5EF4-FFF2-40B4-BE49-F238E27FC236}">
                <a16:creationId xmlns:a16="http://schemas.microsoft.com/office/drawing/2014/main" id="{AFF41DC3-C0F1-42AB-8A28-984AF7AD9C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024F37-8D7F-4501-9EF0-B3472E82D2A1}"/>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2485967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CAD0B-ED21-49C2-B5C0-674EF6EA6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87ED8-068C-474D-A778-51087F9865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3B3237-CE6F-49AC-99FA-0C49F1747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AA77A7-BFA5-439C-A40D-F6F49A498976}"/>
              </a:ext>
            </a:extLst>
          </p:cNvPr>
          <p:cNvSpPr>
            <a:spLocks noGrp="1"/>
          </p:cNvSpPr>
          <p:nvPr>
            <p:ph type="dt" sz="half" idx="10"/>
          </p:nvPr>
        </p:nvSpPr>
        <p:spPr>
          <a:xfrm>
            <a:off x="8610599" y="0"/>
            <a:ext cx="2743200" cy="365125"/>
          </a:xfrm>
          <a:prstGeom prst="rect">
            <a:avLst/>
          </a:prstGeom>
        </p:spPr>
        <p:txBody>
          <a:bodyPr/>
          <a:lstStyle/>
          <a:p>
            <a:fld id="{3EC806DC-51CC-4C09-88C8-F192269DD588}" type="datetimeFigureOut">
              <a:rPr lang="en-US" smtClean="0"/>
              <a:t>1/12/2026</a:t>
            </a:fld>
            <a:endParaRPr lang="en-US" dirty="0"/>
          </a:p>
        </p:txBody>
      </p:sp>
      <p:sp>
        <p:nvSpPr>
          <p:cNvPr id="6" name="Footer Placeholder 5">
            <a:extLst>
              <a:ext uri="{FF2B5EF4-FFF2-40B4-BE49-F238E27FC236}">
                <a16:creationId xmlns:a16="http://schemas.microsoft.com/office/drawing/2014/main" id="{79F99968-D698-44A7-8431-FC82B08E81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61F31AE-EDBB-4233-8102-2A6B8E73034C}"/>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2880149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A1E9-813A-4E15-A28B-455E7C47EC48}"/>
              </a:ext>
            </a:extLst>
          </p:cNvPr>
          <p:cNvSpPr>
            <a:spLocks noGrp="1"/>
          </p:cNvSpPr>
          <p:nvPr>
            <p:ph type="title"/>
          </p:nvPr>
        </p:nvSpPr>
        <p:spPr>
          <a:xfrm>
            <a:off x="1505526" y="365125"/>
            <a:ext cx="984986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734051-B45F-42B2-B91B-43BF4C715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361590-6D50-46D7-A1AE-AD5CB6164A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8F8680-9E44-43B6-B024-9E68D12D68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2B7D6-D6C8-4694-A308-9046AD6C23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9851FA-6779-49CF-BF02-3B6B11AC1E09}"/>
              </a:ext>
            </a:extLst>
          </p:cNvPr>
          <p:cNvSpPr>
            <a:spLocks noGrp="1"/>
          </p:cNvSpPr>
          <p:nvPr>
            <p:ph type="dt" sz="half" idx="10"/>
          </p:nvPr>
        </p:nvSpPr>
        <p:spPr>
          <a:xfrm>
            <a:off x="8612188" y="-35736"/>
            <a:ext cx="2743200" cy="365125"/>
          </a:xfrm>
          <a:prstGeom prst="rect">
            <a:avLst/>
          </a:prstGeom>
        </p:spPr>
        <p:txBody>
          <a:bodyPr/>
          <a:lstStyle/>
          <a:p>
            <a:fld id="{3EC806DC-51CC-4C09-88C8-F192269DD588}" type="datetimeFigureOut">
              <a:rPr lang="en-US" smtClean="0"/>
              <a:t>1/12/2026</a:t>
            </a:fld>
            <a:endParaRPr lang="en-US" dirty="0"/>
          </a:p>
        </p:txBody>
      </p:sp>
      <p:sp>
        <p:nvSpPr>
          <p:cNvPr id="8" name="Footer Placeholder 7">
            <a:extLst>
              <a:ext uri="{FF2B5EF4-FFF2-40B4-BE49-F238E27FC236}">
                <a16:creationId xmlns:a16="http://schemas.microsoft.com/office/drawing/2014/main" id="{9221FBD9-D3DC-4425-A104-28E363DF03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8CE017-9C64-45C4-BCEE-9F886D3364BF}"/>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406996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635D-2895-40C3-9829-B8FC2B882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F4B7E-02E1-4C4E-92E2-9D3610FF7454}"/>
              </a:ext>
            </a:extLst>
          </p:cNvPr>
          <p:cNvSpPr>
            <a:spLocks noGrp="1"/>
          </p:cNvSpPr>
          <p:nvPr>
            <p:ph type="dt" sz="half" idx="10"/>
          </p:nvPr>
        </p:nvSpPr>
        <p:spPr>
          <a:xfrm>
            <a:off x="8610599" y="0"/>
            <a:ext cx="2743200" cy="365125"/>
          </a:xfrm>
          <a:prstGeom prst="rect">
            <a:avLst/>
          </a:prstGeom>
        </p:spPr>
        <p:txBody>
          <a:bodyPr/>
          <a:lstStyle/>
          <a:p>
            <a:fld id="{3EC806DC-51CC-4C09-88C8-F192269DD588}" type="datetimeFigureOut">
              <a:rPr lang="en-US" smtClean="0"/>
              <a:t>1/12/2026</a:t>
            </a:fld>
            <a:endParaRPr lang="en-US" dirty="0"/>
          </a:p>
        </p:txBody>
      </p:sp>
      <p:sp>
        <p:nvSpPr>
          <p:cNvPr id="4" name="Footer Placeholder 3">
            <a:extLst>
              <a:ext uri="{FF2B5EF4-FFF2-40B4-BE49-F238E27FC236}">
                <a16:creationId xmlns:a16="http://schemas.microsoft.com/office/drawing/2014/main" id="{71758763-7664-4511-8302-10EACBCFAB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CE9299A-B7F2-4249-8CFC-6C2454C5A145}"/>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3310006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0B098-D7AD-47FC-8F5F-6F99C172038E}"/>
              </a:ext>
            </a:extLst>
          </p:cNvPr>
          <p:cNvSpPr>
            <a:spLocks noGrp="1"/>
          </p:cNvSpPr>
          <p:nvPr>
            <p:ph type="dt" sz="half" idx="10"/>
          </p:nvPr>
        </p:nvSpPr>
        <p:spPr>
          <a:xfrm>
            <a:off x="9388297" y="-7505"/>
            <a:ext cx="2743200" cy="365125"/>
          </a:xfrm>
          <a:prstGeom prst="rect">
            <a:avLst/>
          </a:prstGeom>
        </p:spPr>
        <p:txBody>
          <a:bodyPr/>
          <a:lstStyle/>
          <a:p>
            <a:fld id="{3EC806DC-51CC-4C09-88C8-F192269DD588}" type="datetimeFigureOut">
              <a:rPr lang="en-US" smtClean="0"/>
              <a:t>1/12/2026</a:t>
            </a:fld>
            <a:endParaRPr lang="en-US" dirty="0"/>
          </a:p>
        </p:txBody>
      </p:sp>
      <p:sp>
        <p:nvSpPr>
          <p:cNvPr id="3" name="Footer Placeholder 2">
            <a:extLst>
              <a:ext uri="{FF2B5EF4-FFF2-40B4-BE49-F238E27FC236}">
                <a16:creationId xmlns:a16="http://schemas.microsoft.com/office/drawing/2014/main" id="{FEF46F0F-5B99-4E0F-9194-F25B3CE7214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03331A-5532-4C29-9409-9421DB94F9B2}"/>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4130891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872A-7A8B-416C-8E3A-9770F8E659DF}"/>
              </a:ext>
            </a:extLst>
          </p:cNvPr>
          <p:cNvSpPr>
            <a:spLocks noGrp="1"/>
          </p:cNvSpPr>
          <p:nvPr>
            <p:ph type="title"/>
          </p:nvPr>
        </p:nvSpPr>
        <p:spPr>
          <a:xfrm>
            <a:off x="1477818" y="457200"/>
            <a:ext cx="329420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C6C24B-FABF-498C-A83D-8ADF3E28E4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593C5-D019-4E19-87D1-C24018B6F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4F253-D811-4E6A-8F03-74DF898083AA}"/>
              </a:ext>
            </a:extLst>
          </p:cNvPr>
          <p:cNvSpPr>
            <a:spLocks noGrp="1"/>
          </p:cNvSpPr>
          <p:nvPr>
            <p:ph type="dt" sz="half" idx="10"/>
          </p:nvPr>
        </p:nvSpPr>
        <p:spPr>
          <a:xfrm>
            <a:off x="8612188" y="1732"/>
            <a:ext cx="2743200" cy="365125"/>
          </a:xfrm>
          <a:prstGeom prst="rect">
            <a:avLst/>
          </a:prstGeom>
        </p:spPr>
        <p:txBody>
          <a:bodyPr/>
          <a:lstStyle/>
          <a:p>
            <a:fld id="{3EC806DC-51CC-4C09-88C8-F192269DD588}" type="datetimeFigureOut">
              <a:rPr lang="en-US" smtClean="0"/>
              <a:t>1/12/2026</a:t>
            </a:fld>
            <a:endParaRPr lang="en-US" dirty="0"/>
          </a:p>
        </p:txBody>
      </p:sp>
      <p:sp>
        <p:nvSpPr>
          <p:cNvPr id="6" name="Footer Placeholder 5">
            <a:extLst>
              <a:ext uri="{FF2B5EF4-FFF2-40B4-BE49-F238E27FC236}">
                <a16:creationId xmlns:a16="http://schemas.microsoft.com/office/drawing/2014/main" id="{3C21205E-D291-420B-90B1-C18D4EE485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5A3A40-D9A5-4C60-9E99-17CE8DB4721E}"/>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377947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8916-4FE6-4544-B74F-A916C3805428}"/>
              </a:ext>
            </a:extLst>
          </p:cNvPr>
          <p:cNvSpPr>
            <a:spLocks noGrp="1"/>
          </p:cNvSpPr>
          <p:nvPr>
            <p:ph type="title"/>
          </p:nvPr>
        </p:nvSpPr>
        <p:spPr>
          <a:xfrm>
            <a:off x="1514764" y="457200"/>
            <a:ext cx="3257261"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9A5D8-0936-4FD7-A0DC-22AD0705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443BA15-63E2-418E-BD5E-0F9F9F350E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32250-AB9C-4D78-A086-C4BC937787BA}"/>
              </a:ext>
            </a:extLst>
          </p:cNvPr>
          <p:cNvSpPr>
            <a:spLocks noGrp="1"/>
          </p:cNvSpPr>
          <p:nvPr>
            <p:ph type="dt" sz="half" idx="10"/>
          </p:nvPr>
        </p:nvSpPr>
        <p:spPr>
          <a:xfrm>
            <a:off x="8612188" y="0"/>
            <a:ext cx="2743200" cy="365125"/>
          </a:xfrm>
          <a:prstGeom prst="rect">
            <a:avLst/>
          </a:prstGeom>
        </p:spPr>
        <p:txBody>
          <a:bodyPr/>
          <a:lstStyle/>
          <a:p>
            <a:fld id="{3EC806DC-51CC-4C09-88C8-F192269DD588}" type="datetimeFigureOut">
              <a:rPr lang="en-US" smtClean="0"/>
              <a:t>1/12/2026</a:t>
            </a:fld>
            <a:endParaRPr lang="en-US" dirty="0"/>
          </a:p>
        </p:txBody>
      </p:sp>
      <p:sp>
        <p:nvSpPr>
          <p:cNvPr id="6" name="Footer Placeholder 5">
            <a:extLst>
              <a:ext uri="{FF2B5EF4-FFF2-40B4-BE49-F238E27FC236}">
                <a16:creationId xmlns:a16="http://schemas.microsoft.com/office/drawing/2014/main" id="{F38C15B7-5E68-4EF1-BE9C-8145CCE075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64F29A-786E-40BA-84B3-11BD1DD08512}"/>
              </a:ext>
            </a:extLst>
          </p:cNvPr>
          <p:cNvSpPr>
            <a:spLocks noGrp="1"/>
          </p:cNvSpPr>
          <p:nvPr>
            <p:ph type="sldNum" sz="quarter" idx="12"/>
          </p:nvPr>
        </p:nvSpPr>
        <p:spPr/>
        <p:txBody>
          <a:bodyPr/>
          <a:lstStyle/>
          <a:p>
            <a:fld id="{AB353AA7-F4C2-43C6-918D-E495F67A4F5D}" type="slidenum">
              <a:rPr lang="en-US" smtClean="0"/>
              <a:t>‹#›</a:t>
            </a:fld>
            <a:endParaRPr lang="en-US" dirty="0"/>
          </a:p>
        </p:txBody>
      </p:sp>
    </p:spTree>
    <p:extLst>
      <p:ext uri="{BB962C8B-B14F-4D97-AF65-F5344CB8AC3E}">
        <p14:creationId xmlns:p14="http://schemas.microsoft.com/office/powerpoint/2010/main" val="890027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4BF77A76-9793-4C97-819F-BFAFD670D012}"/>
              </a:ext>
            </a:extLst>
          </p:cNvPr>
          <p:cNvSpPr/>
          <p:nvPr/>
        </p:nvSpPr>
        <p:spPr bwMode="auto">
          <a:xfrm>
            <a:off x="0" y="0"/>
            <a:ext cx="857251" cy="6858000"/>
          </a:xfrm>
          <a:prstGeom prst="rtTriangle">
            <a:avLst/>
          </a:prstGeom>
          <a:solidFill>
            <a:srgbClr val="DDA0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0" fontAlgn="auto">
              <a:spcBef>
                <a:spcPts val="0"/>
              </a:spcBef>
              <a:spcAft>
                <a:spcPts val="0"/>
              </a:spcAft>
              <a:defRPr/>
            </a:pPr>
            <a:endParaRPr lang="en-US" sz="1800"/>
          </a:p>
        </p:txBody>
      </p:sp>
      <p:sp>
        <p:nvSpPr>
          <p:cNvPr id="12" name="Right Triangle 11">
            <a:extLst>
              <a:ext uri="{FF2B5EF4-FFF2-40B4-BE49-F238E27FC236}">
                <a16:creationId xmlns:a16="http://schemas.microsoft.com/office/drawing/2014/main" id="{4B5CBA7A-4702-4582-AF68-D418726DAD2C}"/>
              </a:ext>
            </a:extLst>
          </p:cNvPr>
          <p:cNvSpPr/>
          <p:nvPr/>
        </p:nvSpPr>
        <p:spPr bwMode="auto">
          <a:xfrm rot="5400000" flipH="1">
            <a:off x="4259931" y="1773019"/>
            <a:ext cx="849960" cy="9369826"/>
          </a:xfrm>
          <a:prstGeom prst="rtTriangle">
            <a:avLst/>
          </a:prstGeom>
          <a:solidFill>
            <a:srgbClr val="0C2D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0" fontAlgn="auto">
              <a:spcBef>
                <a:spcPts val="0"/>
              </a:spcBef>
              <a:spcAft>
                <a:spcPts val="0"/>
              </a:spcAft>
              <a:defRPr/>
            </a:pPr>
            <a:endParaRPr lang="en-US" sz="1800"/>
          </a:p>
        </p:txBody>
      </p:sp>
      <p:sp>
        <p:nvSpPr>
          <p:cNvPr id="13" name="Right Triangle 12">
            <a:extLst>
              <a:ext uri="{FF2B5EF4-FFF2-40B4-BE49-F238E27FC236}">
                <a16:creationId xmlns:a16="http://schemas.microsoft.com/office/drawing/2014/main" id="{B49458E2-07D2-4E5C-B5EF-30AA340E8FA9}"/>
              </a:ext>
            </a:extLst>
          </p:cNvPr>
          <p:cNvSpPr/>
          <p:nvPr/>
        </p:nvSpPr>
        <p:spPr bwMode="auto">
          <a:xfrm rot="10800000" flipV="1">
            <a:off x="3265542" y="6057735"/>
            <a:ext cx="8926457" cy="825176"/>
          </a:xfrm>
          <a:prstGeom prst="rtTriangle">
            <a:avLst/>
          </a:prstGeom>
          <a:solidFill>
            <a:srgbClr val="0063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20" fontAlgn="auto">
              <a:spcBef>
                <a:spcPts val="0"/>
              </a:spcBef>
              <a:spcAft>
                <a:spcPts val="0"/>
              </a:spcAft>
              <a:defRPr/>
            </a:pPr>
            <a:endParaRPr lang="en-US" sz="1800"/>
          </a:p>
        </p:txBody>
      </p:sp>
      <p:sp>
        <p:nvSpPr>
          <p:cNvPr id="2" name="Title Placeholder 1">
            <a:extLst>
              <a:ext uri="{FF2B5EF4-FFF2-40B4-BE49-F238E27FC236}">
                <a16:creationId xmlns:a16="http://schemas.microsoft.com/office/drawing/2014/main" id="{71AFCB4D-AD61-436B-9701-D12F4E38AD76}"/>
              </a:ext>
            </a:extLst>
          </p:cNvPr>
          <p:cNvSpPr>
            <a:spLocks noGrp="1"/>
          </p:cNvSpPr>
          <p:nvPr>
            <p:ph type="title"/>
          </p:nvPr>
        </p:nvSpPr>
        <p:spPr>
          <a:xfrm>
            <a:off x="1562485" y="365125"/>
            <a:ext cx="979131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AA9702-3AE9-42C1-8450-E266E9307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38E51-4DAD-4F46-817B-AE0415DA7004}"/>
              </a:ext>
            </a:extLst>
          </p:cNvPr>
          <p:cNvSpPr>
            <a:spLocks noGrp="1"/>
          </p:cNvSpPr>
          <p:nvPr>
            <p:ph type="dt" sz="half" idx="2"/>
          </p:nvPr>
        </p:nvSpPr>
        <p:spPr>
          <a:xfrm>
            <a:off x="8610600" y="3175"/>
            <a:ext cx="2743200" cy="365125"/>
          </a:xfrm>
          <a:prstGeom prst="rect">
            <a:avLst/>
          </a:prstGeom>
        </p:spPr>
        <p:txBody>
          <a:bodyPr vert="horz" lIns="91440" tIns="45720" rIns="91440" bIns="45720" rtlCol="0" anchor="ctr"/>
          <a:lstStyle>
            <a:lvl1pPr algn="r">
              <a:defRPr sz="1200">
                <a:solidFill>
                  <a:schemeClr val="tx1"/>
                </a:solidFill>
                <a:latin typeface="Times New Roman" panose="02020603050405020304" pitchFamily="18" charset="0"/>
                <a:cs typeface="Times New Roman" panose="02020603050405020304" pitchFamily="18" charset="0"/>
              </a:defRPr>
            </a:lvl1pPr>
          </a:lstStyle>
          <a:p>
            <a:fld id="{3EC806DC-51CC-4C09-88C8-F192269DD588}" type="datetimeFigureOut">
              <a:rPr lang="en-US" smtClean="0"/>
              <a:t>1/12/2026</a:t>
            </a:fld>
            <a:endParaRPr lang="en-US"/>
          </a:p>
        </p:txBody>
      </p:sp>
      <p:sp>
        <p:nvSpPr>
          <p:cNvPr id="5" name="Footer Placeholder 4">
            <a:extLst>
              <a:ext uri="{FF2B5EF4-FFF2-40B4-BE49-F238E27FC236}">
                <a16:creationId xmlns:a16="http://schemas.microsoft.com/office/drawing/2014/main" id="{F4AEC10C-29AE-4F45-B531-D992ACCCF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4ED762C8-CDA4-4C22-8BCA-4A739B6774B4}"/>
              </a:ext>
            </a:extLst>
          </p:cNvPr>
          <p:cNvSpPr>
            <a:spLocks noGrp="1"/>
          </p:cNvSpPr>
          <p:nvPr>
            <p:ph type="sldNum" sz="quarter" idx="4"/>
          </p:nvPr>
        </p:nvSpPr>
        <p:spPr>
          <a:xfrm>
            <a:off x="9369825" y="6189836"/>
            <a:ext cx="2743200" cy="365125"/>
          </a:xfrm>
          <a:prstGeom prst="rect">
            <a:avLst/>
          </a:prstGeom>
        </p:spPr>
        <p:txBody>
          <a:bodyPr vert="horz" lIns="91440" tIns="45720" rIns="91440" bIns="45720" rtlCol="0" anchor="ctr"/>
          <a:lstStyle>
            <a:lvl1pPr algn="r">
              <a:defRPr sz="1200">
                <a:solidFill>
                  <a:schemeClr val="bg1"/>
                </a:solidFill>
                <a:latin typeface="Times New Roman" panose="02020603050405020304" pitchFamily="18" charset="0"/>
                <a:cs typeface="Times New Roman" panose="02020603050405020304" pitchFamily="18" charset="0"/>
              </a:defRPr>
            </a:lvl1pPr>
          </a:lstStyle>
          <a:p>
            <a:fld id="{AB353AA7-F4C2-43C6-918D-E495F67A4F5D}" type="slidenum">
              <a:rPr lang="en-US" smtClean="0"/>
              <a:t>‹#›</a:t>
            </a:fld>
            <a:endParaRPr lang="en-US"/>
          </a:p>
        </p:txBody>
      </p:sp>
      <p:sp>
        <p:nvSpPr>
          <p:cNvPr id="14" name="Rectangle 13">
            <a:extLst>
              <a:ext uri="{FF2B5EF4-FFF2-40B4-BE49-F238E27FC236}">
                <a16:creationId xmlns:a16="http://schemas.microsoft.com/office/drawing/2014/main" id="{7D4271B5-0BDE-41ED-9D8D-A4AEBE2425AB}"/>
              </a:ext>
            </a:extLst>
          </p:cNvPr>
          <p:cNvSpPr/>
          <p:nvPr/>
        </p:nvSpPr>
        <p:spPr>
          <a:xfrm>
            <a:off x="244284" y="6477081"/>
            <a:ext cx="3278820" cy="276999"/>
          </a:xfrm>
          <a:prstGeom prst="rect">
            <a:avLst/>
          </a:prstGeom>
          <a:noFill/>
        </p:spPr>
        <p:txBody>
          <a:bodyPr wrap="square" lIns="91440" tIns="45720" rIns="91440" bIns="45720">
            <a:spAutoFit/>
          </a:bodyPr>
          <a:lstStyle/>
          <a:p>
            <a:pPr algn="ctr"/>
            <a:r>
              <a:rPr lang="en-US" sz="1200" cap="none" spc="0">
                <a:ln w="0"/>
                <a:solidFill>
                  <a:schemeClr val="bg1"/>
                </a:solidFill>
                <a:latin typeface="Times New Roman" panose="02020603050405020304" pitchFamily="18" charset="0"/>
                <a:cs typeface="Times New Roman" panose="02020603050405020304" pitchFamily="18" charset="0"/>
              </a:rPr>
              <a:t>Massachusetts Pipeline Safety Division</a:t>
            </a:r>
          </a:p>
        </p:txBody>
      </p:sp>
      <p:sp>
        <p:nvSpPr>
          <p:cNvPr id="15" name="Title 8">
            <a:extLst>
              <a:ext uri="{FF2B5EF4-FFF2-40B4-BE49-F238E27FC236}">
                <a16:creationId xmlns:a16="http://schemas.microsoft.com/office/drawing/2014/main" id="{9BD9A975-4A53-43FB-A346-3D6B69FC67A2}"/>
              </a:ext>
            </a:extLst>
          </p:cNvPr>
          <p:cNvSpPr txBox="1">
            <a:spLocks/>
          </p:cNvSpPr>
          <p:nvPr/>
        </p:nvSpPr>
        <p:spPr bwMode="auto">
          <a:xfrm>
            <a:off x="7810500" y="6507859"/>
            <a:ext cx="43886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defTabSz="913090" rtl="0" eaLnBrk="1" fontAlgn="base" hangingPunct="1">
              <a:spcBef>
                <a:spcPct val="0"/>
              </a:spcBef>
              <a:spcAft>
                <a:spcPct val="0"/>
              </a:spcAft>
              <a:defRPr sz="4400" kern="1200">
                <a:solidFill>
                  <a:schemeClr val="tx1"/>
                </a:solidFill>
                <a:latin typeface="+mj-lt"/>
                <a:ea typeface="+mj-ea"/>
                <a:cs typeface="+mj-cs"/>
              </a:defRPr>
            </a:lvl1pPr>
            <a:lvl2pPr algn="ctr" defTabSz="913090" rtl="0" eaLnBrk="1" fontAlgn="base" hangingPunct="1">
              <a:spcBef>
                <a:spcPct val="0"/>
              </a:spcBef>
              <a:spcAft>
                <a:spcPct val="0"/>
              </a:spcAft>
              <a:defRPr sz="4400">
                <a:solidFill>
                  <a:schemeClr val="tx1"/>
                </a:solidFill>
                <a:latin typeface="Calibri" pitchFamily="34" charset="0"/>
              </a:defRPr>
            </a:lvl2pPr>
            <a:lvl3pPr algn="ctr" defTabSz="913090" rtl="0" eaLnBrk="1" fontAlgn="base" hangingPunct="1">
              <a:spcBef>
                <a:spcPct val="0"/>
              </a:spcBef>
              <a:spcAft>
                <a:spcPct val="0"/>
              </a:spcAft>
              <a:defRPr sz="4400">
                <a:solidFill>
                  <a:schemeClr val="tx1"/>
                </a:solidFill>
                <a:latin typeface="Calibri" pitchFamily="34" charset="0"/>
              </a:defRPr>
            </a:lvl3pPr>
            <a:lvl4pPr algn="ctr" defTabSz="913090" rtl="0" eaLnBrk="1" fontAlgn="base" hangingPunct="1">
              <a:spcBef>
                <a:spcPct val="0"/>
              </a:spcBef>
              <a:spcAft>
                <a:spcPct val="0"/>
              </a:spcAft>
              <a:defRPr sz="4400">
                <a:solidFill>
                  <a:schemeClr val="tx1"/>
                </a:solidFill>
                <a:latin typeface="Calibri" pitchFamily="34" charset="0"/>
              </a:defRPr>
            </a:lvl4pPr>
            <a:lvl5pPr algn="ctr" defTabSz="913090" rtl="0" eaLnBrk="1" fontAlgn="base" hangingPunct="1">
              <a:spcBef>
                <a:spcPct val="0"/>
              </a:spcBef>
              <a:spcAft>
                <a:spcPct val="0"/>
              </a:spcAft>
              <a:defRPr sz="4400">
                <a:solidFill>
                  <a:schemeClr val="tx1"/>
                </a:solidFill>
                <a:latin typeface="Calibri" pitchFamily="34" charset="0"/>
              </a:defRPr>
            </a:lvl5pPr>
            <a:lvl6pPr marL="424830" algn="ctr" defTabSz="913090" rtl="0" eaLnBrk="1" fontAlgn="base" hangingPunct="1">
              <a:spcBef>
                <a:spcPct val="0"/>
              </a:spcBef>
              <a:spcAft>
                <a:spcPct val="0"/>
              </a:spcAft>
              <a:defRPr sz="4400">
                <a:solidFill>
                  <a:schemeClr val="tx1"/>
                </a:solidFill>
                <a:latin typeface="Calibri" pitchFamily="34" charset="0"/>
              </a:defRPr>
            </a:lvl6pPr>
            <a:lvl7pPr marL="849660" algn="ctr" defTabSz="913090" rtl="0" eaLnBrk="1" fontAlgn="base" hangingPunct="1">
              <a:spcBef>
                <a:spcPct val="0"/>
              </a:spcBef>
              <a:spcAft>
                <a:spcPct val="0"/>
              </a:spcAft>
              <a:defRPr sz="4400">
                <a:solidFill>
                  <a:schemeClr val="tx1"/>
                </a:solidFill>
                <a:latin typeface="Calibri" pitchFamily="34" charset="0"/>
              </a:defRPr>
            </a:lvl7pPr>
            <a:lvl8pPr marL="1274491" algn="ctr" defTabSz="913090" rtl="0" eaLnBrk="1" fontAlgn="base" hangingPunct="1">
              <a:spcBef>
                <a:spcPct val="0"/>
              </a:spcBef>
              <a:spcAft>
                <a:spcPct val="0"/>
              </a:spcAft>
              <a:defRPr sz="4400">
                <a:solidFill>
                  <a:schemeClr val="tx1"/>
                </a:solidFill>
                <a:latin typeface="Calibri" pitchFamily="34" charset="0"/>
              </a:defRPr>
            </a:lvl8pPr>
            <a:lvl9pPr marL="1699321" algn="ctr" defTabSz="913090" rtl="0" eaLnBrk="1" fontAlgn="base" hangingPunct="1">
              <a:spcBef>
                <a:spcPct val="0"/>
              </a:spcBef>
              <a:spcAft>
                <a:spcPct val="0"/>
              </a:spcAft>
              <a:defRPr sz="4400">
                <a:solidFill>
                  <a:schemeClr val="tx1"/>
                </a:solidFill>
                <a:latin typeface="Calibri" pitchFamily="34" charset="0"/>
              </a:defRPr>
            </a:lvl9pPr>
          </a:lstStyle>
          <a:p>
            <a:r>
              <a:rPr lang="en-US" sz="1000">
                <a:ln w="0"/>
                <a:solidFill>
                  <a:schemeClr val="bg1"/>
                </a:solidFill>
                <a:latin typeface="Times New Roman" panose="02020603050405020304" pitchFamily="18" charset="0"/>
                <a:ea typeface="+mn-ea"/>
                <a:cs typeface="Times New Roman" panose="02020603050405020304" pitchFamily="18" charset="0"/>
              </a:rPr>
              <a:t>Privileged, confidential, protected communication, for intended recipient only</a:t>
            </a:r>
          </a:p>
        </p:txBody>
      </p:sp>
      <p:pic>
        <p:nvPicPr>
          <p:cNvPr id="16" name="Graphic 15">
            <a:extLst>
              <a:ext uri="{FF2B5EF4-FFF2-40B4-BE49-F238E27FC236}">
                <a16:creationId xmlns:a16="http://schemas.microsoft.com/office/drawing/2014/main" id="{9A63E32B-391A-412F-7D29-366156C14E9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0743" y="183011"/>
            <a:ext cx="1374914" cy="1374914"/>
          </a:xfrm>
          <a:prstGeom prst="rect">
            <a:avLst/>
          </a:prstGeom>
        </p:spPr>
      </p:pic>
    </p:spTree>
    <p:extLst>
      <p:ext uri="{BB962C8B-B14F-4D97-AF65-F5344CB8AC3E}">
        <p14:creationId xmlns:p14="http://schemas.microsoft.com/office/powerpoint/2010/main" val="1799328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ss.gov/Dig-Saf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www.digsaf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mass.gov/Dig-safe"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DPU.DamagePrevention@mass.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491C9F-21DA-4367-82F7-21D218D94977}"/>
              </a:ext>
            </a:extLst>
          </p:cNvPr>
          <p:cNvSpPr>
            <a:spLocks noGrp="1"/>
          </p:cNvSpPr>
          <p:nvPr>
            <p:ph type="subTitle" idx="1"/>
          </p:nvPr>
        </p:nvSpPr>
        <p:spPr>
          <a:xfrm>
            <a:off x="157316" y="1204451"/>
            <a:ext cx="11877368" cy="5555226"/>
          </a:xfrm>
        </p:spPr>
        <p:txBody>
          <a:bodyPr>
            <a:normAutofit fontScale="77500" lnSpcReduction="20000"/>
          </a:bodyPr>
          <a:lstStyle/>
          <a:p>
            <a:r>
              <a:rPr lang="en-US" sz="5600" b="1" dirty="0">
                <a:solidFill>
                  <a:srgbClr val="10059F"/>
                </a:solidFill>
                <a:latin typeface="CG Times" panose="00000400000000000000" pitchFamily="2" charset="0"/>
              </a:rPr>
              <a:t>   </a:t>
            </a:r>
          </a:p>
          <a:p>
            <a:r>
              <a:rPr lang="en-US" sz="7700" b="1" dirty="0">
                <a:solidFill>
                  <a:srgbClr val="10059F"/>
                </a:solidFill>
                <a:latin typeface="CG Times" panose="00000400000000000000" pitchFamily="2" charset="0"/>
              </a:rPr>
              <a:t>MA Department of Public Utilities</a:t>
            </a:r>
          </a:p>
          <a:p>
            <a:r>
              <a:rPr lang="en-US" sz="1300" b="1" dirty="0">
                <a:solidFill>
                  <a:srgbClr val="10059F"/>
                </a:solidFill>
                <a:latin typeface="CG Times" panose="00000400000000000000" pitchFamily="2" charset="0"/>
              </a:rPr>
              <a:t> </a:t>
            </a:r>
          </a:p>
          <a:p>
            <a:r>
              <a:rPr lang="en-US" sz="7700" b="1" dirty="0">
                <a:solidFill>
                  <a:srgbClr val="10059F"/>
                </a:solidFill>
                <a:latin typeface="CG Times" panose="00000400000000000000" pitchFamily="2" charset="0"/>
              </a:rPr>
              <a:t>Damage Prevention Program </a:t>
            </a:r>
          </a:p>
          <a:p>
            <a:br>
              <a:rPr lang="en-US" sz="2600" b="1" dirty="0">
                <a:solidFill>
                  <a:srgbClr val="10059F"/>
                </a:solidFill>
                <a:latin typeface="CG Times" panose="00000400000000000000" pitchFamily="2" charset="0"/>
              </a:rPr>
            </a:br>
            <a:endParaRPr lang="en-US" sz="2600" b="1" dirty="0">
              <a:solidFill>
                <a:srgbClr val="10059F"/>
              </a:solidFill>
              <a:latin typeface="CG Times" panose="00000400000000000000" pitchFamily="2" charset="0"/>
            </a:endParaRPr>
          </a:p>
          <a:p>
            <a:r>
              <a:rPr lang="en-US" sz="4100" b="1" dirty="0">
                <a:solidFill>
                  <a:srgbClr val="10059F"/>
                </a:solidFill>
                <a:latin typeface="CG Times" panose="00000400000000000000" pitchFamily="2" charset="0"/>
              </a:rPr>
              <a:t>Jennifer Cabrera, Program Manager</a:t>
            </a:r>
          </a:p>
          <a:p>
            <a:br>
              <a:rPr lang="en-US" sz="4400" b="1" dirty="0">
                <a:solidFill>
                  <a:srgbClr val="10059F"/>
                </a:solidFill>
                <a:latin typeface="CG Times" panose="00000400000000000000" pitchFamily="2" charset="0"/>
              </a:rPr>
            </a:br>
            <a:r>
              <a:rPr lang="en-US" sz="5200" b="1" u="sng" dirty="0">
                <a:solidFill>
                  <a:srgbClr val="10059F"/>
                </a:solidFill>
                <a:latin typeface="CG Times" panose="00000400000000000000" pitchFamily="2" charset="0"/>
                <a:hlinkClick r:id="rId3">
                  <a:extLst>
                    <a:ext uri="{A12FA001-AC4F-418D-AE19-62706E023703}">
                      <ahyp:hlinkClr xmlns:ahyp="http://schemas.microsoft.com/office/drawing/2018/hyperlinkcolor" val="tx"/>
                    </a:ext>
                  </a:extLst>
                </a:hlinkClick>
              </a:rPr>
              <a:t>www.Mass.Gov/Dig-Safe</a:t>
            </a:r>
            <a:endParaRPr lang="en-US" sz="5200" b="1" u="sng" dirty="0">
              <a:solidFill>
                <a:srgbClr val="10059F"/>
              </a:solidFill>
              <a:latin typeface="CG Times" panose="00000400000000000000" pitchFamily="2" charset="0"/>
            </a:endParaRPr>
          </a:p>
          <a:p>
            <a:r>
              <a:rPr lang="en-US" sz="5200" b="1" u="sng" dirty="0">
                <a:solidFill>
                  <a:srgbClr val="10059F"/>
                </a:solidFill>
                <a:latin typeface="CG Times" panose="00000400000000000000" pitchFamily="2" charset="0"/>
              </a:rPr>
              <a:t>Email: </a:t>
            </a:r>
            <a:r>
              <a:rPr lang="en-US" sz="5200" b="1" u="sng" dirty="0" err="1">
                <a:solidFill>
                  <a:srgbClr val="10059F"/>
                </a:solidFill>
                <a:latin typeface="CG Times" panose="00000400000000000000" pitchFamily="2" charset="0"/>
              </a:rPr>
              <a:t>DPU.DamagePrevention@Mass.Gov</a:t>
            </a:r>
            <a:endParaRPr lang="en-US" sz="5200" b="1" u="sng" dirty="0">
              <a:solidFill>
                <a:srgbClr val="10059F"/>
              </a:solidFill>
              <a:latin typeface="CG Times" panose="00000400000000000000" pitchFamily="2" charset="0"/>
            </a:endParaRPr>
          </a:p>
          <a:p>
            <a:endParaRPr lang="en-US" sz="4800" b="1" u="sng" dirty="0">
              <a:solidFill>
                <a:srgbClr val="10059F"/>
              </a:solidFill>
              <a:latin typeface="CG Times" panose="00000400000000000000" pitchFamily="2" charset="0"/>
            </a:endParaRPr>
          </a:p>
        </p:txBody>
      </p:sp>
    </p:spTree>
    <p:extLst>
      <p:ext uri="{BB962C8B-B14F-4D97-AF65-F5344CB8AC3E}">
        <p14:creationId xmlns:p14="http://schemas.microsoft.com/office/powerpoint/2010/main" val="192856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18478-2C56-BB0B-D434-E98804206C66}"/>
              </a:ext>
            </a:extLst>
          </p:cNvPr>
          <p:cNvSpPr>
            <a:spLocks noGrp="1"/>
          </p:cNvSpPr>
          <p:nvPr>
            <p:ph type="title"/>
          </p:nvPr>
        </p:nvSpPr>
        <p:spPr>
          <a:xfrm>
            <a:off x="1562485" y="70157"/>
            <a:ext cx="9791314" cy="1325563"/>
          </a:xfrm>
        </p:spPr>
        <p:txBody>
          <a:bodyPr>
            <a:normAutofit/>
          </a:bodyPr>
          <a:lstStyle/>
          <a:p>
            <a:pPr algn="ctr"/>
            <a:r>
              <a:rPr lang="en-US" sz="6600" b="1" dirty="0">
                <a:solidFill>
                  <a:srgbClr val="10059F"/>
                </a:solidFill>
                <a:latin typeface="CG Times" panose="00000400000000000000"/>
              </a:rPr>
              <a:t>Civil Penalty Amounts</a:t>
            </a:r>
          </a:p>
        </p:txBody>
      </p:sp>
      <p:graphicFrame>
        <p:nvGraphicFramePr>
          <p:cNvPr id="4" name="Diagram 3">
            <a:extLst>
              <a:ext uri="{FF2B5EF4-FFF2-40B4-BE49-F238E27FC236}">
                <a16:creationId xmlns:a16="http://schemas.microsoft.com/office/drawing/2014/main" id="{5CBA2F6D-1274-5507-9A51-CA51E300645B}"/>
              </a:ext>
            </a:extLst>
          </p:cNvPr>
          <p:cNvGraphicFramePr/>
          <p:nvPr/>
        </p:nvGraphicFramePr>
        <p:xfrm>
          <a:off x="937153" y="1206910"/>
          <a:ext cx="11179629" cy="515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16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F50D-988E-7A49-150B-E3E20CC2410D}"/>
              </a:ext>
            </a:extLst>
          </p:cNvPr>
          <p:cNvSpPr>
            <a:spLocks noGrp="1"/>
          </p:cNvSpPr>
          <p:nvPr>
            <p:ph type="title"/>
          </p:nvPr>
        </p:nvSpPr>
        <p:spPr>
          <a:xfrm>
            <a:off x="1532988" y="128715"/>
            <a:ext cx="10432870" cy="1325563"/>
          </a:xfrm>
        </p:spPr>
        <p:txBody>
          <a:bodyPr>
            <a:noAutofit/>
          </a:bodyPr>
          <a:lstStyle/>
          <a:p>
            <a:pPr algn="ctr"/>
            <a:r>
              <a:rPr lang="en-US" sz="4000" b="1" dirty="0">
                <a:solidFill>
                  <a:srgbClr val="10059F"/>
                </a:solidFill>
                <a:latin typeface="CG Times" panose="00000400000000000000"/>
              </a:rPr>
              <a:t>What Must Be Done </a:t>
            </a:r>
            <a:r>
              <a:rPr lang="en-US" sz="4000" b="1" dirty="0">
                <a:solidFill>
                  <a:srgbClr val="FF0000"/>
                </a:solidFill>
                <a:latin typeface="CG Times" panose="00000400000000000000"/>
              </a:rPr>
              <a:t>BEFORE</a:t>
            </a:r>
            <a:r>
              <a:rPr lang="en-US" sz="4000" b="1" dirty="0">
                <a:solidFill>
                  <a:srgbClr val="10059F"/>
                </a:solidFill>
                <a:latin typeface="CG Times" panose="00000400000000000000"/>
              </a:rPr>
              <a:t> The Excavation</a:t>
            </a:r>
          </a:p>
        </p:txBody>
      </p:sp>
      <p:sp>
        <p:nvSpPr>
          <p:cNvPr id="5" name="Title 1">
            <a:extLst>
              <a:ext uri="{FF2B5EF4-FFF2-40B4-BE49-F238E27FC236}">
                <a16:creationId xmlns:a16="http://schemas.microsoft.com/office/drawing/2014/main" id="{7D38E58F-3837-485C-B079-7081519F9C9D}"/>
              </a:ext>
            </a:extLst>
          </p:cNvPr>
          <p:cNvSpPr txBox="1">
            <a:spLocks/>
          </p:cNvSpPr>
          <p:nvPr/>
        </p:nvSpPr>
        <p:spPr>
          <a:xfrm>
            <a:off x="1130709" y="934065"/>
            <a:ext cx="11061291" cy="5923935"/>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Times New Roman" panose="02020603050405020304" pitchFamily="18" charset="0"/>
              </a:defRPr>
            </a:lvl1pPr>
          </a:lstStyle>
          <a:p>
            <a:pPr marL="342900" indent="-342900">
              <a:buClr>
                <a:srgbClr val="FF0000"/>
              </a:buClr>
              <a:buFont typeface="Wingdings" panose="05000000000000000000" pitchFamily="2" charset="2"/>
              <a:buChar char="ü"/>
            </a:pPr>
            <a:r>
              <a:rPr lang="en-US" sz="2500" b="1" u="sng" dirty="0">
                <a:solidFill>
                  <a:srgbClr val="FF0000"/>
                </a:solidFill>
                <a:latin typeface="CG Times" panose="00000400000000000000"/>
              </a:rPr>
              <a:t>Premark the area </a:t>
            </a:r>
            <a:r>
              <a:rPr lang="en-US" sz="2500" b="1" dirty="0">
                <a:solidFill>
                  <a:srgbClr val="10059F"/>
                </a:solidFill>
                <a:latin typeface="CG Times" panose="00000400000000000000"/>
              </a:rPr>
              <a:t>with </a:t>
            </a:r>
            <a:r>
              <a:rPr lang="en-US" sz="2900" b="1" u="sng" dirty="0">
                <a:solidFill>
                  <a:srgbClr val="FF0000"/>
                </a:solidFill>
                <a:latin typeface="CG Times" panose="00000400000000000000"/>
              </a:rPr>
              <a:t>WHITE</a:t>
            </a:r>
            <a:r>
              <a:rPr lang="en-US" sz="2500" b="1" dirty="0">
                <a:solidFill>
                  <a:srgbClr val="10059F"/>
                </a:solidFill>
                <a:latin typeface="CG Times" panose="00000400000000000000"/>
              </a:rPr>
              <a:t> or </a:t>
            </a:r>
            <a:r>
              <a:rPr lang="en-US" sz="2900" b="1" u="sng" dirty="0">
                <a:solidFill>
                  <a:srgbClr val="FF0000"/>
                </a:solidFill>
                <a:latin typeface="CG Times" panose="00000400000000000000"/>
              </a:rPr>
              <a:t>PINK</a:t>
            </a:r>
            <a:r>
              <a:rPr lang="en-US" sz="2500" b="1" dirty="0">
                <a:solidFill>
                  <a:srgbClr val="10059F"/>
                </a:solidFill>
                <a:latin typeface="CG Times" panose="00000400000000000000"/>
              </a:rPr>
              <a:t> including private property. </a:t>
            </a:r>
          </a:p>
          <a:p>
            <a:pPr marL="342900" indent="-342900">
              <a:buClr>
                <a:srgbClr val="FF0000"/>
              </a:buClr>
              <a:buFont typeface="Wingdings" panose="05000000000000000000" pitchFamily="2" charset="2"/>
              <a:buChar char="ü"/>
            </a:pPr>
            <a:endParaRPr lang="en-US" sz="2500" b="1" dirty="0">
              <a:solidFill>
                <a:srgbClr val="10059F"/>
              </a:solidFill>
              <a:latin typeface="CG Times" panose="00000400000000000000"/>
            </a:endParaRPr>
          </a:p>
          <a:p>
            <a:pPr marL="342900" indent="-342900">
              <a:buClr>
                <a:srgbClr val="FF0000"/>
              </a:buClr>
              <a:buFont typeface="Wingdings" panose="05000000000000000000" pitchFamily="2" charset="2"/>
              <a:buChar char="ü"/>
            </a:pPr>
            <a:r>
              <a:rPr lang="en-US" sz="2500" b="1" dirty="0">
                <a:solidFill>
                  <a:srgbClr val="10059F"/>
                </a:solidFill>
                <a:latin typeface="CG Times" panose="00000400000000000000"/>
              </a:rPr>
              <a:t>Explain your plans in detail when submitted to </a:t>
            </a:r>
            <a:r>
              <a:rPr lang="en-US" sz="2500" b="1" u="sng" dirty="0">
                <a:solidFill>
                  <a:srgbClr val="FF0000"/>
                </a:solidFill>
                <a:latin typeface="CG Times" panose="00000400000000000000"/>
              </a:rPr>
              <a:t>www.DigSafe.com</a:t>
            </a:r>
            <a:r>
              <a:rPr lang="en-US" sz="2500" b="1" dirty="0">
                <a:latin typeface="CG Times" panose="00000400000000000000"/>
              </a:rPr>
              <a:t>.</a:t>
            </a:r>
          </a:p>
          <a:p>
            <a:pPr marL="342900" indent="-342900">
              <a:buClr>
                <a:srgbClr val="FF0000"/>
              </a:buClr>
              <a:buFont typeface="Wingdings" panose="05000000000000000000" pitchFamily="2" charset="2"/>
              <a:buChar char="ü"/>
            </a:pPr>
            <a:endParaRPr lang="en-US" sz="2500" b="1" u="sng" dirty="0">
              <a:solidFill>
                <a:srgbClr val="FF0000"/>
              </a:solidFill>
              <a:latin typeface="CG Times" panose="00000400000000000000"/>
            </a:endParaRPr>
          </a:p>
          <a:p>
            <a:pPr marL="342900" indent="-342900">
              <a:buClr>
                <a:srgbClr val="FF0000"/>
              </a:buClr>
              <a:buFont typeface="Wingdings" panose="05000000000000000000" pitchFamily="2" charset="2"/>
              <a:buChar char="ü"/>
            </a:pPr>
            <a:r>
              <a:rPr lang="en-US" sz="2500" b="1" u="sng" dirty="0">
                <a:solidFill>
                  <a:srgbClr val="FF0000"/>
                </a:solidFill>
                <a:latin typeface="CG Times" panose="00000400000000000000"/>
              </a:rPr>
              <a:t>Municipalities</a:t>
            </a:r>
            <a:r>
              <a:rPr lang="en-US" sz="2500" b="1" dirty="0">
                <a:solidFill>
                  <a:srgbClr val="FF0000"/>
                </a:solidFill>
                <a:latin typeface="CG Times" panose="00000400000000000000"/>
              </a:rPr>
              <a:t> </a:t>
            </a:r>
            <a:r>
              <a:rPr lang="en-US" sz="2500" b="1" dirty="0">
                <a:solidFill>
                  <a:srgbClr val="10059F"/>
                </a:solidFill>
                <a:latin typeface="CG Times" panose="00000400000000000000"/>
              </a:rPr>
              <a:t>are not required to become members of Dig Safe, Inc.</a:t>
            </a:r>
          </a:p>
          <a:p>
            <a:pPr marL="342900" indent="-342900">
              <a:buClr>
                <a:srgbClr val="FF0000"/>
              </a:buClr>
              <a:buFont typeface="Wingdings" panose="05000000000000000000" pitchFamily="2" charset="2"/>
              <a:buChar char="ü"/>
            </a:pPr>
            <a:endParaRPr lang="en-US" sz="2500" b="1" dirty="0">
              <a:solidFill>
                <a:srgbClr val="10059F"/>
              </a:solidFill>
              <a:latin typeface="CG Times" panose="00000400000000000000"/>
            </a:endParaRPr>
          </a:p>
          <a:p>
            <a:pPr marL="342900" indent="-342900">
              <a:buClr>
                <a:srgbClr val="FF0000"/>
              </a:buClr>
              <a:buFont typeface="Wingdings" panose="05000000000000000000" pitchFamily="2" charset="2"/>
              <a:buChar char="ü"/>
            </a:pPr>
            <a:r>
              <a:rPr lang="en-US" sz="2500" b="1" dirty="0">
                <a:solidFill>
                  <a:srgbClr val="10059F"/>
                </a:solidFill>
                <a:latin typeface="CG Times" panose="00000400000000000000"/>
              </a:rPr>
              <a:t>Dig Safe Ticket will provide the </a:t>
            </a:r>
            <a:r>
              <a:rPr lang="en-US" sz="2500" b="1" u="sng" dirty="0">
                <a:solidFill>
                  <a:srgbClr val="FF0000"/>
                </a:solidFill>
                <a:latin typeface="CG Times" panose="00000400000000000000"/>
              </a:rPr>
              <a:t>EFFECTIVE START DATE &amp; TIME</a:t>
            </a:r>
            <a:r>
              <a:rPr lang="en-US" sz="2500" b="1" dirty="0">
                <a:solidFill>
                  <a:srgbClr val="FF0000"/>
                </a:solidFill>
                <a:latin typeface="CG Times" panose="00000400000000000000"/>
              </a:rPr>
              <a:t> </a:t>
            </a:r>
            <a:r>
              <a:rPr lang="en-US" sz="2500" b="1" dirty="0">
                <a:solidFill>
                  <a:srgbClr val="10059F"/>
                </a:solidFill>
                <a:latin typeface="CG Times" panose="00000400000000000000"/>
              </a:rPr>
              <a:t>as well as </a:t>
            </a:r>
            <a:r>
              <a:rPr lang="en-US" sz="2500" b="1" u="sng" dirty="0">
                <a:solidFill>
                  <a:srgbClr val="FF0000"/>
                </a:solidFill>
                <a:latin typeface="CG Times" panose="00000400000000000000"/>
              </a:rPr>
              <a:t>EXPIRATION DATE</a:t>
            </a:r>
            <a:r>
              <a:rPr lang="en-US" sz="2500" b="1" dirty="0">
                <a:latin typeface="CG Times" panose="00000400000000000000"/>
              </a:rPr>
              <a:t>. </a:t>
            </a:r>
          </a:p>
          <a:p>
            <a:pPr marL="342900" indent="-342900">
              <a:buClr>
                <a:srgbClr val="FF0000"/>
              </a:buClr>
              <a:buFont typeface="Wingdings" panose="05000000000000000000" pitchFamily="2" charset="2"/>
              <a:buChar char="ü"/>
            </a:pPr>
            <a:endParaRPr lang="en-US" sz="2500" b="1" dirty="0">
              <a:latin typeface="CG Times" panose="00000400000000000000"/>
            </a:endParaRPr>
          </a:p>
          <a:p>
            <a:pPr marL="342900" indent="-342900">
              <a:buClr>
                <a:srgbClr val="FF0000"/>
              </a:buClr>
              <a:buFont typeface="Wingdings" panose="05000000000000000000" pitchFamily="2" charset="2"/>
              <a:buChar char="ü"/>
            </a:pPr>
            <a:r>
              <a:rPr lang="en-US" sz="2500" b="1" dirty="0">
                <a:solidFill>
                  <a:srgbClr val="10059F"/>
                </a:solidFill>
                <a:latin typeface="CG Times" panose="00000400000000000000"/>
              </a:rPr>
              <a:t>Your ticket is</a:t>
            </a:r>
            <a:r>
              <a:rPr lang="en-US" sz="2500" b="1" dirty="0">
                <a:latin typeface="CG Times" panose="00000400000000000000"/>
              </a:rPr>
              <a:t> </a:t>
            </a:r>
            <a:r>
              <a:rPr lang="en-US" sz="2500" b="1" u="sng" dirty="0">
                <a:solidFill>
                  <a:srgbClr val="FF0000"/>
                </a:solidFill>
                <a:latin typeface="CG Times" panose="00000400000000000000"/>
              </a:rPr>
              <a:t>ONLY VALID 30 DAYS</a:t>
            </a:r>
            <a:r>
              <a:rPr lang="en-US" sz="2500" b="1" dirty="0">
                <a:latin typeface="CG Times" panose="00000400000000000000"/>
              </a:rPr>
              <a:t>. </a:t>
            </a:r>
          </a:p>
          <a:p>
            <a:pPr marL="342900" indent="-342900">
              <a:buClr>
                <a:srgbClr val="FF0000"/>
              </a:buClr>
              <a:buFont typeface="Wingdings" panose="05000000000000000000" pitchFamily="2" charset="2"/>
              <a:buChar char="ü"/>
            </a:pPr>
            <a:endParaRPr lang="en-US" sz="2500" b="1" dirty="0">
              <a:latin typeface="CG Times" panose="00000400000000000000"/>
            </a:endParaRPr>
          </a:p>
          <a:p>
            <a:pPr marL="342900" indent="-342900">
              <a:buClr>
                <a:srgbClr val="FF0000"/>
              </a:buClr>
              <a:buFont typeface="Wingdings" panose="05000000000000000000" pitchFamily="2" charset="2"/>
              <a:buChar char="ü"/>
            </a:pPr>
            <a:r>
              <a:rPr lang="en-US" sz="2500" b="1" dirty="0">
                <a:solidFill>
                  <a:srgbClr val="10059F"/>
                </a:solidFill>
                <a:latin typeface="CG Times" panose="00000400000000000000"/>
              </a:rPr>
              <a:t>Be sure to </a:t>
            </a:r>
            <a:r>
              <a:rPr lang="en-US" sz="2500" b="1" u="sng" dirty="0">
                <a:solidFill>
                  <a:srgbClr val="FF0000"/>
                </a:solidFill>
                <a:latin typeface="CG Times" panose="00000400000000000000"/>
              </a:rPr>
              <a:t>RENEW DIG SAFE TICKET</a:t>
            </a:r>
            <a:r>
              <a:rPr lang="en-US" sz="2500" b="1" dirty="0">
                <a:latin typeface="CG Times" panose="00000400000000000000"/>
              </a:rPr>
              <a:t> </a:t>
            </a:r>
            <a:r>
              <a:rPr lang="en-US" sz="2500" b="1" dirty="0">
                <a:solidFill>
                  <a:srgbClr val="10059F"/>
                </a:solidFill>
                <a:latin typeface="CG Times" panose="00000400000000000000"/>
              </a:rPr>
              <a:t>if needed before expiration.</a:t>
            </a:r>
            <a:br>
              <a:rPr lang="en-US" sz="2400" b="1" dirty="0">
                <a:solidFill>
                  <a:srgbClr val="10059F"/>
                </a:solidFill>
                <a:latin typeface="CG Times" panose="00000400000000000000"/>
              </a:rPr>
            </a:br>
            <a:endParaRPr lang="en-US" sz="2400" b="1" dirty="0">
              <a:solidFill>
                <a:srgbClr val="10059F"/>
              </a:solidFill>
              <a:latin typeface="CG Times" panose="00000400000000000000"/>
            </a:endParaRPr>
          </a:p>
        </p:txBody>
      </p:sp>
    </p:spTree>
    <p:extLst>
      <p:ext uri="{BB962C8B-B14F-4D97-AF65-F5344CB8AC3E}">
        <p14:creationId xmlns:p14="http://schemas.microsoft.com/office/powerpoint/2010/main" val="139622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B1CC2-3DF2-B475-3C24-89CC21EBA062}"/>
              </a:ext>
            </a:extLst>
          </p:cNvPr>
          <p:cNvPicPr>
            <a:picLocks noChangeAspect="1"/>
          </p:cNvPicPr>
          <p:nvPr/>
        </p:nvPicPr>
        <p:blipFill>
          <a:blip r:embed="rId2"/>
          <a:stretch>
            <a:fillRect/>
          </a:stretch>
        </p:blipFill>
        <p:spPr>
          <a:xfrm>
            <a:off x="5593245" y="1553035"/>
            <a:ext cx="6615959" cy="4502854"/>
          </a:xfrm>
          <a:prstGeom prst="rect">
            <a:avLst/>
          </a:prstGeom>
        </p:spPr>
      </p:pic>
      <p:sp>
        <p:nvSpPr>
          <p:cNvPr id="2" name="Title 1">
            <a:extLst>
              <a:ext uri="{FF2B5EF4-FFF2-40B4-BE49-F238E27FC236}">
                <a16:creationId xmlns:a16="http://schemas.microsoft.com/office/drawing/2014/main" id="{F658C95A-D511-5ADA-9AF8-7C491321FEFE}"/>
              </a:ext>
            </a:extLst>
          </p:cNvPr>
          <p:cNvSpPr>
            <a:spLocks noGrp="1"/>
          </p:cNvSpPr>
          <p:nvPr>
            <p:ph type="title"/>
          </p:nvPr>
        </p:nvSpPr>
        <p:spPr>
          <a:xfrm>
            <a:off x="1916446" y="227473"/>
            <a:ext cx="9791314" cy="1325563"/>
          </a:xfrm>
        </p:spPr>
        <p:txBody>
          <a:bodyPr>
            <a:normAutofit/>
          </a:bodyPr>
          <a:lstStyle/>
          <a:p>
            <a:r>
              <a:rPr lang="en-US" sz="4800" b="1" dirty="0">
                <a:solidFill>
                  <a:srgbClr val="10059F"/>
                </a:solidFill>
                <a:latin typeface="CG Times" panose="00000400000000000000"/>
              </a:rPr>
              <a:t>Understanding The Tolerance Zone</a:t>
            </a:r>
          </a:p>
        </p:txBody>
      </p:sp>
      <p:pic>
        <p:nvPicPr>
          <p:cNvPr id="5" name="Picture 4">
            <a:extLst>
              <a:ext uri="{FF2B5EF4-FFF2-40B4-BE49-F238E27FC236}">
                <a16:creationId xmlns:a16="http://schemas.microsoft.com/office/drawing/2014/main" id="{488FDD1D-1152-F0DC-885D-062108B29845}"/>
              </a:ext>
            </a:extLst>
          </p:cNvPr>
          <p:cNvPicPr>
            <a:picLocks noChangeAspect="1"/>
          </p:cNvPicPr>
          <p:nvPr/>
        </p:nvPicPr>
        <p:blipFill>
          <a:blip r:embed="rId3"/>
          <a:stretch>
            <a:fillRect/>
          </a:stretch>
        </p:blipFill>
        <p:spPr>
          <a:xfrm>
            <a:off x="899245" y="1632154"/>
            <a:ext cx="4650048" cy="4423735"/>
          </a:xfrm>
          <a:prstGeom prst="rect">
            <a:avLst/>
          </a:prstGeom>
        </p:spPr>
      </p:pic>
    </p:spTree>
    <p:extLst>
      <p:ext uri="{BB962C8B-B14F-4D97-AF65-F5344CB8AC3E}">
        <p14:creationId xmlns:p14="http://schemas.microsoft.com/office/powerpoint/2010/main" val="23790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3313E6-F321-E003-BDE9-48CD363E78CE}"/>
              </a:ext>
            </a:extLst>
          </p:cNvPr>
          <p:cNvSpPr txBox="1">
            <a:spLocks/>
          </p:cNvSpPr>
          <p:nvPr/>
        </p:nvSpPr>
        <p:spPr>
          <a:xfrm>
            <a:off x="835741" y="127819"/>
            <a:ext cx="11810999" cy="1219200"/>
          </a:xfrm>
          <a:prstGeom prst="rect">
            <a:avLst/>
          </a:prstGeom>
        </p:spPr>
        <p:txBody>
          <a:bodyPr vert="horz" lIns="91440" tIns="45720" rIns="91440" bIns="45720" rtlCol="0" anchor="ctr" anchorCtr="1">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0059F"/>
                </a:solidFill>
                <a:effectLst/>
                <a:uLnTx/>
                <a:uFillTx/>
                <a:latin typeface="CG Times" panose="00000400000000000000"/>
              </a:rPr>
              <a:t>Hand Tools Can Cause Damages</a:t>
            </a:r>
          </a:p>
        </p:txBody>
      </p:sp>
      <p:pic>
        <p:nvPicPr>
          <p:cNvPr id="5" name="Picture 4">
            <a:extLst>
              <a:ext uri="{FF2B5EF4-FFF2-40B4-BE49-F238E27FC236}">
                <a16:creationId xmlns:a16="http://schemas.microsoft.com/office/drawing/2014/main" id="{5DEE1899-A247-2824-A9A3-C51E170B25ED}"/>
              </a:ext>
            </a:extLst>
          </p:cNvPr>
          <p:cNvPicPr>
            <a:picLocks noChangeAspect="1"/>
          </p:cNvPicPr>
          <p:nvPr/>
        </p:nvPicPr>
        <p:blipFill>
          <a:blip r:embed="rId2"/>
          <a:stretch>
            <a:fillRect/>
          </a:stretch>
        </p:blipFill>
        <p:spPr>
          <a:xfrm>
            <a:off x="834596" y="1714636"/>
            <a:ext cx="3429582" cy="4360333"/>
          </a:xfrm>
          <a:prstGeom prst="rect">
            <a:avLst/>
          </a:prstGeom>
        </p:spPr>
      </p:pic>
      <p:pic>
        <p:nvPicPr>
          <p:cNvPr id="6" name="Picture 5" descr="A video game with a shovel and a flag&#10;&#10;Description automatically generated">
            <a:extLst>
              <a:ext uri="{FF2B5EF4-FFF2-40B4-BE49-F238E27FC236}">
                <a16:creationId xmlns:a16="http://schemas.microsoft.com/office/drawing/2014/main" id="{5D5B17F9-4ABC-FA42-0A12-4350A8CDB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006" y="1702261"/>
            <a:ext cx="3552746" cy="4360333"/>
          </a:xfrm>
          <a:prstGeom prst="rect">
            <a:avLst/>
          </a:prstGeom>
        </p:spPr>
      </p:pic>
      <p:pic>
        <p:nvPicPr>
          <p:cNvPr id="7" name="Picture 6">
            <a:extLst>
              <a:ext uri="{FF2B5EF4-FFF2-40B4-BE49-F238E27FC236}">
                <a16:creationId xmlns:a16="http://schemas.microsoft.com/office/drawing/2014/main" id="{21D28E53-1AC1-B349-F20B-5FFCB21A06F3}"/>
              </a:ext>
            </a:extLst>
          </p:cNvPr>
          <p:cNvPicPr>
            <a:picLocks noChangeAspect="1"/>
          </p:cNvPicPr>
          <p:nvPr/>
        </p:nvPicPr>
        <p:blipFill>
          <a:blip r:embed="rId4"/>
          <a:stretch>
            <a:fillRect/>
          </a:stretch>
        </p:blipFill>
        <p:spPr>
          <a:xfrm>
            <a:off x="8406581" y="1702261"/>
            <a:ext cx="3387451" cy="4385081"/>
          </a:xfrm>
          <a:prstGeom prst="rect">
            <a:avLst/>
          </a:prstGeom>
        </p:spPr>
      </p:pic>
    </p:spTree>
    <p:extLst>
      <p:ext uri="{BB962C8B-B14F-4D97-AF65-F5344CB8AC3E}">
        <p14:creationId xmlns:p14="http://schemas.microsoft.com/office/powerpoint/2010/main" val="429079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2FD4-A150-6E81-4FFF-857E56D6CE68}"/>
              </a:ext>
            </a:extLst>
          </p:cNvPr>
          <p:cNvSpPr>
            <a:spLocks noGrp="1"/>
          </p:cNvSpPr>
          <p:nvPr>
            <p:ph type="title"/>
          </p:nvPr>
        </p:nvSpPr>
        <p:spPr>
          <a:xfrm>
            <a:off x="1562485" y="109486"/>
            <a:ext cx="9791314" cy="1325563"/>
          </a:xfrm>
        </p:spPr>
        <p:txBody>
          <a:bodyPr>
            <a:normAutofit/>
          </a:bodyPr>
          <a:lstStyle/>
          <a:p>
            <a:pPr algn="ctr"/>
            <a:r>
              <a:rPr lang="en-US" sz="3600" b="1" dirty="0">
                <a:solidFill>
                  <a:srgbClr val="10059F"/>
                </a:solidFill>
                <a:latin typeface="CG Times" panose="00000400000000000000"/>
              </a:rPr>
              <a:t>What Must Be Done DURING The Excavation:</a:t>
            </a:r>
            <a:br>
              <a:rPr lang="en-US" sz="3600" b="1" dirty="0">
                <a:solidFill>
                  <a:srgbClr val="10059F"/>
                </a:solidFill>
                <a:latin typeface="CG Times" panose="00000400000000000000"/>
              </a:rPr>
            </a:br>
            <a:r>
              <a:rPr lang="en-US" sz="3600" b="1" dirty="0">
                <a:solidFill>
                  <a:srgbClr val="10059F"/>
                </a:solidFill>
                <a:latin typeface="CG Times" panose="00000400000000000000"/>
              </a:rPr>
              <a:t>Employ </a:t>
            </a:r>
            <a:r>
              <a:rPr lang="en-US" sz="3600" b="1" dirty="0">
                <a:solidFill>
                  <a:srgbClr val="FF0000"/>
                </a:solidFill>
                <a:latin typeface="CG Times" panose="00000400000000000000"/>
              </a:rPr>
              <a:t>REASONABLE PRECAUTIONS</a:t>
            </a:r>
          </a:p>
        </p:txBody>
      </p:sp>
      <p:sp>
        <p:nvSpPr>
          <p:cNvPr id="4" name="TextBox 3">
            <a:extLst>
              <a:ext uri="{FF2B5EF4-FFF2-40B4-BE49-F238E27FC236}">
                <a16:creationId xmlns:a16="http://schemas.microsoft.com/office/drawing/2014/main" id="{F37C1C26-FB85-5D33-7E3F-94688C6B1514}"/>
              </a:ext>
            </a:extLst>
          </p:cNvPr>
          <p:cNvSpPr txBox="1"/>
          <p:nvPr/>
        </p:nvSpPr>
        <p:spPr>
          <a:xfrm>
            <a:off x="757085" y="1936956"/>
            <a:ext cx="11257934" cy="4180178"/>
          </a:xfrm>
          <a:prstGeom prst="rect">
            <a:avLst/>
          </a:prstGeom>
          <a:noFill/>
        </p:spPr>
        <p:txBody>
          <a:bodyPr wrap="square" rtlCol="0">
            <a:spAutoFit/>
          </a:bodyPr>
          <a:lstStyle/>
          <a:p>
            <a:pPr marL="342900" indent="-342900" defTabSz="457200">
              <a:buClr>
                <a:srgbClr val="FF0000"/>
              </a:buClr>
              <a:buFont typeface="Wingdings" panose="05000000000000000000" pitchFamily="2" charset="2"/>
              <a:buChar char="ü"/>
            </a:pPr>
            <a:r>
              <a:rPr lang="en-US" sz="2000" b="1" u="sng" dirty="0">
                <a:solidFill>
                  <a:srgbClr val="FF0000"/>
                </a:solidFill>
                <a:latin typeface="CG Times" panose="00000400000000000000"/>
              </a:rPr>
              <a:t>NO MECHANICAL MEANS</a:t>
            </a:r>
            <a:r>
              <a:rPr lang="en-US" sz="2000" b="1" dirty="0">
                <a:solidFill>
                  <a:srgbClr val="FF0000"/>
                </a:solidFill>
                <a:latin typeface="CG Times" panose="00000400000000000000"/>
              </a:rPr>
              <a:t> </a:t>
            </a:r>
            <a:r>
              <a:rPr lang="en-US" sz="2000" b="1" dirty="0">
                <a:solidFill>
                  <a:srgbClr val="10059F"/>
                </a:solidFill>
                <a:latin typeface="CG Times" panose="00000400000000000000"/>
              </a:rPr>
              <a:t>withing tolerance zone EXCEPT when used to for initial penetration of pavement, cement, etc. </a:t>
            </a:r>
            <a:r>
              <a:rPr lang="en-US" sz="2000" b="1" u="sng" dirty="0">
                <a:solidFill>
                  <a:srgbClr val="FF0000"/>
                </a:solidFill>
                <a:latin typeface="CG Times" panose="00000400000000000000"/>
              </a:rPr>
              <a:t>Thereafter, only use of hand tools within tolerance zone</a:t>
            </a:r>
            <a:r>
              <a:rPr lang="en-US" sz="2000" b="1" dirty="0">
                <a:solidFill>
                  <a:srgbClr val="10059F"/>
                </a:solidFill>
                <a:latin typeface="CG Times" panose="00000400000000000000"/>
              </a:rPr>
              <a:t>. </a:t>
            </a:r>
          </a:p>
          <a:p>
            <a:pPr marL="342900" indent="-342900" defTabSz="457200">
              <a:buClr>
                <a:srgbClr val="FF0000"/>
              </a:buClr>
              <a:buFont typeface="Wingdings" panose="05000000000000000000" pitchFamily="2" charset="2"/>
              <a:buChar char="ü"/>
            </a:pPr>
            <a:endParaRPr lang="en-US" sz="20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000" b="1" u="sng" dirty="0">
                <a:solidFill>
                  <a:srgbClr val="FF0000"/>
                </a:solidFill>
                <a:latin typeface="CG Times" panose="00000400000000000000"/>
              </a:rPr>
              <a:t>BE CAREFUL</a:t>
            </a:r>
            <a:r>
              <a:rPr lang="en-US" sz="2000" b="1" dirty="0">
                <a:solidFill>
                  <a:srgbClr val="10059F"/>
                </a:solidFill>
                <a:latin typeface="CG Times" panose="00000400000000000000"/>
              </a:rPr>
              <a:t>, MA Dig Safe Law states we are “</a:t>
            </a:r>
            <a:r>
              <a:rPr lang="en-US" sz="2000" b="1" u="sng" dirty="0">
                <a:solidFill>
                  <a:srgbClr val="FF0000"/>
                </a:solidFill>
                <a:latin typeface="CG Times" panose="00000400000000000000"/>
              </a:rPr>
              <a:t>depth blind</a:t>
            </a:r>
            <a:r>
              <a:rPr lang="en-US" sz="2000" b="1" dirty="0">
                <a:solidFill>
                  <a:srgbClr val="10059F"/>
                </a:solidFill>
                <a:latin typeface="CG Times" panose="00000400000000000000"/>
              </a:rPr>
              <a:t>”.</a:t>
            </a:r>
            <a:r>
              <a:rPr lang="en-US" sz="2000" b="1" dirty="0">
                <a:solidFill>
                  <a:srgbClr val="FF0000"/>
                </a:solidFill>
                <a:latin typeface="CG Times" panose="00000400000000000000"/>
              </a:rPr>
              <a:t> </a:t>
            </a:r>
          </a:p>
          <a:p>
            <a:pPr marL="342900" indent="-342900" defTabSz="457200">
              <a:buClr>
                <a:srgbClr val="FF0000"/>
              </a:buClr>
              <a:buFont typeface="Wingdings" panose="05000000000000000000" pitchFamily="2" charset="2"/>
              <a:buChar char="ü"/>
            </a:pPr>
            <a:endParaRPr lang="en-US" sz="20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000" b="1" dirty="0">
                <a:solidFill>
                  <a:srgbClr val="10059F"/>
                </a:solidFill>
                <a:latin typeface="CG Times" panose="00000400000000000000"/>
              </a:rPr>
              <a:t>Employ </a:t>
            </a:r>
            <a:r>
              <a:rPr lang="en-US" sz="2000" b="1" u="sng" dirty="0">
                <a:solidFill>
                  <a:srgbClr val="FF0000"/>
                </a:solidFill>
                <a:latin typeface="CG Times" panose="00000400000000000000"/>
              </a:rPr>
              <a:t>REASONABLE PRECAUITIONS</a:t>
            </a:r>
            <a:r>
              <a:rPr lang="en-US" sz="2000" b="1" dirty="0">
                <a:solidFill>
                  <a:srgbClr val="FF0000"/>
                </a:solidFill>
                <a:latin typeface="CG Times" panose="00000400000000000000"/>
              </a:rPr>
              <a:t> </a:t>
            </a:r>
            <a:r>
              <a:rPr lang="en-US" sz="2000" b="1" dirty="0">
                <a:solidFill>
                  <a:srgbClr val="10059F"/>
                </a:solidFill>
                <a:latin typeface="CG Times" panose="00000400000000000000"/>
              </a:rPr>
              <a:t>to avoid damage to any part of underground facilities to include trace wires, conduits, the protective coating, wires, services and mains. </a:t>
            </a:r>
          </a:p>
          <a:p>
            <a:pPr marL="342900" indent="-342900" defTabSz="457200">
              <a:buClr>
                <a:srgbClr val="FF0000"/>
              </a:buClr>
              <a:buFont typeface="Wingdings" panose="05000000000000000000" pitchFamily="2" charset="2"/>
              <a:buChar char="ü"/>
            </a:pPr>
            <a:endParaRPr lang="en-US" sz="20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000" b="1" u="sng" dirty="0">
                <a:solidFill>
                  <a:srgbClr val="FF0000"/>
                </a:solidFill>
                <a:latin typeface="CG Times" panose="00000400000000000000"/>
              </a:rPr>
              <a:t>Always protect the utility</a:t>
            </a:r>
            <a:r>
              <a:rPr lang="en-US" sz="2000" b="1" dirty="0">
                <a:solidFill>
                  <a:srgbClr val="10059F"/>
                </a:solidFill>
                <a:latin typeface="CG Times" panose="00000400000000000000"/>
              </a:rPr>
              <a:t>, ESPECIALLY if it is exposed. </a:t>
            </a:r>
          </a:p>
          <a:p>
            <a:pPr defTabSz="457200">
              <a:buClr>
                <a:srgbClr val="FF0000"/>
              </a:buClr>
            </a:pPr>
            <a:endParaRPr lang="en-US" sz="20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000" b="1" dirty="0">
                <a:solidFill>
                  <a:srgbClr val="10059F"/>
                </a:solidFill>
                <a:latin typeface="CG Times" panose="00000400000000000000"/>
              </a:rPr>
              <a:t>If damage occurs or utility is compromised in any way, </a:t>
            </a:r>
            <a:r>
              <a:rPr lang="en-US" sz="2000" b="1" u="sng" dirty="0">
                <a:solidFill>
                  <a:srgbClr val="FF0000"/>
                </a:solidFill>
                <a:latin typeface="CG Times" panose="00000400000000000000"/>
              </a:rPr>
              <a:t>the excavator MUST notify the utility AND MA DPU Damage Prevention</a:t>
            </a:r>
            <a:r>
              <a:rPr lang="en-US" sz="2000" b="1" dirty="0">
                <a:solidFill>
                  <a:srgbClr val="10059F"/>
                </a:solidFill>
                <a:latin typeface="CG Times" panose="00000400000000000000"/>
              </a:rPr>
              <a:t>.</a:t>
            </a:r>
          </a:p>
          <a:p>
            <a:pPr defTabSz="457200"/>
            <a:endParaRPr lang="en-US" dirty="0">
              <a:solidFill>
                <a:prstClr val="white"/>
              </a:solidFill>
              <a:latin typeface="Century Gothic" panose="020B0502020202020204"/>
            </a:endParaRPr>
          </a:p>
        </p:txBody>
      </p:sp>
    </p:spTree>
    <p:extLst>
      <p:ext uri="{BB962C8B-B14F-4D97-AF65-F5344CB8AC3E}">
        <p14:creationId xmlns:p14="http://schemas.microsoft.com/office/powerpoint/2010/main" val="926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8B4F54-7C04-B6C3-E934-8152ED9D8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0507" y="3952101"/>
            <a:ext cx="4013669" cy="2430422"/>
          </a:xfrm>
          <a:prstGeom prst="rect">
            <a:avLst/>
          </a:prstGeom>
        </p:spPr>
      </p:pic>
      <p:sp>
        <p:nvSpPr>
          <p:cNvPr id="2" name="Title 1">
            <a:extLst>
              <a:ext uri="{FF2B5EF4-FFF2-40B4-BE49-F238E27FC236}">
                <a16:creationId xmlns:a16="http://schemas.microsoft.com/office/drawing/2014/main" id="{B4C8E28C-3C69-F2F4-1D09-0A9BA3CE229A}"/>
              </a:ext>
            </a:extLst>
          </p:cNvPr>
          <p:cNvSpPr>
            <a:spLocks noGrp="1"/>
          </p:cNvSpPr>
          <p:nvPr>
            <p:ph type="title"/>
          </p:nvPr>
        </p:nvSpPr>
        <p:spPr/>
        <p:txBody>
          <a:bodyPr>
            <a:normAutofit/>
          </a:bodyPr>
          <a:lstStyle/>
          <a:p>
            <a:pPr algn="ctr"/>
            <a:r>
              <a:rPr lang="en-US" sz="6600" b="1" dirty="0">
                <a:solidFill>
                  <a:srgbClr val="10059F"/>
                </a:solidFill>
                <a:latin typeface="CG Times" panose="00000400000000000000"/>
              </a:rPr>
              <a:t>Protect Exposed Utilities</a:t>
            </a:r>
          </a:p>
        </p:txBody>
      </p:sp>
      <p:pic>
        <p:nvPicPr>
          <p:cNvPr id="5" name="Picture 4" descr="A person working on a construction site&#10;&#10;AI-generated content may be incorrect.">
            <a:extLst>
              <a:ext uri="{FF2B5EF4-FFF2-40B4-BE49-F238E27FC236}">
                <a16:creationId xmlns:a16="http://schemas.microsoft.com/office/drawing/2014/main" id="{AE5C899F-084B-C88B-C08B-E2E297277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66" y="1690688"/>
            <a:ext cx="3726042" cy="4651937"/>
          </a:xfrm>
          <a:prstGeom prst="rect">
            <a:avLst/>
          </a:prstGeom>
        </p:spPr>
      </p:pic>
      <p:pic>
        <p:nvPicPr>
          <p:cNvPr id="7" name="Picture 6">
            <a:extLst>
              <a:ext uri="{FF2B5EF4-FFF2-40B4-BE49-F238E27FC236}">
                <a16:creationId xmlns:a16="http://schemas.microsoft.com/office/drawing/2014/main" id="{E45DA6E8-B568-8F70-114E-F8171897D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413" y="1690688"/>
            <a:ext cx="3217049" cy="2154622"/>
          </a:xfrm>
          <a:prstGeom prst="rect">
            <a:avLst/>
          </a:prstGeom>
        </p:spPr>
      </p:pic>
      <p:pic>
        <p:nvPicPr>
          <p:cNvPr id="10" name="Picture 9">
            <a:extLst>
              <a:ext uri="{FF2B5EF4-FFF2-40B4-BE49-F238E27FC236}">
                <a16:creationId xmlns:a16="http://schemas.microsoft.com/office/drawing/2014/main" id="{BF08C677-B5B5-64F9-672C-543490961AB5}"/>
              </a:ext>
            </a:extLst>
          </p:cNvPr>
          <p:cNvPicPr>
            <a:picLocks noChangeAspect="1"/>
          </p:cNvPicPr>
          <p:nvPr/>
        </p:nvPicPr>
        <p:blipFill>
          <a:blip r:embed="rId5"/>
          <a:stretch>
            <a:fillRect/>
          </a:stretch>
        </p:blipFill>
        <p:spPr>
          <a:xfrm>
            <a:off x="7691367" y="1690688"/>
            <a:ext cx="4216167" cy="3333596"/>
          </a:xfrm>
          <a:prstGeom prst="rect">
            <a:avLst/>
          </a:prstGeom>
        </p:spPr>
      </p:pic>
    </p:spTree>
    <p:extLst>
      <p:ext uri="{BB962C8B-B14F-4D97-AF65-F5344CB8AC3E}">
        <p14:creationId xmlns:p14="http://schemas.microsoft.com/office/powerpoint/2010/main" val="97084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FCE7A-A8E2-F637-4009-5E56FBF3FC37}"/>
              </a:ext>
            </a:extLst>
          </p:cNvPr>
          <p:cNvSpPr>
            <a:spLocks noGrp="1"/>
          </p:cNvSpPr>
          <p:nvPr>
            <p:ph type="title"/>
          </p:nvPr>
        </p:nvSpPr>
        <p:spPr>
          <a:xfrm>
            <a:off x="1566597" y="190194"/>
            <a:ext cx="9791314" cy="1325563"/>
          </a:xfrm>
        </p:spPr>
        <p:txBody>
          <a:bodyPr>
            <a:normAutofit/>
          </a:bodyPr>
          <a:lstStyle/>
          <a:p>
            <a:pPr algn="ctr"/>
            <a:r>
              <a:rPr lang="en-US" sz="3600" b="1" dirty="0">
                <a:solidFill>
                  <a:srgbClr val="10059F"/>
                </a:solidFill>
                <a:latin typeface="CG Times" panose="00000400000000000000"/>
              </a:rPr>
              <a:t>What Must Be Done DURING The Excavation:</a:t>
            </a:r>
            <a:br>
              <a:rPr lang="en-US" sz="3600" b="1" dirty="0">
                <a:solidFill>
                  <a:srgbClr val="10059F"/>
                </a:solidFill>
                <a:latin typeface="CG Times" panose="00000400000000000000"/>
              </a:rPr>
            </a:br>
            <a:r>
              <a:rPr lang="en-US" sz="3600" b="1" dirty="0">
                <a:solidFill>
                  <a:srgbClr val="10059F"/>
                </a:solidFill>
                <a:latin typeface="CG Times" panose="00000400000000000000"/>
              </a:rPr>
              <a:t>Employ </a:t>
            </a:r>
            <a:r>
              <a:rPr lang="en-US" sz="3600" b="1" dirty="0">
                <a:solidFill>
                  <a:srgbClr val="FF0000"/>
                </a:solidFill>
                <a:latin typeface="CG Times" panose="00000400000000000000"/>
              </a:rPr>
              <a:t>REASONABLE PRECAUTIONS</a:t>
            </a:r>
          </a:p>
        </p:txBody>
      </p:sp>
      <p:sp>
        <p:nvSpPr>
          <p:cNvPr id="5" name="TextBox 4">
            <a:extLst>
              <a:ext uri="{FF2B5EF4-FFF2-40B4-BE49-F238E27FC236}">
                <a16:creationId xmlns:a16="http://schemas.microsoft.com/office/drawing/2014/main" id="{0ED2EFE1-E3C1-BC86-FA4C-0E918352E832}"/>
              </a:ext>
            </a:extLst>
          </p:cNvPr>
          <p:cNvSpPr txBox="1"/>
          <p:nvPr/>
        </p:nvSpPr>
        <p:spPr>
          <a:xfrm>
            <a:off x="765263" y="1633744"/>
            <a:ext cx="11248103" cy="4524315"/>
          </a:xfrm>
          <a:prstGeom prst="rect">
            <a:avLst/>
          </a:prstGeom>
          <a:noFill/>
        </p:spPr>
        <p:txBody>
          <a:bodyPr wrap="square" rtlCol="0" anchor="ctr" anchorCtr="1">
            <a:spAutoFit/>
          </a:bodyPr>
          <a:lstStyle/>
          <a:p>
            <a:pPr marL="342900" indent="-342900" defTabSz="457200">
              <a:buClr>
                <a:srgbClr val="FF0000"/>
              </a:buClr>
              <a:buFont typeface="Wingdings" panose="05000000000000000000" pitchFamily="2" charset="2"/>
              <a:buChar char="ü"/>
            </a:pPr>
            <a:r>
              <a:rPr lang="en-US" sz="2400" b="1" u="sng" dirty="0">
                <a:solidFill>
                  <a:srgbClr val="FF0000"/>
                </a:solidFill>
                <a:latin typeface="CG Times" panose="00000400000000000000"/>
              </a:rPr>
              <a:t>Utilize a spotter</a:t>
            </a:r>
            <a:r>
              <a:rPr lang="en-US" sz="2400" b="1" dirty="0">
                <a:solidFill>
                  <a:srgbClr val="FF0000"/>
                </a:solidFill>
                <a:latin typeface="CG Times" panose="00000400000000000000"/>
              </a:rPr>
              <a:t> </a:t>
            </a:r>
            <a:r>
              <a:rPr lang="en-US" sz="2400" b="1" dirty="0">
                <a:solidFill>
                  <a:srgbClr val="10059F"/>
                </a:solidFill>
                <a:latin typeface="CG Times" panose="00000400000000000000"/>
              </a:rPr>
              <a:t>to communicate with excavator while working.</a:t>
            </a:r>
          </a:p>
          <a:p>
            <a:pPr marL="342900" indent="-342900" defTabSz="457200">
              <a:buClr>
                <a:srgbClr val="FF0000"/>
              </a:buClr>
              <a:buFont typeface="Wingdings" panose="05000000000000000000" pitchFamily="2" charset="2"/>
              <a:buChar char="ü"/>
            </a:pPr>
            <a:endParaRPr lang="en-US" sz="24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400" b="1" dirty="0">
                <a:solidFill>
                  <a:srgbClr val="10059F"/>
                </a:solidFill>
                <a:latin typeface="CG Times" panose="00000400000000000000"/>
              </a:rPr>
              <a:t>Don’t “</a:t>
            </a:r>
            <a:r>
              <a:rPr lang="en-US" sz="2400" b="1" u="sng" dirty="0">
                <a:solidFill>
                  <a:srgbClr val="FF0000"/>
                </a:solidFill>
                <a:latin typeface="CG Times" panose="00000400000000000000"/>
              </a:rPr>
              <a:t>curl</a:t>
            </a:r>
            <a:r>
              <a:rPr lang="en-US" sz="2400" b="1" dirty="0">
                <a:solidFill>
                  <a:srgbClr val="10059F"/>
                </a:solidFill>
                <a:latin typeface="CG Times" panose="00000400000000000000"/>
              </a:rPr>
              <a:t>” the bucket over marked utilities.</a:t>
            </a:r>
          </a:p>
          <a:p>
            <a:pPr defTabSz="457200">
              <a:buClr>
                <a:srgbClr val="FF0000"/>
              </a:buClr>
            </a:pPr>
            <a:endParaRPr lang="en-US" sz="24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400" b="1" u="sng" dirty="0">
                <a:solidFill>
                  <a:srgbClr val="FF0000"/>
                </a:solidFill>
                <a:latin typeface="CG Times" panose="00000400000000000000"/>
              </a:rPr>
              <a:t>Maintain markings</a:t>
            </a:r>
            <a:r>
              <a:rPr lang="en-US" sz="2400" b="1" dirty="0">
                <a:solidFill>
                  <a:srgbClr val="FF0000"/>
                </a:solidFill>
                <a:latin typeface="CG Times" panose="00000400000000000000"/>
              </a:rPr>
              <a:t> </a:t>
            </a:r>
            <a:r>
              <a:rPr lang="en-US" sz="2400" b="1" dirty="0">
                <a:solidFill>
                  <a:srgbClr val="10059F"/>
                </a:solidFill>
                <a:latin typeface="CG Times" panose="00000400000000000000"/>
              </a:rPr>
              <a:t>ensuring they are visible. Do not covered markings with spoils.</a:t>
            </a:r>
          </a:p>
          <a:p>
            <a:pPr marL="342900" indent="-342900" defTabSz="457200">
              <a:buClr>
                <a:srgbClr val="FF0000"/>
              </a:buClr>
              <a:buFont typeface="Wingdings" panose="05000000000000000000" pitchFamily="2" charset="2"/>
              <a:buChar char="ü"/>
            </a:pPr>
            <a:endParaRPr lang="en-US" sz="24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400" b="1" dirty="0">
                <a:solidFill>
                  <a:srgbClr val="10059F"/>
                </a:solidFill>
                <a:latin typeface="CG Times" panose="00000400000000000000"/>
              </a:rPr>
              <a:t>Ensure all </a:t>
            </a:r>
            <a:r>
              <a:rPr lang="en-US" sz="2400" b="1" u="sng" dirty="0">
                <a:solidFill>
                  <a:srgbClr val="FF0000"/>
                </a:solidFill>
                <a:latin typeface="CG Times" panose="00000400000000000000"/>
              </a:rPr>
              <a:t>spoils are at least 2 feet away</a:t>
            </a:r>
            <a:r>
              <a:rPr lang="en-US" sz="2400" b="1" dirty="0">
                <a:solidFill>
                  <a:srgbClr val="FF0000"/>
                </a:solidFill>
                <a:latin typeface="CG Times" panose="00000400000000000000"/>
              </a:rPr>
              <a:t> </a:t>
            </a:r>
            <a:r>
              <a:rPr lang="en-US" sz="2400" b="1" dirty="0">
                <a:solidFill>
                  <a:srgbClr val="10059F"/>
                </a:solidFill>
                <a:latin typeface="CG Times" panose="00000400000000000000"/>
              </a:rPr>
              <a:t>from exposed utilities.</a:t>
            </a:r>
          </a:p>
          <a:p>
            <a:pPr defTabSz="457200">
              <a:buClr>
                <a:srgbClr val="FF0000"/>
              </a:buClr>
            </a:pPr>
            <a:endParaRPr lang="en-US" sz="24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400" b="1" dirty="0">
                <a:solidFill>
                  <a:srgbClr val="10059F"/>
                </a:solidFill>
                <a:latin typeface="CG Times" panose="00000400000000000000"/>
              </a:rPr>
              <a:t>When moving spoils, </a:t>
            </a:r>
            <a:r>
              <a:rPr lang="en-US" sz="2400" b="1" u="sng" dirty="0">
                <a:solidFill>
                  <a:srgbClr val="FF0000"/>
                </a:solidFill>
                <a:latin typeface="CG Times" panose="00000400000000000000"/>
              </a:rPr>
              <a:t>do not carry spoils over the exposed utility</a:t>
            </a:r>
            <a:r>
              <a:rPr lang="en-US" sz="2400" b="1" dirty="0">
                <a:solidFill>
                  <a:srgbClr val="10059F"/>
                </a:solidFill>
                <a:latin typeface="CG Times" panose="00000400000000000000"/>
              </a:rPr>
              <a:t>. </a:t>
            </a:r>
          </a:p>
          <a:p>
            <a:pPr marL="342900" indent="-342900" defTabSz="457200">
              <a:buClr>
                <a:srgbClr val="FF0000"/>
              </a:buClr>
              <a:buFont typeface="Wingdings" panose="05000000000000000000" pitchFamily="2" charset="2"/>
              <a:buChar char="ü"/>
            </a:pPr>
            <a:endParaRPr lang="en-US" sz="2400" b="1" dirty="0">
              <a:solidFill>
                <a:srgbClr val="10059F"/>
              </a:solidFill>
              <a:latin typeface="CG Times" panose="00000400000000000000"/>
            </a:endParaRPr>
          </a:p>
          <a:p>
            <a:pPr marL="342900" indent="-342900" defTabSz="457200">
              <a:buClr>
                <a:srgbClr val="FF0000"/>
              </a:buClr>
              <a:buFont typeface="Wingdings" panose="05000000000000000000" pitchFamily="2" charset="2"/>
              <a:buChar char="ü"/>
            </a:pPr>
            <a:r>
              <a:rPr lang="en-US" sz="2400" b="1" u="sng" dirty="0">
                <a:solidFill>
                  <a:srgbClr val="FF0000"/>
                </a:solidFill>
                <a:latin typeface="CG Times" panose="00000400000000000000"/>
              </a:rPr>
              <a:t>If at any point you are concerned, stop and contact the utility directly</a:t>
            </a:r>
            <a:r>
              <a:rPr lang="en-US" sz="2400" b="1" dirty="0">
                <a:solidFill>
                  <a:srgbClr val="FF0000"/>
                </a:solidFill>
                <a:latin typeface="CG Times" panose="00000400000000000000"/>
              </a:rPr>
              <a:t> </a:t>
            </a:r>
            <a:r>
              <a:rPr lang="en-US" sz="2400" b="1" dirty="0">
                <a:solidFill>
                  <a:srgbClr val="10059F"/>
                </a:solidFill>
                <a:latin typeface="CG Times" panose="00000400000000000000"/>
              </a:rPr>
              <a:t>to ask for guidance/assistance</a:t>
            </a:r>
            <a:r>
              <a:rPr lang="en-US" sz="2000" b="1" dirty="0">
                <a:solidFill>
                  <a:srgbClr val="10059F"/>
                </a:solidFill>
                <a:latin typeface="CG Times" panose="00000400000000000000"/>
              </a:rPr>
              <a:t>. </a:t>
            </a:r>
            <a:endParaRPr lang="en-US" sz="2000" dirty="0">
              <a:solidFill>
                <a:prstClr val="white"/>
              </a:solidFill>
              <a:latin typeface="CG Times" panose="00000400000000000000"/>
            </a:endParaRPr>
          </a:p>
        </p:txBody>
      </p:sp>
    </p:spTree>
    <p:extLst>
      <p:ext uri="{BB962C8B-B14F-4D97-AF65-F5344CB8AC3E}">
        <p14:creationId xmlns:p14="http://schemas.microsoft.com/office/powerpoint/2010/main" val="2967423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0399127-8BEC-B7BC-201B-FB4F6596C474}"/>
              </a:ext>
            </a:extLst>
          </p:cNvPr>
          <p:cNvSpPr>
            <a:spLocks noGrp="1"/>
          </p:cNvSpPr>
          <p:nvPr>
            <p:ph type="title"/>
          </p:nvPr>
        </p:nvSpPr>
        <p:spPr>
          <a:xfrm>
            <a:off x="1645674" y="333634"/>
            <a:ext cx="10100185" cy="982133"/>
          </a:xfrm>
        </p:spPr>
        <p:txBody>
          <a:bodyPr anchor="ctr" anchorCtr="1">
            <a:normAutofit/>
          </a:bodyPr>
          <a:lstStyle/>
          <a:p>
            <a:pPr algn="ctr"/>
            <a:r>
              <a:rPr lang="en-US" sz="6000" b="1" dirty="0">
                <a:solidFill>
                  <a:srgbClr val="10059F"/>
                </a:solidFill>
                <a:latin typeface="CG Times" panose="00000400000000000000"/>
              </a:rPr>
              <a:t>Emergency Excavation</a:t>
            </a:r>
          </a:p>
        </p:txBody>
      </p:sp>
      <p:sp>
        <p:nvSpPr>
          <p:cNvPr id="6" name="TextBox 5">
            <a:extLst>
              <a:ext uri="{FF2B5EF4-FFF2-40B4-BE49-F238E27FC236}">
                <a16:creationId xmlns:a16="http://schemas.microsoft.com/office/drawing/2014/main" id="{CE747226-5578-37C6-22B9-8E22756C1EA1}"/>
              </a:ext>
            </a:extLst>
          </p:cNvPr>
          <p:cNvSpPr txBox="1"/>
          <p:nvPr/>
        </p:nvSpPr>
        <p:spPr>
          <a:xfrm>
            <a:off x="1255792" y="1601993"/>
            <a:ext cx="10408672" cy="1077218"/>
          </a:xfrm>
          <a:prstGeom prst="rect">
            <a:avLst/>
          </a:prstGeom>
          <a:noFill/>
        </p:spPr>
        <p:txBody>
          <a:bodyPr wrap="square">
            <a:spAutoFit/>
          </a:bodyPr>
          <a:lstStyle/>
          <a:p>
            <a:pPr algn="ctr" defTabSz="457200"/>
            <a:r>
              <a:rPr lang="en-US" sz="3200" b="1" dirty="0">
                <a:solidFill>
                  <a:srgbClr val="FF0000"/>
                </a:solidFill>
                <a:latin typeface="CG Times" panose="00000400000000000000"/>
              </a:rPr>
              <a:t>Emergency notifications are only for true emergencies:  220 CMR 99.05</a:t>
            </a:r>
          </a:p>
        </p:txBody>
      </p:sp>
      <p:grpSp>
        <p:nvGrpSpPr>
          <p:cNvPr id="9" name="Group 8">
            <a:extLst>
              <a:ext uri="{FF2B5EF4-FFF2-40B4-BE49-F238E27FC236}">
                <a16:creationId xmlns:a16="http://schemas.microsoft.com/office/drawing/2014/main" id="{3016B426-DB11-9C82-46AE-EAA913006BC4}"/>
              </a:ext>
            </a:extLst>
          </p:cNvPr>
          <p:cNvGrpSpPr/>
          <p:nvPr/>
        </p:nvGrpSpPr>
        <p:grpSpPr>
          <a:xfrm>
            <a:off x="698427" y="2679211"/>
            <a:ext cx="11523402" cy="3401962"/>
            <a:chOff x="0" y="96384"/>
            <a:chExt cx="6717274" cy="1409055"/>
          </a:xfrm>
        </p:grpSpPr>
        <p:sp>
          <p:nvSpPr>
            <p:cNvPr id="10" name="Rectangle: Rounded Corners 9">
              <a:extLst>
                <a:ext uri="{FF2B5EF4-FFF2-40B4-BE49-F238E27FC236}">
                  <a16:creationId xmlns:a16="http://schemas.microsoft.com/office/drawing/2014/main" id="{4207A0A0-C66C-2691-2CB4-A91E10CF9629}"/>
                </a:ext>
              </a:extLst>
            </p:cNvPr>
            <p:cNvSpPr/>
            <p:nvPr/>
          </p:nvSpPr>
          <p:spPr>
            <a:xfrm>
              <a:off x="0" y="122822"/>
              <a:ext cx="6656769" cy="1382617"/>
            </a:xfrm>
            <a:prstGeom prst="roundRect">
              <a:avLst/>
            </a:prstGeom>
            <a:gradFill rotWithShape="0">
              <a:gsLst>
                <a:gs pos="100000">
                  <a:srgbClr val="FFC000"/>
                </a:gs>
                <a:gs pos="100000">
                  <a:srgbClr val="EA6312">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tyle>
            <a:lnRef idx="0">
              <a:scrgbClr r="0" g="0" b="0"/>
            </a:lnRef>
            <a:fillRef idx="3">
              <a:scrgbClr r="0" g="0" b="0"/>
            </a:fillRef>
            <a:effectRef idx="2">
              <a:scrgbClr r="0" g="0" b="0"/>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88874FA0-BC26-B1E0-C99B-5AA89D6E583E}"/>
                </a:ext>
              </a:extLst>
            </p:cNvPr>
            <p:cNvSpPr txBox="1"/>
            <p:nvPr/>
          </p:nvSpPr>
          <p:spPr>
            <a:xfrm>
              <a:off x="60505" y="96384"/>
              <a:ext cx="6656769" cy="13520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3600" b="1" i="0" kern="1200" dirty="0">
                  <a:solidFill>
                    <a:srgbClr val="10059F"/>
                  </a:solidFill>
                  <a:latin typeface="CG Times" panose="00000400000000000000"/>
                  <a:ea typeface="+mn-ea"/>
                  <a:cs typeface="+mn-cs"/>
                </a:rPr>
                <a:t>Definition of an </a:t>
              </a:r>
              <a:r>
                <a:rPr lang="en-US" sz="3600" b="1" i="0" u="sng" kern="1200" dirty="0">
                  <a:solidFill>
                    <a:srgbClr val="10059F"/>
                  </a:solidFill>
                  <a:latin typeface="CG Times" panose="00000400000000000000"/>
                  <a:ea typeface="+mn-ea"/>
                  <a:cs typeface="+mn-cs"/>
                </a:rPr>
                <a:t>Emergency</a:t>
              </a:r>
              <a:r>
                <a:rPr lang="en-US" sz="3600" b="1" i="0" kern="1200" dirty="0">
                  <a:solidFill>
                    <a:srgbClr val="10059F"/>
                  </a:solidFill>
                  <a:latin typeface="CG Times" panose="00000400000000000000"/>
                  <a:ea typeface="+mn-ea"/>
                  <a:cs typeface="+mn-cs"/>
                </a:rPr>
                <a:t>: “A sudden or unexpected occurrence involving a clear and imminent danger demanding immediate action to prevent or mitigate loss of, or damage to, life, health, property, or essential public services, but not including a loss of business or profits.”</a:t>
              </a:r>
            </a:p>
          </p:txBody>
        </p:sp>
      </p:grpSp>
    </p:spTree>
    <p:extLst>
      <p:ext uri="{BB962C8B-B14F-4D97-AF65-F5344CB8AC3E}">
        <p14:creationId xmlns:p14="http://schemas.microsoft.com/office/powerpoint/2010/main" val="582504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F0B611-9CAA-062B-C5DF-74E77627A251}"/>
              </a:ext>
            </a:extLst>
          </p:cNvPr>
          <p:cNvSpPr txBox="1">
            <a:spLocks/>
          </p:cNvSpPr>
          <p:nvPr/>
        </p:nvSpPr>
        <p:spPr>
          <a:xfrm>
            <a:off x="1533833" y="-137651"/>
            <a:ext cx="10510684" cy="1386348"/>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800" b="1" i="0" u="sng" strike="noStrike" kern="1200" cap="none" spc="0" normalizeH="0" baseline="0" noProof="0" dirty="0">
              <a:ln>
                <a:noFill/>
              </a:ln>
              <a:solidFill>
                <a:srgbClr val="10059F"/>
              </a:solidFill>
              <a:effectLst/>
              <a:uLnTx/>
              <a:uFillTx/>
              <a:latin typeface="CG Times" panose="0000040000000000000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400" b="1" i="0" u="sng" strike="noStrike" kern="1200" cap="none" spc="0" normalizeH="0" baseline="0" noProof="0" dirty="0">
                <a:ln>
                  <a:noFill/>
                </a:ln>
                <a:solidFill>
                  <a:srgbClr val="10059F"/>
                </a:solidFill>
                <a:effectLst/>
                <a:uLnTx/>
                <a:uFillTx/>
                <a:latin typeface="CG Times" panose="00000400000000000000"/>
              </a:rPr>
              <a:t>Reporting Damages/Violations</a:t>
            </a:r>
          </a:p>
        </p:txBody>
      </p:sp>
      <p:sp>
        <p:nvSpPr>
          <p:cNvPr id="5" name="Content Placeholder 13">
            <a:extLst>
              <a:ext uri="{FF2B5EF4-FFF2-40B4-BE49-F238E27FC236}">
                <a16:creationId xmlns:a16="http://schemas.microsoft.com/office/drawing/2014/main" id="{2AF72AB7-133A-E8AD-D2D4-A26E31D79074}"/>
              </a:ext>
            </a:extLst>
          </p:cNvPr>
          <p:cNvSpPr txBox="1">
            <a:spLocks/>
          </p:cNvSpPr>
          <p:nvPr/>
        </p:nvSpPr>
        <p:spPr>
          <a:xfrm>
            <a:off x="865238" y="1335556"/>
            <a:ext cx="10943303" cy="5217644"/>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marR="0" lvl="0" indent="0" algn="ctr" defTabSz="457200" rtl="0" eaLnBrk="1" fontAlgn="auto" latinLnBrk="0" hangingPunct="1">
              <a:lnSpc>
                <a:spcPct val="90000"/>
              </a:lnSpc>
              <a:spcBef>
                <a:spcPts val="1000"/>
              </a:spcBef>
              <a:spcAft>
                <a:spcPts val="0"/>
              </a:spcAft>
              <a:buClr>
                <a:srgbClr val="EBEBEB">
                  <a:lumMod val="40000"/>
                  <a:lumOff val="60000"/>
                </a:srgbClr>
              </a:buClr>
              <a:buSzPct val="80000"/>
              <a:buFont typeface="Wingdings 3" charset="2"/>
              <a:buNone/>
              <a:tabLst/>
              <a:defRPr/>
            </a:pPr>
            <a:r>
              <a:rPr kumimoji="0" lang="en-US" sz="4000" b="1" i="0" u="none" strike="noStrike" kern="1200" cap="none" spc="0" normalizeH="0" baseline="0" noProof="0" dirty="0">
                <a:ln>
                  <a:noFill/>
                </a:ln>
                <a:solidFill>
                  <a:srgbClr val="10059F"/>
                </a:solidFill>
                <a:effectLst/>
                <a:uLnTx/>
                <a:uFillTx/>
                <a:latin typeface="CG Times" panose="00000400000000000000"/>
              </a:rPr>
              <a:t> </a:t>
            </a:r>
            <a:r>
              <a:rPr kumimoji="0" lang="en-US" sz="4000" b="1" i="0" u="sng" strike="noStrike" kern="1200" cap="none" spc="0" normalizeH="0" baseline="0" noProof="0" dirty="0">
                <a:ln>
                  <a:noFill/>
                </a:ln>
                <a:solidFill>
                  <a:srgbClr val="10059F"/>
                </a:solidFill>
                <a:effectLst/>
                <a:uLnTx/>
                <a:uFillTx/>
                <a:latin typeface="CG Times" panose="00000400000000000000"/>
              </a:rPr>
              <a:t>www.Mass.Gov/Dig-Safe</a:t>
            </a:r>
            <a:endParaRPr kumimoji="0" lang="en-US" sz="4000" b="1" i="0" u="none" strike="noStrike" kern="1200" cap="none" spc="0" normalizeH="0" baseline="0" noProof="0" dirty="0">
              <a:ln>
                <a:noFill/>
              </a:ln>
              <a:solidFill>
                <a:srgbClr val="10059F"/>
              </a:solidFill>
              <a:effectLst/>
              <a:uLnTx/>
              <a:uFillTx/>
              <a:latin typeface="CG Times" panose="00000400000000000000"/>
            </a:endParaRP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3" charset="2"/>
              <a:buChar char=""/>
              <a:tabLst/>
              <a:defRPr/>
            </a:pPr>
            <a:endParaRPr kumimoji="0" lang="en-US" sz="1000" b="1" i="0" u="none" strike="noStrike" kern="1200" cap="none" spc="0" normalizeH="0" baseline="0" noProof="0" dirty="0">
              <a:ln>
                <a:noFill/>
              </a:ln>
              <a:solidFill>
                <a:srgbClr val="10059F"/>
              </a:solidFill>
              <a:effectLst/>
              <a:uLnTx/>
              <a:uFillTx/>
              <a:latin typeface="CG Times" panose="00000400000000000000"/>
            </a:endParaRPr>
          </a:p>
          <a:p>
            <a:pPr marR="0" lvl="0"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sng" strike="noStrike" kern="1200" cap="none" spc="0" normalizeH="0" baseline="0" noProof="0" dirty="0">
                <a:ln>
                  <a:noFill/>
                </a:ln>
                <a:solidFill>
                  <a:srgbClr val="FF0000"/>
                </a:solidFill>
                <a:effectLst/>
                <a:uLnTx/>
                <a:uFillTx/>
                <a:latin typeface="CG Times" panose="00000400000000000000"/>
              </a:rPr>
              <a:t>MA Dig Safe Law requires</a:t>
            </a:r>
            <a:r>
              <a:rPr kumimoji="0" lang="en-US" sz="2400" b="1" i="0" u="none" strike="noStrike" kern="1200" cap="none" spc="0" normalizeH="0" baseline="0" noProof="0" dirty="0">
                <a:ln>
                  <a:noFill/>
                </a:ln>
                <a:solidFill>
                  <a:srgbClr val="FF0000"/>
                </a:solidFill>
                <a:effectLst/>
                <a:uLnTx/>
                <a:uFillTx/>
                <a:latin typeface="CG Times" panose="00000400000000000000"/>
              </a:rPr>
              <a:t>, </a:t>
            </a:r>
            <a:r>
              <a:rPr kumimoji="0" lang="en-US" sz="2400" b="1" i="0" u="sng" strike="noStrike" kern="1200" cap="none" spc="0" normalizeH="0" baseline="0" noProof="0" dirty="0">
                <a:ln>
                  <a:noFill/>
                </a:ln>
                <a:solidFill>
                  <a:srgbClr val="FF0000"/>
                </a:solidFill>
                <a:effectLst/>
                <a:uLnTx/>
                <a:uFillTx/>
                <a:latin typeface="CG Times" panose="00000400000000000000"/>
              </a:rPr>
              <a:t>ANYONE WITH KNOWLEDGE</a:t>
            </a:r>
            <a:r>
              <a:rPr kumimoji="0" lang="en-US" sz="2400" b="1" i="0" u="none" strike="noStrike" kern="1200" cap="none" spc="0" normalizeH="0" baseline="0" noProof="0" dirty="0">
                <a:ln>
                  <a:noFill/>
                </a:ln>
                <a:solidFill>
                  <a:srgbClr val="FF0000"/>
                </a:solidFill>
                <a:effectLst/>
                <a:uLnTx/>
                <a:uFillTx/>
                <a:latin typeface="CG Times" panose="00000400000000000000"/>
              </a:rPr>
              <a:t> </a:t>
            </a:r>
            <a:r>
              <a:rPr kumimoji="0" lang="en-US" sz="2400" b="1" i="0" u="none" strike="noStrike" kern="1200" cap="none" spc="0" normalizeH="0" baseline="0" noProof="0" dirty="0">
                <a:ln>
                  <a:noFill/>
                </a:ln>
                <a:solidFill>
                  <a:srgbClr val="10059F"/>
                </a:solidFill>
                <a:effectLst/>
                <a:uLnTx/>
                <a:uFillTx/>
                <a:latin typeface="CG Times" panose="00000400000000000000"/>
              </a:rPr>
              <a:t>of suspected violations be reported to the DPU Damage Prevention Program.</a:t>
            </a:r>
          </a:p>
          <a:p>
            <a:pPr marR="0" lvl="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endParaRPr kumimoji="0" lang="en-US" sz="2400" b="1" i="0" u="sng" strike="noStrike" kern="1200" cap="none" spc="0" normalizeH="0" baseline="0" noProof="0" dirty="0">
              <a:ln>
                <a:noFill/>
              </a:ln>
              <a:solidFill>
                <a:srgbClr val="10059F"/>
              </a:solidFill>
              <a:effectLst/>
              <a:uLnTx/>
              <a:uFillTx/>
              <a:latin typeface="CG Times" panose="00000400000000000000"/>
            </a:endParaRPr>
          </a:p>
          <a:p>
            <a:pPr marR="0" lvl="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sng" strike="noStrike" kern="1200" cap="none" spc="0" normalizeH="0" baseline="0" noProof="0" dirty="0">
                <a:ln>
                  <a:noFill/>
                </a:ln>
                <a:solidFill>
                  <a:srgbClr val="FF0000"/>
                </a:solidFill>
                <a:effectLst/>
                <a:uLnTx/>
                <a:uFillTx/>
                <a:latin typeface="CG Times" panose="00000400000000000000"/>
              </a:rPr>
              <a:t>Why is this important</a:t>
            </a:r>
            <a:r>
              <a:rPr kumimoji="0" lang="en-US" sz="2400" b="1" i="0" u="none" strike="noStrike" kern="1200" cap="none" spc="0" normalizeH="0" baseline="0" noProof="0" dirty="0">
                <a:ln>
                  <a:noFill/>
                </a:ln>
                <a:solidFill>
                  <a:srgbClr val="FF0000"/>
                </a:solidFill>
                <a:effectLst/>
                <a:uLnTx/>
                <a:uFillTx/>
                <a:latin typeface="CG Times" panose="00000400000000000000"/>
              </a:rPr>
              <a:t>?</a:t>
            </a:r>
          </a:p>
          <a:p>
            <a:pPr marL="1371600" marR="0" lvl="2"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panose="00000400000000000000"/>
              </a:rPr>
              <a:t>It provides both sides of the incident, potentially saving them from an NOPV at the onset.</a:t>
            </a:r>
          </a:p>
          <a:p>
            <a:pPr marL="1371600" marR="0" lvl="2"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panose="00000400000000000000"/>
              </a:rPr>
              <a:t>If we don’t know it happened, then no one is held accountable to address it preventing the same issue in the future.</a:t>
            </a:r>
          </a:p>
          <a:p>
            <a:pPr marL="1371600" marR="0" lvl="2"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sng" strike="noStrike" kern="1200" cap="none" spc="0" normalizeH="0" baseline="0" noProof="0" dirty="0">
                <a:ln>
                  <a:noFill/>
                </a:ln>
                <a:solidFill>
                  <a:srgbClr val="FF0000"/>
                </a:solidFill>
                <a:effectLst/>
                <a:uLnTx/>
                <a:uFillTx/>
                <a:latin typeface="CG Times" panose="00000400000000000000"/>
              </a:rPr>
              <a:t>Help us improve Dig Safe Culture for everyone!</a:t>
            </a:r>
            <a:r>
              <a:rPr kumimoji="0" lang="en-US" sz="2000" b="1" i="0" u="sng" strike="noStrike" kern="1200" cap="none" spc="0" normalizeH="0" baseline="0" noProof="0" dirty="0">
                <a:ln>
                  <a:noFill/>
                </a:ln>
                <a:solidFill>
                  <a:srgbClr val="FFFFFF"/>
                </a:solidFill>
                <a:effectLst/>
                <a:uLnTx/>
                <a:uFillTx/>
                <a:latin typeface="Century Gothic" panose="020B0502020202020204"/>
                <a:ea typeface="+mj-ea"/>
                <a:cs typeface="+mj-cs"/>
              </a:rPr>
              <a:t>!</a:t>
            </a:r>
          </a:p>
        </p:txBody>
      </p:sp>
    </p:spTree>
    <p:extLst>
      <p:ext uri="{BB962C8B-B14F-4D97-AF65-F5344CB8AC3E}">
        <p14:creationId xmlns:p14="http://schemas.microsoft.com/office/powerpoint/2010/main" val="193132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9107E-A38D-B046-4AAF-A33EE01FB221}"/>
              </a:ext>
            </a:extLst>
          </p:cNvPr>
          <p:cNvSpPr txBox="1">
            <a:spLocks/>
          </p:cNvSpPr>
          <p:nvPr/>
        </p:nvSpPr>
        <p:spPr>
          <a:xfrm>
            <a:off x="1307690" y="98323"/>
            <a:ext cx="10569431" cy="1415846"/>
          </a:xfrm>
          <a:prstGeom prst="rect">
            <a:avLst/>
          </a:prstGeom>
        </p:spPr>
        <p:txBody>
          <a:bodyPr vert="horz" lIns="91440" tIns="45720" rIns="91440" bIns="45720" rtlCol="0" anchor="ctr" anchorCtr="1">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rgbClr val="10059F"/>
                </a:solidFill>
                <a:effectLst/>
                <a:uLnTx/>
                <a:uFillTx/>
                <a:latin typeface="CG Times" panose="00000400000000000000"/>
              </a:rPr>
              <a:t>Dig Safe Violation Report (DSVR) </a:t>
            </a:r>
          </a:p>
        </p:txBody>
      </p:sp>
      <p:pic>
        <p:nvPicPr>
          <p:cNvPr id="5" name="Picture 4">
            <a:extLst>
              <a:ext uri="{FF2B5EF4-FFF2-40B4-BE49-F238E27FC236}">
                <a16:creationId xmlns:a16="http://schemas.microsoft.com/office/drawing/2014/main" id="{7B680237-AD36-0A35-7E48-CD49C4AFD5A4}"/>
              </a:ext>
            </a:extLst>
          </p:cNvPr>
          <p:cNvPicPr>
            <a:picLocks noChangeAspect="1"/>
          </p:cNvPicPr>
          <p:nvPr/>
        </p:nvPicPr>
        <p:blipFill>
          <a:blip r:embed="rId2"/>
          <a:stretch>
            <a:fillRect/>
          </a:stretch>
        </p:blipFill>
        <p:spPr>
          <a:xfrm>
            <a:off x="1220023" y="1514168"/>
            <a:ext cx="10213159" cy="4581831"/>
          </a:xfrm>
          <a:prstGeom prst="rect">
            <a:avLst/>
          </a:prstGeom>
        </p:spPr>
      </p:pic>
    </p:spTree>
    <p:extLst>
      <p:ext uri="{BB962C8B-B14F-4D97-AF65-F5344CB8AC3E}">
        <p14:creationId xmlns:p14="http://schemas.microsoft.com/office/powerpoint/2010/main" val="9256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EA9F01-86C9-BC85-5FE2-5DE543E19B63}"/>
              </a:ext>
            </a:extLst>
          </p:cNvPr>
          <p:cNvPicPr>
            <a:picLocks noChangeAspect="1"/>
          </p:cNvPicPr>
          <p:nvPr/>
        </p:nvPicPr>
        <p:blipFill>
          <a:blip r:embed="rId3"/>
          <a:stretch>
            <a:fillRect/>
          </a:stretch>
        </p:blipFill>
        <p:spPr>
          <a:xfrm>
            <a:off x="697450" y="3383573"/>
            <a:ext cx="2826740" cy="1922564"/>
          </a:xfrm>
          <a:prstGeom prst="rect">
            <a:avLst/>
          </a:prstGeom>
        </p:spPr>
      </p:pic>
      <p:pic>
        <p:nvPicPr>
          <p:cNvPr id="11" name="Picture 10">
            <a:extLst>
              <a:ext uri="{FF2B5EF4-FFF2-40B4-BE49-F238E27FC236}">
                <a16:creationId xmlns:a16="http://schemas.microsoft.com/office/drawing/2014/main" id="{45FB2166-2EEF-1682-1913-F81F718273C5}"/>
              </a:ext>
            </a:extLst>
          </p:cNvPr>
          <p:cNvPicPr>
            <a:picLocks noChangeAspect="1"/>
          </p:cNvPicPr>
          <p:nvPr/>
        </p:nvPicPr>
        <p:blipFill>
          <a:blip r:embed="rId4"/>
          <a:stretch>
            <a:fillRect/>
          </a:stretch>
        </p:blipFill>
        <p:spPr>
          <a:xfrm>
            <a:off x="1966451" y="163558"/>
            <a:ext cx="9655277" cy="3504354"/>
          </a:xfrm>
          <a:prstGeom prst="rect">
            <a:avLst/>
          </a:prstGeom>
        </p:spPr>
      </p:pic>
      <p:sp>
        <p:nvSpPr>
          <p:cNvPr id="12" name="Content Placeholder 2">
            <a:extLst>
              <a:ext uri="{FF2B5EF4-FFF2-40B4-BE49-F238E27FC236}">
                <a16:creationId xmlns:a16="http://schemas.microsoft.com/office/drawing/2014/main" id="{91FF5E8E-7E66-5F43-D668-A6D11B60C718}"/>
              </a:ext>
            </a:extLst>
          </p:cNvPr>
          <p:cNvSpPr>
            <a:spLocks noGrp="1"/>
          </p:cNvSpPr>
          <p:nvPr>
            <p:ph idx="1"/>
          </p:nvPr>
        </p:nvSpPr>
        <p:spPr>
          <a:xfrm>
            <a:off x="4730806" y="737420"/>
            <a:ext cx="6941572" cy="924232"/>
          </a:xfrm>
        </p:spPr>
        <p:txBody>
          <a:bodyPr anchor="ctr">
            <a:normAutofit fontScale="25000" lnSpcReduction="20000"/>
          </a:bodyPr>
          <a:lstStyle/>
          <a:p>
            <a:pPr marL="0" indent="0">
              <a:buNone/>
            </a:pPr>
            <a:r>
              <a:rPr lang="en-US" sz="11200" b="1" dirty="0">
                <a:solidFill>
                  <a:schemeClr val="tx1"/>
                </a:solidFill>
                <a:latin typeface="Aptos Display" panose="020B0004020202020204" pitchFamily="34" charset="0"/>
              </a:rPr>
              <a:t>       </a:t>
            </a:r>
            <a:r>
              <a:rPr lang="en-US" sz="11200" b="1" dirty="0">
                <a:solidFill>
                  <a:srgbClr val="10059F"/>
                </a:solidFill>
                <a:latin typeface="Arial Black" panose="020B0A04020102020204" pitchFamily="34" charset="0"/>
                <a:hlinkClick r:id="rId5">
                  <a:extLst>
                    <a:ext uri="{A12FA001-AC4F-418D-AE19-62706E023703}">
                      <ahyp:hlinkClr xmlns:ahyp="http://schemas.microsoft.com/office/drawing/2018/hyperlinkcolor" val="tx"/>
                    </a:ext>
                  </a:extLst>
                </a:hlinkClick>
              </a:rPr>
              <a:t>www.Mass.Gov/Dig-Safe</a:t>
            </a:r>
            <a:r>
              <a:rPr lang="en-US" sz="11200" b="1" dirty="0">
                <a:solidFill>
                  <a:srgbClr val="10059F"/>
                </a:solidFill>
                <a:latin typeface="Arial Black" panose="020B0A04020102020204" pitchFamily="34" charset="0"/>
              </a:rPr>
              <a:t> </a:t>
            </a:r>
          </a:p>
          <a:p>
            <a:pPr marL="0" indent="0">
              <a:buNone/>
            </a:pPr>
            <a:endParaRPr lang="en-US" sz="6000" dirty="0">
              <a:solidFill>
                <a:schemeClr val="bg1"/>
              </a:solidFill>
              <a:latin typeface="Arial Black"/>
            </a:endParaRPr>
          </a:p>
          <a:p>
            <a:pPr marL="0" indent="0">
              <a:buNone/>
            </a:pPr>
            <a:r>
              <a:rPr lang="en-US" sz="1700" dirty="0">
                <a:solidFill>
                  <a:schemeClr val="bg1"/>
                </a:solidFill>
                <a:latin typeface="Arial Black"/>
              </a:rPr>
              <a:t> </a:t>
            </a:r>
            <a:endParaRPr lang="en-US" sz="1700" dirty="0">
              <a:solidFill>
                <a:srgbClr val="1306BA"/>
              </a:solidFill>
              <a:latin typeface="Arial Black"/>
            </a:endParaRPr>
          </a:p>
        </p:txBody>
      </p:sp>
      <p:sp>
        <p:nvSpPr>
          <p:cNvPr id="13" name="TextBox 12">
            <a:extLst>
              <a:ext uri="{FF2B5EF4-FFF2-40B4-BE49-F238E27FC236}">
                <a16:creationId xmlns:a16="http://schemas.microsoft.com/office/drawing/2014/main" id="{FE0C7432-3DF9-94DA-D8E1-1B437A3C8914}"/>
              </a:ext>
            </a:extLst>
          </p:cNvPr>
          <p:cNvSpPr txBox="1"/>
          <p:nvPr/>
        </p:nvSpPr>
        <p:spPr>
          <a:xfrm>
            <a:off x="3722255" y="2783851"/>
            <a:ext cx="4168877" cy="1077218"/>
          </a:xfrm>
          <a:prstGeom prst="rect">
            <a:avLst/>
          </a:prstGeom>
          <a:noFill/>
        </p:spPr>
        <p:txBody>
          <a:bodyPr wrap="square" rtlCol="0">
            <a:spAutoFit/>
          </a:bodyPr>
          <a:lstStyle/>
          <a:p>
            <a:r>
              <a:rPr lang="en-US" sz="2000" dirty="0">
                <a:solidFill>
                  <a:schemeClr val="bg1"/>
                </a:solidFill>
                <a:latin typeface="+mj-lt"/>
              </a:rPr>
              <a:t>Learn about MA Dig Safe Law and </a:t>
            </a:r>
          </a:p>
          <a:p>
            <a:r>
              <a:rPr lang="en-US" sz="2000" dirty="0">
                <a:solidFill>
                  <a:schemeClr val="bg1"/>
                </a:solidFill>
                <a:latin typeface="+mj-lt"/>
              </a:rPr>
              <a:t>report any underground incident to us!</a:t>
            </a:r>
          </a:p>
          <a:p>
            <a:pPr marL="342900" indent="-342900">
              <a:buFontTx/>
              <a:buChar char="-"/>
            </a:pPr>
            <a:endParaRPr lang="en-US" sz="2400" dirty="0">
              <a:solidFill>
                <a:schemeClr val="bg1"/>
              </a:solidFill>
              <a:latin typeface="+mj-lt"/>
            </a:endParaRPr>
          </a:p>
        </p:txBody>
      </p:sp>
      <p:pic>
        <p:nvPicPr>
          <p:cNvPr id="15" name="Picture 14">
            <a:extLst>
              <a:ext uri="{FF2B5EF4-FFF2-40B4-BE49-F238E27FC236}">
                <a16:creationId xmlns:a16="http://schemas.microsoft.com/office/drawing/2014/main" id="{EF58F96D-0724-B42A-CCA5-B40E3DE2AD75}"/>
              </a:ext>
            </a:extLst>
          </p:cNvPr>
          <p:cNvPicPr>
            <a:picLocks noChangeAspect="1"/>
          </p:cNvPicPr>
          <p:nvPr/>
        </p:nvPicPr>
        <p:blipFill>
          <a:blip r:embed="rId6"/>
          <a:stretch>
            <a:fillRect/>
          </a:stretch>
        </p:blipFill>
        <p:spPr>
          <a:xfrm>
            <a:off x="1323442" y="5004120"/>
            <a:ext cx="1386349" cy="999869"/>
          </a:xfrm>
          <a:prstGeom prst="rect">
            <a:avLst/>
          </a:prstGeom>
        </p:spPr>
      </p:pic>
      <p:sp>
        <p:nvSpPr>
          <p:cNvPr id="16" name="TextBox 15">
            <a:extLst>
              <a:ext uri="{FF2B5EF4-FFF2-40B4-BE49-F238E27FC236}">
                <a16:creationId xmlns:a16="http://schemas.microsoft.com/office/drawing/2014/main" id="{B7E60A0F-402A-0B0C-A3F7-1CDFE04C9328}"/>
              </a:ext>
            </a:extLst>
          </p:cNvPr>
          <p:cNvSpPr txBox="1"/>
          <p:nvPr/>
        </p:nvSpPr>
        <p:spPr>
          <a:xfrm>
            <a:off x="2489282" y="3773157"/>
            <a:ext cx="7561009" cy="646331"/>
          </a:xfrm>
          <a:prstGeom prst="rect">
            <a:avLst/>
          </a:prstGeom>
          <a:noFill/>
        </p:spPr>
        <p:txBody>
          <a:bodyPr wrap="square">
            <a:spAutoFit/>
          </a:bodyPr>
          <a:lstStyle/>
          <a:p>
            <a:pPr algn="ctr"/>
            <a:r>
              <a:rPr lang="en-US" b="1" dirty="0">
                <a:solidFill>
                  <a:srgbClr val="002060"/>
                </a:solidFill>
                <a:latin typeface="Arial Black" panose="020B0A04020102020204" pitchFamily="34" charset="0"/>
              </a:rPr>
              <a:t>Pipeline and Hazardous Materials Safety </a:t>
            </a:r>
            <a:r>
              <a:rPr lang="en-US" b="1" dirty="0">
                <a:solidFill>
                  <a:srgbClr val="002060"/>
                </a:solidFill>
                <a:latin typeface="Arial Black" panose="020B0A04020102020204" pitchFamily="34" charset="0"/>
                <a:cs typeface="Arial" panose="020B0604020202020204" pitchFamily="34" charset="0"/>
              </a:rPr>
              <a:t>Administration</a:t>
            </a:r>
          </a:p>
          <a:p>
            <a:pPr algn="ctr"/>
            <a:r>
              <a:rPr lang="en-US" b="1" u="sng" dirty="0">
                <a:solidFill>
                  <a:srgbClr val="002060"/>
                </a:solidFill>
                <a:latin typeface="Arial Black" panose="020B0A04020102020204" pitchFamily="34" charset="0"/>
                <a:cs typeface="Arial" panose="020B0604020202020204" pitchFamily="34" charset="0"/>
              </a:rPr>
              <a:t>www.PHMSA.DOT.Gov </a:t>
            </a:r>
          </a:p>
        </p:txBody>
      </p:sp>
      <p:graphicFrame>
        <p:nvGraphicFramePr>
          <p:cNvPr id="17" name="Table 16">
            <a:extLst>
              <a:ext uri="{FF2B5EF4-FFF2-40B4-BE49-F238E27FC236}">
                <a16:creationId xmlns:a16="http://schemas.microsoft.com/office/drawing/2014/main" id="{5D2B7CCD-9302-C168-771A-CFE740176C59}"/>
              </a:ext>
            </a:extLst>
          </p:cNvPr>
          <p:cNvGraphicFramePr>
            <a:graphicFrameLocks noGrp="1"/>
          </p:cNvGraphicFramePr>
          <p:nvPr>
            <p:extLst>
              <p:ext uri="{D42A27DB-BD31-4B8C-83A1-F6EECF244321}">
                <p14:modId xmlns:p14="http://schemas.microsoft.com/office/powerpoint/2010/main" val="852765127"/>
              </p:ext>
            </p:extLst>
          </p:nvPr>
        </p:nvGraphicFramePr>
        <p:xfrm>
          <a:off x="1679359" y="4263847"/>
          <a:ext cx="6145162" cy="2011680"/>
        </p:xfrm>
        <a:graphic>
          <a:graphicData uri="http://schemas.openxmlformats.org/drawingml/2006/table">
            <a:tbl>
              <a:tblPr/>
              <a:tblGrid>
                <a:gridCol w="6145162">
                  <a:extLst>
                    <a:ext uri="{9D8B030D-6E8A-4147-A177-3AD203B41FA5}">
                      <a16:colId xmlns:a16="http://schemas.microsoft.com/office/drawing/2014/main" val="1987099371"/>
                    </a:ext>
                  </a:extLst>
                </a:gridCol>
              </a:tblGrid>
              <a:tr h="1736207">
                <a:tc>
                  <a:txBody>
                    <a:bodyPr/>
                    <a:lstStyle>
                      <a:lvl1pPr marL="0" algn="l" defTabSz="914400" rtl="0" eaLnBrk="1" latinLnBrk="0" hangingPunct="1">
                        <a:defRPr sz="1800" kern="1200">
                          <a:solidFill>
                            <a:schemeClr val="tx1"/>
                          </a:solidFill>
                          <a:latin typeface="Century Gothic" panose="020B0502020202020204"/>
                        </a:defRPr>
                      </a:lvl1pPr>
                      <a:lvl2pPr marL="457200" algn="l" defTabSz="914400" rtl="0" eaLnBrk="1" latinLnBrk="0" hangingPunct="1">
                        <a:defRPr sz="1800" kern="1200">
                          <a:solidFill>
                            <a:schemeClr val="tx1"/>
                          </a:solidFill>
                          <a:latin typeface="Century Gothic" panose="020B0502020202020204"/>
                        </a:defRPr>
                      </a:lvl2pPr>
                      <a:lvl3pPr marL="914400" algn="l" defTabSz="914400" rtl="0" eaLnBrk="1" latinLnBrk="0" hangingPunct="1">
                        <a:defRPr sz="1800" kern="1200">
                          <a:solidFill>
                            <a:schemeClr val="tx1"/>
                          </a:solidFill>
                          <a:latin typeface="Century Gothic" panose="020B0502020202020204"/>
                        </a:defRPr>
                      </a:lvl3pPr>
                      <a:lvl4pPr marL="1371600" algn="l" defTabSz="914400" rtl="0" eaLnBrk="1" latinLnBrk="0" hangingPunct="1">
                        <a:defRPr sz="1800" kern="1200">
                          <a:solidFill>
                            <a:schemeClr val="tx1"/>
                          </a:solidFill>
                          <a:latin typeface="Century Gothic" panose="020B0502020202020204"/>
                        </a:defRPr>
                      </a:lvl4pPr>
                      <a:lvl5pPr marL="1828800" algn="l" defTabSz="914400" rtl="0" eaLnBrk="1" latinLnBrk="0" hangingPunct="1">
                        <a:defRPr sz="1800" kern="1200">
                          <a:solidFill>
                            <a:schemeClr val="tx1"/>
                          </a:solidFill>
                          <a:latin typeface="Century Gothic" panose="020B0502020202020204"/>
                        </a:defRPr>
                      </a:lvl5pPr>
                      <a:lvl6pPr marL="2286000" algn="l" defTabSz="914400" rtl="0" eaLnBrk="1" latinLnBrk="0" hangingPunct="1">
                        <a:defRPr sz="1800" kern="1200">
                          <a:solidFill>
                            <a:schemeClr val="tx1"/>
                          </a:solidFill>
                          <a:latin typeface="Century Gothic" panose="020B0502020202020204"/>
                        </a:defRPr>
                      </a:lvl6pPr>
                      <a:lvl7pPr marL="2743200" algn="l" defTabSz="914400" rtl="0" eaLnBrk="1" latinLnBrk="0" hangingPunct="1">
                        <a:defRPr sz="1800" kern="1200">
                          <a:solidFill>
                            <a:schemeClr val="tx1"/>
                          </a:solidFill>
                          <a:latin typeface="Century Gothic" panose="020B0502020202020204"/>
                        </a:defRPr>
                      </a:lvl7pPr>
                      <a:lvl8pPr marL="3200400" algn="l" defTabSz="914400" rtl="0" eaLnBrk="1" latinLnBrk="0" hangingPunct="1">
                        <a:defRPr sz="1800" kern="1200">
                          <a:solidFill>
                            <a:schemeClr val="tx1"/>
                          </a:solidFill>
                          <a:latin typeface="Century Gothic" panose="020B0502020202020204"/>
                        </a:defRPr>
                      </a:lvl8pPr>
                      <a:lvl9pPr marL="3657600" algn="l" defTabSz="914400" rtl="0" eaLnBrk="1" latinLnBrk="0" hangingPunct="1">
                        <a:defRPr sz="1800" kern="1200">
                          <a:solidFill>
                            <a:schemeClr val="tx1"/>
                          </a:solidFill>
                          <a:latin typeface="Century Gothic" panose="020B0502020202020204"/>
                        </a:defRPr>
                      </a:lvl9pPr>
                    </a:lstStyle>
                    <a:p>
                      <a:pPr algn="ctr"/>
                      <a:endParaRPr lang="en-US" sz="1800" b="1" u="sng" dirty="0">
                        <a:solidFill>
                          <a:srgbClr val="FF0000"/>
                        </a:solidFill>
                        <a:latin typeface="Arial Black" panose="020B0A04020102020204" pitchFamily="34" charset="0"/>
                        <a:hlinkClick r:id="rId7">
                          <a:extLst>
                            <a:ext uri="{A12FA001-AC4F-418D-AE19-62706E023703}">
                              <ahyp:hlinkClr xmlns:ahyp="http://schemas.microsoft.com/office/drawing/2018/hyperlinkcolor" val="tx"/>
                            </a:ext>
                          </a:extLst>
                        </a:hlinkClick>
                      </a:endParaRPr>
                    </a:p>
                    <a:p>
                      <a:pPr algn="ctr"/>
                      <a:endParaRPr lang="en-US" sz="800" b="1" u="sng" dirty="0">
                        <a:solidFill>
                          <a:srgbClr val="FF0000"/>
                        </a:solidFill>
                      </a:endParaRPr>
                    </a:p>
                    <a:p>
                      <a:pPr algn="ctr">
                        <a:spcAft>
                          <a:spcPts val="0"/>
                        </a:spcAft>
                      </a:pPr>
                      <a:r>
                        <a:rPr lang="en-US" sz="1800" b="1" u="none" dirty="0">
                          <a:solidFill>
                            <a:srgbClr val="FF0000"/>
                          </a:solidFill>
                          <a:latin typeface="Arial Black"/>
                        </a:rPr>
                        <a:t>Click into </a:t>
                      </a:r>
                      <a:r>
                        <a:rPr lang="en-US" sz="1800" b="1" u="sng" dirty="0">
                          <a:solidFill>
                            <a:srgbClr val="FF0000"/>
                          </a:solidFill>
                          <a:latin typeface="Arial Black"/>
                        </a:rPr>
                        <a:t>www.DigSafe.com</a:t>
                      </a:r>
                      <a:r>
                        <a:rPr lang="en-US" sz="1800" b="1" u="none" dirty="0">
                          <a:solidFill>
                            <a:srgbClr val="FF0000"/>
                          </a:solidFill>
                          <a:latin typeface="Arial Black"/>
                        </a:rPr>
                        <a:t> </a:t>
                      </a:r>
                    </a:p>
                    <a:p>
                      <a:pPr algn="ctr">
                        <a:spcAft>
                          <a:spcPts val="0"/>
                        </a:spcAft>
                      </a:pPr>
                      <a:r>
                        <a:rPr lang="en-US" sz="1000" b="1" u="none" dirty="0">
                          <a:solidFill>
                            <a:srgbClr val="FF0000"/>
                          </a:solidFill>
                          <a:latin typeface="Arial Black"/>
                        </a:rPr>
                        <a:t> </a:t>
                      </a:r>
                    </a:p>
                    <a:p>
                      <a:pPr algn="ctr">
                        <a:spcAft>
                          <a:spcPts val="0"/>
                        </a:spcAft>
                      </a:pPr>
                      <a:r>
                        <a:rPr lang="en-US" sz="1800" b="1" u="none" dirty="0">
                          <a:solidFill>
                            <a:srgbClr val="FF0000"/>
                          </a:solidFill>
                          <a:latin typeface="Arial Black"/>
                        </a:rPr>
                        <a:t>Request a new Dig Safe Ticket </a:t>
                      </a:r>
                    </a:p>
                    <a:p>
                      <a:pPr algn="ctr">
                        <a:spcAft>
                          <a:spcPts val="0"/>
                        </a:spcAft>
                      </a:pPr>
                      <a:r>
                        <a:rPr lang="en-US" sz="1800" b="1" u="sng" dirty="0">
                          <a:solidFill>
                            <a:srgbClr val="FF0000"/>
                          </a:solidFill>
                          <a:latin typeface="Arial Black"/>
                        </a:rPr>
                        <a:t>or</a:t>
                      </a:r>
                      <a:r>
                        <a:rPr lang="en-US" sz="1800" b="1" u="none" dirty="0">
                          <a:solidFill>
                            <a:srgbClr val="FF0000"/>
                          </a:solidFill>
                          <a:latin typeface="Arial Black"/>
                        </a:rPr>
                        <a:t> </a:t>
                      </a:r>
                    </a:p>
                    <a:p>
                      <a:pPr algn="ctr">
                        <a:spcAft>
                          <a:spcPts val="0"/>
                        </a:spcAft>
                      </a:pPr>
                      <a:r>
                        <a:rPr lang="en-US" sz="1800" b="1" u="none" dirty="0">
                          <a:solidFill>
                            <a:srgbClr val="FF0000"/>
                          </a:solidFill>
                          <a:latin typeface="Arial Black"/>
                        </a:rPr>
                        <a:t>Renew a Dig Safe Ticket</a:t>
                      </a:r>
                    </a:p>
                    <a:p>
                      <a:r>
                        <a:rPr lang="en-US" b="1" u="none" dirty="0">
                          <a:solidFill>
                            <a:schemeClr val="bg1"/>
                          </a:solidFill>
                        </a:rPr>
                        <a:t>    </a:t>
                      </a:r>
                      <a:endParaRPr lang="en-US" b="1" u="sng" dirty="0">
                        <a:solidFill>
                          <a:srgbClr val="FF0000"/>
                        </a:solidFill>
                      </a:endParaRPr>
                    </a:p>
                  </a:txBody>
                  <a:tcP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351851"/>
                  </a:ext>
                </a:extLst>
              </a:tr>
            </a:tbl>
          </a:graphicData>
        </a:graphic>
      </p:graphicFrame>
      <p:pic>
        <p:nvPicPr>
          <p:cNvPr id="18" name="Picture 17">
            <a:extLst>
              <a:ext uri="{FF2B5EF4-FFF2-40B4-BE49-F238E27FC236}">
                <a16:creationId xmlns:a16="http://schemas.microsoft.com/office/drawing/2014/main" id="{145382E5-4B4E-5359-9F19-3A8F5438D2CE}"/>
              </a:ext>
            </a:extLst>
          </p:cNvPr>
          <p:cNvPicPr>
            <a:picLocks noChangeAspect="1"/>
          </p:cNvPicPr>
          <p:nvPr/>
        </p:nvPicPr>
        <p:blipFill>
          <a:blip r:embed="rId8"/>
          <a:stretch>
            <a:fillRect/>
          </a:stretch>
        </p:blipFill>
        <p:spPr>
          <a:xfrm>
            <a:off x="8152433" y="4496529"/>
            <a:ext cx="2716125" cy="531112"/>
          </a:xfrm>
          <a:prstGeom prst="rect">
            <a:avLst/>
          </a:prstGeom>
        </p:spPr>
      </p:pic>
      <p:sp>
        <p:nvSpPr>
          <p:cNvPr id="19" name="TextBox 18">
            <a:extLst>
              <a:ext uri="{FF2B5EF4-FFF2-40B4-BE49-F238E27FC236}">
                <a16:creationId xmlns:a16="http://schemas.microsoft.com/office/drawing/2014/main" id="{0B21FE50-963D-2B02-4091-91906B692B32}"/>
              </a:ext>
            </a:extLst>
          </p:cNvPr>
          <p:cNvSpPr txBox="1"/>
          <p:nvPr/>
        </p:nvSpPr>
        <p:spPr>
          <a:xfrm>
            <a:off x="6744929" y="5150111"/>
            <a:ext cx="5531132" cy="707886"/>
          </a:xfrm>
          <a:prstGeom prst="rect">
            <a:avLst/>
          </a:prstGeom>
          <a:noFill/>
        </p:spPr>
        <p:txBody>
          <a:bodyPr wrap="square" rtlCol="0">
            <a:spAutoFit/>
          </a:bodyPr>
          <a:lstStyle/>
          <a:p>
            <a:pPr algn="ctr"/>
            <a:r>
              <a:rPr lang="en-US" sz="2000" b="1" dirty="0">
                <a:solidFill>
                  <a:srgbClr val="10059F"/>
                </a:solidFill>
              </a:rPr>
              <a:t>Additional free online trainings through,</a:t>
            </a:r>
            <a:br>
              <a:rPr lang="en-US" sz="2000" b="1" dirty="0">
                <a:solidFill>
                  <a:srgbClr val="10059F"/>
                </a:solidFill>
              </a:rPr>
            </a:br>
            <a:r>
              <a:rPr lang="en-US" sz="2000" b="1" u="sng" dirty="0">
                <a:solidFill>
                  <a:srgbClr val="10059F"/>
                </a:solidFill>
              </a:rPr>
              <a:t>www.Training.CommonGroundAlliance.com</a:t>
            </a:r>
          </a:p>
        </p:txBody>
      </p:sp>
    </p:spTree>
    <p:extLst>
      <p:ext uri="{BB962C8B-B14F-4D97-AF65-F5344CB8AC3E}">
        <p14:creationId xmlns:p14="http://schemas.microsoft.com/office/powerpoint/2010/main" val="1376471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EE0E2D-C7E8-296E-EA13-8A5B727585F4}"/>
              </a:ext>
            </a:extLst>
          </p:cNvPr>
          <p:cNvSpPr txBox="1">
            <a:spLocks/>
          </p:cNvSpPr>
          <p:nvPr/>
        </p:nvSpPr>
        <p:spPr>
          <a:xfrm>
            <a:off x="1527462" y="308571"/>
            <a:ext cx="10349658" cy="881496"/>
          </a:xfrm>
          <a:prstGeom prst="rect">
            <a:avLst/>
          </a:prstGeom>
        </p:spPr>
        <p:txBody>
          <a:bodyPr vert="horz" lIns="91440" tIns="45720" rIns="91440" bIns="45720" rtlCol="0" anchor="ctr" anchorCtr="1">
            <a:noAutofit/>
          </a:bodyPr>
          <a:lstStyle>
            <a:lvl1pPr algn="l" defTabSz="457200" rtl="0" eaLnBrk="1" latinLnBrk="0" hangingPunct="1">
              <a:spcBef>
                <a:spcPct val="0"/>
              </a:spcBef>
              <a:buNone/>
              <a:defRPr sz="48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0059F"/>
                </a:solidFill>
                <a:effectLst/>
                <a:uLnTx/>
                <a:uFillTx/>
                <a:latin typeface="CG Times" panose="00000400000000000000"/>
              </a:rPr>
              <a:t>Dig Safe </a:t>
            </a:r>
            <a:r>
              <a:rPr kumimoji="0" lang="en-US" b="1" i="0" u="none" strike="noStrike" kern="1200" cap="none" spc="0" normalizeH="0" baseline="0" noProof="0" dirty="0">
                <a:ln>
                  <a:noFill/>
                </a:ln>
                <a:solidFill>
                  <a:srgbClr val="10059F"/>
                </a:solidFill>
                <a:effectLst/>
                <a:uLnTx/>
                <a:uFillTx/>
                <a:latin typeface="CG Times" panose="00000400000000000000"/>
              </a:rPr>
              <a:t>Violation</a:t>
            </a:r>
            <a:r>
              <a:rPr kumimoji="0" lang="en-US" sz="5400" b="1" i="0" u="none" strike="noStrike" kern="1200" cap="none" spc="0" normalizeH="0" baseline="0" noProof="0" dirty="0">
                <a:ln>
                  <a:noFill/>
                </a:ln>
                <a:solidFill>
                  <a:srgbClr val="10059F"/>
                </a:solidFill>
                <a:effectLst/>
                <a:uLnTx/>
                <a:uFillTx/>
                <a:latin typeface="CG Times" panose="00000400000000000000"/>
              </a:rPr>
              <a:t> Report (DSVR) </a:t>
            </a:r>
          </a:p>
        </p:txBody>
      </p:sp>
      <p:pic>
        <p:nvPicPr>
          <p:cNvPr id="5" name="Picture 4">
            <a:extLst>
              <a:ext uri="{FF2B5EF4-FFF2-40B4-BE49-F238E27FC236}">
                <a16:creationId xmlns:a16="http://schemas.microsoft.com/office/drawing/2014/main" id="{75CA3D29-EA01-5E10-F05A-48974CC0C617}"/>
              </a:ext>
            </a:extLst>
          </p:cNvPr>
          <p:cNvPicPr>
            <a:picLocks noChangeAspect="1"/>
          </p:cNvPicPr>
          <p:nvPr/>
        </p:nvPicPr>
        <p:blipFill>
          <a:blip r:embed="rId2"/>
          <a:stretch>
            <a:fillRect/>
          </a:stretch>
        </p:blipFill>
        <p:spPr>
          <a:xfrm>
            <a:off x="754684" y="1668863"/>
            <a:ext cx="5693734" cy="4439818"/>
          </a:xfrm>
          <a:prstGeom prst="rect">
            <a:avLst/>
          </a:prstGeom>
        </p:spPr>
      </p:pic>
      <p:pic>
        <p:nvPicPr>
          <p:cNvPr id="6" name="Picture 5">
            <a:extLst>
              <a:ext uri="{FF2B5EF4-FFF2-40B4-BE49-F238E27FC236}">
                <a16:creationId xmlns:a16="http://schemas.microsoft.com/office/drawing/2014/main" id="{0FCFD99B-C81D-0CCF-37C3-06F8DE5787AE}"/>
              </a:ext>
            </a:extLst>
          </p:cNvPr>
          <p:cNvPicPr>
            <a:picLocks noChangeAspect="1"/>
          </p:cNvPicPr>
          <p:nvPr/>
        </p:nvPicPr>
        <p:blipFill>
          <a:blip r:embed="rId3"/>
          <a:stretch>
            <a:fillRect/>
          </a:stretch>
        </p:blipFill>
        <p:spPr>
          <a:xfrm>
            <a:off x="7063791" y="1337936"/>
            <a:ext cx="4373525" cy="5142192"/>
          </a:xfrm>
          <a:prstGeom prst="rect">
            <a:avLst/>
          </a:prstGeom>
        </p:spPr>
      </p:pic>
    </p:spTree>
    <p:extLst>
      <p:ext uri="{BB962C8B-B14F-4D97-AF65-F5344CB8AC3E}">
        <p14:creationId xmlns:p14="http://schemas.microsoft.com/office/powerpoint/2010/main" val="254295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9EDF0-0CEE-5584-E6E2-4BE9D91992F8}"/>
              </a:ext>
            </a:extLst>
          </p:cNvPr>
          <p:cNvPicPr>
            <a:picLocks noChangeAspect="1"/>
          </p:cNvPicPr>
          <p:nvPr/>
        </p:nvPicPr>
        <p:blipFill>
          <a:blip r:embed="rId2"/>
          <a:stretch>
            <a:fillRect/>
          </a:stretch>
        </p:blipFill>
        <p:spPr>
          <a:xfrm>
            <a:off x="6213987" y="0"/>
            <a:ext cx="5978013" cy="6518787"/>
          </a:xfrm>
          <a:prstGeom prst="rect">
            <a:avLst/>
          </a:prstGeom>
        </p:spPr>
      </p:pic>
      <p:sp>
        <p:nvSpPr>
          <p:cNvPr id="6" name="TextBox 5">
            <a:extLst>
              <a:ext uri="{FF2B5EF4-FFF2-40B4-BE49-F238E27FC236}">
                <a16:creationId xmlns:a16="http://schemas.microsoft.com/office/drawing/2014/main" id="{65D78EDB-4253-C366-9279-F12BA7AD2790}"/>
              </a:ext>
            </a:extLst>
          </p:cNvPr>
          <p:cNvSpPr txBox="1"/>
          <p:nvPr/>
        </p:nvSpPr>
        <p:spPr>
          <a:xfrm>
            <a:off x="412955" y="1536174"/>
            <a:ext cx="5683045" cy="3785652"/>
          </a:xfrm>
          <a:prstGeom prst="rect">
            <a:avLst/>
          </a:prstGeom>
          <a:noFill/>
        </p:spPr>
        <p:txBody>
          <a:bodyPr wrap="square">
            <a:spAutoFit/>
          </a:bodyPr>
          <a:lstStyle/>
          <a:p>
            <a:pPr algn="ctr"/>
            <a:r>
              <a:rPr kumimoji="0" lang="en-US" sz="8000" b="1" i="0" u="none" strike="noStrike" kern="1200" cap="none" spc="0" normalizeH="0" baseline="0" noProof="0" dirty="0">
                <a:ln>
                  <a:noFill/>
                </a:ln>
                <a:solidFill>
                  <a:srgbClr val="FF0000"/>
                </a:solidFill>
                <a:effectLst/>
                <a:uLnTx/>
                <a:uFillTx/>
                <a:latin typeface="CG Times" panose="00000400000000000000"/>
                <a:ea typeface="+mj-ea"/>
                <a:cs typeface="+mj-cs"/>
              </a:rPr>
              <a:t>Providing Photos are Crucial!</a:t>
            </a:r>
            <a:endParaRPr lang="en-US" sz="8000" dirty="0">
              <a:solidFill>
                <a:srgbClr val="FF0000"/>
              </a:solidFill>
              <a:latin typeface="CG Times" panose="00000400000000000000"/>
            </a:endParaRPr>
          </a:p>
        </p:txBody>
      </p:sp>
    </p:spTree>
    <p:extLst>
      <p:ext uri="{BB962C8B-B14F-4D97-AF65-F5344CB8AC3E}">
        <p14:creationId xmlns:p14="http://schemas.microsoft.com/office/powerpoint/2010/main" val="6706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41453-2569-80EC-C72E-706DC916CBE1}"/>
              </a:ext>
            </a:extLst>
          </p:cNvPr>
          <p:cNvSpPr>
            <a:spLocks noGrp="1"/>
          </p:cNvSpPr>
          <p:nvPr>
            <p:ph type="title"/>
          </p:nvPr>
        </p:nvSpPr>
        <p:spPr>
          <a:xfrm>
            <a:off x="1268361" y="132737"/>
            <a:ext cx="10638503" cy="1664340"/>
          </a:xfrm>
        </p:spPr>
        <p:txBody>
          <a:bodyPr>
            <a:normAutofit/>
          </a:bodyPr>
          <a:lstStyle/>
          <a:p>
            <a:pPr algn="ctr"/>
            <a:r>
              <a:rPr lang="en-US" sz="4800" b="1" dirty="0">
                <a:solidFill>
                  <a:srgbClr val="10059F"/>
                </a:solidFill>
                <a:latin typeface="CG Times" panose="00000400000000000000"/>
              </a:rPr>
              <a:t>Flow Chart of Enforcement Process</a:t>
            </a:r>
          </a:p>
        </p:txBody>
      </p:sp>
      <p:graphicFrame>
        <p:nvGraphicFramePr>
          <p:cNvPr id="4" name="Content Placeholder 5">
            <a:extLst>
              <a:ext uri="{FF2B5EF4-FFF2-40B4-BE49-F238E27FC236}">
                <a16:creationId xmlns:a16="http://schemas.microsoft.com/office/drawing/2014/main" id="{58A6BDDD-A215-684C-9267-62E061D9FCC6}"/>
              </a:ext>
            </a:extLst>
          </p:cNvPr>
          <p:cNvGraphicFramePr>
            <a:graphicFrameLocks/>
          </p:cNvGraphicFramePr>
          <p:nvPr>
            <p:extLst>
              <p:ext uri="{D42A27DB-BD31-4B8C-83A1-F6EECF244321}">
                <p14:modId xmlns:p14="http://schemas.microsoft.com/office/powerpoint/2010/main" val="1353940355"/>
              </p:ext>
            </p:extLst>
          </p:nvPr>
        </p:nvGraphicFramePr>
        <p:xfrm>
          <a:off x="176980" y="1246469"/>
          <a:ext cx="11838039" cy="4365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004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F465-C6F1-4B23-A2F2-450707DB4A78}"/>
              </a:ext>
            </a:extLst>
          </p:cNvPr>
          <p:cNvSpPr>
            <a:spLocks noGrp="1"/>
          </p:cNvSpPr>
          <p:nvPr>
            <p:ph type="title"/>
          </p:nvPr>
        </p:nvSpPr>
        <p:spPr>
          <a:xfrm>
            <a:off x="838200" y="2349243"/>
            <a:ext cx="10515600" cy="1325563"/>
          </a:xfrm>
        </p:spPr>
        <p:txBody>
          <a:bodyPr>
            <a:noAutofit/>
          </a:bodyPr>
          <a:lstStyle/>
          <a:p>
            <a:pPr algn="ctr"/>
            <a:br>
              <a:rPr lang="en-US" sz="6600" b="1" dirty="0">
                <a:latin typeface="CG Times" panose="00000400000000000000"/>
              </a:rPr>
            </a:br>
            <a:br>
              <a:rPr lang="en-US" sz="6600" b="1" dirty="0">
                <a:latin typeface="CG Times" panose="00000400000000000000"/>
              </a:rPr>
            </a:br>
            <a:br>
              <a:rPr lang="en-US" sz="6600" b="1" dirty="0">
                <a:latin typeface="CG Times" panose="00000400000000000000"/>
              </a:rPr>
            </a:br>
            <a:r>
              <a:rPr lang="en-US" sz="6000" b="1" dirty="0">
                <a:solidFill>
                  <a:srgbClr val="10059F"/>
                </a:solidFill>
                <a:latin typeface="CG Times" panose="00000400000000000000"/>
              </a:rPr>
              <a:t>Questions?</a:t>
            </a:r>
            <a:br>
              <a:rPr lang="en-US" sz="6000" b="1" dirty="0">
                <a:solidFill>
                  <a:srgbClr val="10059F"/>
                </a:solidFill>
                <a:latin typeface="CG Times" panose="00000400000000000000"/>
              </a:rPr>
            </a:br>
            <a:br>
              <a:rPr lang="en-US" sz="3200" b="1" dirty="0">
                <a:latin typeface="CG Times" panose="00000400000000000000"/>
              </a:rPr>
            </a:br>
            <a:r>
              <a:rPr lang="en-US" sz="4800" b="1" dirty="0">
                <a:solidFill>
                  <a:srgbClr val="FF0000"/>
                </a:solidFill>
                <a:latin typeface="CG Times" panose="00000400000000000000"/>
              </a:rPr>
              <a:t>Contact us to attend </a:t>
            </a:r>
            <a:br>
              <a:rPr lang="en-US" sz="4800" b="1" dirty="0">
                <a:solidFill>
                  <a:srgbClr val="FF0000"/>
                </a:solidFill>
                <a:latin typeface="CG Times" panose="00000400000000000000"/>
              </a:rPr>
            </a:br>
            <a:r>
              <a:rPr lang="en-US" sz="4800" b="1" dirty="0">
                <a:solidFill>
                  <a:srgbClr val="FF0000"/>
                </a:solidFill>
                <a:latin typeface="CG Times" panose="00000400000000000000"/>
              </a:rPr>
              <a:t>our </a:t>
            </a:r>
            <a:r>
              <a:rPr lang="en-US" sz="4800" b="1" u="sng" dirty="0">
                <a:solidFill>
                  <a:srgbClr val="FF0000"/>
                </a:solidFill>
                <a:latin typeface="CG Times" panose="00000400000000000000"/>
              </a:rPr>
              <a:t>FREE</a:t>
            </a:r>
            <a:r>
              <a:rPr lang="en-US" sz="4800" b="1" dirty="0">
                <a:solidFill>
                  <a:srgbClr val="FF0000"/>
                </a:solidFill>
                <a:latin typeface="CG Times" panose="00000400000000000000"/>
              </a:rPr>
              <a:t> online trainings.</a:t>
            </a:r>
            <a:br>
              <a:rPr lang="en-US" sz="4800" b="1" dirty="0">
                <a:solidFill>
                  <a:srgbClr val="FF0000"/>
                </a:solidFill>
                <a:latin typeface="CG Times" panose="00000400000000000000"/>
              </a:rPr>
            </a:br>
            <a:br>
              <a:rPr lang="en-US" sz="4800" b="1" dirty="0">
                <a:solidFill>
                  <a:srgbClr val="FF0000"/>
                </a:solidFill>
                <a:latin typeface="CG Times" panose="00000400000000000000"/>
              </a:rPr>
            </a:br>
            <a:r>
              <a:rPr lang="en-US" sz="4800" b="1" dirty="0">
                <a:solidFill>
                  <a:srgbClr val="10059F"/>
                </a:solidFill>
                <a:latin typeface="CG Times" panose="00000400000000000000"/>
              </a:rPr>
              <a:t>Email:</a:t>
            </a:r>
            <a:r>
              <a:rPr lang="en-US" sz="4800" b="1" dirty="0">
                <a:latin typeface="CG Times" panose="00000400000000000000"/>
              </a:rPr>
              <a:t> </a:t>
            </a:r>
            <a:r>
              <a:rPr lang="en-US" sz="4800" b="1" dirty="0">
                <a:solidFill>
                  <a:srgbClr val="10059F"/>
                </a:solidFill>
                <a:latin typeface="CG Times" panose="00000400000000000000"/>
                <a:hlinkClick r:id="rId3">
                  <a:extLst>
                    <a:ext uri="{A12FA001-AC4F-418D-AE19-62706E023703}">
                      <ahyp:hlinkClr xmlns:ahyp="http://schemas.microsoft.com/office/drawing/2018/hyperlinkcolor" val="tx"/>
                    </a:ext>
                  </a:extLst>
                </a:hlinkClick>
              </a:rPr>
              <a:t>DPU.DamagePrevention@mass.gov</a:t>
            </a:r>
            <a:br>
              <a:rPr lang="en-US" sz="4800" b="1" dirty="0">
                <a:solidFill>
                  <a:srgbClr val="10059F"/>
                </a:solidFill>
                <a:latin typeface="CG Times" panose="00000400000000000000"/>
              </a:rPr>
            </a:br>
            <a:br>
              <a:rPr lang="en-US" sz="4800" b="1" dirty="0">
                <a:solidFill>
                  <a:srgbClr val="10059F"/>
                </a:solidFill>
                <a:latin typeface="CG Times" panose="00000400000000000000"/>
              </a:rPr>
            </a:br>
            <a:r>
              <a:rPr lang="en-US" sz="4800" b="1" u="sng" dirty="0">
                <a:solidFill>
                  <a:srgbClr val="10059F"/>
                </a:solidFill>
                <a:latin typeface="CG Times" panose="00000400000000000000"/>
              </a:rPr>
              <a:t>www.Mass.Gov/Dig-Safe</a:t>
            </a:r>
            <a:br>
              <a:rPr lang="en-US" sz="4800" b="1" dirty="0">
                <a:latin typeface="CG Times" panose="00000400000000000000"/>
              </a:rPr>
            </a:br>
            <a:r>
              <a:rPr lang="en-US" sz="4000" b="1" dirty="0">
                <a:latin typeface="CG Times" panose="00000400000000000000"/>
              </a:rPr>
              <a:t>  </a:t>
            </a:r>
            <a:br>
              <a:rPr lang="en-US" sz="4000" b="1" dirty="0">
                <a:latin typeface="CG Times" panose="00000400000000000000"/>
              </a:rPr>
            </a:br>
            <a:br>
              <a:rPr lang="en-US" sz="4000" b="1" dirty="0">
                <a:solidFill>
                  <a:srgbClr val="10059F"/>
                </a:solidFill>
                <a:latin typeface="CG Times" panose="00000400000000000000"/>
              </a:rPr>
            </a:br>
            <a:br>
              <a:rPr lang="en-US" sz="4000" b="1" dirty="0">
                <a:latin typeface="CG Times" panose="00000400000000000000"/>
              </a:rPr>
            </a:br>
            <a:endParaRPr lang="en-US" sz="4000" b="1" dirty="0">
              <a:latin typeface="CG Times" panose="00000400000000000000"/>
            </a:endParaRPr>
          </a:p>
        </p:txBody>
      </p:sp>
    </p:spTree>
    <p:extLst>
      <p:ext uri="{BB962C8B-B14F-4D97-AF65-F5344CB8AC3E}">
        <p14:creationId xmlns:p14="http://schemas.microsoft.com/office/powerpoint/2010/main" val="1399843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1E3780-262B-5C32-6EE7-6C249DF8EDC0}"/>
              </a:ext>
            </a:extLst>
          </p:cNvPr>
          <p:cNvPicPr>
            <a:picLocks noChangeAspect="1"/>
          </p:cNvPicPr>
          <p:nvPr/>
        </p:nvPicPr>
        <p:blipFill>
          <a:blip r:embed="rId3"/>
          <a:stretch>
            <a:fillRect/>
          </a:stretch>
        </p:blipFill>
        <p:spPr>
          <a:xfrm>
            <a:off x="6961179" y="0"/>
            <a:ext cx="5230821" cy="6400800"/>
          </a:xfrm>
          <a:prstGeom prst="rect">
            <a:avLst/>
          </a:prstGeom>
        </p:spPr>
      </p:pic>
      <p:sp>
        <p:nvSpPr>
          <p:cNvPr id="8" name="TextBox 7">
            <a:extLst>
              <a:ext uri="{FF2B5EF4-FFF2-40B4-BE49-F238E27FC236}">
                <a16:creationId xmlns:a16="http://schemas.microsoft.com/office/drawing/2014/main" id="{505401AC-0B31-84D4-255A-6C6909279C10}"/>
              </a:ext>
            </a:extLst>
          </p:cNvPr>
          <p:cNvSpPr txBox="1"/>
          <p:nvPr/>
        </p:nvSpPr>
        <p:spPr>
          <a:xfrm>
            <a:off x="865240" y="640238"/>
            <a:ext cx="5673154" cy="667452"/>
          </a:xfrm>
          <a:prstGeom prst="rect">
            <a:avLst/>
          </a:prstGeom>
        </p:spPr>
        <p:txBody>
          <a:bodyPr vert="horz" lIns="91440" tIns="45720" rIns="91440" bIns="45720" rtlCol="0" anchor="ctr" anchorCtr="1">
            <a:noAutofit/>
          </a:bodyPr>
          <a:lstStyle/>
          <a:p>
            <a:pPr algn="ctr" defTabSz="457200">
              <a:lnSpc>
                <a:spcPct val="90000"/>
              </a:lnSpc>
              <a:spcBef>
                <a:spcPct val="0"/>
              </a:spcBef>
              <a:spcAft>
                <a:spcPts val="600"/>
              </a:spcAft>
            </a:pPr>
            <a:r>
              <a:rPr lang="en-US" sz="4000" b="1" dirty="0">
                <a:solidFill>
                  <a:srgbClr val="10059F"/>
                </a:solidFill>
                <a:latin typeface="CG Times"/>
              </a:rPr>
              <a:t>Consequences of Damage </a:t>
            </a:r>
          </a:p>
        </p:txBody>
      </p:sp>
      <p:sp>
        <p:nvSpPr>
          <p:cNvPr id="10" name="TextBox 9">
            <a:extLst>
              <a:ext uri="{FF2B5EF4-FFF2-40B4-BE49-F238E27FC236}">
                <a16:creationId xmlns:a16="http://schemas.microsoft.com/office/drawing/2014/main" id="{69784A1D-17AA-A424-9510-2F21A2CE81BA}"/>
              </a:ext>
            </a:extLst>
          </p:cNvPr>
          <p:cNvSpPr txBox="1"/>
          <p:nvPr/>
        </p:nvSpPr>
        <p:spPr>
          <a:xfrm>
            <a:off x="1091321" y="973964"/>
            <a:ext cx="5869858" cy="5766619"/>
          </a:xfrm>
          <a:prstGeom prst="rect">
            <a:avLst/>
          </a:prstGeom>
        </p:spPr>
        <p:txBody>
          <a:bodyPr vert="horz" lIns="91440" tIns="45720" rIns="91440" bIns="45720" rtlCol="0" anchor="ctr" anchorCtr="1">
            <a:noAutofit/>
          </a:bodyPr>
          <a:lstStyle/>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Explosion</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Fire</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Electrocution</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Injuries/fatalities</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Property damage</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Interruption of service to customers</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Spills/emissions</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State Violations </a:t>
            </a:r>
          </a:p>
          <a:p>
            <a:pPr marL="114300" indent="-342900" defTabSz="457200">
              <a:lnSpc>
                <a:spcPct val="90000"/>
              </a:lnSpc>
              <a:spcBef>
                <a:spcPts val="1000"/>
              </a:spcBef>
              <a:buClr>
                <a:srgbClr val="FF0000"/>
              </a:buClr>
              <a:buSzPct val="80000"/>
              <a:buFont typeface="Wingdings" panose="05000000000000000000" pitchFamily="2" charset="2"/>
              <a:buChar char="Ø"/>
            </a:pPr>
            <a:r>
              <a:rPr lang="en-US" sz="2400" b="1" dirty="0">
                <a:solidFill>
                  <a:srgbClr val="10059F"/>
                </a:solidFill>
                <a:latin typeface="CG Times" panose="00000400000000000000"/>
              </a:rPr>
              <a:t>Damage Prevention Record</a:t>
            </a:r>
            <a:r>
              <a:rPr lang="en-US" sz="2400" dirty="0">
                <a:solidFill>
                  <a:srgbClr val="10059F"/>
                </a:solidFill>
                <a:latin typeface="CG Times" panose="00000400000000000000"/>
              </a:rPr>
              <a:t> </a:t>
            </a:r>
          </a:p>
        </p:txBody>
      </p:sp>
    </p:spTree>
    <p:extLst>
      <p:ext uri="{BB962C8B-B14F-4D97-AF65-F5344CB8AC3E}">
        <p14:creationId xmlns:p14="http://schemas.microsoft.com/office/powerpoint/2010/main" val="2740930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firefighters putting out a fire&#10;&#10;AI-generated content may be incorrect.">
            <a:extLst>
              <a:ext uri="{FF2B5EF4-FFF2-40B4-BE49-F238E27FC236}">
                <a16:creationId xmlns:a16="http://schemas.microsoft.com/office/drawing/2014/main" id="{CD94574C-AF84-780D-5CC7-86C7A4407BFA}"/>
              </a:ext>
            </a:extLst>
          </p:cNvPr>
          <p:cNvPicPr>
            <a:picLocks noChangeAspect="1"/>
          </p:cNvPicPr>
          <p:nvPr/>
        </p:nvPicPr>
        <p:blipFill>
          <a:blip r:embed="rId3"/>
          <a:srcRect t="11792" b="13469"/>
          <a:stretch>
            <a:fillRect/>
          </a:stretch>
        </p:blipFill>
        <p:spPr>
          <a:xfrm>
            <a:off x="6595967" y="0"/>
            <a:ext cx="5596031" cy="6449961"/>
          </a:xfrm>
          <a:prstGeom prst="rect">
            <a:avLst/>
          </a:prstGeom>
          <a:noFill/>
        </p:spPr>
      </p:pic>
      <p:sp>
        <p:nvSpPr>
          <p:cNvPr id="11" name="TextBox 10">
            <a:extLst>
              <a:ext uri="{FF2B5EF4-FFF2-40B4-BE49-F238E27FC236}">
                <a16:creationId xmlns:a16="http://schemas.microsoft.com/office/drawing/2014/main" id="{4334B12B-8EA6-15DA-9496-3C1E2DDB8C52}"/>
              </a:ext>
            </a:extLst>
          </p:cNvPr>
          <p:cNvSpPr txBox="1"/>
          <p:nvPr/>
        </p:nvSpPr>
        <p:spPr>
          <a:xfrm>
            <a:off x="678427" y="1681318"/>
            <a:ext cx="5917540" cy="3998787"/>
          </a:xfrm>
          <a:prstGeom prst="rect">
            <a:avLst/>
          </a:prstGeom>
          <a:noFill/>
        </p:spPr>
        <p:txBody>
          <a:bodyPr wrap="square">
            <a:spAutoFit/>
          </a:bodyPr>
          <a:lstStyle/>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sng" strike="noStrike" kern="1200" cap="none" spc="0" normalizeH="0" baseline="0" noProof="0" dirty="0">
                <a:ln>
                  <a:noFill/>
                </a:ln>
                <a:solidFill>
                  <a:srgbClr val="10059F"/>
                </a:solidFill>
                <a:effectLst/>
                <a:uLnTx/>
                <a:uFillTx/>
                <a:latin typeface="CG Times"/>
              </a:rPr>
              <a:t>Springfield, Northern Virginia</a:t>
            </a:r>
          </a:p>
          <a:p>
            <a:pPr marR="0" lvl="0" algn="l" defTabSz="457200" rtl="0" eaLnBrk="1" fontAlgn="auto" latinLnBrk="0" hangingPunct="1">
              <a:lnSpc>
                <a:spcPct val="90000"/>
              </a:lnSpc>
              <a:spcBef>
                <a:spcPts val="1000"/>
              </a:spcBef>
              <a:spcAft>
                <a:spcPts val="0"/>
              </a:spcAft>
              <a:buClr>
                <a:srgbClr val="FF0000"/>
              </a:buClr>
              <a:buSzPct val="80000"/>
              <a:tabLst/>
              <a:defRPr/>
            </a:pPr>
            <a:endParaRPr kumimoji="0" lang="en-US" sz="1050" b="1" i="0" u="sng" strike="noStrike" kern="1200" cap="none" spc="0" normalizeH="0" baseline="0" noProof="0" dirty="0">
              <a:ln>
                <a:noFill/>
              </a:ln>
              <a:solidFill>
                <a:srgbClr val="10059F"/>
              </a:solidFill>
              <a:effectLst/>
              <a:uLnTx/>
              <a:uFillTx/>
              <a:latin typeface="CG Times"/>
            </a:endParaRP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a:rPr>
              <a:t>Excavator strikes a gas line sparked an explosion that injured three Washington Gas workers and evacuated eight homes.</a:t>
            </a: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a:rPr>
              <a:t>Flames extending 50 to 70 feet high. </a:t>
            </a: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a:rPr>
              <a:t>The fire was being fed from a free flowing, six-inch gas line. </a:t>
            </a: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lang="en-US" sz="2400" b="1" dirty="0">
                <a:solidFill>
                  <a:srgbClr val="10059F"/>
                </a:solidFill>
                <a:latin typeface="CG Times"/>
              </a:rPr>
              <a:t>The f</a:t>
            </a:r>
            <a:r>
              <a:rPr kumimoji="0" lang="en-US" sz="2400" b="1" i="0" u="none" strike="noStrike" kern="1200" cap="none" spc="0" normalizeH="0" baseline="0" noProof="0" dirty="0">
                <a:ln>
                  <a:noFill/>
                </a:ln>
                <a:solidFill>
                  <a:srgbClr val="10059F"/>
                </a:solidFill>
                <a:effectLst/>
                <a:uLnTx/>
                <a:uFillTx/>
                <a:latin typeface="CG Times"/>
              </a:rPr>
              <a:t>ire destroyed two vehicles.</a:t>
            </a:r>
          </a:p>
          <a:p>
            <a:pPr marL="342900" marR="0" lvl="0" indent="-342900" algn="l" defTabSz="457200" rtl="0" eaLnBrk="1" fontAlgn="auto" latinLnBrk="0" hangingPunct="1">
              <a:lnSpc>
                <a:spcPct val="90000"/>
              </a:lnSpc>
              <a:spcBef>
                <a:spcPts val="1000"/>
              </a:spcBef>
              <a:spcAft>
                <a:spcPts val="0"/>
              </a:spcAft>
              <a:buClr>
                <a:srgbClr val="FF0000"/>
              </a:buClr>
              <a:buSzPct val="80000"/>
              <a:buFont typeface="Wingdings" panose="05000000000000000000" pitchFamily="2" charset="2"/>
              <a:buChar char="Ø"/>
              <a:tabLst/>
              <a:defRPr/>
            </a:pPr>
            <a:r>
              <a:rPr kumimoji="0" lang="en-US" sz="2400" b="1" i="0" u="none" strike="noStrike" kern="1200" cap="none" spc="0" normalizeH="0" baseline="0" noProof="0" dirty="0">
                <a:ln>
                  <a:noFill/>
                </a:ln>
                <a:solidFill>
                  <a:srgbClr val="10059F"/>
                </a:solidFill>
                <a:effectLst/>
                <a:uLnTx/>
                <a:uFillTx/>
                <a:latin typeface="CG Times"/>
              </a:rPr>
              <a:t>Feb 4, 2021</a:t>
            </a:r>
          </a:p>
        </p:txBody>
      </p:sp>
    </p:spTree>
    <p:extLst>
      <p:ext uri="{BB962C8B-B14F-4D97-AF65-F5344CB8AC3E}">
        <p14:creationId xmlns:p14="http://schemas.microsoft.com/office/powerpoint/2010/main" val="980018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E7CB4-25DD-4389-597B-3D13EBF54E00}"/>
              </a:ext>
            </a:extLst>
          </p:cNvPr>
          <p:cNvPicPr>
            <a:picLocks noChangeAspect="1"/>
          </p:cNvPicPr>
          <p:nvPr/>
        </p:nvPicPr>
        <p:blipFill>
          <a:blip r:embed="rId3"/>
          <a:stretch>
            <a:fillRect/>
          </a:stretch>
        </p:blipFill>
        <p:spPr>
          <a:xfrm>
            <a:off x="6607276" y="0"/>
            <a:ext cx="5584723" cy="6341806"/>
          </a:xfrm>
          <a:prstGeom prst="rect">
            <a:avLst/>
          </a:prstGeom>
        </p:spPr>
      </p:pic>
      <p:sp>
        <p:nvSpPr>
          <p:cNvPr id="8" name="TextBox 7">
            <a:extLst>
              <a:ext uri="{FF2B5EF4-FFF2-40B4-BE49-F238E27FC236}">
                <a16:creationId xmlns:a16="http://schemas.microsoft.com/office/drawing/2014/main" id="{9BA14BBD-AD56-83FE-6C32-8343F9FF9BF7}"/>
              </a:ext>
            </a:extLst>
          </p:cNvPr>
          <p:cNvSpPr txBox="1"/>
          <p:nvPr/>
        </p:nvSpPr>
        <p:spPr>
          <a:xfrm>
            <a:off x="1160207" y="1487128"/>
            <a:ext cx="5171766" cy="5070987"/>
          </a:xfrm>
          <a:prstGeom prst="rect">
            <a:avLst/>
          </a:prstGeom>
        </p:spPr>
        <p:txBody>
          <a:bodyPr vert="horz" lIns="91440" tIns="45720" rIns="91440" bIns="45720" rtlCol="0" anchor="t">
            <a:noAutofit/>
          </a:bodyPr>
          <a:lstStyle/>
          <a:p>
            <a:pPr marL="342900" indent="-342900" defTabSz="457200">
              <a:lnSpc>
                <a:spcPct val="90000"/>
              </a:lnSpc>
              <a:spcBef>
                <a:spcPts val="1000"/>
              </a:spcBef>
              <a:buClr>
                <a:srgbClr val="FF0000"/>
              </a:buClr>
              <a:buSzPct val="80000"/>
              <a:buFont typeface="Wingdings" panose="05000000000000000000" pitchFamily="2" charset="2"/>
              <a:buChar char="Ø"/>
            </a:pPr>
            <a:r>
              <a:rPr lang="en-US" sz="2800" b="1" u="sng" dirty="0">
                <a:solidFill>
                  <a:srgbClr val="10059F"/>
                </a:solidFill>
                <a:latin typeface="CG Times" panose="00000400000000000000"/>
              </a:rPr>
              <a:t>Apple Valley, California</a:t>
            </a:r>
          </a:p>
          <a:p>
            <a:pPr defTabSz="457200">
              <a:lnSpc>
                <a:spcPct val="90000"/>
              </a:lnSpc>
              <a:spcBef>
                <a:spcPts val="1000"/>
              </a:spcBef>
              <a:buClr>
                <a:srgbClr val="FF0000"/>
              </a:buClr>
              <a:buSzPct val="80000"/>
              <a:buFont typeface="Wingdings 3" charset="2"/>
              <a:buChar char=""/>
            </a:pPr>
            <a:endParaRPr lang="en-US" sz="2800" b="1" u="sng" dirty="0">
              <a:solidFill>
                <a:srgbClr val="10059F"/>
              </a:solidFill>
              <a:latin typeface="CG Times" panose="00000400000000000000"/>
            </a:endParaRPr>
          </a:p>
          <a:p>
            <a:pPr marL="342900" indent="-342900" defTabSz="457200">
              <a:lnSpc>
                <a:spcPct val="90000"/>
              </a:lnSpc>
              <a:spcBef>
                <a:spcPts val="1000"/>
              </a:spcBef>
              <a:buClr>
                <a:srgbClr val="FF0000"/>
              </a:buClr>
              <a:buSzPct val="80000"/>
              <a:buFont typeface="Wingdings" panose="05000000000000000000" pitchFamily="2" charset="2"/>
              <a:buChar char="Ø"/>
            </a:pPr>
            <a:r>
              <a:rPr lang="en-US" sz="2800" b="1" dirty="0">
                <a:solidFill>
                  <a:srgbClr val="10059F"/>
                </a:solidFill>
                <a:latin typeface="CG Times" panose="00000400000000000000"/>
              </a:rPr>
              <a:t> Septic company using an excavator ruptured a gas line, which ignited the fire.</a:t>
            </a:r>
          </a:p>
          <a:p>
            <a:pPr marL="342900" indent="-342900" defTabSz="457200">
              <a:lnSpc>
                <a:spcPct val="90000"/>
              </a:lnSpc>
              <a:spcBef>
                <a:spcPts val="1000"/>
              </a:spcBef>
              <a:buClr>
                <a:srgbClr val="FF0000"/>
              </a:buClr>
              <a:buSzPct val="80000"/>
              <a:buFont typeface="Wingdings" panose="05000000000000000000" pitchFamily="2" charset="2"/>
              <a:buChar char="Ø"/>
            </a:pPr>
            <a:r>
              <a:rPr lang="en-US" sz="2800" b="1" dirty="0">
                <a:solidFill>
                  <a:srgbClr val="10059F"/>
                </a:solidFill>
                <a:latin typeface="CG Times" panose="00000400000000000000"/>
              </a:rPr>
              <a:t>This occurred next to a residential complex and a nearby high school.</a:t>
            </a:r>
          </a:p>
          <a:p>
            <a:pPr marL="342900" indent="-342900" defTabSz="457200">
              <a:lnSpc>
                <a:spcPct val="90000"/>
              </a:lnSpc>
              <a:spcBef>
                <a:spcPts val="1000"/>
              </a:spcBef>
              <a:buClr>
                <a:srgbClr val="FF0000"/>
              </a:buClr>
              <a:buSzPct val="80000"/>
              <a:buFont typeface="Wingdings" panose="05000000000000000000" pitchFamily="2" charset="2"/>
              <a:buChar char="Ø"/>
            </a:pPr>
            <a:r>
              <a:rPr lang="en-US" sz="2800" b="1" dirty="0">
                <a:solidFill>
                  <a:srgbClr val="10059F"/>
                </a:solidFill>
                <a:latin typeface="CG Times" panose="00000400000000000000"/>
              </a:rPr>
              <a:t>Thankfully, no injuries.</a:t>
            </a:r>
          </a:p>
          <a:p>
            <a:pPr marL="342900" indent="-342900" defTabSz="457200">
              <a:lnSpc>
                <a:spcPct val="90000"/>
              </a:lnSpc>
              <a:spcBef>
                <a:spcPts val="1000"/>
              </a:spcBef>
              <a:buClr>
                <a:srgbClr val="FF0000"/>
              </a:buClr>
              <a:buSzPct val="80000"/>
              <a:buFont typeface="Wingdings" panose="05000000000000000000" pitchFamily="2" charset="2"/>
              <a:buChar char="Ø"/>
            </a:pPr>
            <a:r>
              <a:rPr lang="en-US" sz="2800" b="1" dirty="0">
                <a:solidFill>
                  <a:srgbClr val="10059F"/>
                </a:solidFill>
                <a:latin typeface="CG Times" panose="00000400000000000000"/>
              </a:rPr>
              <a:t>Feb 4, 2022</a:t>
            </a:r>
          </a:p>
        </p:txBody>
      </p:sp>
    </p:spTree>
    <p:extLst>
      <p:ext uri="{BB962C8B-B14F-4D97-AF65-F5344CB8AC3E}">
        <p14:creationId xmlns:p14="http://schemas.microsoft.com/office/powerpoint/2010/main" val="257636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3FC1-464A-3BF3-538D-444CB393F238}"/>
              </a:ext>
            </a:extLst>
          </p:cNvPr>
          <p:cNvSpPr>
            <a:spLocks noGrp="1"/>
          </p:cNvSpPr>
          <p:nvPr>
            <p:ph type="title"/>
          </p:nvPr>
        </p:nvSpPr>
        <p:spPr/>
        <p:txBody>
          <a:bodyPr>
            <a:normAutofit/>
          </a:bodyPr>
          <a:lstStyle/>
          <a:p>
            <a:pPr algn="ctr"/>
            <a:r>
              <a:rPr lang="en-US" b="1" dirty="0">
                <a:solidFill>
                  <a:srgbClr val="10059F"/>
                </a:solidFill>
                <a:latin typeface="CG Times"/>
              </a:rPr>
              <a:t>Dig Safe Violation Types</a:t>
            </a:r>
            <a:br>
              <a:rPr lang="en-US" b="1" dirty="0">
                <a:solidFill>
                  <a:srgbClr val="10059F"/>
                </a:solidFill>
                <a:latin typeface="CG Times"/>
              </a:rPr>
            </a:br>
            <a:r>
              <a:rPr lang="en-US" b="1" dirty="0">
                <a:solidFill>
                  <a:srgbClr val="10059F"/>
                </a:solidFill>
                <a:latin typeface="CG Times"/>
              </a:rPr>
              <a:t>January 2024 – December 2024</a:t>
            </a:r>
          </a:p>
        </p:txBody>
      </p:sp>
      <p:graphicFrame>
        <p:nvGraphicFramePr>
          <p:cNvPr id="3" name="Content Placeholder 3">
            <a:extLst>
              <a:ext uri="{FF2B5EF4-FFF2-40B4-BE49-F238E27FC236}">
                <a16:creationId xmlns:a16="http://schemas.microsoft.com/office/drawing/2014/main" id="{15BF8970-D119-97B1-E074-140DC86AFCE9}"/>
              </a:ext>
            </a:extLst>
          </p:cNvPr>
          <p:cNvGraphicFramePr>
            <a:graphicFrameLocks/>
          </p:cNvGraphicFramePr>
          <p:nvPr>
            <p:extLst>
              <p:ext uri="{D42A27DB-BD31-4B8C-83A1-F6EECF244321}">
                <p14:modId xmlns:p14="http://schemas.microsoft.com/office/powerpoint/2010/main" val="4289999449"/>
              </p:ext>
            </p:extLst>
          </p:nvPr>
        </p:nvGraphicFramePr>
        <p:xfrm>
          <a:off x="1044058" y="1594997"/>
          <a:ext cx="10103883" cy="4710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2825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ACE02-0319-4198-7CB9-0A0A111DD003}"/>
              </a:ext>
            </a:extLst>
          </p:cNvPr>
          <p:cNvSpPr>
            <a:spLocks noGrp="1"/>
          </p:cNvSpPr>
          <p:nvPr>
            <p:ph type="title"/>
          </p:nvPr>
        </p:nvSpPr>
        <p:spPr>
          <a:xfrm>
            <a:off x="2328172" y="164534"/>
            <a:ext cx="8259940" cy="1325563"/>
          </a:xfrm>
        </p:spPr>
        <p:txBody>
          <a:bodyPr>
            <a:normAutofit/>
          </a:bodyPr>
          <a:lstStyle/>
          <a:p>
            <a:pPr algn="ctr"/>
            <a:r>
              <a:rPr lang="en-US" sz="4800" b="1" dirty="0">
                <a:solidFill>
                  <a:srgbClr val="10059F"/>
                </a:solidFill>
                <a:latin typeface="CG Times" panose="00000400000000000000"/>
              </a:rPr>
              <a:t>Changes to Regulations</a:t>
            </a:r>
          </a:p>
        </p:txBody>
      </p:sp>
      <p:sp>
        <p:nvSpPr>
          <p:cNvPr id="5" name="Content Placeholder 2">
            <a:extLst>
              <a:ext uri="{FF2B5EF4-FFF2-40B4-BE49-F238E27FC236}">
                <a16:creationId xmlns:a16="http://schemas.microsoft.com/office/drawing/2014/main" id="{97DB1783-F5FB-2645-344F-5ADDBDFFA94E}"/>
              </a:ext>
            </a:extLst>
          </p:cNvPr>
          <p:cNvSpPr txBox="1">
            <a:spLocks/>
          </p:cNvSpPr>
          <p:nvPr/>
        </p:nvSpPr>
        <p:spPr>
          <a:xfrm>
            <a:off x="846556" y="827316"/>
            <a:ext cx="11223172" cy="6030684"/>
          </a:xfrm>
          <a:prstGeom prst="rect">
            <a:avLst/>
          </a:prstGeom>
        </p:spPr>
        <p:txBody>
          <a:bodyPr vert="horz" lIns="91440" tIns="45720" rIns="91440" bIns="45720" rtlCol="0" anchor="ctr" anchorCtr="1">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none" strike="noStrike" kern="1200" cap="none" spc="0" normalizeH="0" baseline="0" noProof="0" dirty="0">
                <a:ln>
                  <a:noFill/>
                </a:ln>
                <a:solidFill>
                  <a:srgbClr val="10059F"/>
                </a:solidFill>
                <a:effectLst/>
                <a:uLnTx/>
                <a:uFillTx/>
                <a:latin typeface="CG Times" panose="00000400000000000000"/>
              </a:rPr>
              <a:t>Emergency notifications </a:t>
            </a:r>
            <a:r>
              <a:rPr kumimoji="0" lang="en-US" sz="2800" b="1" i="0" u="sng" strike="noStrike" kern="1200" cap="none" spc="0" normalizeH="0" baseline="0" noProof="0" dirty="0">
                <a:ln>
                  <a:noFill/>
                </a:ln>
                <a:solidFill>
                  <a:srgbClr val="FF0000"/>
                </a:solidFill>
                <a:effectLst/>
                <a:uLnTx/>
                <a:uFillTx/>
                <a:latin typeface="CG Times" panose="00000400000000000000"/>
              </a:rPr>
              <a:t>only for true emergencies</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99.05</a:t>
            </a: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none" strike="noStrike" kern="1200" cap="none" spc="0" normalizeH="0" baseline="0" noProof="0" dirty="0">
                <a:ln>
                  <a:noFill/>
                </a:ln>
                <a:solidFill>
                  <a:srgbClr val="10059F"/>
                </a:solidFill>
                <a:effectLst/>
                <a:uLnTx/>
                <a:uFillTx/>
                <a:latin typeface="CG Times" panose="00000400000000000000"/>
              </a:rPr>
              <a:t>Companies must </a:t>
            </a:r>
            <a:r>
              <a:rPr kumimoji="0" lang="en-US" sz="2800" b="1" i="0" u="sng" strike="noStrike" kern="1200" cap="none" spc="0" normalizeH="0" baseline="0" noProof="0" dirty="0">
                <a:ln>
                  <a:noFill/>
                </a:ln>
                <a:solidFill>
                  <a:srgbClr val="FF0000"/>
                </a:solidFill>
                <a:effectLst/>
                <a:uLnTx/>
                <a:uFillTx/>
                <a:latin typeface="CG Times" panose="00000400000000000000"/>
              </a:rPr>
              <a:t>mark out new installations</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99.06(9)</a:t>
            </a: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none" strike="noStrike" kern="1200" cap="none" spc="0" normalizeH="0" baseline="0" noProof="0" dirty="0">
                <a:ln>
                  <a:noFill/>
                </a:ln>
                <a:solidFill>
                  <a:srgbClr val="10059F"/>
                </a:solidFill>
                <a:effectLst/>
                <a:uLnTx/>
                <a:uFillTx/>
                <a:latin typeface="CG Times" panose="00000400000000000000"/>
              </a:rPr>
              <a:t>Dig Safe ticket </a:t>
            </a:r>
            <a:r>
              <a:rPr kumimoji="0" lang="en-US" sz="2800" b="1" i="0" u="sng" strike="noStrike" kern="1200" cap="none" spc="0" normalizeH="0" baseline="0" noProof="0" dirty="0">
                <a:ln>
                  <a:noFill/>
                </a:ln>
                <a:solidFill>
                  <a:srgbClr val="FF0000"/>
                </a:solidFill>
                <a:effectLst/>
                <a:uLnTx/>
                <a:uFillTx/>
                <a:latin typeface="CG Times" panose="00000400000000000000"/>
              </a:rPr>
              <a:t>valid for only 30 days</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99.07(2)</a:t>
            </a: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sng" strike="noStrike" kern="1200" cap="none" spc="0" normalizeH="0" baseline="0" noProof="0" dirty="0">
                <a:ln>
                  <a:noFill/>
                </a:ln>
                <a:solidFill>
                  <a:srgbClr val="FF0000"/>
                </a:solidFill>
                <a:effectLst/>
                <a:uLnTx/>
                <a:uFillTx/>
                <a:latin typeface="CG Times" panose="00000400000000000000"/>
              </a:rPr>
              <a:t>Suspend work</a:t>
            </a:r>
            <a:r>
              <a:rPr kumimoji="0" lang="en-US" sz="2800" b="1" i="0" u="none" strike="noStrike" kern="1200" cap="none" spc="0" normalizeH="0" baseline="0" noProof="0" dirty="0">
                <a:ln>
                  <a:noFill/>
                </a:ln>
                <a:solidFill>
                  <a:srgbClr val="FF0000"/>
                </a:solidFill>
                <a:effectLst/>
                <a:uLnTx/>
                <a:uFillTx/>
                <a:latin typeface="CG Times" panose="00000400000000000000"/>
              </a:rPr>
              <a:t> </a:t>
            </a:r>
            <a:r>
              <a:rPr kumimoji="0" lang="en-US" sz="2800" b="1" i="0" u="none" strike="noStrike" kern="1200" cap="none" spc="0" normalizeH="0" baseline="0" noProof="0" dirty="0">
                <a:ln>
                  <a:noFill/>
                </a:ln>
                <a:solidFill>
                  <a:srgbClr val="10059F"/>
                </a:solidFill>
                <a:effectLst/>
                <a:uLnTx/>
                <a:uFillTx/>
                <a:latin typeface="CG Times" panose="00000400000000000000"/>
              </a:rPr>
              <a:t>upon call for </a:t>
            </a:r>
            <a:r>
              <a:rPr kumimoji="0" lang="en-US" sz="2800" b="1" i="0" u="sng" strike="noStrike" kern="1200" cap="none" spc="0" normalizeH="0" baseline="0" noProof="0" dirty="0">
                <a:ln>
                  <a:noFill/>
                </a:ln>
                <a:solidFill>
                  <a:srgbClr val="FF0000"/>
                </a:solidFill>
                <a:effectLst/>
                <a:uLnTx/>
                <a:uFillTx/>
                <a:latin typeface="CG Times" panose="00000400000000000000"/>
              </a:rPr>
              <a:t>remarking</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99.07(5)</a:t>
            </a: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sng" strike="noStrike" kern="1200" cap="none" spc="0" normalizeH="0" baseline="0" noProof="0" dirty="0">
                <a:ln>
                  <a:noFill/>
                </a:ln>
                <a:solidFill>
                  <a:srgbClr val="FF0000"/>
                </a:solidFill>
                <a:effectLst/>
                <a:uLnTx/>
                <a:uFillTx/>
                <a:latin typeface="CG Times" panose="00000400000000000000"/>
              </a:rPr>
              <a:t>Call 911</a:t>
            </a:r>
            <a:r>
              <a:rPr kumimoji="0" lang="en-US" sz="2800" b="1" i="0" u="none" strike="noStrike" kern="1200" cap="none" spc="0" normalizeH="0" baseline="0" noProof="0" dirty="0">
                <a:ln>
                  <a:noFill/>
                </a:ln>
                <a:solidFill>
                  <a:srgbClr val="FF0000"/>
                </a:solidFill>
                <a:effectLst/>
                <a:uLnTx/>
                <a:uFillTx/>
                <a:latin typeface="CG Times" panose="00000400000000000000"/>
              </a:rPr>
              <a:t> </a:t>
            </a:r>
            <a:r>
              <a:rPr kumimoji="0" lang="en-US" sz="2800" b="1" i="0" u="none" strike="noStrike" kern="1200" cap="none" spc="0" normalizeH="0" baseline="0" noProof="0" dirty="0">
                <a:ln>
                  <a:noFill/>
                </a:ln>
                <a:solidFill>
                  <a:srgbClr val="10059F"/>
                </a:solidFill>
                <a:effectLst/>
                <a:uLnTx/>
                <a:uFillTx/>
                <a:latin typeface="CG Times" panose="00000400000000000000"/>
              </a:rPr>
              <a:t>if damage leads to </a:t>
            </a:r>
            <a:r>
              <a:rPr kumimoji="0" lang="en-US" sz="2800" b="1" i="0" u="sng" strike="noStrike" kern="1200" cap="none" spc="0" normalizeH="0" baseline="0" noProof="0" dirty="0">
                <a:ln>
                  <a:noFill/>
                </a:ln>
                <a:solidFill>
                  <a:srgbClr val="FF0000"/>
                </a:solidFill>
                <a:effectLst/>
                <a:uLnTx/>
                <a:uFillTx/>
                <a:latin typeface="CG Times" panose="00000400000000000000"/>
              </a:rPr>
              <a:t>gas escaping</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a:t>
            </a:r>
            <a:r>
              <a:rPr kumimoji="0" lang="en-US" sz="2800" b="1" i="0" u="none" strike="noStrike" kern="1200" cap="none" spc="0" normalizeH="0" baseline="0" noProof="0" dirty="0">
                <a:ln>
                  <a:noFill/>
                </a:ln>
                <a:solidFill>
                  <a:srgbClr val="10059F"/>
                </a:solidFill>
                <a:effectLst/>
                <a:uLnTx/>
                <a:uFillTx/>
                <a:latin typeface="CG Times" panose="00000400000000000000"/>
                <a:sym typeface="Wingdings" panose="05000000000000000000" pitchFamily="2" charset="2"/>
              </a:rPr>
              <a:t>07(8)</a:t>
            </a:r>
            <a:endParaRPr kumimoji="0" lang="en-US" sz="2800" b="1" i="0" u="none" strike="noStrike" kern="1200" cap="none" spc="0" normalizeH="0" baseline="0" noProof="0" dirty="0">
              <a:ln>
                <a:noFill/>
              </a:ln>
              <a:solidFill>
                <a:srgbClr val="10059F"/>
              </a:solidFill>
              <a:effectLst/>
              <a:uLnTx/>
              <a:uFillTx/>
              <a:latin typeface="CG Times" panose="00000400000000000000"/>
            </a:endParaRP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none" strike="noStrike" kern="1200" cap="none" spc="0" normalizeH="0" baseline="0" noProof="0" dirty="0">
                <a:ln>
                  <a:noFill/>
                </a:ln>
                <a:solidFill>
                  <a:srgbClr val="10059F"/>
                </a:solidFill>
                <a:effectLst/>
                <a:uLnTx/>
                <a:uFillTx/>
                <a:latin typeface="CG Times" panose="00000400000000000000"/>
              </a:rPr>
              <a:t>Requirement to </a:t>
            </a:r>
            <a:r>
              <a:rPr kumimoji="0" lang="en-US" sz="2800" b="1" i="0" u="sng" strike="noStrike" kern="1200" cap="none" spc="0" normalizeH="0" baseline="0" noProof="0" dirty="0">
                <a:ln>
                  <a:noFill/>
                </a:ln>
                <a:solidFill>
                  <a:srgbClr val="FF0000"/>
                </a:solidFill>
                <a:effectLst/>
                <a:uLnTx/>
                <a:uFillTx/>
                <a:latin typeface="CG Times" panose="00000400000000000000"/>
              </a:rPr>
              <a:t>report damage</a:t>
            </a:r>
            <a:r>
              <a:rPr kumimoji="0" lang="en-US" sz="2800" b="1" i="0" u="none" strike="noStrike" kern="1200" cap="none" spc="0" normalizeH="0" baseline="0" noProof="0" dirty="0">
                <a:ln>
                  <a:noFill/>
                </a:ln>
                <a:solidFill>
                  <a:srgbClr val="10059F"/>
                </a:solidFill>
                <a:effectLst/>
                <a:uLnTx/>
                <a:uFillTx/>
                <a:latin typeface="CG Times" panose="00000400000000000000"/>
              </a:rPr>
              <a:t>:  220 CMR 99.07(10)</a:t>
            </a:r>
          </a:p>
          <a:p>
            <a:pPr marR="0" lvl="0" algn="l" defTabSz="457200" rtl="0" eaLnBrk="1" fontAlgn="auto" latinLnBrk="0" hangingPunct="1">
              <a:lnSpc>
                <a:spcPct val="100000"/>
              </a:lnSpc>
              <a:spcBef>
                <a:spcPts val="1000"/>
              </a:spcBef>
              <a:spcAft>
                <a:spcPts val="0"/>
              </a:spcAft>
              <a:buClr>
                <a:srgbClr val="FF0000"/>
              </a:buClr>
              <a:buSzPct val="80000"/>
              <a:buFont typeface="Wingdings" panose="05000000000000000000" pitchFamily="2" charset="2"/>
              <a:buChar char="Ø"/>
              <a:tabLst/>
              <a:defRPr/>
            </a:pPr>
            <a:r>
              <a:rPr kumimoji="0" lang="en-US" sz="2800" b="1" i="0" u="sng" strike="noStrike" kern="1200" cap="none" spc="0" normalizeH="0" baseline="0" noProof="0" dirty="0">
                <a:ln>
                  <a:noFill/>
                </a:ln>
                <a:solidFill>
                  <a:srgbClr val="FF0000"/>
                </a:solidFill>
                <a:effectLst/>
                <a:uLnTx/>
                <a:uFillTx/>
                <a:latin typeface="CG Times" panose="00000400000000000000"/>
              </a:rPr>
              <a:t>Higher penalties</a:t>
            </a:r>
            <a:r>
              <a:rPr kumimoji="0" lang="en-US" sz="2800" b="1" i="0" u="none" strike="noStrike" kern="1200" cap="none" spc="0" normalizeH="0" baseline="0" noProof="0" dirty="0">
                <a:ln>
                  <a:noFill/>
                </a:ln>
                <a:solidFill>
                  <a:srgbClr val="FF0000"/>
                </a:solidFill>
                <a:effectLst/>
                <a:uLnTx/>
                <a:uFillTx/>
                <a:latin typeface="CG Times" panose="00000400000000000000"/>
              </a:rPr>
              <a:t> </a:t>
            </a:r>
            <a:r>
              <a:rPr kumimoji="0" lang="en-US" sz="2800" b="1" i="0" u="none" strike="noStrike" kern="1200" cap="none" spc="0" normalizeH="0" baseline="0" noProof="0" dirty="0">
                <a:ln>
                  <a:noFill/>
                </a:ln>
                <a:solidFill>
                  <a:srgbClr val="10059F"/>
                </a:solidFill>
                <a:effectLst/>
                <a:uLnTx/>
                <a:uFillTx/>
                <a:latin typeface="CG Times" panose="00000400000000000000"/>
              </a:rPr>
              <a:t>for natural gas-related violations:  220 CMR 99.14 and the 2021</a:t>
            </a:r>
            <a:r>
              <a:rPr kumimoji="0" lang="en-US" sz="2800" b="1" i="1" u="none" strike="noStrike" kern="1200" cap="none" spc="0" normalizeH="0" baseline="0" noProof="0" dirty="0">
                <a:ln>
                  <a:noFill/>
                </a:ln>
                <a:solidFill>
                  <a:srgbClr val="10059F"/>
                </a:solidFill>
                <a:effectLst/>
                <a:uLnTx/>
                <a:uFillTx/>
                <a:latin typeface="CG Times" panose="00000400000000000000"/>
                <a:ea typeface="+mn-lt"/>
                <a:cs typeface="+mn-lt"/>
              </a:rPr>
              <a:t> Act Creating a Next Generation Roadmap for Massachusetts Climate Policy</a:t>
            </a:r>
            <a:endParaRPr kumimoji="0" lang="en-US" sz="2800" b="1" i="0" u="none" strike="noStrike" kern="1200" cap="none" spc="0" normalizeH="0" baseline="0" noProof="0" dirty="0">
              <a:ln>
                <a:noFill/>
              </a:ln>
              <a:solidFill>
                <a:srgbClr val="10059F"/>
              </a:solidFill>
              <a:effectLst/>
              <a:uLnTx/>
              <a:uFillTx/>
              <a:latin typeface="CG Times" panose="00000400000000000000"/>
              <a:ea typeface="+mn-lt"/>
              <a:cs typeface="+mn-lt"/>
            </a:endParaRPr>
          </a:p>
        </p:txBody>
      </p:sp>
    </p:spTree>
    <p:extLst>
      <p:ext uri="{BB962C8B-B14F-4D97-AF65-F5344CB8AC3E}">
        <p14:creationId xmlns:p14="http://schemas.microsoft.com/office/powerpoint/2010/main" val="3495661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F026BA-0AFC-C91B-1A27-20CD866203AD}"/>
              </a:ext>
            </a:extLst>
          </p:cNvPr>
          <p:cNvPicPr>
            <a:picLocks noChangeAspect="1"/>
          </p:cNvPicPr>
          <p:nvPr/>
        </p:nvPicPr>
        <p:blipFill>
          <a:blip r:embed="rId2"/>
          <a:stretch>
            <a:fillRect/>
          </a:stretch>
        </p:blipFill>
        <p:spPr>
          <a:xfrm>
            <a:off x="6688667" y="0"/>
            <a:ext cx="5503334" cy="6400800"/>
          </a:xfrm>
          <a:prstGeom prst="rect">
            <a:avLst/>
          </a:prstGeom>
        </p:spPr>
      </p:pic>
      <p:sp>
        <p:nvSpPr>
          <p:cNvPr id="8" name="Title 1">
            <a:extLst>
              <a:ext uri="{FF2B5EF4-FFF2-40B4-BE49-F238E27FC236}">
                <a16:creationId xmlns:a16="http://schemas.microsoft.com/office/drawing/2014/main" id="{716B9CDB-4F38-86D7-8219-A2D567D7E89C}"/>
              </a:ext>
            </a:extLst>
          </p:cNvPr>
          <p:cNvSpPr txBox="1">
            <a:spLocks/>
          </p:cNvSpPr>
          <p:nvPr/>
        </p:nvSpPr>
        <p:spPr>
          <a:xfrm>
            <a:off x="888542" y="1355271"/>
            <a:ext cx="5460001" cy="4147458"/>
          </a:xfrm>
          <a:prstGeom prst="rect">
            <a:avLst/>
          </a:prstGeom>
        </p:spPr>
        <p:txBody>
          <a:bodyPr vert="horz" lIns="91440" tIns="45720" rIns="91440" bIns="45720" rtlCol="0" anchor="ctr" anchorCtr="1">
            <a:norm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10059F"/>
                </a:solidFill>
                <a:effectLst/>
                <a:uLnTx/>
                <a:uFillTx/>
                <a:latin typeface="CG Times" panose="00000400000000000000"/>
              </a:rPr>
              <a:t>Dig Safe Violations:</a:t>
            </a:r>
            <a:br>
              <a:rPr kumimoji="0" lang="en-US" b="1" i="0" u="none" strike="noStrike" kern="1200" cap="none" spc="0" normalizeH="0" baseline="0" noProof="0" dirty="0">
                <a:ln>
                  <a:noFill/>
                </a:ln>
                <a:solidFill>
                  <a:srgbClr val="10059F"/>
                </a:solidFill>
                <a:effectLst/>
                <a:uLnTx/>
                <a:uFillTx/>
                <a:latin typeface="CG Times" panose="00000400000000000000"/>
              </a:rPr>
            </a:br>
            <a:r>
              <a:rPr kumimoji="0" lang="en-US" b="1" i="0" u="none" strike="noStrike" kern="1200" cap="none" spc="0" normalizeH="0" baseline="0" noProof="0" dirty="0">
                <a:ln>
                  <a:noFill/>
                </a:ln>
                <a:solidFill>
                  <a:srgbClr val="FF0000"/>
                </a:solidFill>
                <a:effectLst/>
                <a:uLnTx/>
                <a:uFillTx/>
                <a:latin typeface="CG Times" panose="00000400000000000000"/>
              </a:rPr>
              <a:t>What to Know </a:t>
            </a:r>
          </a:p>
        </p:txBody>
      </p:sp>
    </p:spTree>
    <p:extLst>
      <p:ext uri="{BB962C8B-B14F-4D97-AF65-F5344CB8AC3E}">
        <p14:creationId xmlns:p14="http://schemas.microsoft.com/office/powerpoint/2010/main" val="226906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4FE7-1540-AE56-9AAA-4B4AD7D54BF1}"/>
              </a:ext>
            </a:extLst>
          </p:cNvPr>
          <p:cNvSpPr>
            <a:spLocks noGrp="1"/>
          </p:cNvSpPr>
          <p:nvPr>
            <p:ph type="title"/>
          </p:nvPr>
        </p:nvSpPr>
        <p:spPr>
          <a:xfrm>
            <a:off x="1562484" y="365125"/>
            <a:ext cx="10030075" cy="1325563"/>
          </a:xfrm>
        </p:spPr>
        <p:txBody>
          <a:bodyPr>
            <a:normAutofit/>
          </a:bodyPr>
          <a:lstStyle/>
          <a:p>
            <a:pPr algn="ctr"/>
            <a:r>
              <a:rPr lang="en-US" sz="6000" b="1" dirty="0">
                <a:solidFill>
                  <a:srgbClr val="10059F"/>
                </a:solidFill>
                <a:latin typeface="CG Times" panose="00000400000000000000"/>
              </a:rPr>
              <a:t>What is EXCAVATION?</a:t>
            </a:r>
            <a:r>
              <a:rPr lang="en-US" sz="6000" b="1" dirty="0">
                <a:latin typeface="CG Times" panose="00000400000000000000"/>
              </a:rPr>
              <a:t>	</a:t>
            </a:r>
          </a:p>
        </p:txBody>
      </p:sp>
      <p:sp>
        <p:nvSpPr>
          <p:cNvPr id="5" name="TextBox 4">
            <a:extLst>
              <a:ext uri="{FF2B5EF4-FFF2-40B4-BE49-F238E27FC236}">
                <a16:creationId xmlns:a16="http://schemas.microsoft.com/office/drawing/2014/main" id="{682DEAFB-EDFA-0FA3-7488-63A3993FB553}"/>
              </a:ext>
            </a:extLst>
          </p:cNvPr>
          <p:cNvSpPr txBox="1"/>
          <p:nvPr/>
        </p:nvSpPr>
        <p:spPr>
          <a:xfrm>
            <a:off x="1562484" y="1494502"/>
            <a:ext cx="9597129" cy="584775"/>
          </a:xfrm>
          <a:prstGeom prst="rect">
            <a:avLst/>
          </a:prstGeom>
          <a:noFill/>
        </p:spPr>
        <p:txBody>
          <a:bodyPr wrap="square">
            <a:spAutoFit/>
          </a:bodyPr>
          <a:lstStyle/>
          <a:p>
            <a:pPr algn="ctr"/>
            <a:r>
              <a:rPr lang="en-US" sz="3200" b="1" dirty="0">
                <a:solidFill>
                  <a:srgbClr val="FF0000"/>
                </a:solidFill>
                <a:latin typeface="CG Times" panose="00000400000000000000"/>
              </a:rPr>
              <a:t>G.L. c. 82 s. 40 defines excavation BROADLY.   </a:t>
            </a:r>
          </a:p>
        </p:txBody>
      </p:sp>
      <p:sp>
        <p:nvSpPr>
          <p:cNvPr id="7" name="TextBox 6">
            <a:extLst>
              <a:ext uri="{FF2B5EF4-FFF2-40B4-BE49-F238E27FC236}">
                <a16:creationId xmlns:a16="http://schemas.microsoft.com/office/drawing/2014/main" id="{9A6CE307-0B61-6F35-9CAA-A501661000EF}"/>
              </a:ext>
            </a:extLst>
          </p:cNvPr>
          <p:cNvSpPr txBox="1"/>
          <p:nvPr/>
        </p:nvSpPr>
        <p:spPr>
          <a:xfrm>
            <a:off x="530943" y="2407820"/>
            <a:ext cx="11533238" cy="34163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0059F"/>
                </a:solidFill>
                <a:effectLst/>
                <a:uLnTx/>
                <a:uFillTx/>
                <a:latin typeface="CG Times" panose="00000400000000000000"/>
              </a:rPr>
              <a:t>“</a:t>
            </a:r>
            <a:r>
              <a:rPr kumimoji="0" lang="en-US" sz="3600" b="1" i="0" u="sng" strike="noStrike" kern="1200" cap="none" spc="0" normalizeH="0" baseline="0" noProof="0" dirty="0">
                <a:ln>
                  <a:noFill/>
                </a:ln>
                <a:solidFill>
                  <a:srgbClr val="FF0000"/>
                </a:solidFill>
                <a:effectLst/>
                <a:uLnTx/>
                <a:uFillTx/>
                <a:latin typeface="CG Times" panose="00000400000000000000"/>
              </a:rPr>
              <a:t>Excavation</a:t>
            </a:r>
            <a:r>
              <a:rPr kumimoji="0" lang="en-US" sz="3600" b="1" i="0" u="none" strike="noStrike" kern="1200" cap="none" spc="0" normalizeH="0" baseline="0" noProof="0" dirty="0">
                <a:ln>
                  <a:noFill/>
                </a:ln>
                <a:solidFill>
                  <a:srgbClr val="10059F"/>
                </a:solidFill>
                <a:effectLst/>
                <a:uLnTx/>
                <a:uFillTx/>
                <a:latin typeface="CG Times" panose="00000400000000000000"/>
              </a:rPr>
              <a:t>”, an operation for the purpose of movement or removal of earth, rock or the materials in the ground including, but not limited to, digging, blasting, auguring, backfilling, test boring, drilling, pile driving, grading, plowing in, hammering, pulling in, jacking in, trenching, tunneling and demolition of structures.</a:t>
            </a:r>
          </a:p>
        </p:txBody>
      </p:sp>
    </p:spTree>
    <p:extLst>
      <p:ext uri="{BB962C8B-B14F-4D97-AF65-F5344CB8AC3E}">
        <p14:creationId xmlns:p14="http://schemas.microsoft.com/office/powerpoint/2010/main" val="657265332"/>
      </p:ext>
    </p:extLst>
  </p:cSld>
  <p:clrMapOvr>
    <a:masterClrMapping/>
  </p:clrMapOvr>
</p:sld>
</file>

<file path=ppt/theme/theme1.xml><?xml version="1.0" encoding="utf-8"?>
<a:theme xmlns:a="http://schemas.openxmlformats.org/drawingml/2006/main" name="Pipeline Theme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Meters NAPSR" id="{340417D5-8D46-442F-AEA2-49643B525B29}" vid="{3AE45505-171A-483B-81E8-D1A556E5B3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da57cf-7f4b-4e5d-babf-0fef95192604">
      <Terms xmlns="http://schemas.microsoft.com/office/infopath/2007/PartnerControls"/>
    </lcf76f155ced4ddcb4097134ff3c332f>
    <TaxCatchAll xmlns="7b83dbe2-6fd2-449a-a932-0d75829bf6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0F497727D46B45BA111686984CF099" ma:contentTypeVersion="16" ma:contentTypeDescription="Create a new document." ma:contentTypeScope="" ma:versionID="e0d540c3d502a50f1621a731ef6fc75d">
  <xsd:schema xmlns:xsd="http://www.w3.org/2001/XMLSchema" xmlns:xs="http://www.w3.org/2001/XMLSchema" xmlns:p="http://schemas.microsoft.com/office/2006/metadata/properties" xmlns:ns2="b2da57cf-7f4b-4e5d-babf-0fef95192604" xmlns:ns3="7b83dbe2-6fd2-449a-a932-0d75829bf641" targetNamespace="http://schemas.microsoft.com/office/2006/metadata/properties" ma:root="true" ma:fieldsID="bf4f1ca20cfdf544012e02b49d16eb94" ns2:_="" ns3:_="">
    <xsd:import namespace="b2da57cf-7f4b-4e5d-babf-0fef95192604"/>
    <xsd:import namespace="7b83dbe2-6fd2-449a-a932-0d75829bf6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a57cf-7f4b-4e5d-babf-0fef95192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83dbe2-6fd2-449a-a932-0d75829bf64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32bd6da-2edc-42be-afbe-7966d944dce0}" ma:internalName="TaxCatchAll" ma:showField="CatchAllData" ma:web="7b83dbe2-6fd2-449a-a932-0d75829bf6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3D6D69-A88D-49D7-BE08-739E4EA07F37}">
  <ds:schemaRefs>
    <ds:schemaRef ds:uri="http://schemas.microsoft.com/office/2006/metadata/properties"/>
    <ds:schemaRef ds:uri="http://schemas.microsoft.com/office/infopath/2007/PartnerControls"/>
    <ds:schemaRef ds:uri="b2da57cf-7f4b-4e5d-babf-0fef95192604"/>
    <ds:schemaRef ds:uri="7b83dbe2-6fd2-449a-a932-0d75829bf641"/>
  </ds:schemaRefs>
</ds:datastoreItem>
</file>

<file path=customXml/itemProps2.xml><?xml version="1.0" encoding="utf-8"?>
<ds:datastoreItem xmlns:ds="http://schemas.openxmlformats.org/officeDocument/2006/customXml" ds:itemID="{29EC54EF-DBEB-4B34-80B0-4F0B4B2C9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a57cf-7f4b-4e5d-babf-0fef95192604"/>
    <ds:schemaRef ds:uri="7b83dbe2-6fd2-449a-a932-0d75829bf6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F73227-5AE3-482A-9F36-99D4DFB9EC90}">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36414</TotalTime>
  <Words>1079</Words>
  <Application>Microsoft Office PowerPoint</Application>
  <PresentationFormat>Widescreen</PresentationFormat>
  <Paragraphs>145</Paragraphs>
  <Slides>23</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Aptos</vt:lpstr>
      <vt:lpstr>Aptos Display</vt:lpstr>
      <vt:lpstr>Arial</vt:lpstr>
      <vt:lpstr>Arial Black</vt:lpstr>
      <vt:lpstr>Baskerville Old Face</vt:lpstr>
      <vt:lpstr>Calibri</vt:lpstr>
      <vt:lpstr>Century Gothic</vt:lpstr>
      <vt:lpstr>CG Times</vt:lpstr>
      <vt:lpstr>Segoe UI</vt:lpstr>
      <vt:lpstr>Times New Roman</vt:lpstr>
      <vt:lpstr>Wingdings</vt:lpstr>
      <vt:lpstr>Wingdings 3</vt:lpstr>
      <vt:lpstr>Pipeline Theme 2024</vt:lpstr>
      <vt:lpstr>PowerPoint Presentation</vt:lpstr>
      <vt:lpstr>PowerPoint Presentation</vt:lpstr>
      <vt:lpstr>PowerPoint Presentation</vt:lpstr>
      <vt:lpstr>PowerPoint Presentation</vt:lpstr>
      <vt:lpstr>PowerPoint Presentation</vt:lpstr>
      <vt:lpstr>Dig Safe Violation Types January 2024 – December 2024</vt:lpstr>
      <vt:lpstr>Changes to Regulations</vt:lpstr>
      <vt:lpstr>PowerPoint Presentation</vt:lpstr>
      <vt:lpstr>What is EXCAVATION? </vt:lpstr>
      <vt:lpstr>Civil Penalty Amounts</vt:lpstr>
      <vt:lpstr>What Must Be Done BEFORE The Excavation</vt:lpstr>
      <vt:lpstr>Understanding The Tolerance Zone</vt:lpstr>
      <vt:lpstr>PowerPoint Presentation</vt:lpstr>
      <vt:lpstr>What Must Be Done DURING The Excavation: Employ REASONABLE PRECAUTIONS</vt:lpstr>
      <vt:lpstr>Protect Exposed Utilities</vt:lpstr>
      <vt:lpstr>What Must Be Done DURING The Excavation: Employ REASONABLE PRECAUTIONS</vt:lpstr>
      <vt:lpstr>Emergency Excavation</vt:lpstr>
      <vt:lpstr>PowerPoint Presentation</vt:lpstr>
      <vt:lpstr>PowerPoint Presentation</vt:lpstr>
      <vt:lpstr>PowerPoint Presentation</vt:lpstr>
      <vt:lpstr>PowerPoint Presentation</vt:lpstr>
      <vt:lpstr>Flow Chart of Enforcement Process</vt:lpstr>
      <vt:lpstr>   Questions?  Contact us to attend  our FREE online trainings.  Email: DPU.DamagePrevention@mass.gov  www.Mass.Gov/Dig-Safe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Daniel J (DPU)</dc:creator>
  <cp:lastModifiedBy>Cabrera, Jennifer (DPU)</cp:lastModifiedBy>
  <cp:revision>551</cp:revision>
  <cp:lastPrinted>2023-03-16T13:00:12Z</cp:lastPrinted>
  <dcterms:created xsi:type="dcterms:W3CDTF">2021-03-04T16:12:49Z</dcterms:created>
  <dcterms:modified xsi:type="dcterms:W3CDTF">2026-01-13T18:44:41Z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0x010100F70F497727D46B45BA111686984CF099</vt:lpwstr>
  </property>
  <property fmtid="{D5CDD505-2E9C-101B-9397-08002B2CF9AE}" pid="3" name="MediaServiceImageTags">
    <vt:lpwstr/>
  </property>
</Properties>
</file>