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Lst>
  <p:notesMasterIdLst>
    <p:notesMasterId r:id="rId34"/>
  </p:notesMasterIdLst>
  <p:sldIdLst>
    <p:sldId id="256" r:id="rId3"/>
    <p:sldId id="289"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6" r:id="rId22"/>
    <p:sldId id="275" r:id="rId23"/>
    <p:sldId id="277" r:id="rId24"/>
    <p:sldId id="278" r:id="rId25"/>
    <p:sldId id="279" r:id="rId26"/>
    <p:sldId id="280" r:id="rId27"/>
    <p:sldId id="281" r:id="rId28"/>
    <p:sldId id="282" r:id="rId29"/>
    <p:sldId id="283" r:id="rId30"/>
    <p:sldId id="284" r:id="rId31"/>
    <p:sldId id="285" r:id="rId32"/>
    <p:sldId id="288" r:id="rId33"/>
  </p:sldIdLst>
  <p:sldSz cx="9144000" cy="5143500" type="screen16x9"/>
  <p:notesSz cx="6858000" cy="9144000"/>
  <p:embeddedFontLst>
    <p:embeddedFont>
      <p:font typeface="Merriweather" panose="00000500000000000000" pitchFamily="2" charset="0"/>
      <p:regular r:id="rId35"/>
      <p:bold r:id="rId36"/>
      <p:italic r:id="rId37"/>
      <p:boldItalic r:id="rId38"/>
    </p:embeddedFont>
    <p:embeddedFont>
      <p:font typeface="Roboto" panose="02000000000000000000"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35"/>
  </p:normalViewPr>
  <p:slideViewPr>
    <p:cSldViewPr snapToGrid="0">
      <p:cViewPr varScale="1">
        <p:scale>
          <a:sx n="138" d="100"/>
          <a:sy n="138" d="100"/>
        </p:scale>
        <p:origin x="83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921019a53c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921019a53c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91f687d017_4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91f687d017_4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91f687d017_4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91f687d017_4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91f687d017_4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91f687d017_4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91f687d017_4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91f687d017_4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920b849834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920b849834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91f687d017_4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91f687d017_4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91f687d017_4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391f687d017_4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Pole on the left is pre-marked with white tape. Pole on the right is marked with flags.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91f687d017_4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91f687d017_4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91f687d017_0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91f687d017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920b849834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920b84983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391f687d017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391f687d017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91f687d017_4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91f687d017_4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920b849834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920b84983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920b849834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920b84983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920b849834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920b849834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920b849834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920b849834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920b849834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920b849834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920b849834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920b849834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920b849834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3920b849834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920b849834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920b849834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920b849834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920b849834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91f687d017_0_1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91f687d017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921019a53c_1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3921019a53c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920b849834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3920b849834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91f687d017_4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91f687d017_4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920b849834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920b84983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91f687d017_4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91f687d017_4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91f687d017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91f687d017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91f687d017_4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91f687d017_4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91f687d017_4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91f687d017_4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 name="Google Shape;13;p2"/>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60" name="Google Shape;60;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 name="Google Shape;13;p2"/>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809526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7" name="Google Shape;17;p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24921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02643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 name="Google Shape;30;p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21831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5" name="Google Shape;35;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85332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7" name="Google Shape;37;p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41" name="Google Shape;41;p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132928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44" name="Google Shape;44;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75037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a:endParaRPr/>
          </a:p>
        </p:txBody>
      </p:sp>
      <p:sp>
        <p:nvSpPr>
          <p:cNvPr id="49" name="Google Shape;49;p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10240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7" name="Google Shape;17;p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10"/>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Google Shape;56;p1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39346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60" name="Google Shape;60;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91135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24955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 name="Google Shape;30;p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5" name="Google Shape;35;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41" name="Google Shape;41;p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44" name="Google Shape;44;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a:endParaRPr/>
          </a:p>
        </p:txBody>
      </p:sp>
      <p:sp>
        <p:nvSpPr>
          <p:cNvPr id="49" name="Google Shape;49;p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Google Shape;56;p1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6774761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11.jpg"/><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13.jpg"/><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18.jpg"/><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20.jpg"/><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2.xml"/><Relationship Id="rId5" Type="http://schemas.openxmlformats.org/officeDocument/2006/relationships/image" Target="../media/image28.jpeg"/><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3" descr="can you create a blank slide using this theme"/>
          <p:cNvPicPr preferRelativeResize="0"/>
          <p:nvPr/>
        </p:nvPicPr>
        <p:blipFill>
          <a:blip r:embed="rId3">
            <a:alphaModFix amt="40000"/>
          </a:blip>
          <a:stretch>
            <a:fillRect/>
          </a:stretch>
        </p:blipFill>
        <p:spPr>
          <a:xfrm>
            <a:off x="450" y="0"/>
            <a:ext cx="9143545" cy="5143500"/>
          </a:xfrm>
          <a:prstGeom prst="rect">
            <a:avLst/>
          </a:prstGeom>
          <a:noFill/>
          <a:ln>
            <a:noFill/>
          </a:ln>
        </p:spPr>
      </p:pic>
      <p:sp>
        <p:nvSpPr>
          <p:cNvPr id="68" name="Google Shape;68;p13"/>
          <p:cNvSpPr txBox="1"/>
          <p:nvPr/>
        </p:nvSpPr>
        <p:spPr>
          <a:xfrm>
            <a:off x="379125" y="922550"/>
            <a:ext cx="84798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737373"/>
              </a:solidFill>
              <a:effectLst/>
              <a:uLnTx/>
              <a:uFillTx/>
              <a:latin typeface="Roboto"/>
              <a:ea typeface="Roboto"/>
              <a:cs typeface="Roboto"/>
              <a:sym typeface="Roboto"/>
            </a:endParaRPr>
          </a:p>
        </p:txBody>
      </p:sp>
      <p:sp>
        <p:nvSpPr>
          <p:cNvPr id="69" name="Google Shape;69;p13"/>
          <p:cNvSpPr txBox="1"/>
          <p:nvPr/>
        </p:nvSpPr>
        <p:spPr>
          <a:xfrm>
            <a:off x="131853" y="553992"/>
            <a:ext cx="8967508" cy="2554515"/>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000" b="1" i="0" u="none" strike="noStrike" kern="0" cap="none" spc="0" normalizeH="0" baseline="0" noProof="0" dirty="0">
                <a:ln>
                  <a:noFill/>
                </a:ln>
                <a:solidFill>
                  <a:srgbClr val="424242">
                    <a:lumMod val="49000"/>
                  </a:srgbClr>
                </a:solidFill>
                <a:effectLst/>
                <a:uLnTx/>
                <a:uFillTx/>
                <a:latin typeface="Roboto"/>
                <a:ea typeface="Roboto"/>
                <a:cs typeface="Roboto"/>
                <a:sym typeface="Roboto"/>
              </a:rPr>
              <a:t>PARTNERS IN DAMAGE PREVENTION</a:t>
            </a:r>
            <a:endParaRPr kumimoji="0" lang="en-US" sz="4000" b="1" i="0" u="none" strike="noStrike" kern="0" cap="none" spc="0" normalizeH="0" baseline="0" noProof="0" dirty="0">
              <a:ln>
                <a:noFill/>
              </a:ln>
              <a:solidFill>
                <a:srgbClr val="424242">
                  <a:lumMod val="49000"/>
                </a:srgbClr>
              </a:solidFill>
              <a:effectLst/>
              <a:uLnTx/>
              <a:uFillTx/>
              <a:latin typeface="Roboto"/>
              <a:ea typeface="Roboto"/>
              <a:cs typeface="Roboto"/>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800" b="1" i="0" u="none" strike="noStrike" kern="0" cap="none" spc="0" normalizeH="0" baseline="0" noProof="0" dirty="0">
              <a:ln>
                <a:noFill/>
              </a:ln>
              <a:solidFill>
                <a:srgbClr val="424242">
                  <a:lumMod val="49000"/>
                </a:srgbClr>
              </a:solidFill>
              <a:effectLst/>
              <a:uLnTx/>
              <a:uFillTx/>
              <a:latin typeface="Roboto"/>
              <a:ea typeface="Roboto"/>
              <a:cs typeface="Roboto"/>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800" b="1" i="0" u="none" strike="noStrike" kern="0" cap="none" spc="0" normalizeH="0" baseline="0" noProof="0" dirty="0">
                <a:ln>
                  <a:noFill/>
                </a:ln>
                <a:solidFill>
                  <a:srgbClr val="424242">
                    <a:lumMod val="49000"/>
                  </a:srgbClr>
                </a:solidFill>
                <a:effectLst/>
                <a:uLnTx/>
                <a:uFillTx/>
                <a:latin typeface="Roboto"/>
                <a:ea typeface="Roboto"/>
                <a:cs typeface="Roboto"/>
                <a:sym typeface="Roboto"/>
              </a:rPr>
              <a:t>2026</a:t>
            </a:r>
            <a:endParaRPr kumimoji="0" sz="3800" b="1" i="0" u="none" strike="noStrike" kern="0" cap="none" spc="0" normalizeH="0" baseline="0" noProof="0" dirty="0">
              <a:ln>
                <a:noFill/>
              </a:ln>
              <a:solidFill>
                <a:srgbClr val="424242">
                  <a:lumMod val="49000"/>
                </a:srgbClr>
              </a:solidFill>
              <a:effectLst/>
              <a:uLnTx/>
              <a:uFillTx/>
              <a:latin typeface="Roboto"/>
              <a:ea typeface="Roboto"/>
              <a:cs typeface="Roboto"/>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800" b="1" i="0" u="none" strike="noStrike" kern="0" cap="none" spc="0" normalizeH="0" baseline="0" noProof="0" dirty="0">
              <a:ln>
                <a:noFill/>
              </a:ln>
              <a:solidFill>
                <a:srgbClr val="424242"/>
              </a:solidFill>
              <a:effectLst/>
              <a:uLnTx/>
              <a:uFillTx/>
              <a:latin typeface="Roboto"/>
              <a:ea typeface="Roboto"/>
              <a:cs typeface="Roboto"/>
              <a:sym typeface="Roboto"/>
            </a:endParaRPr>
          </a:p>
        </p:txBody>
      </p:sp>
      <p:pic>
        <p:nvPicPr>
          <p:cNvPr id="2" name="Picture 1" descr="Underground Utility Location and Damage Prevention | USIC">
            <a:extLst>
              <a:ext uri="{FF2B5EF4-FFF2-40B4-BE49-F238E27FC236}">
                <a16:creationId xmlns:a16="http://schemas.microsoft.com/office/drawing/2014/main" id="{1927A261-0886-E0C6-DEB7-12D446689BEF}"/>
              </a:ext>
            </a:extLst>
          </p:cNvPr>
          <p:cNvPicPr>
            <a:picLocks noChangeAspect="1"/>
          </p:cNvPicPr>
          <p:nvPr/>
        </p:nvPicPr>
        <p:blipFill>
          <a:blip r:embed="rId4"/>
          <a:stretch>
            <a:fillRect/>
          </a:stretch>
        </p:blipFill>
        <p:spPr>
          <a:xfrm>
            <a:off x="752475" y="1552015"/>
            <a:ext cx="3067050" cy="2314445"/>
          </a:xfrm>
          <a:prstGeom prst="rect">
            <a:avLst/>
          </a:prstGeom>
          <a:ln>
            <a:noFill/>
          </a:ln>
          <a:effectLst>
            <a:outerShdw blurRad="292100" dist="139700" dir="2700000" algn="tl" rotWithShape="0">
              <a:srgbClr val="333333">
                <a:alpha val="65000"/>
              </a:srgbClr>
            </a:outerShdw>
          </a:effectLst>
        </p:spPr>
      </p:pic>
      <p:pic>
        <p:nvPicPr>
          <p:cNvPr id="3" name="Picture 2" descr="On Target Utility Services">
            <a:extLst>
              <a:ext uri="{FF2B5EF4-FFF2-40B4-BE49-F238E27FC236}">
                <a16:creationId xmlns:a16="http://schemas.microsoft.com/office/drawing/2014/main" id="{E8D63BAC-EBAA-7B35-7E40-C4B6EAF40712}"/>
              </a:ext>
            </a:extLst>
          </p:cNvPr>
          <p:cNvPicPr>
            <a:picLocks noChangeAspect="1"/>
          </p:cNvPicPr>
          <p:nvPr/>
        </p:nvPicPr>
        <p:blipFill>
          <a:blip r:embed="rId5"/>
          <a:stretch>
            <a:fillRect/>
          </a:stretch>
        </p:blipFill>
        <p:spPr>
          <a:xfrm>
            <a:off x="5478556" y="1550895"/>
            <a:ext cx="3162300" cy="231668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2"/>
        <p:cNvGrpSpPr/>
        <p:nvPr/>
      </p:nvGrpSpPr>
      <p:grpSpPr>
        <a:xfrm>
          <a:off x="0" y="0"/>
          <a:ext cx="0" cy="0"/>
          <a:chOff x="0" y="0"/>
          <a:chExt cx="0" cy="0"/>
        </a:xfrm>
      </p:grpSpPr>
      <p:pic>
        <p:nvPicPr>
          <p:cNvPr id="123" name="Google Shape;123;p22" title="Screenshot 2025-06-06 at 11.34.30 AM.png"/>
          <p:cNvPicPr preferRelativeResize="0"/>
          <p:nvPr/>
        </p:nvPicPr>
        <p:blipFill>
          <a:blip r:embed="rId4">
            <a:alphaModFix/>
          </a:blip>
          <a:stretch>
            <a:fillRect/>
          </a:stretch>
        </p:blipFill>
        <p:spPr>
          <a:xfrm>
            <a:off x="0" y="1061575"/>
            <a:ext cx="9143999" cy="3916450"/>
          </a:xfrm>
          <a:prstGeom prst="rect">
            <a:avLst/>
          </a:prstGeom>
          <a:noFill/>
          <a:ln>
            <a:noFill/>
          </a:ln>
        </p:spPr>
      </p:pic>
      <p:sp>
        <p:nvSpPr>
          <p:cNvPr id="124" name="Google Shape;124;p22"/>
          <p:cNvSpPr txBox="1"/>
          <p:nvPr/>
        </p:nvSpPr>
        <p:spPr>
          <a:xfrm>
            <a:off x="413700" y="206828"/>
            <a:ext cx="81909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b="1">
                <a:latin typeface="Roboto"/>
                <a:ea typeface="Roboto"/>
                <a:cs typeface="Roboto"/>
                <a:sym typeface="Roboto"/>
              </a:rPr>
              <a:t>Long Mark outs</a:t>
            </a:r>
            <a:endParaRPr sz="2200" b="1">
              <a:latin typeface="Roboto"/>
              <a:ea typeface="Roboto"/>
              <a:cs typeface="Roboto"/>
              <a:sym typeface="Roboto"/>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129" name="Google Shape;129;p23"/>
          <p:cNvSpPr txBox="1"/>
          <p:nvPr/>
        </p:nvSpPr>
        <p:spPr>
          <a:xfrm>
            <a:off x="1431842" y="1154154"/>
            <a:ext cx="7712158" cy="4445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800" dirty="0">
              <a:solidFill>
                <a:srgbClr val="666666"/>
              </a:solidFill>
              <a:latin typeface="Roboto"/>
              <a:ea typeface="Roboto"/>
              <a:cs typeface="Roboto"/>
              <a:sym typeface="Roboto"/>
            </a:endParaRPr>
          </a:p>
          <a:p>
            <a:pPr marL="342900" lvl="0" indent="-368300" algn="l" rtl="0">
              <a:spcBef>
                <a:spcPts val="480"/>
              </a:spcBef>
              <a:spcAft>
                <a:spcPts val="0"/>
              </a:spcAft>
              <a:buClr>
                <a:srgbClr val="000000"/>
              </a:buClr>
              <a:buSzPts val="2800"/>
              <a:buFont typeface="Arial"/>
              <a:buChar char="●"/>
            </a:pPr>
            <a:r>
              <a:rPr lang="en" sz="2800" dirty="0">
                <a:latin typeface="Roboto"/>
                <a:ea typeface="Roboto"/>
                <a:cs typeface="Roboto"/>
                <a:sym typeface="Roboto"/>
              </a:rPr>
              <a:t>Updating the pre-marks when requesting renewals</a:t>
            </a:r>
            <a:endParaRPr sz="2800" dirty="0">
              <a:latin typeface="Roboto"/>
              <a:ea typeface="Roboto"/>
              <a:cs typeface="Roboto"/>
              <a:sym typeface="Roboto"/>
            </a:endParaRPr>
          </a:p>
          <a:p>
            <a:pPr marL="342900" lvl="0" indent="-368300" algn="l" rtl="0">
              <a:spcBef>
                <a:spcPts val="480"/>
              </a:spcBef>
              <a:spcAft>
                <a:spcPts val="0"/>
              </a:spcAft>
              <a:buClr>
                <a:srgbClr val="000000"/>
              </a:buClr>
              <a:buSzPts val="2800"/>
              <a:buFont typeface="Arial"/>
              <a:buChar char="●"/>
            </a:pPr>
            <a:r>
              <a:rPr lang="en" sz="2800" dirty="0">
                <a:latin typeface="Roboto"/>
                <a:ea typeface="Roboto"/>
                <a:cs typeface="Roboto"/>
                <a:sym typeface="Roboto"/>
              </a:rPr>
              <a:t>Submit a new ticket rather than request remarks</a:t>
            </a:r>
            <a:endParaRPr sz="2800" dirty="0">
              <a:latin typeface="Roboto"/>
              <a:ea typeface="Roboto"/>
              <a:cs typeface="Roboto"/>
              <a:sym typeface="Roboto"/>
            </a:endParaRPr>
          </a:p>
          <a:p>
            <a:pPr marL="342900" lvl="0" indent="-368300" algn="l" rtl="0">
              <a:spcBef>
                <a:spcPts val="480"/>
              </a:spcBef>
              <a:spcAft>
                <a:spcPts val="0"/>
              </a:spcAft>
              <a:buClr>
                <a:srgbClr val="000000"/>
              </a:buClr>
              <a:buSzPts val="2800"/>
              <a:buFont typeface="Roboto"/>
              <a:buChar char="●"/>
            </a:pPr>
            <a:r>
              <a:rPr lang="en" sz="2800" dirty="0">
                <a:latin typeface="Roboto"/>
                <a:ea typeface="Roboto"/>
                <a:cs typeface="Roboto"/>
                <a:sym typeface="Roboto"/>
              </a:rPr>
              <a:t>Maintaining previous marks</a:t>
            </a:r>
            <a:endParaRPr sz="2800" dirty="0">
              <a:latin typeface="Roboto"/>
              <a:ea typeface="Roboto"/>
              <a:cs typeface="Roboto"/>
              <a:sym typeface="Roboto"/>
            </a:endParaRPr>
          </a:p>
        </p:txBody>
      </p:sp>
      <p:sp>
        <p:nvSpPr>
          <p:cNvPr id="130" name="Google Shape;130;p23"/>
          <p:cNvSpPr txBox="1"/>
          <p:nvPr/>
        </p:nvSpPr>
        <p:spPr>
          <a:xfrm>
            <a:off x="0" y="330949"/>
            <a:ext cx="9170100" cy="6279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Clr>
                <a:srgbClr val="000000"/>
              </a:buClr>
              <a:buSzPts val="1400"/>
              <a:buFont typeface="Arial"/>
              <a:buNone/>
            </a:pPr>
            <a:r>
              <a:rPr lang="en" sz="3200" b="1">
                <a:latin typeface="Roboto"/>
                <a:ea typeface="Roboto"/>
                <a:cs typeface="Roboto"/>
                <a:sym typeface="Roboto"/>
              </a:rPr>
              <a:t>Renewals &amp; Ongoing Projects</a:t>
            </a:r>
            <a:endParaRPr sz="2000">
              <a:latin typeface="Roboto"/>
              <a:ea typeface="Roboto"/>
              <a:cs typeface="Roboto"/>
              <a:sym typeface="Roboto"/>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4"/>
        <p:cNvGrpSpPr/>
        <p:nvPr/>
      </p:nvGrpSpPr>
      <p:grpSpPr>
        <a:xfrm>
          <a:off x="0" y="0"/>
          <a:ext cx="0" cy="0"/>
          <a:chOff x="0" y="0"/>
          <a:chExt cx="0" cy="0"/>
        </a:xfrm>
      </p:grpSpPr>
      <p:sp>
        <p:nvSpPr>
          <p:cNvPr id="135" name="Google Shape;135;p24"/>
          <p:cNvSpPr txBox="1"/>
          <p:nvPr/>
        </p:nvSpPr>
        <p:spPr>
          <a:xfrm>
            <a:off x="0" y="289580"/>
            <a:ext cx="87978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b="1">
                <a:latin typeface="Roboto"/>
                <a:ea typeface="Roboto"/>
                <a:cs typeface="Roboto"/>
                <a:sym typeface="Roboto"/>
              </a:rPr>
              <a:t>Contractor Responsibilities</a:t>
            </a:r>
            <a:r>
              <a:rPr lang="en" sz="3200" b="1">
                <a:latin typeface="Merriweather"/>
                <a:ea typeface="Merriweather"/>
                <a:cs typeface="Merriweather"/>
                <a:sym typeface="Merriweather"/>
              </a:rPr>
              <a:t> </a:t>
            </a:r>
            <a:r>
              <a:rPr lang="en" sz="2800" b="1">
                <a:latin typeface="Merriweather"/>
                <a:ea typeface="Merriweather"/>
                <a:cs typeface="Merriweather"/>
                <a:sym typeface="Merriweather"/>
              </a:rPr>
              <a:t> </a:t>
            </a:r>
            <a:endParaRPr/>
          </a:p>
        </p:txBody>
      </p:sp>
      <p:sp>
        <p:nvSpPr>
          <p:cNvPr id="156" name="Google Shape;156;p25"/>
          <p:cNvSpPr txBox="1"/>
          <p:nvPr/>
        </p:nvSpPr>
        <p:spPr>
          <a:xfrm>
            <a:off x="152400" y="1172470"/>
            <a:ext cx="8590200" cy="2646848"/>
          </a:xfrm>
          <a:prstGeom prst="rect">
            <a:avLst/>
          </a:prstGeom>
          <a:noFill/>
          <a:ln>
            <a:noFill/>
          </a:ln>
        </p:spPr>
        <p:txBody>
          <a:bodyPr spcFirstLastPara="1" wrap="square" lIns="91425" tIns="91425" rIns="91425" bIns="91425" anchor="t" anchorCtr="0">
            <a:spAutoFit/>
          </a:bodyPr>
          <a:lstStyle/>
          <a:p>
            <a:pPr marL="457200" indent="-336550">
              <a:buClr>
                <a:schemeClr val="dk2"/>
              </a:buClr>
              <a:buSzPts val="1700"/>
              <a:buFont typeface="Roboto"/>
              <a:buChar char="●"/>
            </a:pPr>
            <a:r>
              <a:rPr lang="en" sz="2700" dirty="0">
                <a:solidFill>
                  <a:schemeClr val="bg2">
                    <a:lumMod val="49000"/>
                  </a:schemeClr>
                </a:solidFill>
                <a:latin typeface="Roboto"/>
                <a:ea typeface="Roboto"/>
                <a:cs typeface="Roboto"/>
                <a:sym typeface="Roboto"/>
              </a:rPr>
              <a:t>Remember that the excavator is responsible for maintaining the marks for 30 days</a:t>
            </a:r>
            <a:endParaRPr lang="en-US" sz="2700" dirty="0">
              <a:solidFill>
                <a:schemeClr val="bg2">
                  <a:lumMod val="49000"/>
                </a:schemeClr>
              </a:solidFill>
              <a:latin typeface="Roboto"/>
              <a:ea typeface="Roboto"/>
              <a:cs typeface="Roboto"/>
            </a:endParaRPr>
          </a:p>
          <a:p>
            <a:pPr marL="457200" lvl="0" indent="-336550" algn="l" rtl="0">
              <a:spcBef>
                <a:spcPts val="1000"/>
              </a:spcBef>
              <a:spcAft>
                <a:spcPts val="0"/>
              </a:spcAft>
              <a:buClr>
                <a:schemeClr val="dk2"/>
              </a:buClr>
              <a:buSzPts val="1700"/>
              <a:buFont typeface="Roboto"/>
              <a:buChar char="●"/>
            </a:pPr>
            <a:r>
              <a:rPr lang="en" sz="2700" dirty="0">
                <a:solidFill>
                  <a:schemeClr val="bg2">
                    <a:lumMod val="49000"/>
                  </a:schemeClr>
                </a:solidFill>
                <a:latin typeface="Roboto"/>
                <a:ea typeface="Roboto"/>
                <a:cs typeface="Roboto"/>
                <a:sym typeface="Roboto"/>
              </a:rPr>
              <a:t>Use the appropriate paint color and type of markings when you are maintaining the marks</a:t>
            </a:r>
            <a:endParaRPr sz="2700" dirty="0">
              <a:solidFill>
                <a:schemeClr val="bg2">
                  <a:lumMod val="49000"/>
                </a:schemeClr>
              </a:solidFill>
              <a:latin typeface="Roboto"/>
              <a:ea typeface="Roboto"/>
              <a:cs typeface="Roboto"/>
            </a:endParaRPr>
          </a:p>
          <a:p>
            <a:pPr marL="457200" lvl="0" indent="-336550" algn="l" rtl="0">
              <a:spcBef>
                <a:spcPts val="1000"/>
              </a:spcBef>
              <a:spcAft>
                <a:spcPts val="1000"/>
              </a:spcAft>
              <a:buClr>
                <a:schemeClr val="dk2"/>
              </a:buClr>
              <a:buSzPts val="1700"/>
              <a:buFont typeface="Roboto"/>
              <a:buChar char="●"/>
            </a:pPr>
            <a:r>
              <a:rPr lang="en" sz="2700" dirty="0">
                <a:solidFill>
                  <a:schemeClr val="bg2">
                    <a:lumMod val="49000"/>
                  </a:schemeClr>
                </a:solidFill>
                <a:latin typeface="Roboto"/>
                <a:ea typeface="Roboto"/>
                <a:cs typeface="Roboto"/>
                <a:sym typeface="Roboto"/>
              </a:rPr>
              <a:t>Take pics/videos before any work takes place</a:t>
            </a:r>
            <a:endParaRPr sz="2700" dirty="0">
              <a:solidFill>
                <a:schemeClr val="bg2">
                  <a:lumMod val="49000"/>
                </a:schemeClr>
              </a:solidFill>
              <a:latin typeface="Roboto"/>
              <a:ea typeface="Roboto"/>
              <a:cs typeface="Roboto"/>
              <a:sym typeface="Roboto"/>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0"/>
        <p:cNvGrpSpPr/>
        <p:nvPr/>
      </p:nvGrpSpPr>
      <p:grpSpPr>
        <a:xfrm>
          <a:off x="0" y="0"/>
          <a:ext cx="0" cy="0"/>
          <a:chOff x="0" y="0"/>
          <a:chExt cx="0" cy="0"/>
        </a:xfrm>
      </p:grpSpPr>
      <p:sp>
        <p:nvSpPr>
          <p:cNvPr id="141" name="Google Shape;141;p25"/>
          <p:cNvSpPr txBox="1"/>
          <p:nvPr/>
        </p:nvSpPr>
        <p:spPr>
          <a:xfrm>
            <a:off x="13877" y="317150"/>
            <a:ext cx="9087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1400"/>
              <a:buFont typeface="Arial"/>
              <a:buNone/>
            </a:pPr>
            <a:endParaRPr sz="1800">
              <a:solidFill>
                <a:schemeClr val="lt2"/>
              </a:solidFill>
              <a:latin typeface="Roboto"/>
              <a:ea typeface="Roboto"/>
              <a:cs typeface="Roboto"/>
              <a:sym typeface="Roboto"/>
            </a:endParaRPr>
          </a:p>
        </p:txBody>
      </p:sp>
      <p:sp>
        <p:nvSpPr>
          <p:cNvPr id="142" name="Google Shape;142;p25"/>
          <p:cNvSpPr txBox="1"/>
          <p:nvPr/>
        </p:nvSpPr>
        <p:spPr>
          <a:xfrm>
            <a:off x="678873" y="994257"/>
            <a:ext cx="8340436" cy="3937971"/>
          </a:xfrm>
          <a:prstGeom prst="rect">
            <a:avLst/>
          </a:prstGeom>
          <a:noFill/>
          <a:ln>
            <a:noFill/>
          </a:ln>
        </p:spPr>
        <p:txBody>
          <a:bodyPr spcFirstLastPara="1" wrap="square" lIns="91425" tIns="91425" rIns="91425" bIns="91425" anchor="t" anchorCtr="0">
            <a:spAutoFit/>
          </a:bodyPr>
          <a:lstStyle/>
          <a:p>
            <a:pPr marL="457200" lvl="0" indent="-387350" algn="l" rtl="0">
              <a:lnSpc>
                <a:spcPct val="90000"/>
              </a:lnSpc>
              <a:spcBef>
                <a:spcPts val="0"/>
              </a:spcBef>
              <a:spcAft>
                <a:spcPts val="0"/>
              </a:spcAft>
              <a:buSzPts val="2500"/>
              <a:buAutoNum type="arabicPeriod"/>
            </a:pPr>
            <a:r>
              <a:rPr lang="en" sz="2500" dirty="0"/>
              <a:t>Pre-marks are required for all tickets</a:t>
            </a:r>
            <a:endParaRPr sz="2500" dirty="0"/>
          </a:p>
          <a:p>
            <a:pPr marL="0" lvl="0" indent="0" algn="ctr" rtl="0">
              <a:lnSpc>
                <a:spcPct val="90000"/>
              </a:lnSpc>
              <a:spcBef>
                <a:spcPts val="0"/>
              </a:spcBef>
              <a:spcAft>
                <a:spcPts val="0"/>
              </a:spcAft>
              <a:buNone/>
            </a:pPr>
            <a:endParaRPr sz="2500" dirty="0"/>
          </a:p>
          <a:p>
            <a:pPr marL="0" lvl="0" indent="0" algn="l" rtl="0">
              <a:lnSpc>
                <a:spcPct val="90000"/>
              </a:lnSpc>
              <a:spcBef>
                <a:spcPts val="0"/>
              </a:spcBef>
              <a:spcAft>
                <a:spcPts val="0"/>
              </a:spcAft>
              <a:buNone/>
            </a:pPr>
            <a:r>
              <a:rPr lang="en" sz="2500" dirty="0"/>
              <a:t>2.  Required to be completed prior to submitting ticket</a:t>
            </a:r>
            <a:r>
              <a:rPr lang="en" sz="2600" dirty="0"/>
              <a:t> </a:t>
            </a:r>
            <a:endParaRPr sz="2600" dirty="0"/>
          </a:p>
          <a:p>
            <a:pPr marL="0" lvl="0" indent="0" algn="ctr" rtl="0">
              <a:lnSpc>
                <a:spcPct val="90000"/>
              </a:lnSpc>
              <a:spcBef>
                <a:spcPts val="0"/>
              </a:spcBef>
              <a:spcAft>
                <a:spcPts val="0"/>
              </a:spcAft>
              <a:buNone/>
            </a:pPr>
            <a:endParaRPr sz="2600" dirty="0"/>
          </a:p>
          <a:p>
            <a:pPr marL="457200" lvl="0" indent="-457200" algn="l" rtl="0">
              <a:lnSpc>
                <a:spcPct val="90000"/>
              </a:lnSpc>
              <a:spcBef>
                <a:spcPts val="0"/>
              </a:spcBef>
              <a:spcAft>
                <a:spcPts val="0"/>
              </a:spcAft>
              <a:buAutoNum type="arabicPeriod" startAt="3"/>
            </a:pPr>
            <a:r>
              <a:rPr lang="en" sz="2500" dirty="0"/>
              <a:t>Must be marked in white paint, stakes, ribbons or flags.</a:t>
            </a:r>
          </a:p>
          <a:p>
            <a:pPr marL="457200" lvl="5" indent="-457200">
              <a:lnSpc>
                <a:spcPct val="90000"/>
              </a:lnSpc>
              <a:buFont typeface="Courier New" panose="02070309020205020404" pitchFamily="49" charset="0"/>
              <a:buChar char="o"/>
            </a:pPr>
            <a:endParaRPr lang="en" sz="2500" dirty="0"/>
          </a:p>
          <a:p>
            <a:pPr marL="457200" lvl="8" indent="-457200">
              <a:lnSpc>
                <a:spcPct val="90000"/>
              </a:lnSpc>
              <a:buFont typeface="Arial" panose="020B0604020202020204" pitchFamily="34" charset="0"/>
              <a:buChar char="•"/>
            </a:pPr>
            <a:r>
              <a:rPr lang="en" sz="2500" dirty="0"/>
              <a:t>In winter time use </a:t>
            </a:r>
            <a:r>
              <a:rPr lang="en" sz="2500" dirty="0">
                <a:solidFill>
                  <a:schemeClr val="bg1"/>
                </a:solidFill>
                <a:highlight>
                  <a:srgbClr val="FF00FF"/>
                </a:highlight>
              </a:rPr>
              <a:t>Pink paint </a:t>
            </a:r>
            <a:r>
              <a:rPr lang="en" sz="2500" dirty="0"/>
              <a:t>for Pre-marks</a:t>
            </a:r>
            <a:endParaRPr sz="2500" dirty="0"/>
          </a:p>
          <a:p>
            <a:pPr marL="0" lvl="0" indent="0" algn="ctr" rtl="0">
              <a:lnSpc>
                <a:spcPct val="90000"/>
              </a:lnSpc>
              <a:spcBef>
                <a:spcPts val="0"/>
              </a:spcBef>
              <a:spcAft>
                <a:spcPts val="0"/>
              </a:spcAft>
              <a:buNone/>
            </a:pPr>
            <a:endParaRPr sz="2500" dirty="0"/>
          </a:p>
          <a:p>
            <a:pPr marL="0" lvl="0" indent="0" algn="l" rtl="0">
              <a:lnSpc>
                <a:spcPct val="90000"/>
              </a:lnSpc>
              <a:spcBef>
                <a:spcPts val="0"/>
              </a:spcBef>
              <a:spcAft>
                <a:spcPts val="0"/>
              </a:spcAft>
              <a:buNone/>
            </a:pPr>
            <a:r>
              <a:rPr lang="en" sz="2600" dirty="0"/>
              <a:t>4.  Label with contractor name or initials </a:t>
            </a:r>
            <a:endParaRPr sz="2500" dirty="0"/>
          </a:p>
          <a:p>
            <a:pPr marL="0" lvl="0" indent="0" algn="l" rtl="0">
              <a:lnSpc>
                <a:spcPct val="90000"/>
              </a:lnSpc>
              <a:spcBef>
                <a:spcPts val="0"/>
              </a:spcBef>
              <a:spcAft>
                <a:spcPts val="0"/>
              </a:spcAft>
              <a:buNone/>
            </a:pPr>
            <a:endParaRPr sz="1800" dirty="0">
              <a:solidFill>
                <a:schemeClr val="lt1"/>
              </a:solidFill>
            </a:endParaRPr>
          </a:p>
        </p:txBody>
      </p:sp>
      <p:sp>
        <p:nvSpPr>
          <p:cNvPr id="143" name="Google Shape;143;p25"/>
          <p:cNvSpPr txBox="1"/>
          <p:nvPr/>
        </p:nvSpPr>
        <p:spPr>
          <a:xfrm>
            <a:off x="1654875" y="2455975"/>
            <a:ext cx="30000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endParaRPr/>
          </a:p>
        </p:txBody>
      </p:sp>
      <p:sp>
        <p:nvSpPr>
          <p:cNvPr id="144" name="Google Shape;144;p25"/>
          <p:cNvSpPr txBox="1"/>
          <p:nvPr/>
        </p:nvSpPr>
        <p:spPr>
          <a:xfrm>
            <a:off x="-14325" y="317157"/>
            <a:ext cx="9143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1400"/>
              <a:buFont typeface="Arial"/>
              <a:buNone/>
            </a:pPr>
            <a:r>
              <a:rPr lang="en" sz="3200" b="1">
                <a:latin typeface="Roboto"/>
                <a:ea typeface="Roboto"/>
                <a:cs typeface="Roboto"/>
                <a:sym typeface="Roboto"/>
              </a:rPr>
              <a:t>Importance of Pre-Marks</a:t>
            </a:r>
            <a:endParaRPr sz="2200">
              <a:latin typeface="Roboto"/>
              <a:ea typeface="Roboto"/>
              <a:cs typeface="Roboto"/>
              <a:sym typeface="Roboto"/>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8"/>
        <p:cNvGrpSpPr/>
        <p:nvPr/>
      </p:nvGrpSpPr>
      <p:grpSpPr>
        <a:xfrm>
          <a:off x="0" y="0"/>
          <a:ext cx="0" cy="0"/>
          <a:chOff x="0" y="0"/>
          <a:chExt cx="0" cy="0"/>
        </a:xfrm>
      </p:grpSpPr>
      <p:sp>
        <p:nvSpPr>
          <p:cNvPr id="149" name="Google Shape;149;p26"/>
          <p:cNvSpPr txBox="1"/>
          <p:nvPr/>
        </p:nvSpPr>
        <p:spPr>
          <a:xfrm>
            <a:off x="13877" y="109903"/>
            <a:ext cx="90873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100" b="1">
                <a:latin typeface="Roboto"/>
                <a:ea typeface="Roboto"/>
                <a:cs typeface="Roboto"/>
                <a:sym typeface="Roboto"/>
              </a:rPr>
              <a:t>Bad pre-marks</a:t>
            </a:r>
            <a:endParaRPr sz="2900" b="1">
              <a:latin typeface="Roboto"/>
              <a:ea typeface="Roboto"/>
              <a:cs typeface="Roboto"/>
              <a:sym typeface="Roboto"/>
            </a:endParaRPr>
          </a:p>
        </p:txBody>
      </p:sp>
      <p:pic>
        <p:nvPicPr>
          <p:cNvPr id="150" name="Google Shape;150;p26" title="Screenshot 2025-12-28 at 8.50.11 PM.png"/>
          <p:cNvPicPr preferRelativeResize="0"/>
          <p:nvPr/>
        </p:nvPicPr>
        <p:blipFill rotWithShape="1">
          <a:blip r:embed="rId4">
            <a:alphaModFix/>
          </a:blip>
          <a:srcRect t="-6779" r="-2944" b="19860"/>
          <a:stretch/>
        </p:blipFill>
        <p:spPr>
          <a:xfrm>
            <a:off x="85281" y="600699"/>
            <a:ext cx="3389754" cy="4325112"/>
          </a:xfrm>
          <a:prstGeom prst="rect">
            <a:avLst/>
          </a:prstGeom>
          <a:noFill/>
          <a:ln>
            <a:noFill/>
          </a:ln>
        </p:spPr>
      </p:pic>
      <p:pic>
        <p:nvPicPr>
          <p:cNvPr id="151" name="Google Shape;151;p26" title="Screenshot 2025-12-28 at 8.53.40 PM.png"/>
          <p:cNvPicPr preferRelativeResize="0"/>
          <p:nvPr/>
        </p:nvPicPr>
        <p:blipFill>
          <a:blip r:embed="rId5">
            <a:alphaModFix/>
          </a:blip>
          <a:stretch>
            <a:fillRect/>
          </a:stretch>
        </p:blipFill>
        <p:spPr>
          <a:xfrm>
            <a:off x="5487968" y="902150"/>
            <a:ext cx="3538727" cy="4059935"/>
          </a:xfrm>
          <a:prstGeom prst="rect">
            <a:avLst/>
          </a:prstGeom>
          <a:noFill/>
          <a:ln>
            <a:noFill/>
          </a:ln>
        </p:spPr>
      </p:pic>
      <p:pic>
        <p:nvPicPr>
          <p:cNvPr id="152" name="Google Shape;152;p26" title="Screenshot 2025-12-28 at 8.48.54 PM.png"/>
          <p:cNvPicPr preferRelativeResize="0"/>
          <p:nvPr/>
        </p:nvPicPr>
        <p:blipFill>
          <a:blip r:embed="rId6">
            <a:alphaModFix/>
          </a:blip>
          <a:stretch>
            <a:fillRect/>
          </a:stretch>
        </p:blipFill>
        <p:spPr>
          <a:xfrm>
            <a:off x="3047871" y="950285"/>
            <a:ext cx="2670049" cy="395935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
        <p:nvSpPr>
          <p:cNvPr id="157" name="Google Shape;157;p27"/>
          <p:cNvSpPr txBox="1"/>
          <p:nvPr/>
        </p:nvSpPr>
        <p:spPr>
          <a:xfrm>
            <a:off x="13877" y="317150"/>
            <a:ext cx="9087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800">
              <a:solidFill>
                <a:schemeClr val="lt2"/>
              </a:solidFill>
              <a:latin typeface="Roboto"/>
              <a:ea typeface="Roboto"/>
              <a:cs typeface="Roboto"/>
              <a:sym typeface="Roboto"/>
            </a:endParaRPr>
          </a:p>
        </p:txBody>
      </p:sp>
      <p:pic>
        <p:nvPicPr>
          <p:cNvPr id="158" name="Google Shape;158;p27" title="Premarks.jpg"/>
          <p:cNvPicPr preferRelativeResize="0"/>
          <p:nvPr/>
        </p:nvPicPr>
        <p:blipFill>
          <a:blip r:embed="rId4">
            <a:alphaModFix/>
          </a:blip>
          <a:stretch>
            <a:fillRect/>
          </a:stretch>
        </p:blipFill>
        <p:spPr>
          <a:xfrm>
            <a:off x="351594" y="1115090"/>
            <a:ext cx="4311049" cy="3896525"/>
          </a:xfrm>
          <a:prstGeom prst="rect">
            <a:avLst/>
          </a:prstGeom>
          <a:noFill/>
          <a:ln>
            <a:noFill/>
          </a:ln>
        </p:spPr>
      </p:pic>
      <p:pic>
        <p:nvPicPr>
          <p:cNvPr id="159" name="Google Shape;159;p27" title="IMG_0281.jpeg"/>
          <p:cNvPicPr preferRelativeResize="0"/>
          <p:nvPr/>
        </p:nvPicPr>
        <p:blipFill rotWithShape="1">
          <a:blip r:embed="rId5">
            <a:alphaModFix/>
          </a:blip>
          <a:srcRect l="6996" t="15753" r="25008" b="16632"/>
          <a:stretch/>
        </p:blipFill>
        <p:spPr>
          <a:xfrm>
            <a:off x="4904984" y="1115090"/>
            <a:ext cx="3957600" cy="3925202"/>
          </a:xfrm>
          <a:prstGeom prst="rect">
            <a:avLst/>
          </a:prstGeom>
          <a:noFill/>
          <a:ln>
            <a:noFill/>
          </a:ln>
        </p:spPr>
      </p:pic>
      <p:sp>
        <p:nvSpPr>
          <p:cNvPr id="160" name="Google Shape;160;p27"/>
          <p:cNvSpPr txBox="1"/>
          <p:nvPr/>
        </p:nvSpPr>
        <p:spPr>
          <a:xfrm>
            <a:off x="82775" y="661900"/>
            <a:ext cx="9087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lt2"/>
              </a:solidFill>
              <a:latin typeface="Roboto"/>
              <a:ea typeface="Roboto"/>
              <a:cs typeface="Roboto"/>
              <a:sym typeface="Roboto"/>
            </a:endParaRPr>
          </a:p>
        </p:txBody>
      </p:sp>
      <p:sp>
        <p:nvSpPr>
          <p:cNvPr id="161" name="Google Shape;161;p27"/>
          <p:cNvSpPr txBox="1"/>
          <p:nvPr/>
        </p:nvSpPr>
        <p:spPr>
          <a:xfrm>
            <a:off x="239625" y="132200"/>
            <a:ext cx="8665200" cy="831600"/>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None/>
            </a:pPr>
            <a:r>
              <a:rPr lang="en" sz="3200" b="1">
                <a:solidFill>
                  <a:srgbClr val="222222"/>
                </a:solidFill>
                <a:latin typeface="Roboto"/>
                <a:ea typeface="Roboto"/>
                <a:cs typeface="Roboto"/>
                <a:sym typeface="Roboto"/>
              </a:rPr>
              <a:t>Good Pre-Marks</a:t>
            </a:r>
            <a:endParaRPr sz="3200" b="1">
              <a:solidFill>
                <a:srgbClr val="222222"/>
              </a:solidFill>
              <a:latin typeface="Roboto"/>
              <a:ea typeface="Roboto"/>
              <a:cs typeface="Roboto"/>
              <a:sym typeface="Roboto"/>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5"/>
        <p:cNvGrpSpPr/>
        <p:nvPr/>
      </p:nvGrpSpPr>
      <p:grpSpPr>
        <a:xfrm>
          <a:off x="0" y="0"/>
          <a:ext cx="0" cy="0"/>
          <a:chOff x="0" y="0"/>
          <a:chExt cx="0" cy="0"/>
        </a:xfrm>
      </p:grpSpPr>
      <p:sp>
        <p:nvSpPr>
          <p:cNvPr id="166" name="Google Shape;166;p28"/>
          <p:cNvSpPr txBox="1"/>
          <p:nvPr/>
        </p:nvSpPr>
        <p:spPr>
          <a:xfrm>
            <a:off x="13877" y="317150"/>
            <a:ext cx="9087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800">
              <a:solidFill>
                <a:schemeClr val="lt2"/>
              </a:solidFill>
              <a:latin typeface="Roboto"/>
              <a:ea typeface="Roboto"/>
              <a:cs typeface="Roboto"/>
              <a:sym typeface="Roboto"/>
            </a:endParaRPr>
          </a:p>
        </p:txBody>
      </p:sp>
      <p:pic>
        <p:nvPicPr>
          <p:cNvPr id="167" name="Google Shape;167;p28" title="77091651339__775E9C4B-F571-42D3-8552-4DA277E6AEB2.jpeg"/>
          <p:cNvPicPr preferRelativeResize="0"/>
          <p:nvPr/>
        </p:nvPicPr>
        <p:blipFill>
          <a:blip r:embed="rId4">
            <a:alphaModFix/>
          </a:blip>
          <a:stretch>
            <a:fillRect/>
          </a:stretch>
        </p:blipFill>
        <p:spPr>
          <a:xfrm>
            <a:off x="468300" y="920676"/>
            <a:ext cx="4037549" cy="4117125"/>
          </a:xfrm>
          <a:prstGeom prst="rect">
            <a:avLst/>
          </a:prstGeom>
          <a:noFill/>
          <a:ln>
            <a:noFill/>
          </a:ln>
        </p:spPr>
      </p:pic>
      <p:pic>
        <p:nvPicPr>
          <p:cNvPr id="168" name="Google Shape;168;p28" title="77091653920__45465538-A3B8-4CC9-93B4-5CEA623349C5.jpeg"/>
          <p:cNvPicPr preferRelativeResize="0"/>
          <p:nvPr/>
        </p:nvPicPr>
        <p:blipFill>
          <a:blip r:embed="rId5">
            <a:alphaModFix/>
          </a:blip>
          <a:stretch>
            <a:fillRect/>
          </a:stretch>
        </p:blipFill>
        <p:spPr>
          <a:xfrm>
            <a:off x="4789225" y="920675"/>
            <a:ext cx="3959124" cy="4097751"/>
          </a:xfrm>
          <a:prstGeom prst="rect">
            <a:avLst/>
          </a:prstGeom>
          <a:noFill/>
          <a:ln>
            <a:noFill/>
          </a:ln>
        </p:spPr>
      </p:pic>
      <p:sp>
        <p:nvSpPr>
          <p:cNvPr id="169" name="Google Shape;169;p28"/>
          <p:cNvSpPr txBox="1"/>
          <p:nvPr/>
        </p:nvSpPr>
        <p:spPr>
          <a:xfrm>
            <a:off x="262425" y="117050"/>
            <a:ext cx="44493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1400"/>
              <a:buFont typeface="Arial"/>
              <a:buNone/>
            </a:pPr>
            <a:r>
              <a:rPr lang="en" sz="3100" b="1">
                <a:latin typeface="Roboto"/>
                <a:ea typeface="Roboto"/>
                <a:cs typeface="Roboto"/>
                <a:sym typeface="Roboto"/>
              </a:rPr>
              <a:t>Pre-marked</a:t>
            </a:r>
            <a:endParaRPr sz="2100">
              <a:latin typeface="Roboto"/>
              <a:ea typeface="Roboto"/>
              <a:cs typeface="Roboto"/>
              <a:sym typeface="Roboto"/>
            </a:endParaRPr>
          </a:p>
        </p:txBody>
      </p:sp>
      <p:sp>
        <p:nvSpPr>
          <p:cNvPr id="170" name="Google Shape;170;p28"/>
          <p:cNvSpPr txBox="1"/>
          <p:nvPr/>
        </p:nvSpPr>
        <p:spPr>
          <a:xfrm>
            <a:off x="4370075" y="117050"/>
            <a:ext cx="44493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1400"/>
              <a:buFont typeface="Arial"/>
              <a:buNone/>
            </a:pPr>
            <a:r>
              <a:rPr lang="en" sz="3100" b="1">
                <a:latin typeface="Roboto"/>
                <a:ea typeface="Roboto"/>
                <a:cs typeface="Roboto"/>
                <a:sym typeface="Roboto"/>
              </a:rPr>
              <a:t>Marked</a:t>
            </a:r>
            <a:endParaRPr sz="2100">
              <a:latin typeface="Roboto"/>
              <a:ea typeface="Roboto"/>
              <a:cs typeface="Roboto"/>
              <a:sym typeface="Roboto"/>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4"/>
        <p:cNvGrpSpPr/>
        <p:nvPr/>
      </p:nvGrpSpPr>
      <p:grpSpPr>
        <a:xfrm>
          <a:off x="0" y="0"/>
          <a:ext cx="0" cy="0"/>
          <a:chOff x="0" y="0"/>
          <a:chExt cx="0" cy="0"/>
        </a:xfrm>
      </p:grpSpPr>
      <p:pic>
        <p:nvPicPr>
          <p:cNvPr id="175" name="Google Shape;175;p29" descr="can you create a blank slide using this theme"/>
          <p:cNvPicPr preferRelativeResize="0"/>
          <p:nvPr/>
        </p:nvPicPr>
        <p:blipFill>
          <a:blip r:embed="rId4">
            <a:alphaModFix amt="40000"/>
          </a:blip>
          <a:stretch>
            <a:fillRect/>
          </a:stretch>
        </p:blipFill>
        <p:spPr>
          <a:xfrm>
            <a:off x="450" y="0"/>
            <a:ext cx="9143545" cy="5143500"/>
          </a:xfrm>
          <a:prstGeom prst="rect">
            <a:avLst/>
          </a:prstGeom>
          <a:noFill/>
          <a:ln>
            <a:noFill/>
          </a:ln>
        </p:spPr>
      </p:pic>
      <p:sp>
        <p:nvSpPr>
          <p:cNvPr id="176" name="Google Shape;176;p29"/>
          <p:cNvSpPr txBox="1"/>
          <p:nvPr/>
        </p:nvSpPr>
        <p:spPr>
          <a:xfrm>
            <a:off x="13875" y="110375"/>
            <a:ext cx="90873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1750"/>
              <a:buFont typeface="Arial"/>
              <a:buNone/>
            </a:pPr>
            <a:r>
              <a:rPr lang="en" sz="3000" b="1">
                <a:solidFill>
                  <a:srgbClr val="1F1111"/>
                </a:solidFill>
              </a:rPr>
              <a:t>If you see any of these structures with no markings, call before you dig.</a:t>
            </a:r>
            <a:endParaRPr sz="3000" b="1">
              <a:solidFill>
                <a:schemeClr val="lt2"/>
              </a:solidFill>
              <a:latin typeface="Roboto"/>
              <a:ea typeface="Roboto"/>
              <a:cs typeface="Roboto"/>
              <a:sym typeface="Roboto"/>
            </a:endParaRPr>
          </a:p>
        </p:txBody>
      </p:sp>
      <p:pic>
        <p:nvPicPr>
          <p:cNvPr id="177" name="Google Shape;177;p29"/>
          <p:cNvPicPr preferRelativeResize="0"/>
          <p:nvPr/>
        </p:nvPicPr>
        <p:blipFill rotWithShape="1">
          <a:blip r:embed="rId5">
            <a:alphaModFix/>
          </a:blip>
          <a:srcRect/>
          <a:stretch/>
        </p:blipFill>
        <p:spPr>
          <a:xfrm>
            <a:off x="383375" y="1332175"/>
            <a:ext cx="8567251" cy="36633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1"/>
        <p:cNvGrpSpPr/>
        <p:nvPr/>
      </p:nvGrpSpPr>
      <p:grpSpPr>
        <a:xfrm>
          <a:off x="0" y="0"/>
          <a:ext cx="0" cy="0"/>
          <a:chOff x="0" y="0"/>
          <a:chExt cx="0" cy="0"/>
        </a:xfrm>
      </p:grpSpPr>
      <p:pic>
        <p:nvPicPr>
          <p:cNvPr id="182" name="Google Shape;182;p30" descr="Create a theme using underground utility locating/ construction"/>
          <p:cNvPicPr preferRelativeResize="0"/>
          <p:nvPr/>
        </p:nvPicPr>
        <p:blipFill>
          <a:blip r:embed="rId4">
            <a:alphaModFix/>
          </a:blip>
          <a:stretch>
            <a:fillRect/>
          </a:stretch>
        </p:blipFill>
        <p:spPr>
          <a:xfrm>
            <a:off x="225" y="20061"/>
            <a:ext cx="9143545" cy="510338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6"/>
        <p:cNvGrpSpPr/>
        <p:nvPr/>
      </p:nvGrpSpPr>
      <p:grpSpPr>
        <a:xfrm>
          <a:off x="0" y="0"/>
          <a:ext cx="0" cy="0"/>
          <a:chOff x="0" y="0"/>
          <a:chExt cx="0" cy="0"/>
        </a:xfrm>
      </p:grpSpPr>
      <p:sp>
        <p:nvSpPr>
          <p:cNvPr id="187" name="Google Shape;187;p31"/>
          <p:cNvSpPr txBox="1"/>
          <p:nvPr/>
        </p:nvSpPr>
        <p:spPr>
          <a:xfrm>
            <a:off x="13877" y="193706"/>
            <a:ext cx="90873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1400"/>
              <a:buFont typeface="Arial"/>
              <a:buNone/>
            </a:pPr>
            <a:r>
              <a:rPr lang="en" sz="3200" b="1"/>
              <a:t> Single Direct Buried Cables with Tolerance Zones (18”)</a:t>
            </a:r>
            <a:endParaRPr sz="2600" b="1">
              <a:latin typeface="Roboto"/>
              <a:ea typeface="Roboto"/>
              <a:cs typeface="Roboto"/>
              <a:sym typeface="Roboto"/>
            </a:endParaRPr>
          </a:p>
        </p:txBody>
      </p:sp>
      <p:pic>
        <p:nvPicPr>
          <p:cNvPr id="188" name="Google Shape;188;p31"/>
          <p:cNvPicPr preferRelativeResize="0"/>
          <p:nvPr/>
        </p:nvPicPr>
        <p:blipFill rotWithShape="1">
          <a:blip r:embed="rId4">
            <a:alphaModFix/>
          </a:blip>
          <a:srcRect/>
          <a:stretch/>
        </p:blipFill>
        <p:spPr>
          <a:xfrm>
            <a:off x="0" y="1598300"/>
            <a:ext cx="9144001" cy="525970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txBox="1"/>
          <p:nvPr/>
        </p:nvSpPr>
        <p:spPr>
          <a:xfrm>
            <a:off x="353400" y="246350"/>
            <a:ext cx="8513400" cy="6771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200" b="1" i="0" u="none" strike="noStrike" kern="0" cap="none" spc="0" normalizeH="0" baseline="0" noProof="0">
                <a:ln>
                  <a:noFill/>
                </a:ln>
                <a:solidFill>
                  <a:srgbClr val="000000"/>
                </a:solidFill>
                <a:effectLst/>
                <a:uLnTx/>
                <a:uFillTx/>
                <a:latin typeface="Arial"/>
                <a:cs typeface="Arial"/>
                <a:sym typeface="Arial"/>
              </a:rPr>
              <a:t>WALK A MILE IN OUR SHOES</a:t>
            </a:r>
            <a:endParaRPr kumimoji="0" sz="3200" b="1" i="0" u="none" strike="noStrike" kern="0" cap="none" spc="0" normalizeH="0" baseline="0" noProof="0">
              <a:ln>
                <a:noFill/>
              </a:ln>
              <a:solidFill>
                <a:srgbClr val="000000"/>
              </a:solidFill>
              <a:effectLst/>
              <a:uLnTx/>
              <a:uFillTx/>
              <a:latin typeface="Arial"/>
              <a:cs typeface="Arial"/>
              <a:sym typeface="Arial"/>
            </a:endParaRPr>
          </a:p>
        </p:txBody>
      </p:sp>
      <p:pic>
        <p:nvPicPr>
          <p:cNvPr id="74" name="Google Shape;74;p14" descr="A picture containing ground, footwear, lined&#10;&#10;Description automatically generated"/>
          <p:cNvPicPr preferRelativeResize="0"/>
          <p:nvPr/>
        </p:nvPicPr>
        <p:blipFill rotWithShape="1">
          <a:blip r:embed="rId3">
            <a:alphaModFix/>
          </a:blip>
          <a:srcRect t="11024" r="2543"/>
          <a:stretch/>
        </p:blipFill>
        <p:spPr>
          <a:xfrm>
            <a:off x="2356472" y="2884500"/>
            <a:ext cx="4431055" cy="2059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5" name="Google Shape;75;p14"/>
          <p:cNvSpPr txBox="1"/>
          <p:nvPr/>
        </p:nvSpPr>
        <p:spPr>
          <a:xfrm>
            <a:off x="4522975" y="1130750"/>
            <a:ext cx="46470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737373"/>
              </a:solidFill>
              <a:effectLst/>
              <a:uLnTx/>
              <a:uFillTx/>
              <a:latin typeface="Roboto"/>
              <a:ea typeface="Roboto"/>
              <a:cs typeface="Roboto"/>
              <a:sym typeface="Roboto"/>
            </a:endParaRPr>
          </a:p>
        </p:txBody>
      </p:sp>
      <p:sp>
        <p:nvSpPr>
          <p:cNvPr id="76" name="Google Shape;76;p14"/>
          <p:cNvSpPr txBox="1"/>
          <p:nvPr/>
        </p:nvSpPr>
        <p:spPr>
          <a:xfrm>
            <a:off x="179275" y="786000"/>
            <a:ext cx="8991000" cy="2098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50000"/>
              </a:lnSpc>
              <a:spcBef>
                <a:spcPts val="400"/>
              </a:spcBef>
              <a:spcAft>
                <a:spcPts val="0"/>
              </a:spcAft>
              <a:buClr>
                <a:srgbClr val="1F1111"/>
              </a:buClr>
              <a:buSzPts val="2000"/>
              <a:buFont typeface="Arial"/>
              <a:buNone/>
              <a:tabLst/>
              <a:defRPr/>
            </a:pPr>
            <a:r>
              <a:rPr kumimoji="0" lang="en" sz="2200" b="1" i="0" u="none" strike="noStrike" kern="0" cap="none" spc="0" normalizeH="0" baseline="0" noProof="0">
                <a:ln>
                  <a:noFill/>
                </a:ln>
                <a:solidFill>
                  <a:srgbClr val="000000"/>
                </a:solidFill>
                <a:effectLst/>
                <a:uLnTx/>
                <a:uFillTx/>
                <a:latin typeface="Arial"/>
                <a:cs typeface="Arial"/>
                <a:sym typeface="Arial"/>
              </a:rPr>
              <a:t>Our goal is to work together to reduce damages, down time on projects, and improve safety standards. </a:t>
            </a:r>
            <a:endParaRPr kumimoji="0" sz="2100" b="1"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400"/>
              </a:spcBef>
              <a:spcAft>
                <a:spcPts val="0"/>
              </a:spcAft>
              <a:buClr>
                <a:srgbClr val="1F1111"/>
              </a:buClr>
              <a:buSzPts val="2000"/>
              <a:buFont typeface="Arial"/>
              <a:buNone/>
              <a:tabLst/>
              <a:defRPr/>
            </a:pPr>
            <a:r>
              <a:rPr kumimoji="0" lang="en" sz="2200" b="1" i="0" u="none" strike="noStrike" kern="0" cap="none" spc="0" normalizeH="0" baseline="0" noProof="0">
                <a:ln>
                  <a:noFill/>
                </a:ln>
                <a:solidFill>
                  <a:srgbClr val="000000"/>
                </a:solidFill>
                <a:effectLst/>
                <a:uLnTx/>
                <a:uFillTx/>
                <a:latin typeface="Arial"/>
                <a:cs typeface="Arial"/>
                <a:sym typeface="Arial"/>
              </a:rPr>
              <a:t>Let’s work together to build stronger relationships and safer sites for everyone. </a:t>
            </a:r>
            <a:endParaRPr kumimoji="0" sz="2000" b="1" i="0" u="none" strike="noStrike" kern="0" cap="none" spc="0" normalizeH="0" baseline="0" noProof="0">
              <a:ln>
                <a:noFill/>
              </a:ln>
              <a:solidFill>
                <a:srgbClr val="000000"/>
              </a:solidFill>
              <a:effectLst/>
              <a:uLnTx/>
              <a:uFillTx/>
              <a:latin typeface="Roboto"/>
              <a:ea typeface="Roboto"/>
              <a:cs typeface="Roboto"/>
              <a:sym typeface="Roboto"/>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
        <p:cNvGrpSpPr/>
        <p:nvPr/>
      </p:nvGrpSpPr>
      <p:grpSpPr>
        <a:xfrm>
          <a:off x="0" y="0"/>
          <a:ext cx="0" cy="0"/>
          <a:chOff x="0" y="0"/>
          <a:chExt cx="0" cy="0"/>
        </a:xfrm>
      </p:grpSpPr>
      <p:sp>
        <p:nvSpPr>
          <p:cNvPr id="200" name="Google Shape;200;p33"/>
          <p:cNvSpPr txBox="1"/>
          <p:nvPr/>
        </p:nvSpPr>
        <p:spPr>
          <a:xfrm>
            <a:off x="13877" y="83978"/>
            <a:ext cx="90873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1400"/>
              <a:buFont typeface="Arial"/>
              <a:buNone/>
            </a:pPr>
            <a:r>
              <a:rPr lang="en" sz="3200" b="1"/>
              <a:t>Multiple Direct Buried With Tolerance Zones (18”) and Duct Structure Marks</a:t>
            </a:r>
            <a:endParaRPr sz="2600" b="1">
              <a:latin typeface="Roboto"/>
              <a:ea typeface="Roboto"/>
              <a:cs typeface="Roboto"/>
              <a:sym typeface="Roboto"/>
            </a:endParaRPr>
          </a:p>
        </p:txBody>
      </p:sp>
      <p:pic>
        <p:nvPicPr>
          <p:cNvPr id="201" name="Google Shape;201;p33" descr="A picture containing text, red, building material, stone&#10;&#10;Description automatically generated"/>
          <p:cNvPicPr preferRelativeResize="0">
            <a:picLocks noGrp="1"/>
          </p:cNvPicPr>
          <p:nvPr>
            <p:ph type="body" idx="4294967295"/>
          </p:nvPr>
        </p:nvPicPr>
        <p:blipFill rotWithShape="1">
          <a:blip r:embed="rId4">
            <a:alphaModFix/>
          </a:blip>
          <a:srcRect/>
          <a:stretch/>
        </p:blipFill>
        <p:spPr>
          <a:xfrm rot="5400000">
            <a:off x="606364" y="1053375"/>
            <a:ext cx="3552300" cy="4408200"/>
          </a:xfrm>
          <a:prstGeom prst="rect">
            <a:avLst/>
          </a:prstGeom>
          <a:noFill/>
          <a:ln>
            <a:noFill/>
          </a:ln>
        </p:spPr>
      </p:pic>
      <p:pic>
        <p:nvPicPr>
          <p:cNvPr id="202" name="Google Shape;202;p33"/>
          <p:cNvPicPr preferRelativeResize="0"/>
          <p:nvPr/>
        </p:nvPicPr>
        <p:blipFill rotWithShape="1">
          <a:blip r:embed="rId5">
            <a:alphaModFix/>
          </a:blip>
          <a:srcRect/>
          <a:stretch/>
        </p:blipFill>
        <p:spPr>
          <a:xfrm rot="5400000">
            <a:off x="5018421" y="1060415"/>
            <a:ext cx="3544644" cy="438646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2"/>
        <p:cNvGrpSpPr/>
        <p:nvPr/>
      </p:nvGrpSpPr>
      <p:grpSpPr>
        <a:xfrm>
          <a:off x="0" y="0"/>
          <a:ext cx="0" cy="0"/>
          <a:chOff x="0" y="0"/>
          <a:chExt cx="0" cy="0"/>
        </a:xfrm>
      </p:grpSpPr>
      <p:sp>
        <p:nvSpPr>
          <p:cNvPr id="193" name="Google Shape;193;p32"/>
          <p:cNvSpPr txBox="1"/>
          <p:nvPr/>
        </p:nvSpPr>
        <p:spPr>
          <a:xfrm>
            <a:off x="-373648" y="89876"/>
            <a:ext cx="9087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1400"/>
              <a:buFont typeface="Arial"/>
              <a:buNone/>
            </a:pPr>
            <a:r>
              <a:rPr lang="en" sz="3200" b="1"/>
              <a:t>Gas Service and Offset Marks</a:t>
            </a:r>
            <a:endParaRPr sz="2600" b="1">
              <a:latin typeface="Roboto"/>
              <a:ea typeface="Roboto"/>
              <a:cs typeface="Roboto"/>
              <a:sym typeface="Roboto"/>
            </a:endParaRPr>
          </a:p>
        </p:txBody>
      </p:sp>
      <p:pic>
        <p:nvPicPr>
          <p:cNvPr id="194" name="Google Shape;194;p32" descr="A picture containing text, ground, outdoor, street&#10;&#10;Description automatically generated"/>
          <p:cNvPicPr preferRelativeResize="0">
            <a:picLocks noGrp="1"/>
          </p:cNvPicPr>
          <p:nvPr>
            <p:ph type="body" idx="4294967295"/>
          </p:nvPr>
        </p:nvPicPr>
        <p:blipFill rotWithShape="1">
          <a:blip r:embed="rId4">
            <a:alphaModFix/>
          </a:blip>
          <a:srcRect/>
          <a:stretch/>
        </p:blipFill>
        <p:spPr>
          <a:xfrm rot="5400000">
            <a:off x="306076" y="839525"/>
            <a:ext cx="3970500" cy="4335900"/>
          </a:xfrm>
          <a:prstGeom prst="rect">
            <a:avLst/>
          </a:prstGeom>
          <a:noFill/>
          <a:ln>
            <a:noFill/>
          </a:ln>
        </p:spPr>
      </p:pic>
      <p:pic>
        <p:nvPicPr>
          <p:cNvPr id="195" name="Google Shape;195;p32" descr="A picture containing ground, blacktop&#10;&#10;Description automatically generated"/>
          <p:cNvPicPr preferRelativeResize="0"/>
          <p:nvPr/>
        </p:nvPicPr>
        <p:blipFill rotWithShape="1">
          <a:blip r:embed="rId5">
            <a:alphaModFix/>
          </a:blip>
          <a:srcRect/>
          <a:stretch/>
        </p:blipFill>
        <p:spPr>
          <a:xfrm rot="5400000">
            <a:off x="4729630" y="751868"/>
            <a:ext cx="3970288" cy="451100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6"/>
        <p:cNvGrpSpPr/>
        <p:nvPr/>
      </p:nvGrpSpPr>
      <p:grpSpPr>
        <a:xfrm>
          <a:off x="0" y="0"/>
          <a:ext cx="0" cy="0"/>
          <a:chOff x="0" y="0"/>
          <a:chExt cx="0" cy="0"/>
        </a:xfrm>
      </p:grpSpPr>
      <p:sp>
        <p:nvSpPr>
          <p:cNvPr id="207" name="Google Shape;207;p34"/>
          <p:cNvSpPr txBox="1"/>
          <p:nvPr/>
        </p:nvSpPr>
        <p:spPr>
          <a:xfrm>
            <a:off x="13877" y="62642"/>
            <a:ext cx="9087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1400"/>
              <a:buFont typeface="Arial"/>
              <a:buNone/>
            </a:pPr>
            <a:r>
              <a:rPr lang="en" sz="3200" b="1"/>
              <a:t>Private vs Public Utilities</a:t>
            </a:r>
            <a:endParaRPr sz="3000" b="1">
              <a:latin typeface="Roboto"/>
              <a:ea typeface="Roboto"/>
              <a:cs typeface="Roboto"/>
              <a:sym typeface="Roboto"/>
            </a:endParaRPr>
          </a:p>
        </p:txBody>
      </p:sp>
      <p:pic>
        <p:nvPicPr>
          <p:cNvPr id="208" name="Google Shape;208;p34" descr="Graphical user interface&#10;&#10;Description automatically generated"/>
          <p:cNvPicPr preferRelativeResize="0"/>
          <p:nvPr/>
        </p:nvPicPr>
        <p:blipFill rotWithShape="1">
          <a:blip r:embed="rId4">
            <a:alphaModFix/>
          </a:blip>
          <a:srcRect/>
          <a:stretch/>
        </p:blipFill>
        <p:spPr>
          <a:xfrm>
            <a:off x="219450" y="960100"/>
            <a:ext cx="8682225" cy="40873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2"/>
        <p:cNvGrpSpPr/>
        <p:nvPr/>
      </p:nvGrpSpPr>
      <p:grpSpPr>
        <a:xfrm>
          <a:off x="0" y="0"/>
          <a:ext cx="0" cy="0"/>
          <a:chOff x="0" y="0"/>
          <a:chExt cx="0" cy="0"/>
        </a:xfrm>
      </p:grpSpPr>
      <p:sp>
        <p:nvSpPr>
          <p:cNvPr id="213" name="Google Shape;213;p35"/>
          <p:cNvSpPr txBox="1"/>
          <p:nvPr/>
        </p:nvSpPr>
        <p:spPr>
          <a:xfrm>
            <a:off x="13877" y="317150"/>
            <a:ext cx="90873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600" b="1">
              <a:solidFill>
                <a:schemeClr val="dk2"/>
              </a:solidFill>
              <a:latin typeface="Roboto"/>
              <a:ea typeface="Roboto"/>
              <a:cs typeface="Roboto"/>
              <a:sym typeface="Roboto"/>
            </a:endParaRPr>
          </a:p>
        </p:txBody>
      </p:sp>
      <p:pic>
        <p:nvPicPr>
          <p:cNvPr id="214" name="Google Shape;214;p35" title="Screenshot 2025-12-28 at 8.52.40 PM.png"/>
          <p:cNvPicPr preferRelativeResize="0"/>
          <p:nvPr/>
        </p:nvPicPr>
        <p:blipFill>
          <a:blip r:embed="rId4">
            <a:alphaModFix/>
          </a:blip>
          <a:stretch>
            <a:fillRect/>
          </a:stretch>
        </p:blipFill>
        <p:spPr>
          <a:xfrm>
            <a:off x="527488" y="883309"/>
            <a:ext cx="8044999" cy="4059937"/>
          </a:xfrm>
          <a:prstGeom prst="rect">
            <a:avLst/>
          </a:prstGeom>
          <a:noFill/>
          <a:ln>
            <a:noFill/>
          </a:ln>
        </p:spPr>
      </p:pic>
      <p:sp>
        <p:nvSpPr>
          <p:cNvPr id="215" name="Google Shape;215;p35"/>
          <p:cNvSpPr txBox="1"/>
          <p:nvPr/>
        </p:nvSpPr>
        <p:spPr>
          <a:xfrm>
            <a:off x="166277" y="55055"/>
            <a:ext cx="9087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b="1"/>
              <a:t>Private vs Public Utilities</a:t>
            </a:r>
            <a:endParaRPr sz="3000" b="1">
              <a:latin typeface="Roboto"/>
              <a:ea typeface="Roboto"/>
              <a:cs typeface="Roboto"/>
              <a:sym typeface="Roboto"/>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9"/>
        <p:cNvGrpSpPr/>
        <p:nvPr/>
      </p:nvGrpSpPr>
      <p:grpSpPr>
        <a:xfrm>
          <a:off x="0" y="0"/>
          <a:ext cx="0" cy="0"/>
          <a:chOff x="0" y="0"/>
          <a:chExt cx="0" cy="0"/>
        </a:xfrm>
      </p:grpSpPr>
      <p:sp>
        <p:nvSpPr>
          <p:cNvPr id="220" name="Google Shape;220;p36"/>
          <p:cNvSpPr txBox="1"/>
          <p:nvPr/>
        </p:nvSpPr>
        <p:spPr>
          <a:xfrm>
            <a:off x="13875" y="145625"/>
            <a:ext cx="9087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1400"/>
              <a:buFont typeface="Arial"/>
              <a:buNone/>
            </a:pPr>
            <a:r>
              <a:rPr lang="en" sz="3200" b="1"/>
              <a:t>Who Owns That?</a:t>
            </a:r>
            <a:endParaRPr sz="2600" b="1">
              <a:latin typeface="Roboto"/>
              <a:ea typeface="Roboto"/>
              <a:cs typeface="Roboto"/>
              <a:sym typeface="Roboto"/>
            </a:endParaRPr>
          </a:p>
        </p:txBody>
      </p:sp>
      <p:pic>
        <p:nvPicPr>
          <p:cNvPr id="221" name="Google Shape;221;p36" descr="A picture containing device, power saw, miller&#10;&#10;Description automatically generated"/>
          <p:cNvPicPr preferRelativeResize="0"/>
          <p:nvPr/>
        </p:nvPicPr>
        <p:blipFill rotWithShape="1">
          <a:blip r:embed="rId4">
            <a:alphaModFix/>
          </a:blip>
          <a:srcRect/>
          <a:stretch/>
        </p:blipFill>
        <p:spPr>
          <a:xfrm>
            <a:off x="5397310" y="910125"/>
            <a:ext cx="3632850" cy="3678600"/>
          </a:xfrm>
          <a:prstGeom prst="rect">
            <a:avLst/>
          </a:prstGeom>
          <a:noFill/>
          <a:ln>
            <a:noFill/>
          </a:ln>
        </p:spPr>
      </p:pic>
      <p:sp>
        <p:nvSpPr>
          <p:cNvPr id="222" name="Google Shape;222;p36"/>
          <p:cNvSpPr txBox="1"/>
          <p:nvPr/>
        </p:nvSpPr>
        <p:spPr>
          <a:xfrm>
            <a:off x="340175" y="985050"/>
            <a:ext cx="4959300" cy="36786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SzPts val="1800"/>
              <a:buChar char="•"/>
            </a:pPr>
            <a:r>
              <a:rPr lang="en" sz="1800" b="1" i="0" u="none" strike="noStrike" cap="none"/>
              <a:t>For Example: </a:t>
            </a:r>
            <a:endParaRPr b="1" i="0" u="none" strike="noStrike" cap="none"/>
          </a:p>
          <a:p>
            <a:pPr marL="285750" marR="0" lvl="0" indent="-171450" algn="l" rtl="0">
              <a:lnSpc>
                <a:spcPct val="100000"/>
              </a:lnSpc>
              <a:spcBef>
                <a:spcPts val="0"/>
              </a:spcBef>
              <a:spcAft>
                <a:spcPts val="0"/>
              </a:spcAft>
              <a:buClr>
                <a:srgbClr val="4D4D4D"/>
              </a:buClr>
              <a:buSzPts val="1800"/>
              <a:buFont typeface="Arial"/>
              <a:buNone/>
            </a:pPr>
            <a:endParaRPr sz="1800" b="1" i="0" u="none" strike="noStrike" cap="none"/>
          </a:p>
          <a:p>
            <a:pPr marL="285750" marR="0" lvl="0" indent="-285750" algn="l" rtl="0">
              <a:lnSpc>
                <a:spcPct val="100000"/>
              </a:lnSpc>
              <a:spcBef>
                <a:spcPts val="0"/>
              </a:spcBef>
              <a:spcAft>
                <a:spcPts val="0"/>
              </a:spcAft>
              <a:buSzPts val="1800"/>
              <a:buChar char="•"/>
            </a:pPr>
            <a:r>
              <a:rPr lang="en" sz="1800" b="1" i="0" u="none" strike="noStrike" cap="none"/>
              <a:t>Electrical Lines after the meter</a:t>
            </a:r>
            <a:endParaRPr b="1" i="0" u="none" strike="noStrike" cap="none"/>
          </a:p>
          <a:p>
            <a:pPr marL="285750" marR="0" lvl="0" indent="-171450" algn="l" rtl="0">
              <a:lnSpc>
                <a:spcPct val="100000"/>
              </a:lnSpc>
              <a:spcBef>
                <a:spcPts val="0"/>
              </a:spcBef>
              <a:spcAft>
                <a:spcPts val="0"/>
              </a:spcAft>
              <a:buClr>
                <a:srgbClr val="4D4D4D"/>
              </a:buClr>
              <a:buSzPts val="1800"/>
              <a:buFont typeface="Arial"/>
              <a:buNone/>
            </a:pPr>
            <a:endParaRPr sz="1800" b="1" i="0" u="none" strike="noStrike" cap="none"/>
          </a:p>
          <a:p>
            <a:pPr marL="285750" marR="0" lvl="0" indent="-285750" algn="l" rtl="0">
              <a:lnSpc>
                <a:spcPct val="100000"/>
              </a:lnSpc>
              <a:spcBef>
                <a:spcPts val="0"/>
              </a:spcBef>
              <a:spcAft>
                <a:spcPts val="0"/>
              </a:spcAft>
              <a:buSzPts val="1800"/>
              <a:buChar char="•"/>
            </a:pPr>
            <a:r>
              <a:rPr lang="en" sz="1800" b="1" i="0" u="none" strike="noStrike" cap="none"/>
              <a:t>Sewer Laterals/Services</a:t>
            </a:r>
            <a:endParaRPr b="1" i="0" u="none" strike="noStrike" cap="none"/>
          </a:p>
          <a:p>
            <a:pPr marL="285750" marR="0" lvl="0" indent="-171450" algn="l" rtl="0">
              <a:lnSpc>
                <a:spcPct val="100000"/>
              </a:lnSpc>
              <a:spcBef>
                <a:spcPts val="0"/>
              </a:spcBef>
              <a:spcAft>
                <a:spcPts val="0"/>
              </a:spcAft>
              <a:buClr>
                <a:srgbClr val="4D4D4D"/>
              </a:buClr>
              <a:buSzPts val="1800"/>
              <a:buFont typeface="Arial"/>
              <a:buNone/>
            </a:pPr>
            <a:endParaRPr sz="1800" b="1" i="0" u="none" strike="noStrike" cap="none"/>
          </a:p>
          <a:p>
            <a:pPr marL="285750" marR="0" lvl="0" indent="-285750" algn="l" rtl="0">
              <a:lnSpc>
                <a:spcPct val="100000"/>
              </a:lnSpc>
              <a:spcBef>
                <a:spcPts val="0"/>
              </a:spcBef>
              <a:spcAft>
                <a:spcPts val="0"/>
              </a:spcAft>
              <a:buSzPts val="1800"/>
              <a:buChar char="•"/>
            </a:pPr>
            <a:r>
              <a:rPr lang="en" sz="1800" b="1" i="0" u="none" strike="noStrike" cap="none"/>
              <a:t>Water services after the service valves</a:t>
            </a:r>
            <a:endParaRPr b="1" i="0" u="none" strike="noStrike" cap="none"/>
          </a:p>
          <a:p>
            <a:pPr marL="285750" marR="0" lvl="0" indent="-171450" algn="l" rtl="0">
              <a:lnSpc>
                <a:spcPct val="100000"/>
              </a:lnSpc>
              <a:spcBef>
                <a:spcPts val="0"/>
              </a:spcBef>
              <a:spcAft>
                <a:spcPts val="0"/>
              </a:spcAft>
              <a:buClr>
                <a:srgbClr val="4D4D4D"/>
              </a:buClr>
              <a:buSzPts val="1800"/>
              <a:buFont typeface="Arial"/>
              <a:buNone/>
            </a:pPr>
            <a:endParaRPr sz="1800" b="1" i="0" u="none" strike="noStrike" cap="none"/>
          </a:p>
          <a:p>
            <a:pPr marL="285750" marR="0" lvl="0" indent="-285750" algn="l" rtl="0">
              <a:lnSpc>
                <a:spcPct val="100000"/>
              </a:lnSpc>
              <a:spcBef>
                <a:spcPts val="0"/>
              </a:spcBef>
              <a:spcAft>
                <a:spcPts val="0"/>
              </a:spcAft>
              <a:buSzPts val="1800"/>
              <a:buChar char="•"/>
            </a:pPr>
            <a:r>
              <a:rPr lang="en" sz="1800" b="1" i="0" u="none" strike="noStrike" cap="none"/>
              <a:t>Most lighting in parking lots/businesses</a:t>
            </a:r>
            <a:endParaRPr b="1" i="0" u="none" strike="noStrike" cap="none"/>
          </a:p>
          <a:p>
            <a:pPr marL="285750" marR="0" lvl="0" indent="-171450" algn="l" rtl="0">
              <a:lnSpc>
                <a:spcPct val="100000"/>
              </a:lnSpc>
              <a:spcBef>
                <a:spcPts val="0"/>
              </a:spcBef>
              <a:spcAft>
                <a:spcPts val="0"/>
              </a:spcAft>
              <a:buClr>
                <a:srgbClr val="4D4D4D"/>
              </a:buClr>
              <a:buSzPts val="1800"/>
              <a:buFont typeface="Arial"/>
              <a:buNone/>
            </a:pPr>
            <a:endParaRPr sz="1800" b="1" i="0" u="none" strike="noStrike" cap="none"/>
          </a:p>
          <a:p>
            <a:pPr marL="285750" marR="0" lvl="0" indent="-285750" algn="l" rtl="0">
              <a:lnSpc>
                <a:spcPct val="100000"/>
              </a:lnSpc>
              <a:spcBef>
                <a:spcPts val="0"/>
              </a:spcBef>
              <a:spcAft>
                <a:spcPts val="0"/>
              </a:spcAft>
              <a:buSzPts val="1800"/>
              <a:buChar char="•"/>
            </a:pPr>
            <a:r>
              <a:rPr lang="en" sz="1800" b="1" i="0" u="none" strike="noStrike" cap="none"/>
              <a:t>Most Schools/Universities and Hospitals</a:t>
            </a:r>
            <a:endParaRPr b="1" i="0" u="none" strike="noStrike" cap="none"/>
          </a:p>
          <a:p>
            <a:pPr marL="742950" marR="0" lvl="1" indent="-285750" algn="l" rtl="0">
              <a:lnSpc>
                <a:spcPct val="100000"/>
              </a:lnSpc>
              <a:spcBef>
                <a:spcPts val="0"/>
              </a:spcBef>
              <a:spcAft>
                <a:spcPts val="0"/>
              </a:spcAft>
              <a:buSzPts val="1800"/>
              <a:buChar char="•"/>
            </a:pPr>
            <a:r>
              <a:rPr lang="en" sz="1800" b="1" i="0" u="none" strike="noStrike" cap="none"/>
              <a:t>Steam lines, propane, O2, drainage</a:t>
            </a:r>
            <a:endParaRPr b="1" i="0" u="none" strike="noStrike" cap="none"/>
          </a:p>
          <a:p>
            <a:pPr marL="457200" marR="0" lvl="1" indent="0" algn="l" rtl="0">
              <a:lnSpc>
                <a:spcPct val="100000"/>
              </a:lnSpc>
              <a:spcBef>
                <a:spcPts val="0"/>
              </a:spcBef>
              <a:spcAft>
                <a:spcPts val="0"/>
              </a:spcAft>
              <a:buClr>
                <a:srgbClr val="000000"/>
              </a:buClr>
              <a:buSzPts val="1800"/>
              <a:buFont typeface="Arial"/>
              <a:buNone/>
            </a:pPr>
            <a:r>
              <a:rPr lang="en" sz="1700" b="1" i="0" u="none" strike="noStrike" cap="none">
                <a:solidFill>
                  <a:srgbClr val="1F1111"/>
                </a:solidFill>
              </a:rPr>
              <a:t>	</a:t>
            </a:r>
            <a:endParaRPr sz="1300" b="1" i="0" u="none" strike="noStrike" cap="none">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6"/>
        <p:cNvGrpSpPr/>
        <p:nvPr/>
      </p:nvGrpSpPr>
      <p:grpSpPr>
        <a:xfrm>
          <a:off x="0" y="0"/>
          <a:ext cx="0" cy="0"/>
          <a:chOff x="0" y="0"/>
          <a:chExt cx="0" cy="0"/>
        </a:xfrm>
      </p:grpSpPr>
      <p:sp>
        <p:nvSpPr>
          <p:cNvPr id="227" name="Google Shape;227;p37"/>
          <p:cNvSpPr txBox="1"/>
          <p:nvPr/>
        </p:nvSpPr>
        <p:spPr>
          <a:xfrm>
            <a:off x="28352" y="114011"/>
            <a:ext cx="9087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1400"/>
              <a:buFont typeface="Arial"/>
              <a:buNone/>
            </a:pPr>
            <a:r>
              <a:rPr lang="en" sz="3200" b="1"/>
              <a:t>How we can help each other</a:t>
            </a:r>
            <a:endParaRPr sz="2600" b="1">
              <a:latin typeface="Roboto"/>
              <a:ea typeface="Roboto"/>
              <a:cs typeface="Roboto"/>
              <a:sym typeface="Roboto"/>
            </a:endParaRPr>
          </a:p>
        </p:txBody>
      </p:sp>
      <p:sp>
        <p:nvSpPr>
          <p:cNvPr id="228" name="Google Shape;228;p37"/>
          <p:cNvSpPr txBox="1"/>
          <p:nvPr/>
        </p:nvSpPr>
        <p:spPr>
          <a:xfrm>
            <a:off x="314325" y="1146185"/>
            <a:ext cx="8640900" cy="51435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1F1111"/>
              </a:buClr>
              <a:buSzPts val="2400"/>
              <a:buChar char="•"/>
            </a:pPr>
            <a:r>
              <a:rPr lang="en" sz="2400" b="1">
                <a:solidFill>
                  <a:srgbClr val="1F1111"/>
                </a:solidFill>
              </a:rPr>
              <a:t>Communication is Key</a:t>
            </a:r>
            <a:endParaRPr sz="2800" b="1">
              <a:solidFill>
                <a:srgbClr val="1F1111"/>
              </a:solidFill>
            </a:endParaRPr>
          </a:p>
          <a:p>
            <a:pPr marL="342900" lvl="0" indent="-342900" algn="l" rtl="0">
              <a:spcBef>
                <a:spcPts val="480"/>
              </a:spcBef>
              <a:spcAft>
                <a:spcPts val="0"/>
              </a:spcAft>
              <a:buClr>
                <a:srgbClr val="1F1111"/>
              </a:buClr>
              <a:buSzPts val="2400"/>
              <a:buChar char="•"/>
            </a:pPr>
            <a:r>
              <a:rPr lang="en" sz="2400" b="1">
                <a:solidFill>
                  <a:srgbClr val="1F1111"/>
                </a:solidFill>
              </a:rPr>
              <a:t>If something doesn’t look right, or you don’t see any markings on site, make a phone call</a:t>
            </a:r>
            <a:endParaRPr sz="2800" b="1">
              <a:solidFill>
                <a:srgbClr val="1F1111"/>
              </a:solidFill>
            </a:endParaRPr>
          </a:p>
          <a:p>
            <a:pPr marL="342900" lvl="0" indent="-342900" algn="l" rtl="0">
              <a:spcBef>
                <a:spcPts val="480"/>
              </a:spcBef>
              <a:spcAft>
                <a:spcPts val="0"/>
              </a:spcAft>
              <a:buClr>
                <a:srgbClr val="1F1111"/>
              </a:buClr>
              <a:buSzPts val="2400"/>
              <a:buChar char="•"/>
            </a:pPr>
            <a:r>
              <a:rPr lang="en" sz="2400" b="1">
                <a:solidFill>
                  <a:srgbClr val="1F1111"/>
                </a:solidFill>
              </a:rPr>
              <a:t>Be willing and prepared to answer questions about a site. </a:t>
            </a:r>
            <a:endParaRPr sz="2800" b="1">
              <a:solidFill>
                <a:srgbClr val="1F1111"/>
              </a:solidFill>
            </a:endParaRPr>
          </a:p>
          <a:p>
            <a:pPr marL="342900" lvl="0" indent="-342900" algn="l" rtl="0">
              <a:spcBef>
                <a:spcPts val="480"/>
              </a:spcBef>
              <a:spcAft>
                <a:spcPts val="0"/>
              </a:spcAft>
              <a:buClr>
                <a:srgbClr val="1F1111"/>
              </a:buClr>
              <a:buSzPts val="2400"/>
              <a:buChar char="•"/>
            </a:pPr>
            <a:r>
              <a:rPr lang="en" sz="2400" b="1">
                <a:solidFill>
                  <a:srgbClr val="1F1111"/>
                </a:solidFill>
              </a:rPr>
              <a:t>Try to have two or more methods of communication on your ticket (Email/multiple phone numbers)</a:t>
            </a:r>
            <a:endParaRPr sz="2800" b="1">
              <a:solidFill>
                <a:srgbClr val="1F1111"/>
              </a:solidFill>
            </a:endParaRPr>
          </a:p>
          <a:p>
            <a:pPr marL="342900" lvl="0" indent="-342900" algn="l" rtl="0">
              <a:spcBef>
                <a:spcPts val="480"/>
              </a:spcBef>
              <a:spcAft>
                <a:spcPts val="0"/>
              </a:spcAft>
              <a:buClr>
                <a:srgbClr val="1F1111"/>
              </a:buClr>
              <a:buSzPts val="2400"/>
              <a:buChar char="•"/>
            </a:pPr>
            <a:r>
              <a:rPr lang="en" sz="2400" b="1">
                <a:solidFill>
                  <a:srgbClr val="1F1111"/>
                </a:solidFill>
              </a:rPr>
              <a:t>Have distinct and identifiable pre-marks at your job site</a:t>
            </a:r>
            <a:endParaRPr sz="2800" b="1">
              <a:solidFill>
                <a:srgbClr val="1F111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2"/>
        <p:cNvGrpSpPr/>
        <p:nvPr/>
      </p:nvGrpSpPr>
      <p:grpSpPr>
        <a:xfrm>
          <a:off x="0" y="0"/>
          <a:ext cx="0" cy="0"/>
          <a:chOff x="0" y="0"/>
          <a:chExt cx="0" cy="0"/>
        </a:xfrm>
      </p:grpSpPr>
      <p:sp>
        <p:nvSpPr>
          <p:cNvPr id="233" name="Google Shape;233;p38"/>
          <p:cNvSpPr txBox="1"/>
          <p:nvPr/>
        </p:nvSpPr>
        <p:spPr>
          <a:xfrm>
            <a:off x="13877" y="317150"/>
            <a:ext cx="90873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600" b="1">
              <a:solidFill>
                <a:schemeClr val="dk2"/>
              </a:solidFill>
              <a:latin typeface="Roboto"/>
              <a:ea typeface="Roboto"/>
              <a:cs typeface="Roboto"/>
              <a:sym typeface="Roboto"/>
            </a:endParaRPr>
          </a:p>
        </p:txBody>
      </p:sp>
      <p:sp>
        <p:nvSpPr>
          <p:cNvPr id="235" name="Google Shape;235;p38"/>
          <p:cNvSpPr txBox="1"/>
          <p:nvPr/>
        </p:nvSpPr>
        <p:spPr>
          <a:xfrm>
            <a:off x="13877" y="207422"/>
            <a:ext cx="9087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b="1"/>
              <a:t>How we can help each other</a:t>
            </a:r>
            <a:endParaRPr sz="2600" b="1">
              <a:latin typeface="Roboto"/>
              <a:ea typeface="Roboto"/>
              <a:cs typeface="Roboto"/>
              <a:sym typeface="Roboto"/>
            </a:endParaRPr>
          </a:p>
        </p:txBody>
      </p:sp>
      <p:sp>
        <p:nvSpPr>
          <p:cNvPr id="265" name="Google Shape;265;p39"/>
          <p:cNvSpPr txBox="1"/>
          <p:nvPr/>
        </p:nvSpPr>
        <p:spPr>
          <a:xfrm>
            <a:off x="178300" y="906727"/>
            <a:ext cx="8764500" cy="5057183"/>
          </a:xfrm>
          <a:prstGeom prst="rect">
            <a:avLst/>
          </a:prstGeom>
          <a:noFill/>
          <a:ln>
            <a:noFill/>
          </a:ln>
        </p:spPr>
        <p:txBody>
          <a:bodyPr spcFirstLastPara="1" wrap="square" lIns="91425" tIns="45700" rIns="91425" bIns="45700" anchor="t" anchorCtr="0">
            <a:noAutofit/>
          </a:bodyPr>
          <a:lstStyle/>
          <a:p>
            <a:pPr marL="342900" lvl="0" indent="-330200" algn="l" rtl="0">
              <a:spcBef>
                <a:spcPts val="0"/>
              </a:spcBef>
              <a:spcAft>
                <a:spcPts val="0"/>
              </a:spcAft>
              <a:buClr>
                <a:srgbClr val="1F1111"/>
              </a:buClr>
              <a:buSzPts val="2600"/>
              <a:buChar char="•"/>
            </a:pPr>
            <a:r>
              <a:rPr lang="en" sz="2400" b="1" dirty="0">
                <a:solidFill>
                  <a:srgbClr val="1F1111"/>
                </a:solidFill>
              </a:rPr>
              <a:t>Try to stagger the tickets that you submit.</a:t>
            </a:r>
            <a:endParaRPr lang="en-US" sz="2400" b="1" dirty="0">
              <a:solidFill>
                <a:srgbClr val="1F1111"/>
              </a:solidFill>
            </a:endParaRPr>
          </a:p>
          <a:p>
            <a:pPr marL="342900" indent="-330200">
              <a:spcBef>
                <a:spcPts val="560"/>
              </a:spcBef>
              <a:buClr>
                <a:srgbClr val="1F1111"/>
              </a:buClr>
              <a:buSzPts val="2600"/>
              <a:buChar char="•"/>
            </a:pPr>
            <a:r>
              <a:rPr lang="en" sz="2400" b="1" dirty="0">
                <a:solidFill>
                  <a:srgbClr val="1F1111"/>
                </a:solidFill>
              </a:rPr>
              <a:t>Tickets for multiple large jobs submitted at once is very difficult to complete on time </a:t>
            </a:r>
            <a:endParaRPr sz="2400" b="1" dirty="0">
              <a:solidFill>
                <a:srgbClr val="1F1111"/>
              </a:solidFill>
            </a:endParaRPr>
          </a:p>
          <a:p>
            <a:pPr marL="342900" lvl="0" indent="-330200" algn="l" rtl="0">
              <a:spcBef>
                <a:spcPts val="560"/>
              </a:spcBef>
              <a:spcAft>
                <a:spcPts val="0"/>
              </a:spcAft>
              <a:buClr>
                <a:srgbClr val="1F1111"/>
              </a:buClr>
              <a:buSzPts val="2600"/>
              <a:buChar char="•"/>
            </a:pPr>
            <a:r>
              <a:rPr lang="en" sz="2400" b="1" dirty="0">
                <a:solidFill>
                  <a:srgbClr val="1F1111"/>
                </a:solidFill>
              </a:rPr>
              <a:t>One or two poles/anchors per ticket, rather than 8-10</a:t>
            </a:r>
            <a:endParaRPr sz="2400" b="1" dirty="0">
              <a:solidFill>
                <a:srgbClr val="1F1111"/>
              </a:solidFill>
            </a:endParaRPr>
          </a:p>
          <a:p>
            <a:pPr marL="342900" indent="-330200">
              <a:spcBef>
                <a:spcPts val="560"/>
              </a:spcBef>
              <a:buClr>
                <a:srgbClr val="1F1111"/>
              </a:buClr>
              <a:buSzPts val="2600"/>
              <a:buChar char="•"/>
            </a:pPr>
            <a:r>
              <a:rPr lang="en" sz="2400" b="1" dirty="0">
                <a:solidFill>
                  <a:srgbClr val="1F1111"/>
                </a:solidFill>
              </a:rPr>
              <a:t>Break down tickets for large jobs in sections, rather than all in one ticket.</a:t>
            </a:r>
            <a:endParaRPr sz="2400" b="1" dirty="0">
              <a:solidFill>
                <a:srgbClr val="1F111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9"/>
        <p:cNvGrpSpPr/>
        <p:nvPr/>
      </p:nvGrpSpPr>
      <p:grpSpPr>
        <a:xfrm>
          <a:off x="0" y="0"/>
          <a:ext cx="0" cy="0"/>
          <a:chOff x="0" y="0"/>
          <a:chExt cx="0" cy="0"/>
        </a:xfrm>
      </p:grpSpPr>
      <p:sp>
        <p:nvSpPr>
          <p:cNvPr id="240" name="Google Shape;240;p39"/>
          <p:cNvSpPr txBox="1"/>
          <p:nvPr/>
        </p:nvSpPr>
        <p:spPr>
          <a:xfrm>
            <a:off x="13877" y="207422"/>
            <a:ext cx="9087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1400"/>
              <a:buFont typeface="Arial"/>
              <a:buNone/>
            </a:pPr>
            <a:r>
              <a:rPr lang="en" sz="3200" b="1"/>
              <a:t>How we can help each other</a:t>
            </a:r>
            <a:endParaRPr sz="2600" b="1">
              <a:latin typeface="Roboto"/>
              <a:ea typeface="Roboto"/>
              <a:cs typeface="Roboto"/>
              <a:sym typeface="Roboto"/>
            </a:endParaRPr>
          </a:p>
        </p:txBody>
      </p:sp>
      <p:sp>
        <p:nvSpPr>
          <p:cNvPr id="241" name="Google Shape;241;p39"/>
          <p:cNvSpPr txBox="1"/>
          <p:nvPr/>
        </p:nvSpPr>
        <p:spPr>
          <a:xfrm>
            <a:off x="144725" y="1111000"/>
            <a:ext cx="8750700" cy="3201600"/>
          </a:xfrm>
          <a:prstGeom prst="rect">
            <a:avLst/>
          </a:prstGeom>
          <a:noFill/>
          <a:ln>
            <a:noFill/>
          </a:ln>
        </p:spPr>
        <p:txBody>
          <a:bodyPr spcFirstLastPara="1" wrap="square" lIns="91425" tIns="91425" rIns="91425" bIns="91425" anchor="t" anchorCtr="0">
            <a:spAutoFit/>
          </a:bodyPr>
          <a:lstStyle/>
          <a:p>
            <a:pPr marL="342900" lvl="0" indent="-342900" algn="l" rtl="0">
              <a:spcBef>
                <a:spcPts val="0"/>
              </a:spcBef>
              <a:spcAft>
                <a:spcPts val="0"/>
              </a:spcAft>
              <a:buClr>
                <a:srgbClr val="1F1111"/>
              </a:buClr>
              <a:buSzPts val="2800"/>
              <a:buChar char="•"/>
            </a:pPr>
            <a:r>
              <a:rPr lang="en" sz="2800" b="1" dirty="0">
                <a:solidFill>
                  <a:srgbClr val="1F1111"/>
                </a:solidFill>
              </a:rPr>
              <a:t>It’s good practice to have a copy of the ticket info on site because:	</a:t>
            </a:r>
            <a:endParaRPr sz="2800" b="1" dirty="0">
              <a:solidFill>
                <a:srgbClr val="1F1111"/>
              </a:solidFill>
            </a:endParaRPr>
          </a:p>
          <a:p>
            <a:pPr marL="457200" lvl="0" indent="0" algn="l" rtl="0">
              <a:spcBef>
                <a:spcPts val="0"/>
              </a:spcBef>
              <a:spcAft>
                <a:spcPts val="0"/>
              </a:spcAft>
              <a:buNone/>
            </a:pPr>
            <a:endParaRPr sz="2800" b="1" dirty="0">
              <a:solidFill>
                <a:srgbClr val="1F1111"/>
              </a:solidFill>
            </a:endParaRPr>
          </a:p>
          <a:p>
            <a:pPr marL="742950" lvl="1" indent="-298450" algn="l" rtl="0">
              <a:spcBef>
                <a:spcPts val="480"/>
              </a:spcBef>
              <a:spcAft>
                <a:spcPts val="0"/>
              </a:spcAft>
              <a:buClr>
                <a:srgbClr val="1F1111"/>
              </a:buClr>
              <a:buSzPts val="2600"/>
              <a:buChar char="–"/>
            </a:pPr>
            <a:r>
              <a:rPr lang="en" sz="2600" b="1" dirty="0">
                <a:solidFill>
                  <a:srgbClr val="1F1111"/>
                </a:solidFill>
              </a:rPr>
              <a:t>Multiple locators will arrive on site to respond to different utilities</a:t>
            </a:r>
            <a:endParaRPr sz="2600" b="1" dirty="0">
              <a:solidFill>
                <a:srgbClr val="1F1111"/>
              </a:solidFill>
            </a:endParaRPr>
          </a:p>
          <a:p>
            <a:pPr marL="742950" lvl="1" indent="-298450" algn="l" rtl="0">
              <a:spcBef>
                <a:spcPts val="480"/>
              </a:spcBef>
              <a:spcAft>
                <a:spcPts val="0"/>
              </a:spcAft>
              <a:buClr>
                <a:srgbClr val="1F1111"/>
              </a:buClr>
              <a:buSzPts val="2600"/>
              <a:buChar char="–"/>
            </a:pPr>
            <a:r>
              <a:rPr lang="en" sz="2600" b="1" dirty="0">
                <a:solidFill>
                  <a:srgbClr val="1F1111"/>
                </a:solidFill>
              </a:rPr>
              <a:t>Great way to track which utilities have already marked/cleared the site</a:t>
            </a:r>
            <a:endParaRPr sz="16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5"/>
        <p:cNvGrpSpPr/>
        <p:nvPr/>
      </p:nvGrpSpPr>
      <p:grpSpPr>
        <a:xfrm>
          <a:off x="0" y="0"/>
          <a:ext cx="0" cy="0"/>
          <a:chOff x="0" y="0"/>
          <a:chExt cx="0" cy="0"/>
        </a:xfrm>
      </p:grpSpPr>
      <p:sp>
        <p:nvSpPr>
          <p:cNvPr id="246" name="Google Shape;246;p40"/>
          <p:cNvSpPr txBox="1"/>
          <p:nvPr/>
        </p:nvSpPr>
        <p:spPr>
          <a:xfrm>
            <a:off x="28352" y="148626"/>
            <a:ext cx="9087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1400"/>
              <a:buFont typeface="Arial"/>
              <a:buNone/>
            </a:pPr>
            <a:r>
              <a:rPr lang="en" sz="3200" b="1">
                <a:solidFill>
                  <a:srgbClr val="222222"/>
                </a:solidFill>
              </a:rPr>
              <a:t>What you can expect from us</a:t>
            </a:r>
            <a:endParaRPr sz="2600" b="1">
              <a:solidFill>
                <a:srgbClr val="222222"/>
              </a:solidFill>
              <a:latin typeface="Roboto"/>
              <a:ea typeface="Roboto"/>
              <a:cs typeface="Roboto"/>
              <a:sym typeface="Roboto"/>
            </a:endParaRPr>
          </a:p>
        </p:txBody>
      </p:sp>
      <p:sp>
        <p:nvSpPr>
          <p:cNvPr id="247" name="Google Shape;247;p40"/>
          <p:cNvSpPr txBox="1"/>
          <p:nvPr/>
        </p:nvSpPr>
        <p:spPr>
          <a:xfrm>
            <a:off x="59140" y="929640"/>
            <a:ext cx="4134000" cy="4897500"/>
          </a:xfrm>
          <a:prstGeom prst="rect">
            <a:avLst/>
          </a:prstGeom>
          <a:noFill/>
          <a:ln>
            <a:noFill/>
          </a:ln>
        </p:spPr>
        <p:txBody>
          <a:bodyPr spcFirstLastPara="1" wrap="square" lIns="91425" tIns="45700" rIns="91425" bIns="45700" anchor="t" anchorCtr="0">
            <a:noAutofit/>
          </a:bodyPr>
          <a:lstStyle/>
          <a:p>
            <a:pPr marL="342900" lvl="0" indent="-336550" algn="l" rtl="0">
              <a:spcBef>
                <a:spcPts val="0"/>
              </a:spcBef>
              <a:spcAft>
                <a:spcPts val="0"/>
              </a:spcAft>
              <a:buClr>
                <a:srgbClr val="1F1111"/>
              </a:buClr>
              <a:buSzPts val="2700"/>
              <a:buChar char="•"/>
            </a:pPr>
            <a:r>
              <a:rPr lang="en" sz="2700" b="1">
                <a:solidFill>
                  <a:srgbClr val="1F1111"/>
                </a:solidFill>
              </a:rPr>
              <a:t>Safe Excavation</a:t>
            </a:r>
            <a:endParaRPr sz="2700" b="1">
              <a:solidFill>
                <a:srgbClr val="1F1111"/>
              </a:solidFill>
            </a:endParaRPr>
          </a:p>
          <a:p>
            <a:pPr marL="342900" lvl="0" indent="-336550" algn="l" rtl="0">
              <a:spcBef>
                <a:spcPts val="560"/>
              </a:spcBef>
              <a:spcAft>
                <a:spcPts val="0"/>
              </a:spcAft>
              <a:buClr>
                <a:srgbClr val="1F1111"/>
              </a:buClr>
              <a:buSzPts val="2700"/>
              <a:buChar char="•"/>
            </a:pPr>
            <a:r>
              <a:rPr lang="en" sz="2700" b="1">
                <a:solidFill>
                  <a:srgbClr val="1F1111"/>
                </a:solidFill>
              </a:rPr>
              <a:t>On-time quality locates</a:t>
            </a:r>
            <a:endParaRPr sz="2700" b="1">
              <a:solidFill>
                <a:srgbClr val="1F1111"/>
              </a:solidFill>
            </a:endParaRPr>
          </a:p>
          <a:p>
            <a:pPr marL="342900" lvl="0" indent="-336550" algn="l" rtl="0">
              <a:spcBef>
                <a:spcPts val="560"/>
              </a:spcBef>
              <a:spcAft>
                <a:spcPts val="0"/>
              </a:spcAft>
              <a:buClr>
                <a:srgbClr val="1F1111"/>
              </a:buClr>
              <a:buSzPts val="2700"/>
              <a:buChar char="•"/>
            </a:pPr>
            <a:r>
              <a:rPr lang="en" sz="2700" b="1">
                <a:solidFill>
                  <a:srgbClr val="1F1111"/>
                </a:solidFill>
              </a:rPr>
              <a:t>Less extensions</a:t>
            </a:r>
            <a:endParaRPr sz="2700" b="1">
              <a:solidFill>
                <a:srgbClr val="1F1111"/>
              </a:solidFill>
            </a:endParaRPr>
          </a:p>
          <a:p>
            <a:pPr marL="342900" lvl="0" indent="-336550" algn="l" rtl="0">
              <a:spcBef>
                <a:spcPts val="560"/>
              </a:spcBef>
              <a:spcAft>
                <a:spcPts val="0"/>
              </a:spcAft>
              <a:buClr>
                <a:srgbClr val="1F1111"/>
              </a:buClr>
              <a:buSzPts val="2700"/>
              <a:buChar char="•"/>
            </a:pPr>
            <a:r>
              <a:rPr lang="en" sz="2700" b="1">
                <a:solidFill>
                  <a:srgbClr val="1F1111"/>
                </a:solidFill>
              </a:rPr>
              <a:t>Less damages</a:t>
            </a:r>
            <a:endParaRPr sz="2700" b="1">
              <a:solidFill>
                <a:srgbClr val="1F1111"/>
              </a:solidFill>
            </a:endParaRPr>
          </a:p>
          <a:p>
            <a:pPr marL="342900" lvl="0" indent="-336550" algn="l" rtl="0">
              <a:spcBef>
                <a:spcPts val="560"/>
              </a:spcBef>
              <a:spcAft>
                <a:spcPts val="0"/>
              </a:spcAft>
              <a:buClr>
                <a:srgbClr val="1F1111"/>
              </a:buClr>
              <a:buSzPts val="2700"/>
              <a:buChar char="•"/>
            </a:pPr>
            <a:r>
              <a:rPr lang="en" sz="2700" b="1">
                <a:solidFill>
                  <a:srgbClr val="1F1111"/>
                </a:solidFill>
              </a:rPr>
              <a:t>Less work stoppages</a:t>
            </a:r>
            <a:endParaRPr sz="2700" b="1">
              <a:solidFill>
                <a:srgbClr val="1F1111"/>
              </a:solidFill>
            </a:endParaRPr>
          </a:p>
        </p:txBody>
      </p:sp>
      <p:pic>
        <p:nvPicPr>
          <p:cNvPr id="248" name="Google Shape;248;p40" descr="Locate pipes and utility lines - Utilities Kingston"/>
          <p:cNvPicPr preferRelativeResize="0"/>
          <p:nvPr/>
        </p:nvPicPr>
        <p:blipFill rotWithShape="1">
          <a:blip r:embed="rId4">
            <a:alphaModFix/>
          </a:blip>
          <a:srcRect/>
          <a:stretch/>
        </p:blipFill>
        <p:spPr>
          <a:xfrm>
            <a:off x="4004625" y="825725"/>
            <a:ext cx="4902200" cy="38081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2"/>
        <p:cNvGrpSpPr/>
        <p:nvPr/>
      </p:nvGrpSpPr>
      <p:grpSpPr>
        <a:xfrm>
          <a:off x="0" y="0"/>
          <a:ext cx="0" cy="0"/>
          <a:chOff x="0" y="0"/>
          <a:chExt cx="0" cy="0"/>
        </a:xfrm>
      </p:grpSpPr>
      <p:sp>
        <p:nvSpPr>
          <p:cNvPr id="253" name="Google Shape;253;p41"/>
          <p:cNvSpPr txBox="1"/>
          <p:nvPr/>
        </p:nvSpPr>
        <p:spPr>
          <a:xfrm>
            <a:off x="13877" y="317150"/>
            <a:ext cx="90873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600" b="1">
              <a:solidFill>
                <a:schemeClr val="dk2"/>
              </a:solidFill>
              <a:latin typeface="Roboto"/>
              <a:ea typeface="Roboto"/>
              <a:cs typeface="Roboto"/>
              <a:sym typeface="Roboto"/>
            </a:endParaRPr>
          </a:p>
        </p:txBody>
      </p:sp>
      <p:pic>
        <p:nvPicPr>
          <p:cNvPr id="254" name="Google Shape;254;p41" title="Screenshot 2025-12-28 at 8.53.04 PM.png"/>
          <p:cNvPicPr preferRelativeResize="0"/>
          <p:nvPr/>
        </p:nvPicPr>
        <p:blipFill>
          <a:blip r:embed="rId4">
            <a:alphaModFix/>
          </a:blip>
          <a:stretch>
            <a:fillRect/>
          </a:stretch>
        </p:blipFill>
        <p:spPr>
          <a:xfrm>
            <a:off x="4746575" y="84550"/>
            <a:ext cx="4135150" cy="4849501"/>
          </a:xfrm>
          <a:prstGeom prst="rect">
            <a:avLst/>
          </a:prstGeom>
          <a:noFill/>
          <a:ln>
            <a:noFill/>
          </a:ln>
        </p:spPr>
      </p:pic>
      <p:sp>
        <p:nvSpPr>
          <p:cNvPr id="255" name="Google Shape;255;p41"/>
          <p:cNvSpPr txBox="1"/>
          <p:nvPr/>
        </p:nvSpPr>
        <p:spPr>
          <a:xfrm>
            <a:off x="3749300" y="2600000"/>
            <a:ext cx="5426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lt2"/>
              </a:solidFill>
              <a:latin typeface="Roboto"/>
              <a:ea typeface="Roboto"/>
              <a:cs typeface="Roboto"/>
              <a:sym typeface="Roboto"/>
            </a:endParaRPr>
          </a:p>
        </p:txBody>
      </p:sp>
      <p:pic>
        <p:nvPicPr>
          <p:cNvPr id="256" name="Google Shape;256;p41"/>
          <p:cNvPicPr preferRelativeResize="0"/>
          <p:nvPr/>
        </p:nvPicPr>
        <p:blipFill rotWithShape="1">
          <a:blip r:embed="rId5">
            <a:alphaModFix/>
          </a:blip>
          <a:srcRect l="-2330" r="-1706" b="-2627"/>
          <a:stretch/>
        </p:blipFill>
        <p:spPr>
          <a:xfrm>
            <a:off x="153100" y="84550"/>
            <a:ext cx="4194225" cy="477007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
        <p:cNvGrpSpPr/>
        <p:nvPr/>
      </p:nvGrpSpPr>
      <p:grpSpPr>
        <a:xfrm>
          <a:off x="0" y="0"/>
          <a:ext cx="0" cy="0"/>
          <a:chOff x="0" y="0"/>
          <a:chExt cx="0" cy="0"/>
        </a:xfrm>
      </p:grpSpPr>
      <p:sp>
        <p:nvSpPr>
          <p:cNvPr id="81" name="Google Shape;81;p15"/>
          <p:cNvSpPr txBox="1"/>
          <p:nvPr/>
        </p:nvSpPr>
        <p:spPr>
          <a:xfrm>
            <a:off x="283500" y="885425"/>
            <a:ext cx="8577000" cy="3953400"/>
          </a:xfrm>
          <a:prstGeom prst="rect">
            <a:avLst/>
          </a:prstGeom>
          <a:noFill/>
          <a:ln>
            <a:noFill/>
          </a:ln>
        </p:spPr>
        <p:txBody>
          <a:bodyPr spcFirstLastPara="1" wrap="square" lIns="91425" tIns="91425" rIns="91425" bIns="91425" anchor="t" anchorCtr="0">
            <a:spAutoFit/>
          </a:bodyPr>
          <a:lstStyle/>
          <a:p>
            <a:pPr marL="0" lvl="0" indent="0" algn="l" rtl="0">
              <a:spcBef>
                <a:spcPts val="560"/>
              </a:spcBef>
              <a:spcAft>
                <a:spcPts val="0"/>
              </a:spcAft>
              <a:buClr>
                <a:srgbClr val="626B73"/>
              </a:buClr>
              <a:buSzPts val="2800"/>
              <a:buFont typeface="Arial"/>
              <a:buNone/>
            </a:pPr>
            <a:r>
              <a:rPr lang="en" sz="1600" b="1">
                <a:solidFill>
                  <a:srgbClr val="222222"/>
                </a:solidFill>
                <a:latin typeface="Roboto"/>
                <a:ea typeface="Roboto"/>
                <a:cs typeface="Roboto"/>
                <a:sym typeface="Roboto"/>
              </a:rPr>
              <a:t> </a:t>
            </a:r>
            <a:r>
              <a:rPr lang="en" sz="2200" b="1">
                <a:solidFill>
                  <a:srgbClr val="222222"/>
                </a:solidFill>
                <a:latin typeface="Roboto"/>
                <a:ea typeface="Roboto"/>
                <a:cs typeface="Roboto"/>
                <a:sym typeface="Roboto"/>
              </a:rPr>
              <a:t>In all 5 states, tickets expire if excavation does not commence by the 30th day from the </a:t>
            </a:r>
            <a:r>
              <a:rPr lang="en" sz="2200" b="1" u="sng">
                <a:solidFill>
                  <a:srgbClr val="222222"/>
                </a:solidFill>
                <a:latin typeface="Roboto"/>
                <a:ea typeface="Roboto"/>
                <a:cs typeface="Roboto"/>
                <a:sym typeface="Roboto"/>
              </a:rPr>
              <a:t>date of issue</a:t>
            </a:r>
            <a:r>
              <a:rPr lang="en" sz="2200" b="1">
                <a:solidFill>
                  <a:srgbClr val="222222"/>
                </a:solidFill>
                <a:latin typeface="Roboto"/>
                <a:ea typeface="Roboto"/>
                <a:cs typeface="Roboto"/>
                <a:sym typeface="Roboto"/>
              </a:rPr>
              <a:t>.  Renew tickets online with Exactix or by calling 811.</a:t>
            </a:r>
            <a:endParaRPr b="1">
              <a:solidFill>
                <a:srgbClr val="222222"/>
              </a:solidFill>
              <a:latin typeface="Roboto"/>
              <a:ea typeface="Roboto"/>
              <a:cs typeface="Roboto"/>
              <a:sym typeface="Roboto"/>
            </a:endParaRPr>
          </a:p>
          <a:p>
            <a:pPr marL="800100" lvl="1" indent="-393700" algn="l" rtl="0">
              <a:lnSpc>
                <a:spcPct val="150000"/>
              </a:lnSpc>
              <a:spcBef>
                <a:spcPts val="560"/>
              </a:spcBef>
              <a:spcAft>
                <a:spcPts val="0"/>
              </a:spcAft>
              <a:buClr>
                <a:srgbClr val="222222"/>
              </a:buClr>
              <a:buSzPts val="2900"/>
              <a:buFont typeface="Arial"/>
              <a:buChar char="•"/>
            </a:pPr>
            <a:r>
              <a:rPr lang="en" sz="2200" b="1">
                <a:solidFill>
                  <a:srgbClr val="222222"/>
                </a:solidFill>
                <a:latin typeface="Roboto"/>
                <a:ea typeface="Roboto"/>
                <a:cs typeface="Roboto"/>
                <a:sym typeface="Roboto"/>
              </a:rPr>
              <a:t>MA, NH, and VT – 30 days</a:t>
            </a:r>
            <a:endParaRPr sz="1900" b="1">
              <a:solidFill>
                <a:srgbClr val="222222"/>
              </a:solidFill>
              <a:latin typeface="Roboto"/>
              <a:ea typeface="Roboto"/>
              <a:cs typeface="Roboto"/>
              <a:sym typeface="Roboto"/>
            </a:endParaRPr>
          </a:p>
          <a:p>
            <a:pPr marL="800100" lvl="1" indent="-393700" algn="l" rtl="0">
              <a:lnSpc>
                <a:spcPct val="150000"/>
              </a:lnSpc>
              <a:spcBef>
                <a:spcPts val="560"/>
              </a:spcBef>
              <a:spcAft>
                <a:spcPts val="0"/>
              </a:spcAft>
              <a:buClr>
                <a:srgbClr val="222222"/>
              </a:buClr>
              <a:buSzPts val="2900"/>
              <a:buFont typeface="Arial"/>
              <a:buChar char="•"/>
            </a:pPr>
            <a:r>
              <a:rPr lang="en" sz="2200" b="1">
                <a:solidFill>
                  <a:srgbClr val="222222"/>
                </a:solidFill>
                <a:latin typeface="Roboto"/>
                <a:ea typeface="Roboto"/>
                <a:cs typeface="Roboto"/>
                <a:sym typeface="Roboto"/>
              </a:rPr>
              <a:t>ME -  60 days, but work must start within 30 days</a:t>
            </a:r>
            <a:endParaRPr sz="1900" b="1">
              <a:solidFill>
                <a:srgbClr val="222222"/>
              </a:solidFill>
              <a:latin typeface="Roboto"/>
              <a:ea typeface="Roboto"/>
              <a:cs typeface="Roboto"/>
              <a:sym typeface="Roboto"/>
            </a:endParaRPr>
          </a:p>
          <a:p>
            <a:pPr marL="800100" lvl="1" indent="-393700" algn="l" rtl="0">
              <a:lnSpc>
                <a:spcPct val="150000"/>
              </a:lnSpc>
              <a:spcBef>
                <a:spcPts val="560"/>
              </a:spcBef>
              <a:spcAft>
                <a:spcPts val="0"/>
              </a:spcAft>
              <a:buClr>
                <a:srgbClr val="222222"/>
              </a:buClr>
              <a:buSzPts val="2900"/>
              <a:buFont typeface="Arial"/>
              <a:buChar char="•"/>
            </a:pPr>
            <a:r>
              <a:rPr lang="en" sz="2200" b="1">
                <a:solidFill>
                  <a:srgbClr val="222222"/>
                </a:solidFill>
                <a:latin typeface="Roboto"/>
                <a:ea typeface="Roboto"/>
                <a:cs typeface="Roboto"/>
                <a:sym typeface="Roboto"/>
              </a:rPr>
              <a:t>RI -  Tickets do not expire if the marks are maintained. </a:t>
            </a:r>
            <a:endParaRPr sz="1900" b="1">
              <a:solidFill>
                <a:srgbClr val="222222"/>
              </a:solidFill>
              <a:latin typeface="Roboto"/>
              <a:ea typeface="Roboto"/>
              <a:cs typeface="Roboto"/>
              <a:sym typeface="Roboto"/>
            </a:endParaRPr>
          </a:p>
          <a:p>
            <a:pPr marL="0" lvl="0" indent="0" algn="l" rtl="0">
              <a:spcBef>
                <a:spcPts val="560"/>
              </a:spcBef>
              <a:spcAft>
                <a:spcPts val="0"/>
              </a:spcAft>
              <a:buClr>
                <a:srgbClr val="626B73"/>
              </a:buClr>
              <a:buSzPts val="2800"/>
              <a:buFont typeface="Arial"/>
              <a:buNone/>
            </a:pPr>
            <a:endParaRPr sz="600" b="1" u="sng">
              <a:solidFill>
                <a:schemeClr val="dk2"/>
              </a:solidFill>
              <a:latin typeface="Roboto"/>
              <a:ea typeface="Roboto"/>
              <a:cs typeface="Roboto"/>
              <a:sym typeface="Roboto"/>
            </a:endParaRPr>
          </a:p>
          <a:p>
            <a:pPr marL="914400" lvl="0" indent="0" algn="l" rtl="0">
              <a:spcBef>
                <a:spcPts val="560"/>
              </a:spcBef>
              <a:spcAft>
                <a:spcPts val="0"/>
              </a:spcAft>
              <a:buNone/>
            </a:pPr>
            <a:endParaRPr sz="1900" b="1">
              <a:solidFill>
                <a:schemeClr val="dk2"/>
              </a:solidFill>
              <a:latin typeface="Roboto"/>
              <a:ea typeface="Roboto"/>
              <a:cs typeface="Roboto"/>
              <a:sym typeface="Roboto"/>
            </a:endParaRPr>
          </a:p>
        </p:txBody>
      </p:sp>
      <p:sp>
        <p:nvSpPr>
          <p:cNvPr id="82" name="Google Shape;82;p15"/>
          <p:cNvSpPr txBox="1"/>
          <p:nvPr/>
        </p:nvSpPr>
        <p:spPr>
          <a:xfrm>
            <a:off x="125851" y="344875"/>
            <a:ext cx="8892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b="1">
                <a:solidFill>
                  <a:srgbClr val="1F1111"/>
                </a:solidFill>
                <a:latin typeface="Roboto"/>
                <a:ea typeface="Roboto"/>
                <a:cs typeface="Roboto"/>
                <a:sym typeface="Roboto"/>
              </a:rPr>
              <a:t>Ticket Expiration Times</a:t>
            </a:r>
            <a:endParaRPr sz="3200" b="1">
              <a:solidFill>
                <a:srgbClr val="1F1111"/>
              </a:solidFill>
              <a:latin typeface="Roboto"/>
              <a:ea typeface="Roboto"/>
              <a:cs typeface="Roboto"/>
              <a:sym typeface="Roboto"/>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0"/>
        <p:cNvGrpSpPr/>
        <p:nvPr/>
      </p:nvGrpSpPr>
      <p:grpSpPr>
        <a:xfrm>
          <a:off x="0" y="0"/>
          <a:ext cx="0" cy="0"/>
          <a:chOff x="0" y="0"/>
          <a:chExt cx="0" cy="0"/>
        </a:xfrm>
      </p:grpSpPr>
      <p:sp>
        <p:nvSpPr>
          <p:cNvPr id="261" name="Google Shape;261;p42"/>
          <p:cNvSpPr txBox="1"/>
          <p:nvPr/>
        </p:nvSpPr>
        <p:spPr>
          <a:xfrm>
            <a:off x="208650" y="1326400"/>
            <a:ext cx="8877600" cy="38772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 sz="2000" b="1">
                <a:solidFill>
                  <a:srgbClr val="222222"/>
                </a:solidFill>
              </a:rPr>
              <a:t>d)  Excessive notifications by the same excavator on the same day may constitute extraordinary circumstances causing an operator to be unable to designate the location of underground facilities in a timely manner as required in En 806.02.  It shall be presumed to be an extraordinary circumstance causing an operator to be unable to designate the locations of underground facilities as required in En 806.02 when the same excavator makes in excess of 15 notifications on the same day, provided that the operator complies with En 806.01(g) with respect to the notifications in excess of 15.</a:t>
            </a:r>
            <a:r>
              <a:rPr lang="en" sz="2000">
                <a:solidFill>
                  <a:srgbClr val="222222"/>
                </a:solidFill>
              </a:rPr>
              <a:t> </a:t>
            </a:r>
            <a:endParaRPr sz="2000">
              <a:solidFill>
                <a:srgbClr val="222222"/>
              </a:solidFill>
            </a:endParaRPr>
          </a:p>
          <a:p>
            <a:pPr marL="0" lvl="0" indent="0" algn="l" rtl="0">
              <a:spcBef>
                <a:spcPts val="360"/>
              </a:spcBef>
              <a:spcAft>
                <a:spcPts val="0"/>
              </a:spcAft>
              <a:buNone/>
            </a:pPr>
            <a:endParaRPr sz="2000">
              <a:solidFill>
                <a:srgbClr val="222222"/>
              </a:solidFill>
              <a:highlight>
                <a:srgbClr val="FFFFFF"/>
              </a:highlight>
            </a:endParaRPr>
          </a:p>
          <a:p>
            <a:pPr marL="0" lvl="0" indent="0" algn="l" rtl="0">
              <a:spcBef>
                <a:spcPts val="360"/>
              </a:spcBef>
              <a:spcAft>
                <a:spcPts val="0"/>
              </a:spcAft>
              <a:buNone/>
            </a:pPr>
            <a:endParaRPr sz="2000">
              <a:solidFill>
                <a:srgbClr val="222222"/>
              </a:solidFill>
              <a:highlight>
                <a:srgbClr val="FFFFFF"/>
              </a:highlight>
            </a:endParaRPr>
          </a:p>
          <a:p>
            <a:pPr marL="0" lvl="0" indent="0" algn="l" rtl="0">
              <a:spcBef>
                <a:spcPts val="360"/>
              </a:spcBef>
              <a:spcAft>
                <a:spcPts val="0"/>
              </a:spcAft>
              <a:buNone/>
            </a:pPr>
            <a:endParaRPr sz="2000">
              <a:solidFill>
                <a:srgbClr val="222222"/>
              </a:solidFill>
              <a:highlight>
                <a:srgbClr val="FFFFFF"/>
              </a:highlight>
            </a:endParaRPr>
          </a:p>
        </p:txBody>
      </p:sp>
      <p:sp>
        <p:nvSpPr>
          <p:cNvPr id="262" name="Google Shape;262;p42"/>
          <p:cNvSpPr txBox="1"/>
          <p:nvPr/>
        </p:nvSpPr>
        <p:spPr>
          <a:xfrm>
            <a:off x="50550" y="263050"/>
            <a:ext cx="9035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b="1">
                <a:latin typeface="Roboto"/>
                <a:ea typeface="Roboto"/>
                <a:cs typeface="Roboto"/>
                <a:sym typeface="Roboto"/>
              </a:rPr>
              <a:t>NH RULE CHANGE</a:t>
            </a:r>
            <a:endParaRPr sz="3200" b="1">
              <a:latin typeface="Roboto"/>
              <a:ea typeface="Roboto"/>
              <a:cs typeface="Roboto"/>
              <a:sym typeface="Roboto"/>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45" descr="can you create a blank slide using this theme"/>
          <p:cNvPicPr preferRelativeResize="0"/>
          <p:nvPr/>
        </p:nvPicPr>
        <p:blipFill>
          <a:blip r:embed="rId3">
            <a:alphaModFix amt="40000"/>
          </a:blip>
          <a:stretch>
            <a:fillRect/>
          </a:stretch>
        </p:blipFill>
        <p:spPr>
          <a:xfrm>
            <a:off x="450" y="0"/>
            <a:ext cx="9143545" cy="5143500"/>
          </a:xfrm>
          <a:prstGeom prst="rect">
            <a:avLst/>
          </a:prstGeom>
          <a:noFill/>
          <a:ln>
            <a:noFill/>
          </a:ln>
        </p:spPr>
      </p:pic>
      <p:sp>
        <p:nvSpPr>
          <p:cNvPr id="309" name="Google Shape;309;p45"/>
          <p:cNvSpPr txBox="1"/>
          <p:nvPr/>
        </p:nvSpPr>
        <p:spPr>
          <a:xfrm>
            <a:off x="13877" y="317150"/>
            <a:ext cx="9087300" cy="738633"/>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 sz="3600" b="1" i="0" u="none" strike="noStrike" kern="0" cap="none" spc="0" normalizeH="0" baseline="0" noProof="0">
                <a:ln>
                  <a:noFill/>
                </a:ln>
                <a:solidFill>
                  <a:srgbClr val="424242">
                    <a:lumMod val="49000"/>
                  </a:srgbClr>
                </a:solidFill>
                <a:effectLst/>
                <a:uLnTx/>
                <a:uFillTx/>
                <a:latin typeface="Roboto"/>
                <a:cs typeface="Arial"/>
                <a:sym typeface="Arial"/>
              </a:rPr>
              <a:t>Points of Contact</a:t>
            </a:r>
            <a:endParaRPr kumimoji="0" sz="3600" b="1" i="0" u="none" strike="noStrike" kern="0" cap="none" spc="0" normalizeH="0" baseline="0" noProof="0">
              <a:ln>
                <a:noFill/>
              </a:ln>
              <a:solidFill>
                <a:srgbClr val="424242">
                  <a:lumMod val="49000"/>
                </a:srgbClr>
              </a:solidFill>
              <a:effectLst/>
              <a:uLnTx/>
              <a:uFillTx/>
              <a:latin typeface="Roboto"/>
              <a:ea typeface="Roboto"/>
              <a:cs typeface="Roboto"/>
              <a:sym typeface="Roboto"/>
            </a:endParaRPr>
          </a:p>
        </p:txBody>
      </p:sp>
      <p:sp>
        <p:nvSpPr>
          <p:cNvPr id="310" name="Google Shape;310;p45"/>
          <p:cNvSpPr txBox="1"/>
          <p:nvPr/>
        </p:nvSpPr>
        <p:spPr>
          <a:xfrm>
            <a:off x="669681" y="1433909"/>
            <a:ext cx="7467600" cy="2000507"/>
          </a:xfrm>
          <a:prstGeom prst="rect">
            <a:avLst/>
          </a:prstGeom>
          <a:noFill/>
          <a:ln>
            <a:noFill/>
          </a:ln>
        </p:spPr>
        <p:txBody>
          <a:bodyPr spcFirstLastPara="1" wrap="square" lIns="91425" tIns="45700" rIns="91425" bIns="45700" anchor="t" anchorCtr="0">
            <a:spAutoFit/>
          </a:bodyPr>
          <a:lstStyle/>
          <a:p>
            <a:pPr marL="374650" marR="0" lvl="1" indent="0" algn="ctr" defTabSz="914400" rtl="0" eaLnBrk="1" fontAlgn="auto" latinLnBrk="0" hangingPunct="1">
              <a:lnSpc>
                <a:spcPct val="100000"/>
              </a:lnSpc>
              <a:spcBef>
                <a:spcPts val="0"/>
              </a:spcBef>
              <a:spcAft>
                <a:spcPts val="0"/>
              </a:spcAft>
              <a:buClr>
                <a:srgbClr val="000000"/>
              </a:buClr>
              <a:buSzPts val="3100"/>
              <a:buFont typeface="Arial"/>
              <a:buNone/>
              <a:tabLst/>
              <a:defRPr/>
            </a:pPr>
            <a:r>
              <a:rPr kumimoji="0" lang="en" sz="3100" b="1" i="0" u="none" strike="noStrike" kern="0" cap="none" spc="0" normalizeH="0" baseline="0" noProof="0" dirty="0">
                <a:ln>
                  <a:noFill/>
                </a:ln>
                <a:solidFill>
                  <a:srgbClr val="424242">
                    <a:lumMod val="49000"/>
                  </a:srgbClr>
                </a:solidFill>
                <a:effectLst/>
                <a:uLnTx/>
                <a:uFillTx/>
                <a:latin typeface="Roboto"/>
                <a:cs typeface="Arial"/>
                <a:sym typeface="Arial"/>
              </a:rPr>
              <a:t>(207) 852-8315</a:t>
            </a:r>
            <a:endParaRPr kumimoji="0" lang="en-US" sz="2700" b="1" i="0" u="none" strike="noStrike" kern="0" cap="none" spc="0" normalizeH="0" baseline="0" noProof="0" dirty="0">
              <a:ln>
                <a:noFill/>
              </a:ln>
              <a:solidFill>
                <a:srgbClr val="424242">
                  <a:lumMod val="49000"/>
                </a:srgbClr>
              </a:solidFill>
              <a:effectLst/>
              <a:uLnTx/>
              <a:uFillTx/>
              <a:latin typeface="Roboto"/>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 sz="3100" b="1" i="0" u="none" strike="noStrike" kern="0" cap="none" spc="0" normalizeH="0" baseline="0" noProof="0" dirty="0">
              <a:ln>
                <a:noFill/>
              </a:ln>
              <a:solidFill>
                <a:srgbClr val="424242">
                  <a:lumMod val="49000"/>
                </a:srgbClr>
              </a:solidFill>
              <a:effectLst/>
              <a:uLnTx/>
              <a:uFillTx/>
              <a:latin typeface="Roboto"/>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 sz="3100" b="1" i="0" u="none" strike="noStrike" kern="0" cap="none" spc="0" normalizeH="0" baseline="0" noProof="0" dirty="0">
              <a:ln>
                <a:noFill/>
              </a:ln>
              <a:solidFill>
                <a:srgbClr val="424242">
                  <a:lumMod val="49000"/>
                </a:srgbClr>
              </a:solidFill>
              <a:effectLst/>
              <a:uLnTx/>
              <a:uFillTx/>
              <a:latin typeface="Roboto"/>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 sz="3100" b="1" i="0" u="none" strike="noStrike" kern="0" cap="none" spc="0" normalizeH="0" baseline="0" noProof="0" dirty="0">
                <a:ln>
                  <a:noFill/>
                </a:ln>
                <a:solidFill>
                  <a:srgbClr val="424242">
                    <a:lumMod val="49000"/>
                  </a:srgbClr>
                </a:solidFill>
                <a:effectLst/>
                <a:uLnTx/>
                <a:uFillTx/>
                <a:latin typeface="Roboto"/>
                <a:cs typeface="Arial"/>
                <a:sym typeface="Arial"/>
              </a:rPr>
              <a:t>  (317) 575-7800</a:t>
            </a:r>
            <a:endParaRPr kumimoji="0" sz="2700" b="1" i="0" u="none" strike="noStrike" kern="0" cap="none" spc="0" normalizeH="0" baseline="0" noProof="0" dirty="0">
              <a:ln>
                <a:noFill/>
              </a:ln>
              <a:solidFill>
                <a:srgbClr val="424242">
                  <a:lumMod val="49000"/>
                </a:srgbClr>
              </a:solidFill>
              <a:effectLst/>
              <a:uLnTx/>
              <a:uFillTx/>
              <a:latin typeface="Roboto"/>
              <a:cs typeface="Arial"/>
              <a:sym typeface="Arial"/>
            </a:endParaRPr>
          </a:p>
        </p:txBody>
      </p:sp>
      <p:pic>
        <p:nvPicPr>
          <p:cNvPr id="2" name="Picture 1" descr="Centerline Utility Services ...">
            <a:extLst>
              <a:ext uri="{FF2B5EF4-FFF2-40B4-BE49-F238E27FC236}">
                <a16:creationId xmlns:a16="http://schemas.microsoft.com/office/drawing/2014/main" id="{87C453A5-E48F-AEA9-FB53-9E27B4DAB610}"/>
              </a:ext>
            </a:extLst>
          </p:cNvPr>
          <p:cNvPicPr>
            <a:picLocks noChangeAspect="1"/>
          </p:cNvPicPr>
          <p:nvPr/>
        </p:nvPicPr>
        <p:blipFill>
          <a:blip r:embed="rId4"/>
          <a:stretch>
            <a:fillRect/>
          </a:stretch>
        </p:blipFill>
        <p:spPr>
          <a:xfrm>
            <a:off x="255559" y="1204180"/>
            <a:ext cx="2529987" cy="1042621"/>
          </a:xfrm>
          <a:prstGeom prst="rect">
            <a:avLst/>
          </a:prstGeom>
        </p:spPr>
      </p:pic>
      <p:pic>
        <p:nvPicPr>
          <p:cNvPr id="3" name="Picture 2" descr="DVA: USIC">
            <a:extLst>
              <a:ext uri="{FF2B5EF4-FFF2-40B4-BE49-F238E27FC236}">
                <a16:creationId xmlns:a16="http://schemas.microsoft.com/office/drawing/2014/main" id="{CD70CE34-D994-A8FE-3303-90AF81F54DB3}"/>
              </a:ext>
            </a:extLst>
          </p:cNvPr>
          <p:cNvPicPr>
            <a:picLocks noChangeAspect="1"/>
          </p:cNvPicPr>
          <p:nvPr/>
        </p:nvPicPr>
        <p:blipFill>
          <a:blip r:embed="rId5"/>
          <a:stretch>
            <a:fillRect/>
          </a:stretch>
        </p:blipFill>
        <p:spPr>
          <a:xfrm>
            <a:off x="255560" y="2722750"/>
            <a:ext cx="2529987" cy="86384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
        <p:cNvGrpSpPr/>
        <p:nvPr/>
      </p:nvGrpSpPr>
      <p:grpSpPr>
        <a:xfrm>
          <a:off x="0" y="0"/>
          <a:ext cx="0" cy="0"/>
          <a:chOff x="0" y="0"/>
          <a:chExt cx="0" cy="0"/>
        </a:xfrm>
      </p:grpSpPr>
      <p:sp>
        <p:nvSpPr>
          <p:cNvPr id="87" name="Google Shape;87;p16"/>
          <p:cNvSpPr txBox="1"/>
          <p:nvPr/>
        </p:nvSpPr>
        <p:spPr>
          <a:xfrm>
            <a:off x="13877" y="317150"/>
            <a:ext cx="9087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b="1">
                <a:latin typeface="Roboto"/>
                <a:ea typeface="Roboto"/>
                <a:cs typeface="Roboto"/>
                <a:sym typeface="Roboto"/>
              </a:rPr>
              <a:t>Dates</a:t>
            </a:r>
            <a:endParaRPr sz="3200" b="1">
              <a:latin typeface="Roboto"/>
              <a:ea typeface="Roboto"/>
              <a:cs typeface="Roboto"/>
              <a:sym typeface="Roboto"/>
            </a:endParaRPr>
          </a:p>
        </p:txBody>
      </p:sp>
      <p:sp>
        <p:nvSpPr>
          <p:cNvPr id="88" name="Google Shape;88;p16"/>
          <p:cNvSpPr txBox="1"/>
          <p:nvPr/>
        </p:nvSpPr>
        <p:spPr>
          <a:xfrm>
            <a:off x="83800" y="1126240"/>
            <a:ext cx="9017400" cy="4107300"/>
          </a:xfrm>
          <a:prstGeom prst="rect">
            <a:avLst/>
          </a:prstGeom>
          <a:noFill/>
          <a:ln>
            <a:noFill/>
          </a:ln>
        </p:spPr>
        <p:txBody>
          <a:bodyPr spcFirstLastPara="1" wrap="square" lIns="91425" tIns="91425" rIns="91425" bIns="91425" anchor="t" anchorCtr="0">
            <a:spAutoFit/>
          </a:bodyPr>
          <a:lstStyle/>
          <a:p>
            <a:pPr marL="0" lvl="0" indent="0" algn="l" rtl="0">
              <a:spcBef>
                <a:spcPts val="560"/>
              </a:spcBef>
              <a:spcAft>
                <a:spcPts val="0"/>
              </a:spcAft>
              <a:buNone/>
            </a:pPr>
            <a:r>
              <a:rPr lang="en" sz="2500" b="1" u="sng">
                <a:solidFill>
                  <a:srgbClr val="1F1111"/>
                </a:solidFill>
              </a:rPr>
              <a:t>Ticket Start Dates:</a:t>
            </a:r>
            <a:r>
              <a:rPr lang="en" sz="2500">
                <a:solidFill>
                  <a:srgbClr val="1F1111"/>
                </a:solidFill>
              </a:rPr>
              <a:t>  </a:t>
            </a:r>
            <a:r>
              <a:rPr lang="en" sz="2500" b="1">
                <a:solidFill>
                  <a:srgbClr val="1F1111"/>
                </a:solidFill>
              </a:rPr>
              <a:t>We must respond within</a:t>
            </a:r>
            <a:endParaRPr sz="3900" b="1">
              <a:solidFill>
                <a:srgbClr val="1F1111"/>
              </a:solidFill>
            </a:endParaRPr>
          </a:p>
          <a:p>
            <a:pPr marL="0" lvl="0" indent="0" algn="l" rtl="0">
              <a:spcBef>
                <a:spcPts val="560"/>
              </a:spcBef>
              <a:spcAft>
                <a:spcPts val="0"/>
              </a:spcAft>
              <a:buNone/>
            </a:pPr>
            <a:endParaRPr sz="2500">
              <a:solidFill>
                <a:srgbClr val="1F1111"/>
              </a:solidFill>
            </a:endParaRPr>
          </a:p>
          <a:p>
            <a:pPr marL="800100" lvl="1" indent="-412750" algn="l" rtl="0">
              <a:lnSpc>
                <a:spcPct val="150000"/>
              </a:lnSpc>
              <a:spcBef>
                <a:spcPts val="560"/>
              </a:spcBef>
              <a:spcAft>
                <a:spcPts val="0"/>
              </a:spcAft>
              <a:buClr>
                <a:srgbClr val="1F1111"/>
              </a:buClr>
              <a:buSzPts val="3200"/>
              <a:buChar char="•"/>
            </a:pPr>
            <a:r>
              <a:rPr lang="en" sz="2500" b="1">
                <a:solidFill>
                  <a:srgbClr val="1F1111"/>
                </a:solidFill>
              </a:rPr>
              <a:t>72 </a:t>
            </a:r>
            <a:r>
              <a:rPr lang="en" sz="2500" b="1" i="1">
                <a:solidFill>
                  <a:srgbClr val="1F1111"/>
                </a:solidFill>
              </a:rPr>
              <a:t>business hours</a:t>
            </a:r>
            <a:r>
              <a:rPr lang="en" sz="2500" b="1">
                <a:solidFill>
                  <a:srgbClr val="1F1111"/>
                </a:solidFill>
              </a:rPr>
              <a:t> in MA, ME, NH, VT and RI</a:t>
            </a:r>
            <a:endParaRPr sz="3500" b="1">
              <a:solidFill>
                <a:srgbClr val="1F1111"/>
              </a:solidFill>
            </a:endParaRPr>
          </a:p>
          <a:p>
            <a:pPr marL="800100" lvl="1" indent="-412750" algn="l" rtl="0">
              <a:lnSpc>
                <a:spcPct val="150000"/>
              </a:lnSpc>
              <a:spcBef>
                <a:spcPts val="560"/>
              </a:spcBef>
              <a:spcAft>
                <a:spcPts val="0"/>
              </a:spcAft>
              <a:buClr>
                <a:srgbClr val="1F1111"/>
              </a:buClr>
              <a:buSzPts val="3200"/>
              <a:buChar char="•"/>
            </a:pPr>
            <a:r>
              <a:rPr lang="en" sz="2500" b="1" i="1">
                <a:solidFill>
                  <a:srgbClr val="1F1111"/>
                </a:solidFill>
              </a:rPr>
              <a:t>Weekend and holidays </a:t>
            </a:r>
            <a:r>
              <a:rPr lang="en" sz="2500" b="1">
                <a:solidFill>
                  <a:srgbClr val="1F1111"/>
                </a:solidFill>
              </a:rPr>
              <a:t>don’t count toward the start date</a:t>
            </a:r>
            <a:endParaRPr sz="3500" b="1">
              <a:solidFill>
                <a:srgbClr val="1F1111"/>
              </a:solidFill>
            </a:endParaRPr>
          </a:p>
          <a:p>
            <a:pPr marL="0" lvl="0" indent="0" algn="l" rtl="0">
              <a:spcBef>
                <a:spcPts val="560"/>
              </a:spcBef>
              <a:spcAft>
                <a:spcPts val="0"/>
              </a:spcAft>
              <a:buNone/>
            </a:pPr>
            <a:endParaRPr sz="2400">
              <a:solidFill>
                <a:srgbClr val="1F1111"/>
              </a:solidFill>
            </a:endParaRPr>
          </a:p>
          <a:p>
            <a:pPr marL="914400" lvl="0" indent="0" algn="l" rtl="0">
              <a:lnSpc>
                <a:spcPct val="150000"/>
              </a:lnSpc>
              <a:spcBef>
                <a:spcPts val="560"/>
              </a:spcBef>
              <a:spcAft>
                <a:spcPts val="0"/>
              </a:spcAft>
              <a:buNone/>
            </a:pPr>
            <a:endParaRPr sz="24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
        <p:cNvGrpSpPr/>
        <p:nvPr/>
      </p:nvGrpSpPr>
      <p:grpSpPr>
        <a:xfrm>
          <a:off x="0" y="0"/>
          <a:ext cx="0" cy="0"/>
          <a:chOff x="0" y="0"/>
          <a:chExt cx="0" cy="0"/>
        </a:xfrm>
      </p:grpSpPr>
      <p:sp>
        <p:nvSpPr>
          <p:cNvPr id="93" name="Google Shape;93;p17"/>
          <p:cNvSpPr txBox="1"/>
          <p:nvPr/>
        </p:nvSpPr>
        <p:spPr>
          <a:xfrm>
            <a:off x="13877" y="1682"/>
            <a:ext cx="9087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b="1">
                <a:latin typeface="Roboto"/>
                <a:ea typeface="Roboto"/>
                <a:cs typeface="Roboto"/>
                <a:sym typeface="Roboto"/>
              </a:rPr>
              <a:t>Dates</a:t>
            </a:r>
            <a:endParaRPr sz="3200" b="1">
              <a:latin typeface="Roboto"/>
              <a:ea typeface="Roboto"/>
              <a:cs typeface="Roboto"/>
              <a:sym typeface="Roboto"/>
            </a:endParaRPr>
          </a:p>
        </p:txBody>
      </p:sp>
      <p:sp>
        <p:nvSpPr>
          <p:cNvPr id="94" name="Google Shape;94;p17"/>
          <p:cNvSpPr txBox="1"/>
          <p:nvPr/>
        </p:nvSpPr>
        <p:spPr>
          <a:xfrm>
            <a:off x="256309" y="518250"/>
            <a:ext cx="8834106" cy="4447341"/>
          </a:xfrm>
          <a:prstGeom prst="rect">
            <a:avLst/>
          </a:prstGeom>
          <a:noFill/>
          <a:ln>
            <a:noFill/>
          </a:ln>
        </p:spPr>
        <p:txBody>
          <a:bodyPr spcFirstLastPara="1" wrap="square" lIns="91425" tIns="91425" rIns="91425" bIns="91425" anchor="t" anchorCtr="0">
            <a:spAutoFit/>
          </a:bodyPr>
          <a:lstStyle/>
          <a:p>
            <a:pPr marL="0" lvl="0" indent="0" algn="l" rtl="0">
              <a:spcBef>
                <a:spcPts val="560"/>
              </a:spcBef>
              <a:spcAft>
                <a:spcPts val="0"/>
              </a:spcAft>
              <a:buNone/>
            </a:pPr>
            <a:r>
              <a:rPr lang="en" sz="2200" b="1" u="sng" dirty="0">
                <a:solidFill>
                  <a:srgbClr val="1F1111"/>
                </a:solidFill>
              </a:rPr>
              <a:t>Remarks:</a:t>
            </a:r>
            <a:r>
              <a:rPr lang="en" sz="2200" b="1" dirty="0">
                <a:solidFill>
                  <a:srgbClr val="1F1111"/>
                </a:solidFill>
              </a:rPr>
              <a:t>  Remark notices can be submitted if marks are faded and your ticket is still valid</a:t>
            </a:r>
            <a:endParaRPr sz="2200" b="1" dirty="0">
              <a:solidFill>
                <a:srgbClr val="1F1111"/>
              </a:solidFill>
            </a:endParaRPr>
          </a:p>
          <a:p>
            <a:pPr marL="800100" lvl="1" indent="-393700" algn="l" rtl="0">
              <a:lnSpc>
                <a:spcPct val="150000"/>
              </a:lnSpc>
              <a:spcBef>
                <a:spcPts val="560"/>
              </a:spcBef>
              <a:spcAft>
                <a:spcPts val="0"/>
              </a:spcAft>
              <a:buClr>
                <a:srgbClr val="1F1111"/>
              </a:buClr>
              <a:buSzPts val="2900"/>
              <a:buChar char="•"/>
            </a:pPr>
            <a:r>
              <a:rPr lang="en" sz="2200" b="1" i="1" dirty="0">
                <a:solidFill>
                  <a:srgbClr val="1F1111"/>
                </a:solidFill>
              </a:rPr>
              <a:t>48 business hours </a:t>
            </a:r>
            <a:r>
              <a:rPr lang="en" sz="2200" b="1" dirty="0">
                <a:solidFill>
                  <a:srgbClr val="1F1111"/>
                </a:solidFill>
              </a:rPr>
              <a:t>in RI </a:t>
            </a:r>
            <a:endParaRPr sz="3200" b="1" dirty="0">
              <a:solidFill>
                <a:srgbClr val="1F1111"/>
              </a:solidFill>
            </a:endParaRPr>
          </a:p>
          <a:p>
            <a:pPr marL="800100" lvl="1" indent="-393700" algn="l" rtl="0">
              <a:lnSpc>
                <a:spcPct val="150000"/>
              </a:lnSpc>
              <a:spcBef>
                <a:spcPts val="560"/>
              </a:spcBef>
              <a:spcAft>
                <a:spcPts val="0"/>
              </a:spcAft>
              <a:buClr>
                <a:srgbClr val="1F1111"/>
              </a:buClr>
              <a:buSzPts val="2900"/>
              <a:buChar char="•"/>
            </a:pPr>
            <a:r>
              <a:rPr lang="en" sz="2200" b="1" i="1" dirty="0">
                <a:solidFill>
                  <a:srgbClr val="1F1111"/>
                </a:solidFill>
              </a:rPr>
              <a:t>72 business hours </a:t>
            </a:r>
            <a:r>
              <a:rPr lang="en" sz="2200" b="1" dirty="0">
                <a:solidFill>
                  <a:srgbClr val="1F1111"/>
                </a:solidFill>
              </a:rPr>
              <a:t>in VT (new ticket)</a:t>
            </a:r>
            <a:endParaRPr sz="3200" b="1" dirty="0">
              <a:solidFill>
                <a:srgbClr val="1F1111"/>
              </a:solidFill>
            </a:endParaRPr>
          </a:p>
          <a:p>
            <a:pPr marL="800100" lvl="1" indent="-393700" algn="l" rtl="0">
              <a:lnSpc>
                <a:spcPct val="150000"/>
              </a:lnSpc>
              <a:spcBef>
                <a:spcPts val="560"/>
              </a:spcBef>
              <a:spcAft>
                <a:spcPts val="0"/>
              </a:spcAft>
              <a:buClr>
                <a:srgbClr val="1F1111"/>
              </a:buClr>
              <a:buSzPts val="2900"/>
              <a:buChar char="•"/>
            </a:pPr>
            <a:r>
              <a:rPr lang="en" sz="2200" b="1" i="1" dirty="0">
                <a:solidFill>
                  <a:srgbClr val="1F1111"/>
                </a:solidFill>
              </a:rPr>
              <a:t>72 business hours </a:t>
            </a:r>
            <a:r>
              <a:rPr lang="en" sz="2200" b="1" dirty="0">
                <a:solidFill>
                  <a:srgbClr val="1F1111"/>
                </a:solidFill>
              </a:rPr>
              <a:t>in New Hampshire (new ticket)</a:t>
            </a:r>
            <a:endParaRPr sz="3200" b="1" dirty="0">
              <a:solidFill>
                <a:srgbClr val="1F1111"/>
              </a:solidFill>
            </a:endParaRPr>
          </a:p>
          <a:p>
            <a:pPr marL="800100" lvl="1" indent="-393700" algn="l" rtl="0">
              <a:lnSpc>
                <a:spcPct val="150000"/>
              </a:lnSpc>
              <a:spcBef>
                <a:spcPts val="560"/>
              </a:spcBef>
              <a:spcAft>
                <a:spcPts val="0"/>
              </a:spcAft>
              <a:buClr>
                <a:srgbClr val="1F1111"/>
              </a:buClr>
              <a:buSzPts val="2900"/>
              <a:buChar char="•"/>
            </a:pPr>
            <a:r>
              <a:rPr lang="en" sz="2200" b="1" i="1" dirty="0">
                <a:solidFill>
                  <a:srgbClr val="1F1111"/>
                </a:solidFill>
              </a:rPr>
              <a:t>24 business hours </a:t>
            </a:r>
            <a:r>
              <a:rPr lang="en" sz="2200" b="1" dirty="0">
                <a:solidFill>
                  <a:srgbClr val="1F1111"/>
                </a:solidFill>
              </a:rPr>
              <a:t>in MA and ME</a:t>
            </a:r>
            <a:endParaRPr sz="2200" b="1" dirty="0">
              <a:solidFill>
                <a:srgbClr val="1F1111"/>
              </a:solidFill>
            </a:endParaRPr>
          </a:p>
          <a:p>
            <a:pPr marL="800100" lvl="1" indent="-393700" algn="l" rtl="0">
              <a:lnSpc>
                <a:spcPct val="150000"/>
              </a:lnSpc>
              <a:spcBef>
                <a:spcPts val="560"/>
              </a:spcBef>
              <a:spcAft>
                <a:spcPts val="0"/>
              </a:spcAft>
              <a:buClr>
                <a:srgbClr val="1F1111"/>
              </a:buClr>
              <a:buSzPts val="2900"/>
              <a:buChar char="•"/>
            </a:pPr>
            <a:r>
              <a:rPr lang="en" sz="2200" b="1" dirty="0">
                <a:solidFill>
                  <a:srgbClr val="1F1111"/>
                </a:solidFill>
              </a:rPr>
              <a:t>Tickets do not expire in RI</a:t>
            </a:r>
            <a:endParaRPr sz="2200" b="1" dirty="0">
              <a:solidFill>
                <a:srgbClr val="1F1111"/>
              </a:solidFill>
            </a:endParaRPr>
          </a:p>
          <a:p>
            <a:pPr marL="914400" lvl="0" indent="0" algn="l" rtl="0">
              <a:lnSpc>
                <a:spcPct val="150000"/>
              </a:lnSpc>
              <a:spcBef>
                <a:spcPts val="560"/>
              </a:spcBef>
              <a:spcAft>
                <a:spcPts val="0"/>
              </a:spcAft>
              <a:buNone/>
            </a:pPr>
            <a:endParaRPr sz="2200" dirty="0">
              <a:solidFill>
                <a:srgbClr val="1F111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
        <p:cNvGrpSpPr/>
        <p:nvPr/>
      </p:nvGrpSpPr>
      <p:grpSpPr>
        <a:xfrm>
          <a:off x="0" y="0"/>
          <a:ext cx="0" cy="0"/>
          <a:chOff x="0" y="0"/>
          <a:chExt cx="0" cy="0"/>
        </a:xfrm>
      </p:grpSpPr>
      <p:sp>
        <p:nvSpPr>
          <p:cNvPr id="99" name="Google Shape;99;p18"/>
          <p:cNvSpPr txBox="1"/>
          <p:nvPr/>
        </p:nvSpPr>
        <p:spPr>
          <a:xfrm>
            <a:off x="13877" y="317150"/>
            <a:ext cx="90873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300" b="1">
                <a:latin typeface="Roboto"/>
                <a:ea typeface="Roboto"/>
                <a:cs typeface="Roboto"/>
                <a:sym typeface="Roboto"/>
              </a:rPr>
              <a:t>In Reference Notice</a:t>
            </a:r>
            <a:endParaRPr sz="3300" b="1">
              <a:latin typeface="Roboto"/>
              <a:ea typeface="Roboto"/>
              <a:cs typeface="Roboto"/>
              <a:sym typeface="Roboto"/>
            </a:endParaRPr>
          </a:p>
        </p:txBody>
      </p:sp>
      <p:sp>
        <p:nvSpPr>
          <p:cNvPr id="100" name="Google Shape;100;p18"/>
          <p:cNvSpPr txBox="1"/>
          <p:nvPr/>
        </p:nvSpPr>
        <p:spPr>
          <a:xfrm>
            <a:off x="845127" y="1009850"/>
            <a:ext cx="6840064" cy="3339345"/>
          </a:xfrm>
          <a:prstGeom prst="rect">
            <a:avLst/>
          </a:prstGeom>
          <a:noFill/>
          <a:ln>
            <a:noFill/>
          </a:ln>
        </p:spPr>
        <p:txBody>
          <a:bodyPr spcFirstLastPara="1" wrap="square" lIns="91425" tIns="91425" rIns="91425" bIns="91425" anchor="t" anchorCtr="0">
            <a:spAutoFit/>
          </a:bodyPr>
          <a:lstStyle/>
          <a:p>
            <a:pPr marL="0" lvl="1" indent="0" rtl="0">
              <a:spcBef>
                <a:spcPts val="560"/>
              </a:spcBef>
              <a:spcAft>
                <a:spcPts val="0"/>
              </a:spcAft>
              <a:buNone/>
            </a:pPr>
            <a:r>
              <a:rPr lang="en" sz="2500" b="1" dirty="0">
                <a:latin typeface="Roboto"/>
                <a:ea typeface="Roboto"/>
                <a:cs typeface="Roboto"/>
                <a:sym typeface="Roboto"/>
              </a:rPr>
              <a:t>Call 811 to have a message sent out regarding an existing ticket </a:t>
            </a:r>
          </a:p>
          <a:p>
            <a:pPr marL="0" lvl="1" indent="0" algn="ctr" rtl="0">
              <a:spcBef>
                <a:spcPts val="560"/>
              </a:spcBef>
              <a:spcAft>
                <a:spcPts val="0"/>
              </a:spcAft>
              <a:buNone/>
            </a:pPr>
            <a:endParaRPr lang="en" sz="2500" b="1" dirty="0">
              <a:latin typeface="Roboto"/>
              <a:ea typeface="Roboto"/>
              <a:cs typeface="Roboto"/>
              <a:sym typeface="Roboto"/>
            </a:endParaRPr>
          </a:p>
          <a:p>
            <a:pPr marL="800100" lvl="1" indent="-368300">
              <a:spcBef>
                <a:spcPts val="560"/>
              </a:spcBef>
              <a:buSzPts val="2500"/>
              <a:buFont typeface="Arial"/>
              <a:buChar char="•"/>
            </a:pPr>
            <a:r>
              <a:rPr lang="en" sz="2500" b="1" dirty="0">
                <a:latin typeface="Roboto"/>
                <a:ea typeface="Roboto"/>
                <a:cs typeface="Roboto"/>
                <a:sym typeface="Roboto"/>
              </a:rPr>
              <a:t>Report no marks</a:t>
            </a:r>
            <a:endParaRPr sz="2500" b="1" dirty="0">
              <a:latin typeface="Roboto"/>
              <a:ea typeface="Roboto"/>
              <a:cs typeface="Roboto"/>
              <a:sym typeface="Roboto"/>
            </a:endParaRPr>
          </a:p>
          <a:p>
            <a:pPr marL="800100" lvl="1" indent="-368300" algn="l" rtl="0">
              <a:spcBef>
                <a:spcPts val="560"/>
              </a:spcBef>
              <a:spcAft>
                <a:spcPts val="0"/>
              </a:spcAft>
              <a:buClr>
                <a:srgbClr val="000000"/>
              </a:buClr>
              <a:buSzPts val="2500"/>
              <a:buFont typeface="Arial"/>
              <a:buChar char="•"/>
            </a:pPr>
            <a:r>
              <a:rPr lang="en" sz="2500" b="1" dirty="0">
                <a:latin typeface="Roboto"/>
                <a:ea typeface="Roboto"/>
                <a:cs typeface="Roboto"/>
                <a:sym typeface="Roboto"/>
              </a:rPr>
              <a:t>Ask for clarification of marks</a:t>
            </a:r>
            <a:endParaRPr sz="2500" b="1" dirty="0">
              <a:latin typeface="Roboto"/>
              <a:ea typeface="Roboto"/>
              <a:cs typeface="Roboto"/>
              <a:sym typeface="Roboto"/>
            </a:endParaRPr>
          </a:p>
          <a:p>
            <a:pPr marL="800100" lvl="1" indent="-368300" algn="l" rtl="0">
              <a:spcBef>
                <a:spcPts val="560"/>
              </a:spcBef>
              <a:spcAft>
                <a:spcPts val="0"/>
              </a:spcAft>
              <a:buClr>
                <a:srgbClr val="000000"/>
              </a:buClr>
              <a:buSzPts val="2500"/>
              <a:buFont typeface="Arial"/>
              <a:buChar char="•"/>
            </a:pPr>
            <a:r>
              <a:rPr lang="en" sz="2500" b="1" dirty="0">
                <a:latin typeface="Roboto"/>
                <a:ea typeface="Roboto"/>
                <a:cs typeface="Roboto"/>
                <a:sym typeface="Roboto"/>
              </a:rPr>
              <a:t>Add sub-contractor</a:t>
            </a:r>
            <a:endParaRPr sz="2500" b="1" dirty="0">
              <a:latin typeface="Roboto"/>
              <a:ea typeface="Roboto"/>
              <a:cs typeface="Roboto"/>
              <a:sym typeface="Roboto"/>
            </a:endParaRPr>
          </a:p>
          <a:p>
            <a:pPr marL="800100" lvl="1" indent="-368300" algn="l" rtl="0">
              <a:spcBef>
                <a:spcPts val="560"/>
              </a:spcBef>
              <a:spcAft>
                <a:spcPts val="0"/>
              </a:spcAft>
              <a:buClr>
                <a:srgbClr val="000000"/>
              </a:buClr>
              <a:buSzPts val="2500"/>
              <a:buFont typeface="Arial"/>
              <a:buChar char="•"/>
            </a:pPr>
            <a:r>
              <a:rPr lang="en" sz="2500" b="1" dirty="0">
                <a:latin typeface="Roboto"/>
                <a:ea typeface="Roboto"/>
                <a:cs typeface="Roboto"/>
                <a:sym typeface="Roboto"/>
              </a:rPr>
              <a:t>Provide additional location information</a:t>
            </a:r>
            <a:endParaRPr sz="25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4"/>
        <p:cNvGrpSpPr/>
        <p:nvPr/>
      </p:nvGrpSpPr>
      <p:grpSpPr>
        <a:xfrm>
          <a:off x="0" y="0"/>
          <a:ext cx="0" cy="0"/>
          <a:chOff x="0" y="0"/>
          <a:chExt cx="0" cy="0"/>
        </a:xfrm>
      </p:grpSpPr>
      <p:sp>
        <p:nvSpPr>
          <p:cNvPr id="105" name="Google Shape;105;p19"/>
          <p:cNvSpPr txBox="1"/>
          <p:nvPr/>
        </p:nvSpPr>
        <p:spPr>
          <a:xfrm>
            <a:off x="1163470" y="1085427"/>
            <a:ext cx="7055155" cy="3831788"/>
          </a:xfrm>
          <a:prstGeom prst="rect">
            <a:avLst/>
          </a:prstGeom>
          <a:noFill/>
          <a:ln>
            <a:noFill/>
          </a:ln>
        </p:spPr>
        <p:txBody>
          <a:bodyPr spcFirstLastPara="1" wrap="square" lIns="91425" tIns="91425" rIns="91425" bIns="91425" anchor="t" anchorCtr="0">
            <a:spAutoFit/>
          </a:bodyPr>
          <a:lstStyle/>
          <a:p>
            <a:pPr marL="0" lvl="0" indent="0" algn="l" rtl="0">
              <a:spcBef>
                <a:spcPts val="360"/>
              </a:spcBef>
              <a:spcAft>
                <a:spcPts val="0"/>
              </a:spcAft>
              <a:buNone/>
            </a:pPr>
            <a:r>
              <a:rPr lang="en" sz="2300" b="1" dirty="0">
                <a:latin typeface="Roboto"/>
                <a:ea typeface="Roboto"/>
                <a:cs typeface="Roboto"/>
                <a:sym typeface="Roboto"/>
              </a:rPr>
              <a:t>Once you get your work order you should complete the following steps.</a:t>
            </a:r>
          </a:p>
          <a:p>
            <a:pPr marL="0" lvl="0" indent="0" algn="l" rtl="0">
              <a:spcBef>
                <a:spcPts val="360"/>
              </a:spcBef>
              <a:spcAft>
                <a:spcPts val="0"/>
              </a:spcAft>
              <a:buNone/>
            </a:pPr>
            <a:endParaRPr sz="2300" b="1" dirty="0">
              <a:latin typeface="Roboto"/>
              <a:ea typeface="Roboto"/>
              <a:cs typeface="Roboto"/>
              <a:sym typeface="Roboto"/>
            </a:endParaRPr>
          </a:p>
          <a:p>
            <a:pPr marL="457200" lvl="0" indent="-374650" algn="l" rtl="0">
              <a:spcAft>
                <a:spcPts val="1200"/>
              </a:spcAft>
              <a:buClr>
                <a:srgbClr val="000000"/>
              </a:buClr>
              <a:buSzPts val="2300"/>
              <a:buFont typeface="Roboto"/>
              <a:buAutoNum type="arabicPeriod"/>
            </a:pPr>
            <a:r>
              <a:rPr lang="en" sz="2300" b="1" dirty="0">
                <a:latin typeface="Roboto"/>
                <a:ea typeface="Roboto"/>
                <a:cs typeface="Roboto"/>
                <a:sym typeface="Roboto"/>
              </a:rPr>
              <a:t>Visit the site</a:t>
            </a:r>
          </a:p>
          <a:p>
            <a:pPr marL="457200" lvl="0" indent="-374650" algn="l" rtl="0">
              <a:spcAft>
                <a:spcPts val="1200"/>
              </a:spcAft>
              <a:buClr>
                <a:srgbClr val="000000"/>
              </a:buClr>
              <a:buSzPts val="2300"/>
              <a:buFont typeface="Roboto"/>
              <a:buAutoNum type="arabicPeriod"/>
            </a:pPr>
            <a:r>
              <a:rPr lang="en" sz="2300" b="1" dirty="0">
                <a:latin typeface="Roboto"/>
                <a:ea typeface="Roboto"/>
                <a:cs typeface="Roboto"/>
                <a:sym typeface="Roboto"/>
              </a:rPr>
              <a:t>Pre-mark entire work area, including all poles on the ticket if for pole replacements</a:t>
            </a:r>
          </a:p>
          <a:p>
            <a:pPr marL="457200" lvl="0" indent="-374650" algn="l" rtl="0">
              <a:spcAft>
                <a:spcPts val="1200"/>
              </a:spcAft>
              <a:buClr>
                <a:srgbClr val="000000"/>
              </a:buClr>
              <a:buSzPts val="2300"/>
              <a:buFont typeface="Roboto"/>
              <a:buAutoNum type="arabicPeriod"/>
            </a:pPr>
            <a:r>
              <a:rPr lang="en" sz="2300" b="1" dirty="0">
                <a:latin typeface="Roboto"/>
                <a:ea typeface="Roboto"/>
                <a:cs typeface="Roboto"/>
                <a:sym typeface="Roboto"/>
              </a:rPr>
              <a:t>Make sure your pre-marks match the entire scope of work</a:t>
            </a:r>
            <a:endParaRPr sz="2300" b="1" dirty="0">
              <a:latin typeface="Roboto"/>
              <a:ea typeface="Roboto"/>
              <a:cs typeface="Roboto"/>
              <a:sym typeface="Roboto"/>
            </a:endParaRPr>
          </a:p>
          <a:p>
            <a:pPr marL="457200" lvl="0" indent="0" algn="l" rtl="0">
              <a:spcBef>
                <a:spcPts val="360"/>
              </a:spcBef>
              <a:spcAft>
                <a:spcPts val="0"/>
              </a:spcAft>
              <a:buNone/>
            </a:pPr>
            <a:endParaRPr sz="1300" b="1" dirty="0">
              <a:latin typeface="Roboto"/>
              <a:ea typeface="Roboto"/>
              <a:cs typeface="Roboto"/>
              <a:sym typeface="Roboto"/>
            </a:endParaRPr>
          </a:p>
        </p:txBody>
      </p:sp>
      <p:sp>
        <p:nvSpPr>
          <p:cNvPr id="106" name="Google Shape;106;p19"/>
          <p:cNvSpPr txBox="1"/>
          <p:nvPr/>
        </p:nvSpPr>
        <p:spPr>
          <a:xfrm>
            <a:off x="634325" y="137326"/>
            <a:ext cx="7584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b="1">
                <a:latin typeface="Roboto"/>
                <a:ea typeface="Roboto"/>
                <a:cs typeface="Roboto"/>
                <a:sym typeface="Roboto"/>
              </a:rPr>
              <a:t>Ticket Process: Start to Finish</a:t>
            </a:r>
            <a:endParaRPr sz="2200">
              <a:latin typeface="Roboto"/>
              <a:ea typeface="Roboto"/>
              <a:cs typeface="Roboto"/>
              <a:sym typeface="Roboto"/>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0"/>
          <p:cNvSpPr txBox="1"/>
          <p:nvPr/>
        </p:nvSpPr>
        <p:spPr>
          <a:xfrm>
            <a:off x="2" y="317150"/>
            <a:ext cx="9087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b="1">
                <a:latin typeface="Roboto"/>
                <a:ea typeface="Roboto"/>
                <a:cs typeface="Roboto"/>
                <a:sym typeface="Roboto"/>
              </a:rPr>
              <a:t>Ticket Process: Start to Finish</a:t>
            </a:r>
            <a:endParaRPr sz="2200">
              <a:latin typeface="Roboto"/>
              <a:ea typeface="Roboto"/>
              <a:cs typeface="Roboto"/>
              <a:sym typeface="Roboto"/>
            </a:endParaRPr>
          </a:p>
        </p:txBody>
      </p:sp>
      <p:sp>
        <p:nvSpPr>
          <p:cNvPr id="120" name="Google Shape;120;p20"/>
          <p:cNvSpPr txBox="1"/>
          <p:nvPr/>
        </p:nvSpPr>
        <p:spPr>
          <a:xfrm>
            <a:off x="822059" y="849072"/>
            <a:ext cx="7631513" cy="4213944"/>
          </a:xfrm>
          <a:prstGeom prst="rect">
            <a:avLst/>
          </a:prstGeom>
          <a:noFill/>
          <a:ln>
            <a:noFill/>
          </a:ln>
        </p:spPr>
        <p:txBody>
          <a:bodyPr spcFirstLastPara="1" wrap="square" lIns="91425" tIns="91425" rIns="91425" bIns="91425" anchor="t" anchorCtr="0">
            <a:spAutoFit/>
          </a:bodyPr>
          <a:lstStyle/>
          <a:p>
            <a:pPr>
              <a:lnSpc>
                <a:spcPct val="150000"/>
              </a:lnSpc>
              <a:spcBef>
                <a:spcPts val="360"/>
              </a:spcBef>
            </a:pPr>
            <a:r>
              <a:rPr lang="en" sz="2000" b="1" dirty="0">
                <a:solidFill>
                  <a:schemeClr val="bg2">
                    <a:lumMod val="49000"/>
                  </a:schemeClr>
                </a:solidFill>
                <a:latin typeface="Roboto"/>
                <a:ea typeface="Roboto"/>
                <a:cs typeface="Roboto"/>
                <a:sym typeface="Roboto"/>
              </a:rPr>
              <a:t>4. Submit a ticket with Exactix at DigSafe.com or by calling 811</a:t>
            </a:r>
            <a:endParaRPr lang="en-US" sz="2000" b="1" dirty="0">
              <a:solidFill>
                <a:schemeClr val="bg2">
                  <a:lumMod val="49000"/>
                </a:schemeClr>
              </a:solidFill>
              <a:latin typeface="Roboto"/>
              <a:ea typeface="Roboto"/>
              <a:cs typeface="Roboto"/>
            </a:endParaRPr>
          </a:p>
          <a:p>
            <a:pPr>
              <a:spcBef>
                <a:spcPts val="360"/>
              </a:spcBef>
            </a:pPr>
            <a:r>
              <a:rPr lang="en" sz="2000" b="1" dirty="0">
                <a:solidFill>
                  <a:schemeClr val="bg2">
                    <a:lumMod val="49000"/>
                  </a:schemeClr>
                </a:solidFill>
                <a:latin typeface="Roboto"/>
                <a:ea typeface="Roboto"/>
                <a:cs typeface="Roboto"/>
                <a:sym typeface="Roboto"/>
              </a:rPr>
              <a:t>5. Include Contact Info of the FIELD PERSON on the ticket:  </a:t>
            </a:r>
          </a:p>
          <a:p>
            <a:pPr marL="914400" lvl="1" indent="-457200">
              <a:spcBef>
                <a:spcPts val="360"/>
              </a:spcBef>
              <a:buFont typeface="Courier New"/>
              <a:buChar char="o"/>
            </a:pPr>
            <a:r>
              <a:rPr lang="en" sz="1900" b="1" dirty="0">
                <a:solidFill>
                  <a:schemeClr val="bg2">
                    <a:lumMod val="49000"/>
                  </a:schemeClr>
                </a:solidFill>
                <a:latin typeface="Roboto"/>
                <a:ea typeface="Roboto"/>
                <a:cs typeface="Roboto"/>
                <a:sym typeface="Roboto"/>
              </a:rPr>
              <a:t>Phone number</a:t>
            </a:r>
          </a:p>
          <a:p>
            <a:pPr marL="914400" lvl="1" indent="-457200">
              <a:spcBef>
                <a:spcPts val="360"/>
              </a:spcBef>
              <a:buFont typeface="Courier New"/>
              <a:buChar char="o"/>
            </a:pPr>
            <a:r>
              <a:rPr lang="en" sz="1900" b="1" dirty="0">
                <a:solidFill>
                  <a:schemeClr val="bg2">
                    <a:lumMod val="49000"/>
                  </a:schemeClr>
                </a:solidFill>
                <a:latin typeface="Roboto"/>
                <a:ea typeface="Roboto"/>
                <a:cs typeface="Roboto"/>
                <a:sym typeface="Roboto"/>
              </a:rPr>
              <a:t>Email address</a:t>
            </a:r>
          </a:p>
          <a:p>
            <a:pPr marL="914400" lvl="1" indent="-457200">
              <a:spcBef>
                <a:spcPts val="360"/>
              </a:spcBef>
              <a:buFont typeface="Courier New"/>
              <a:buChar char="o"/>
            </a:pPr>
            <a:r>
              <a:rPr lang="en" sz="1900" b="1" dirty="0">
                <a:solidFill>
                  <a:schemeClr val="bg2">
                    <a:lumMod val="49000"/>
                  </a:schemeClr>
                </a:solidFill>
                <a:latin typeface="Roboto"/>
                <a:ea typeface="Roboto"/>
                <a:cs typeface="Roboto"/>
                <a:sym typeface="Roboto"/>
              </a:rPr>
              <a:t>Alternate phone number</a:t>
            </a:r>
            <a:r>
              <a:rPr lang="en" sz="2000" dirty="0">
                <a:solidFill>
                  <a:schemeClr val="bg2">
                    <a:lumMod val="49000"/>
                  </a:schemeClr>
                </a:solidFill>
                <a:latin typeface="Roboto"/>
                <a:ea typeface="Roboto"/>
                <a:cs typeface="Roboto"/>
                <a:sym typeface="Roboto"/>
              </a:rPr>
              <a:t> </a:t>
            </a:r>
            <a:endParaRPr lang="en" sz="2000" dirty="0">
              <a:solidFill>
                <a:schemeClr val="bg2">
                  <a:lumMod val="49000"/>
                </a:schemeClr>
              </a:solidFill>
              <a:latin typeface="Roboto"/>
              <a:ea typeface="Roboto"/>
            </a:endParaRPr>
          </a:p>
          <a:p>
            <a:pPr>
              <a:lnSpc>
                <a:spcPct val="150000"/>
              </a:lnSpc>
              <a:spcBef>
                <a:spcPts val="360"/>
              </a:spcBef>
            </a:pPr>
            <a:r>
              <a:rPr lang="en" sz="2000" b="1" dirty="0">
                <a:solidFill>
                  <a:schemeClr val="bg2">
                    <a:lumMod val="49000"/>
                  </a:schemeClr>
                </a:solidFill>
                <a:latin typeface="Roboto"/>
                <a:ea typeface="Roboto"/>
                <a:cs typeface="Roboto"/>
                <a:sym typeface="Roboto"/>
              </a:rPr>
              <a:t>6. Give Description of Jobsite Location:</a:t>
            </a:r>
            <a:endParaRPr lang="en" sz="2000" dirty="0">
              <a:solidFill>
                <a:schemeClr val="bg2">
                  <a:lumMod val="49000"/>
                </a:schemeClr>
              </a:solidFill>
              <a:latin typeface="Roboto"/>
              <a:ea typeface="Roboto"/>
            </a:endParaRPr>
          </a:p>
          <a:p>
            <a:pPr marL="914400" lvl="1" indent="-457200">
              <a:lnSpc>
                <a:spcPct val="150000"/>
              </a:lnSpc>
              <a:spcBef>
                <a:spcPts val="360"/>
              </a:spcBef>
              <a:buFont typeface="Courier New"/>
              <a:buChar char="o"/>
            </a:pPr>
            <a:r>
              <a:rPr lang="en" sz="1900" b="1" dirty="0">
                <a:solidFill>
                  <a:schemeClr val="bg2">
                    <a:lumMod val="49000"/>
                  </a:schemeClr>
                </a:solidFill>
                <a:latin typeface="Roboto"/>
                <a:ea typeface="Roboto"/>
                <a:cs typeface="Roboto"/>
                <a:sym typeface="Roboto"/>
              </a:rPr>
              <a:t>Address or address range with building/house number</a:t>
            </a:r>
            <a:endParaRPr lang="en" sz="1900" dirty="0">
              <a:solidFill>
                <a:schemeClr val="bg2">
                  <a:lumMod val="49000"/>
                </a:schemeClr>
              </a:solidFill>
              <a:latin typeface="Roboto"/>
              <a:ea typeface="Roboto"/>
            </a:endParaRPr>
          </a:p>
          <a:p>
            <a:pPr marL="914400" lvl="1" indent="-457200">
              <a:spcBef>
                <a:spcPts val="360"/>
              </a:spcBef>
              <a:buFont typeface="Courier New"/>
              <a:buChar char="o"/>
            </a:pPr>
            <a:r>
              <a:rPr lang="en" sz="1900" b="1" dirty="0">
                <a:solidFill>
                  <a:schemeClr val="bg2">
                    <a:lumMod val="49000"/>
                  </a:schemeClr>
                </a:solidFill>
                <a:latin typeface="Roboto"/>
                <a:ea typeface="Roboto"/>
                <a:cs typeface="Roboto"/>
                <a:sym typeface="Roboto"/>
              </a:rPr>
              <a:t>GPS Coordinates</a:t>
            </a:r>
            <a:endParaRPr lang="en" sz="1900" dirty="0">
              <a:solidFill>
                <a:schemeClr val="bg2">
                  <a:lumMod val="49000"/>
                </a:schemeClr>
              </a:solidFill>
              <a:latin typeface="Roboto"/>
              <a:ea typeface="Roboto"/>
            </a:endParaRPr>
          </a:p>
          <a:p>
            <a:pPr marL="914400" lvl="1" indent="-457200">
              <a:spcBef>
                <a:spcPts val="360"/>
              </a:spcBef>
              <a:buFont typeface="Courier New"/>
              <a:buChar char="o"/>
            </a:pPr>
            <a:r>
              <a:rPr lang="en" sz="1900" b="1" dirty="0">
                <a:solidFill>
                  <a:schemeClr val="bg2">
                    <a:lumMod val="49000"/>
                  </a:schemeClr>
                </a:solidFill>
                <a:latin typeface="Roboto"/>
                <a:ea typeface="Roboto"/>
                <a:cs typeface="Roboto"/>
                <a:sym typeface="Roboto"/>
              </a:rPr>
              <a:t>Place names, pole numbers,  between cross streets</a:t>
            </a:r>
            <a:endParaRPr lang="en" sz="1900" b="1" dirty="0">
              <a:solidFill>
                <a:schemeClr val="bg2">
                  <a:lumMod val="49000"/>
                </a:schemeClr>
              </a:solidFill>
              <a:latin typeface="Roboto"/>
              <a:ea typeface="Roboto"/>
              <a:cs typeface="Roboto"/>
            </a:endParaRPr>
          </a:p>
          <a:p>
            <a:pPr>
              <a:spcBef>
                <a:spcPts val="360"/>
              </a:spcBef>
            </a:pPr>
            <a:r>
              <a:rPr lang="en" sz="2200" b="1" dirty="0">
                <a:solidFill>
                  <a:schemeClr val="dk2"/>
                </a:solidFill>
                <a:latin typeface="Roboto"/>
                <a:ea typeface="Roboto"/>
                <a:cs typeface="Roboto"/>
                <a:sym typeface="Roboto"/>
              </a:rPr>
              <a:t> </a:t>
            </a:r>
            <a:endParaRPr lang="en" sz="2200" dirty="0">
              <a:solidFill>
                <a:schemeClr val="dk2"/>
              </a:solidFill>
              <a:latin typeface="Roboto"/>
              <a:ea typeface="Roboto"/>
              <a:cs typeface="Roboto"/>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6"/>
        <p:cNvGrpSpPr/>
        <p:nvPr/>
      </p:nvGrpSpPr>
      <p:grpSpPr>
        <a:xfrm>
          <a:off x="0" y="0"/>
          <a:ext cx="0" cy="0"/>
          <a:chOff x="0" y="0"/>
          <a:chExt cx="0" cy="0"/>
        </a:xfrm>
      </p:grpSpPr>
      <p:sp>
        <p:nvSpPr>
          <p:cNvPr id="117" name="Google Shape;117;p21"/>
          <p:cNvSpPr txBox="1"/>
          <p:nvPr/>
        </p:nvSpPr>
        <p:spPr>
          <a:xfrm>
            <a:off x="1155129" y="695330"/>
            <a:ext cx="7135942" cy="4390915"/>
          </a:xfrm>
          <a:prstGeom prst="rect">
            <a:avLst/>
          </a:prstGeom>
          <a:noFill/>
          <a:ln>
            <a:noFill/>
          </a:ln>
        </p:spPr>
        <p:txBody>
          <a:bodyPr spcFirstLastPara="1" wrap="square" lIns="91425" tIns="91425" rIns="91425" bIns="91425" anchor="t" anchorCtr="0">
            <a:spAutoFit/>
          </a:bodyPr>
          <a:lstStyle/>
          <a:p>
            <a:pPr marL="457200" lvl="0" indent="-400050" algn="l" rtl="0">
              <a:spcBef>
                <a:spcPts val="360"/>
              </a:spcBef>
              <a:spcAft>
                <a:spcPts val="1200"/>
              </a:spcAft>
              <a:buClr>
                <a:srgbClr val="000000"/>
              </a:buClr>
              <a:buSzPts val="2700"/>
              <a:buFont typeface="Roboto"/>
              <a:buAutoNum type="arabicPeriod"/>
            </a:pPr>
            <a:r>
              <a:rPr lang="en" sz="2000" dirty="0">
                <a:latin typeface="Roboto"/>
                <a:ea typeface="Roboto"/>
                <a:cs typeface="Roboto"/>
                <a:sym typeface="Roboto"/>
              </a:rPr>
              <a:t>Putting too much on one ticket</a:t>
            </a:r>
            <a:endParaRPr sz="2000" dirty="0">
              <a:latin typeface="Roboto"/>
              <a:ea typeface="Roboto"/>
              <a:cs typeface="Roboto"/>
              <a:sym typeface="Roboto"/>
            </a:endParaRPr>
          </a:p>
          <a:p>
            <a:pPr marL="971550" lvl="1" indent="-457200" algn="l" rtl="0">
              <a:spcBef>
                <a:spcPts val="0"/>
              </a:spcBef>
              <a:spcAft>
                <a:spcPts val="1200"/>
              </a:spcAft>
              <a:buClr>
                <a:srgbClr val="000000"/>
              </a:buClr>
              <a:buSzPts val="2700"/>
              <a:buFont typeface="Courier New" panose="02070309020205020404" pitchFamily="49" charset="0"/>
              <a:buChar char="o"/>
            </a:pPr>
            <a:r>
              <a:rPr lang="en" sz="2000" dirty="0">
                <a:latin typeface="Roboto"/>
                <a:ea typeface="Roboto"/>
                <a:cs typeface="Roboto"/>
                <a:sym typeface="Roboto"/>
              </a:rPr>
              <a:t>Too many poles</a:t>
            </a:r>
            <a:endParaRPr sz="2000" dirty="0">
              <a:latin typeface="Roboto"/>
              <a:ea typeface="Roboto"/>
              <a:cs typeface="Roboto"/>
              <a:sym typeface="Roboto"/>
            </a:endParaRPr>
          </a:p>
          <a:p>
            <a:pPr marL="971550" lvl="1" indent="-457200" algn="l" rtl="0">
              <a:spcBef>
                <a:spcPts val="0"/>
              </a:spcBef>
              <a:spcAft>
                <a:spcPts val="1200"/>
              </a:spcAft>
              <a:buClr>
                <a:srgbClr val="000000"/>
              </a:buClr>
              <a:buSzPts val="2700"/>
              <a:buFont typeface="Courier New" panose="02070309020205020404" pitchFamily="49" charset="0"/>
              <a:buChar char="o"/>
            </a:pPr>
            <a:r>
              <a:rPr lang="en" sz="2000" dirty="0">
                <a:latin typeface="Roboto"/>
                <a:ea typeface="Roboto"/>
                <a:cs typeface="Roboto"/>
                <a:sym typeface="Roboto"/>
              </a:rPr>
              <a:t>Entire neighborhoods</a:t>
            </a:r>
          </a:p>
          <a:p>
            <a:pPr marL="971550" lvl="1" indent="-457200" algn="l" rtl="0">
              <a:spcBef>
                <a:spcPts val="0"/>
              </a:spcBef>
              <a:spcAft>
                <a:spcPts val="1200"/>
              </a:spcAft>
              <a:buClr>
                <a:srgbClr val="000000"/>
              </a:buClr>
              <a:buSzPts val="2700"/>
              <a:buFont typeface="Courier New" panose="02070309020205020404" pitchFamily="49" charset="0"/>
              <a:buChar char="o"/>
            </a:pPr>
            <a:r>
              <a:rPr lang="en" sz="2000" dirty="0">
                <a:latin typeface="Roboto"/>
                <a:ea typeface="Roboto"/>
                <a:cs typeface="Roboto"/>
                <a:sym typeface="Roboto"/>
              </a:rPr>
              <a:t>Town line to Town line</a:t>
            </a:r>
            <a:endParaRPr sz="2000" dirty="0">
              <a:latin typeface="Roboto"/>
              <a:ea typeface="Roboto"/>
              <a:cs typeface="Roboto"/>
              <a:sym typeface="Roboto"/>
            </a:endParaRPr>
          </a:p>
          <a:p>
            <a:pPr marL="457200" lvl="0" indent="-400050" algn="l" rtl="0">
              <a:spcBef>
                <a:spcPts val="0"/>
              </a:spcBef>
              <a:spcAft>
                <a:spcPts val="1200"/>
              </a:spcAft>
              <a:buClr>
                <a:srgbClr val="000000"/>
              </a:buClr>
              <a:buSzPts val="2700"/>
              <a:buFont typeface="Roboto"/>
              <a:buAutoNum type="arabicPeriod"/>
            </a:pPr>
            <a:r>
              <a:rPr lang="en" sz="2000" dirty="0">
                <a:latin typeface="Roboto"/>
                <a:ea typeface="Roboto"/>
                <a:cs typeface="Roboto"/>
                <a:sym typeface="Roboto"/>
              </a:rPr>
              <a:t>Not enough information on the ticket</a:t>
            </a:r>
            <a:endParaRPr sz="2000" dirty="0">
              <a:latin typeface="Roboto"/>
              <a:ea typeface="Roboto"/>
              <a:cs typeface="Roboto"/>
              <a:sym typeface="Roboto"/>
            </a:endParaRPr>
          </a:p>
          <a:p>
            <a:pPr marL="457200" lvl="0" indent="-400050" algn="l" rtl="0">
              <a:spcBef>
                <a:spcPts val="0"/>
              </a:spcBef>
              <a:spcAft>
                <a:spcPts val="1200"/>
              </a:spcAft>
              <a:buClr>
                <a:srgbClr val="000000"/>
              </a:buClr>
              <a:buSzPts val="2700"/>
              <a:buFont typeface="Roboto"/>
              <a:buAutoNum type="arabicPeriod"/>
            </a:pPr>
            <a:r>
              <a:rPr lang="en" sz="2000" dirty="0">
                <a:latin typeface="Roboto"/>
                <a:ea typeface="Roboto"/>
                <a:cs typeface="Roboto"/>
                <a:sym typeface="Roboto"/>
              </a:rPr>
              <a:t>Large projects in stages</a:t>
            </a:r>
            <a:endParaRPr sz="2000" dirty="0">
              <a:latin typeface="Roboto"/>
              <a:ea typeface="Roboto"/>
              <a:cs typeface="Roboto"/>
              <a:sym typeface="Roboto"/>
            </a:endParaRPr>
          </a:p>
          <a:p>
            <a:pPr marL="457200" lvl="0" indent="-400050" algn="l" rtl="0">
              <a:spcBef>
                <a:spcPts val="0"/>
              </a:spcBef>
              <a:spcAft>
                <a:spcPts val="1200"/>
              </a:spcAft>
              <a:buClr>
                <a:srgbClr val="000000"/>
              </a:buClr>
              <a:buSzPts val="2700"/>
              <a:buFont typeface="Roboto"/>
              <a:buAutoNum type="arabicPeriod"/>
            </a:pPr>
            <a:r>
              <a:rPr lang="en" sz="2000" dirty="0">
                <a:latin typeface="Roboto"/>
                <a:ea typeface="Roboto"/>
                <a:cs typeface="Roboto"/>
                <a:sym typeface="Roboto"/>
              </a:rPr>
              <a:t>Correct contact information</a:t>
            </a:r>
            <a:endParaRPr sz="2000" dirty="0">
              <a:latin typeface="Roboto"/>
              <a:ea typeface="Roboto"/>
              <a:cs typeface="Roboto"/>
              <a:sym typeface="Roboto"/>
            </a:endParaRPr>
          </a:p>
          <a:p>
            <a:pPr marL="457200" lvl="0" indent="-400050" algn="l" rtl="0">
              <a:spcBef>
                <a:spcPts val="0"/>
              </a:spcBef>
              <a:spcAft>
                <a:spcPts val="1200"/>
              </a:spcAft>
              <a:buClr>
                <a:srgbClr val="000000"/>
              </a:buClr>
              <a:buSzPts val="2700"/>
              <a:buFont typeface="Roboto"/>
              <a:buAutoNum type="arabicPeriod"/>
            </a:pPr>
            <a:r>
              <a:rPr lang="en" sz="2000" dirty="0">
                <a:latin typeface="Roboto"/>
                <a:ea typeface="Roboto"/>
                <a:cs typeface="Roboto"/>
                <a:sym typeface="Roboto"/>
              </a:rPr>
              <a:t>Pre-marking</a:t>
            </a:r>
            <a:endParaRPr sz="2000" dirty="0">
              <a:latin typeface="Roboto"/>
              <a:ea typeface="Roboto"/>
              <a:cs typeface="Roboto"/>
              <a:sym typeface="Roboto"/>
            </a:endParaRPr>
          </a:p>
          <a:p>
            <a:pPr marL="457200" lvl="0" indent="-400050" algn="l" rtl="0">
              <a:spcBef>
                <a:spcPts val="0"/>
              </a:spcBef>
              <a:spcAft>
                <a:spcPts val="1200"/>
              </a:spcAft>
              <a:buClr>
                <a:srgbClr val="000000"/>
              </a:buClr>
              <a:buSzPts val="2700"/>
              <a:buFont typeface="Roboto"/>
              <a:buAutoNum type="arabicPeriod"/>
            </a:pPr>
            <a:r>
              <a:rPr lang="en" sz="2000" dirty="0">
                <a:latin typeface="Roboto"/>
                <a:ea typeface="Roboto"/>
                <a:cs typeface="Roboto"/>
                <a:sym typeface="Roboto"/>
              </a:rPr>
              <a:t>Submitting tickets too early</a:t>
            </a:r>
            <a:endParaRPr sz="1200" dirty="0"/>
          </a:p>
        </p:txBody>
      </p:sp>
      <p:sp>
        <p:nvSpPr>
          <p:cNvPr id="118" name="Google Shape;118;p21"/>
          <p:cNvSpPr txBox="1"/>
          <p:nvPr/>
        </p:nvSpPr>
        <p:spPr>
          <a:xfrm>
            <a:off x="965450" y="57255"/>
            <a:ext cx="75153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100" b="1">
                <a:latin typeface="Roboto"/>
                <a:ea typeface="Roboto"/>
                <a:cs typeface="Roboto"/>
                <a:sym typeface="Roboto"/>
              </a:rPr>
              <a:t>Ticket Mistakes to Avoid</a:t>
            </a:r>
            <a:endParaRPr sz="2100">
              <a:latin typeface="Roboto"/>
              <a:ea typeface="Roboto"/>
              <a:cs typeface="Roboto"/>
              <a:sym typeface="Roboto"/>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TotalTime>
  <Words>922</Words>
  <Application>Microsoft Office PowerPoint</Application>
  <PresentationFormat>On-screen Show (16:9)</PresentationFormat>
  <Paragraphs>132</Paragraphs>
  <Slides>31</Slides>
  <Notes>31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31</vt:i4>
      </vt:variant>
    </vt:vector>
  </HeadingPairs>
  <TitlesOfParts>
    <vt:vector size="37" baseType="lpstr">
      <vt:lpstr>Arial</vt:lpstr>
      <vt:lpstr>Merriweather</vt:lpstr>
      <vt:lpstr>Roboto</vt:lpstr>
      <vt:lpstr>Courier New</vt:lpstr>
      <vt:lpstr>Material</vt:lpstr>
      <vt:lpstr>1_Material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Lisa Powers</dc:creator>
  <cp:lastModifiedBy>Lisa Powers</cp:lastModifiedBy>
  <cp:revision>6</cp:revision>
  <dcterms:modified xsi:type="dcterms:W3CDTF">2026-01-19T21:02:33Z</dcterms:modified>
</cp:coreProperties>
</file>