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3"/>
  </p:notesMasterIdLst>
  <p:sldIdLst>
    <p:sldId id="263" r:id="rId5"/>
    <p:sldId id="274" r:id="rId6"/>
    <p:sldId id="275" r:id="rId7"/>
    <p:sldId id="276" r:id="rId8"/>
    <p:sldId id="1516" r:id="rId9"/>
    <p:sldId id="277" r:id="rId10"/>
    <p:sldId id="1517" r:id="rId11"/>
    <p:sldId id="151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260"/>
    <a:srgbClr val="0079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65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737E0-7B2A-4A47-8564-ABD2834F8C44}"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F26A9-B259-3845-B75C-7413A7586C4E}" type="slidenum">
              <a:rPr lang="en-US" smtClean="0"/>
              <a:t>‹#›</a:t>
            </a:fld>
            <a:endParaRPr lang="en-US"/>
          </a:p>
        </p:txBody>
      </p:sp>
    </p:spTree>
    <p:extLst>
      <p:ext uri="{BB962C8B-B14F-4D97-AF65-F5344CB8AC3E}">
        <p14:creationId xmlns:p14="http://schemas.microsoft.com/office/powerpoint/2010/main" val="418709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cs typeface="Calibri"/>
            </a:endParaRPr>
          </a:p>
        </p:txBody>
      </p:sp>
      <p:sp>
        <p:nvSpPr>
          <p:cNvPr id="4" name="Slide Number Placeholder 3"/>
          <p:cNvSpPr>
            <a:spLocks noGrp="1"/>
          </p:cNvSpPr>
          <p:nvPr>
            <p:ph type="sldNum" sz="quarter" idx="5"/>
          </p:nvPr>
        </p:nvSpPr>
        <p:spPr/>
        <p:txBody>
          <a:bodyPr/>
          <a:lstStyle/>
          <a:p>
            <a:fld id="{1199C346-9683-4FB6-A7CE-E01020554409}" type="slidenum">
              <a:rPr lang="en-US" smtClean="0"/>
              <a:t>1</a:t>
            </a:fld>
            <a:endParaRPr lang="en-US"/>
          </a:p>
        </p:txBody>
      </p:sp>
    </p:spTree>
    <p:extLst>
      <p:ext uri="{BB962C8B-B14F-4D97-AF65-F5344CB8AC3E}">
        <p14:creationId xmlns:p14="http://schemas.microsoft.com/office/powerpoint/2010/main" val="336655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p>
        </p:txBody>
      </p:sp>
      <p:sp>
        <p:nvSpPr>
          <p:cNvPr id="4" name="Slide Number Placeholder 3"/>
          <p:cNvSpPr>
            <a:spLocks noGrp="1"/>
          </p:cNvSpPr>
          <p:nvPr>
            <p:ph type="sldNum" sz="quarter" idx="5"/>
          </p:nvPr>
        </p:nvSpPr>
        <p:spPr/>
        <p:txBody>
          <a:bodyPr/>
          <a:lstStyle/>
          <a:p>
            <a:fld id="{1199C346-9683-4FB6-A7CE-E01020554409}" type="slidenum">
              <a:rPr lang="en-US" smtClean="0"/>
              <a:t>2</a:t>
            </a:fld>
            <a:endParaRPr lang="en-US"/>
          </a:p>
        </p:txBody>
      </p:sp>
    </p:spTree>
    <p:extLst>
      <p:ext uri="{BB962C8B-B14F-4D97-AF65-F5344CB8AC3E}">
        <p14:creationId xmlns:p14="http://schemas.microsoft.com/office/powerpoint/2010/main" val="347872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FA2D29C-F061-96AD-1362-88D4C6358404}"/>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53379816-B72F-78ED-757B-C377A090E8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DF1873DF-7816-F27B-04E3-5B7FA63BAC6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panose="020B0604020202020204" pitchFamily="34" charset="0"/>
              </a:defRPr>
            </a:lvl1pPr>
            <a:lvl2pPr marL="742950" indent="-285750" defTabSz="906463">
              <a:defRPr>
                <a:solidFill>
                  <a:schemeClr val="tx1"/>
                </a:solidFill>
                <a:latin typeface="Arial" panose="020B0604020202020204" pitchFamily="34" charset="0"/>
              </a:defRPr>
            </a:lvl2pPr>
            <a:lvl3pPr marL="1143000" indent="-228600" defTabSz="906463">
              <a:defRPr>
                <a:solidFill>
                  <a:schemeClr val="tx1"/>
                </a:solidFill>
                <a:latin typeface="Arial" panose="020B0604020202020204" pitchFamily="34" charset="0"/>
              </a:defRPr>
            </a:lvl3pPr>
            <a:lvl4pPr marL="1600200" indent="-228600" defTabSz="906463">
              <a:defRPr>
                <a:solidFill>
                  <a:schemeClr val="tx1"/>
                </a:solidFill>
                <a:latin typeface="Arial" panose="020B0604020202020204" pitchFamily="34" charset="0"/>
              </a:defRPr>
            </a:lvl4pPr>
            <a:lvl5pPr marL="2057400" indent="-228600" defTabSz="906463">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fld id="{B3AC4D2F-E566-40AA-807B-33BA38A322D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21A61-8196-6B2D-FC29-FDB9F806FA00}"/>
              </a:ext>
            </a:extLst>
          </p:cNvPr>
          <p:cNvPicPr>
            <a:picLocks noChangeAspect="1"/>
          </p:cNvPicPr>
          <p:nvPr userDrawn="1"/>
        </p:nvPicPr>
        <p:blipFill>
          <a:blip r:embed="rId2"/>
          <a:srcRect/>
          <a:stretch/>
        </p:blipFill>
        <p:spPr>
          <a:xfrm>
            <a:off x="8049" y="1511"/>
            <a:ext cx="12181267" cy="6858000"/>
          </a:xfrm>
          <a:prstGeom prst="rect">
            <a:avLst/>
          </a:prstGeom>
        </p:spPr>
      </p:pic>
      <p:sp>
        <p:nvSpPr>
          <p:cNvPr id="2" name="Title 1"/>
          <p:cNvSpPr>
            <a:spLocks noGrp="1"/>
          </p:cNvSpPr>
          <p:nvPr>
            <p:ph type="ctrTitle"/>
          </p:nvPr>
        </p:nvSpPr>
        <p:spPr>
          <a:xfrm>
            <a:off x="519547" y="3685406"/>
            <a:ext cx="6338453" cy="1343702"/>
          </a:xfrm>
          <a:effectLst/>
        </p:spPr>
        <p:txBody>
          <a:bodyPr anchor="b">
            <a:normAutofit/>
          </a:bodyPr>
          <a:lstStyle>
            <a:lvl1pPr>
              <a:lnSpc>
                <a:spcPct val="90000"/>
              </a:lnSpc>
              <a:defRPr sz="3600" b="1" cap="none" baseline="0">
                <a:solidFill>
                  <a:schemeClr val="accent1"/>
                </a:solidFill>
                <a:latin typeface="Aptos" panose="020B0004020202020204" pitchFamily="34" charset="0"/>
              </a:defRPr>
            </a:lvl1pPr>
          </a:lstStyle>
          <a:p>
            <a:r>
              <a:rPr lang="en-US"/>
              <a:t>Click to edit Master title style</a:t>
            </a:r>
          </a:p>
        </p:txBody>
      </p:sp>
      <p:sp>
        <p:nvSpPr>
          <p:cNvPr id="3" name="Subtitle 2"/>
          <p:cNvSpPr>
            <a:spLocks noGrp="1"/>
          </p:cNvSpPr>
          <p:nvPr>
            <p:ph type="subTitle" idx="1"/>
          </p:nvPr>
        </p:nvSpPr>
        <p:spPr>
          <a:xfrm>
            <a:off x="519551" y="5039384"/>
            <a:ext cx="5576450" cy="590321"/>
          </a:xfrm>
        </p:spPr>
        <p:txBody>
          <a:bodyPr anchor="t">
            <a:normAutofit/>
          </a:bodyPr>
          <a:lstStyle>
            <a:lvl1pPr marL="0" indent="0" algn="l">
              <a:buNone/>
              <a:defRPr sz="2100" b="0" cap="none" baseline="0">
                <a:solidFill>
                  <a:schemeClr val="accent1"/>
                </a:solidFill>
                <a:latin typeface="Aptos" panose="020B00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D8A9C10F-87E2-E972-941C-669BA96CAC9E}"/>
              </a:ext>
            </a:extLst>
          </p:cNvPr>
          <p:cNvPicPr>
            <a:picLocks noChangeAspect="1"/>
          </p:cNvPicPr>
          <p:nvPr userDrawn="1"/>
        </p:nvPicPr>
        <p:blipFill>
          <a:blip r:embed="rId3"/>
          <a:srcRect/>
          <a:stretch/>
        </p:blipFill>
        <p:spPr>
          <a:xfrm>
            <a:off x="9246742" y="4769088"/>
            <a:ext cx="1715428" cy="905606"/>
          </a:xfrm>
          <a:prstGeom prst="rect">
            <a:avLst/>
          </a:prstGeom>
        </p:spPr>
      </p:pic>
      <p:sp>
        <p:nvSpPr>
          <p:cNvPr id="18" name="Text Placeholder 17">
            <a:extLst>
              <a:ext uri="{FF2B5EF4-FFF2-40B4-BE49-F238E27FC236}">
                <a16:creationId xmlns:a16="http://schemas.microsoft.com/office/drawing/2014/main" id="{ACDCE719-0C00-78B4-0F04-194143DE2EB0}"/>
              </a:ext>
            </a:extLst>
          </p:cNvPr>
          <p:cNvSpPr>
            <a:spLocks noGrp="1"/>
          </p:cNvSpPr>
          <p:nvPr>
            <p:ph type="body" sz="quarter" idx="10"/>
          </p:nvPr>
        </p:nvSpPr>
        <p:spPr>
          <a:xfrm>
            <a:off x="519547" y="603243"/>
            <a:ext cx="2263775" cy="747713"/>
          </a:xfrm>
        </p:spPr>
        <p:txBody>
          <a:bodyPr>
            <a:normAutofit/>
          </a:bodyPr>
          <a:lstStyle>
            <a:lvl1pPr marL="0" indent="0">
              <a:buFontTx/>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398435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normAutofit/>
          </a:bodyPr>
          <a:lstStyle>
            <a:lvl1pPr algn="l">
              <a:defRPr sz="2800"/>
            </a:lvl1pPr>
            <a:lvl2pPr algn="l">
              <a:buClr>
                <a:srgbClr val="00B0F0"/>
              </a:buClr>
              <a:defRPr sz="2800"/>
            </a:lvl2pPr>
            <a:lvl3pPr algn="l">
              <a:buClr>
                <a:schemeClr val="bg1">
                  <a:lumMod val="65000"/>
                </a:schemeClr>
              </a:buClr>
              <a:defRPr sz="2400"/>
            </a:lvl3pPr>
            <a:lvl4pPr algn="l">
              <a:buClr>
                <a:schemeClr val="accent1"/>
              </a:buClr>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78FCA4D-07A8-2843-45B5-2637FAE9155F}"/>
              </a:ext>
            </a:extLst>
          </p:cNvPr>
          <p:cNvSpPr txBox="1"/>
          <p:nvPr userDrawn="1"/>
        </p:nvSpPr>
        <p:spPr>
          <a:xfrm>
            <a:off x="5513096" y="6216260"/>
            <a:ext cx="6097712" cy="369332"/>
          </a:xfrm>
          <a:prstGeom prst="rect">
            <a:avLst/>
          </a:prstGeom>
          <a:noFill/>
        </p:spPr>
        <p:txBody>
          <a:bodyPr wrap="square">
            <a:spAutoFit/>
          </a:bodyPr>
          <a:lstStyle/>
          <a:p>
            <a:pPr algn="r"/>
            <a:r>
              <a:rPr lang="en-US" sz="1800" b="1">
                <a:solidFill>
                  <a:srgbClr val="0079D1"/>
                </a:solidFill>
                <a:latin typeface="Aptos" panose="020B0004020202020204" pitchFamily="34" charset="0"/>
              </a:rPr>
              <a:t>OSHA.GOV</a:t>
            </a:r>
          </a:p>
        </p:txBody>
      </p:sp>
      <p:pic>
        <p:nvPicPr>
          <p:cNvPr id="4" name="Picture 3">
            <a:extLst>
              <a:ext uri="{FF2B5EF4-FFF2-40B4-BE49-F238E27FC236}">
                <a16:creationId xmlns:a16="http://schemas.microsoft.com/office/drawing/2014/main" id="{ADFD12F0-BA70-62AF-E1B7-68526D5CEA6E}"/>
              </a:ext>
            </a:extLst>
          </p:cNvPr>
          <p:cNvPicPr>
            <a:picLocks noChangeAspect="1"/>
          </p:cNvPicPr>
          <p:nvPr userDrawn="1"/>
        </p:nvPicPr>
        <p:blipFill>
          <a:blip r:embed="rId2"/>
          <a:srcRect/>
          <a:stretch/>
        </p:blipFill>
        <p:spPr>
          <a:xfrm>
            <a:off x="196" y="0"/>
            <a:ext cx="12191608" cy="1385699"/>
          </a:xfrm>
          <a:prstGeom prst="rect">
            <a:avLst/>
          </a:prstGeom>
        </p:spPr>
      </p:pic>
      <p:sp>
        <p:nvSpPr>
          <p:cNvPr id="6" name="Title 1">
            <a:extLst>
              <a:ext uri="{FF2B5EF4-FFF2-40B4-BE49-F238E27FC236}">
                <a16:creationId xmlns:a16="http://schemas.microsoft.com/office/drawing/2014/main" id="{27BB7AA1-6323-C1D5-AF3B-6B92FE1E6CDD}"/>
              </a:ext>
            </a:extLst>
          </p:cNvPr>
          <p:cNvSpPr>
            <a:spLocks noGrp="1"/>
          </p:cNvSpPr>
          <p:nvPr>
            <p:ph type="title"/>
          </p:nvPr>
        </p:nvSpPr>
        <p:spPr>
          <a:xfrm>
            <a:off x="581192" y="192373"/>
            <a:ext cx="11029615" cy="988332"/>
          </a:xfrm>
        </p:spPr>
        <p:txBody>
          <a:bodyPr anchor="ctr" anchorCtr="0">
            <a:normAutofit/>
          </a:bodyPr>
          <a:lstStyle>
            <a:lvl1pPr algn="ctr">
              <a:defRPr sz="3200" b="1" cap="none" baseline="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18854402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A5AD23-B62F-D1B4-4800-7C7B88AE3BFC}"/>
              </a:ext>
            </a:extLst>
          </p:cNvPr>
          <p:cNvPicPr>
            <a:picLocks noChangeAspect="1"/>
          </p:cNvPicPr>
          <p:nvPr userDrawn="1"/>
        </p:nvPicPr>
        <p:blipFill>
          <a:blip r:embed="rId2"/>
          <a:srcRect/>
          <a:stretch/>
        </p:blipFill>
        <p:spPr>
          <a:xfrm rot="16200000">
            <a:off x="-3138404" y="3138403"/>
            <a:ext cx="6858002" cy="581193"/>
          </a:xfrm>
          <a:prstGeom prst="rect">
            <a:avLst/>
          </a:prstGeom>
        </p:spPr>
      </p:pic>
      <p:sp>
        <p:nvSpPr>
          <p:cNvPr id="3" name="Content Placeholder 2"/>
          <p:cNvSpPr>
            <a:spLocks noGrp="1"/>
          </p:cNvSpPr>
          <p:nvPr>
            <p:ph idx="1"/>
          </p:nvPr>
        </p:nvSpPr>
        <p:spPr>
          <a:xfrm>
            <a:off x="885371" y="1839952"/>
            <a:ext cx="10725436" cy="4171314"/>
          </a:xfrm>
        </p:spPr>
        <p:txBody>
          <a:bodyPr anchor="t" anchorCtr="0">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7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2FB7939B-9E92-F0F2-88AD-A6BEB3B922B6}"/>
              </a:ext>
            </a:extLst>
          </p:cNvPr>
          <p:cNvSpPr txBox="1"/>
          <p:nvPr userDrawn="1"/>
        </p:nvSpPr>
        <p:spPr>
          <a:xfrm>
            <a:off x="5513096" y="6216260"/>
            <a:ext cx="6097712" cy="369332"/>
          </a:xfrm>
          <a:prstGeom prst="rect">
            <a:avLst/>
          </a:prstGeom>
          <a:noFill/>
        </p:spPr>
        <p:txBody>
          <a:bodyPr wrap="square">
            <a:spAutoFit/>
          </a:bodyPr>
          <a:lstStyle/>
          <a:p>
            <a:pPr algn="r"/>
            <a:r>
              <a:rPr lang="en-US" sz="1800" b="1">
                <a:solidFill>
                  <a:srgbClr val="0079D1"/>
                </a:solidFill>
                <a:latin typeface="Aptos" panose="020B0004020202020204" pitchFamily="34" charset="0"/>
              </a:rPr>
              <a:t>OSHA.GOV</a:t>
            </a:r>
          </a:p>
        </p:txBody>
      </p:sp>
      <p:sp>
        <p:nvSpPr>
          <p:cNvPr id="8" name="Title 1">
            <a:extLst>
              <a:ext uri="{FF2B5EF4-FFF2-40B4-BE49-F238E27FC236}">
                <a16:creationId xmlns:a16="http://schemas.microsoft.com/office/drawing/2014/main" id="{444DE633-E7C9-E3CB-9266-D5988D89693D}"/>
              </a:ext>
            </a:extLst>
          </p:cNvPr>
          <p:cNvSpPr>
            <a:spLocks noGrp="1"/>
          </p:cNvSpPr>
          <p:nvPr>
            <p:ph type="title"/>
          </p:nvPr>
        </p:nvSpPr>
        <p:spPr>
          <a:xfrm>
            <a:off x="885371" y="192373"/>
            <a:ext cx="10725436" cy="988332"/>
          </a:xfrm>
        </p:spPr>
        <p:txBody>
          <a:bodyPr lIns="91440" rIns="91440" anchor="b" anchorCtr="0">
            <a:normAutofit/>
          </a:bodyPr>
          <a:lstStyle>
            <a:lvl1pPr algn="l">
              <a:defRPr sz="3200" b="1" cap="none" baseline="0">
                <a:solidFill>
                  <a:schemeClr val="accent1"/>
                </a:solidFill>
                <a:latin typeface="Aptos" panose="020B00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366FC0AA-47C1-FC30-2839-EC5C58CA0425}"/>
              </a:ext>
            </a:extLst>
          </p:cNvPr>
          <p:cNvCxnSpPr>
            <a:cxnSpLocks/>
          </p:cNvCxnSpPr>
          <p:nvPr userDrawn="1"/>
        </p:nvCxnSpPr>
        <p:spPr>
          <a:xfrm>
            <a:off x="1015997" y="1296817"/>
            <a:ext cx="10594810" cy="0"/>
          </a:xfrm>
          <a:prstGeom prst="line">
            <a:avLst/>
          </a:prstGeom>
          <a:ln>
            <a:solidFill>
              <a:srgbClr val="0079D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6674834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0EFAF4-A656-5931-1C5C-D4234B137C5D}"/>
              </a:ext>
            </a:extLst>
          </p:cNvPr>
          <p:cNvPicPr>
            <a:picLocks noChangeAspect="1"/>
          </p:cNvPicPr>
          <p:nvPr userDrawn="1"/>
        </p:nvPicPr>
        <p:blipFill>
          <a:blip r:embed="rId2"/>
          <a:srcRect/>
          <a:stretch/>
        </p:blipFill>
        <p:spPr>
          <a:xfrm>
            <a:off x="-2" y="5334775"/>
            <a:ext cx="12192000" cy="1523225"/>
          </a:xfrm>
          <a:prstGeom prst="rect">
            <a:avLst/>
          </a:prstGeom>
        </p:spPr>
      </p:pic>
      <p:sp>
        <p:nvSpPr>
          <p:cNvPr id="2" name="Title 1"/>
          <p:cNvSpPr>
            <a:spLocks noGrp="1"/>
          </p:cNvSpPr>
          <p:nvPr>
            <p:ph type="title"/>
          </p:nvPr>
        </p:nvSpPr>
        <p:spPr>
          <a:xfrm>
            <a:off x="1616166" y="3043910"/>
            <a:ext cx="9748516" cy="1497507"/>
          </a:xfrm>
        </p:spPr>
        <p:txBody>
          <a:bodyPr anchor="b">
            <a:normAutofit/>
          </a:bodyPr>
          <a:lstStyle>
            <a:lvl1pPr algn="l">
              <a:defRPr sz="4000" b="1" cap="none" baseline="0">
                <a:solidFill>
                  <a:schemeClr val="accent1"/>
                </a:solidFill>
                <a:latin typeface="Aptos" panose="020B0004020202020204" pitchFamily="34" charset="0"/>
              </a:defRPr>
            </a:lvl1pPr>
          </a:lstStyle>
          <a:p>
            <a:r>
              <a:rPr lang="en-US"/>
              <a:t>Click to edit Master title style</a:t>
            </a:r>
          </a:p>
        </p:txBody>
      </p:sp>
      <p:sp>
        <p:nvSpPr>
          <p:cNvPr id="3" name="Text Placeholder 2"/>
          <p:cNvSpPr>
            <a:spLocks noGrp="1"/>
          </p:cNvSpPr>
          <p:nvPr>
            <p:ph type="body" idx="1"/>
          </p:nvPr>
        </p:nvSpPr>
        <p:spPr>
          <a:xfrm>
            <a:off x="1616165" y="4541417"/>
            <a:ext cx="9748516" cy="600556"/>
          </a:xfrm>
        </p:spPr>
        <p:txBody>
          <a:bodyPr anchor="t">
            <a:normAutofit/>
          </a:bodyPr>
          <a:lstStyle>
            <a:lvl1pPr marL="0" indent="0" algn="l">
              <a:buNone/>
              <a:defRPr sz="2000" cap="none" baseline="0">
                <a:solidFill>
                  <a:srgbClr val="0079D1"/>
                </a:solidFill>
                <a:latin typeface="Aptos" panose="020B00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7029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85371" y="1839951"/>
            <a:ext cx="5234946" cy="4021099"/>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455" y="1839951"/>
            <a:ext cx="5234948" cy="4021099"/>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652BC6D-8C31-67E2-DBE3-13F23AA53BCD}"/>
              </a:ext>
            </a:extLst>
          </p:cNvPr>
          <p:cNvSpPr txBox="1"/>
          <p:nvPr userDrawn="1"/>
        </p:nvSpPr>
        <p:spPr>
          <a:xfrm>
            <a:off x="5513096" y="6216260"/>
            <a:ext cx="6097712" cy="369332"/>
          </a:xfrm>
          <a:prstGeom prst="rect">
            <a:avLst/>
          </a:prstGeom>
          <a:noFill/>
        </p:spPr>
        <p:txBody>
          <a:bodyPr wrap="square">
            <a:spAutoFit/>
          </a:bodyPr>
          <a:lstStyle/>
          <a:p>
            <a:pPr algn="r"/>
            <a:r>
              <a:rPr lang="en-US" sz="1800" b="1">
                <a:solidFill>
                  <a:srgbClr val="0079D1"/>
                </a:solidFill>
                <a:latin typeface="Aptos" panose="020B0004020202020204" pitchFamily="34" charset="0"/>
              </a:rPr>
              <a:t>OSHA.GOV</a:t>
            </a:r>
          </a:p>
        </p:txBody>
      </p:sp>
      <p:pic>
        <p:nvPicPr>
          <p:cNvPr id="6" name="Picture 5">
            <a:extLst>
              <a:ext uri="{FF2B5EF4-FFF2-40B4-BE49-F238E27FC236}">
                <a16:creationId xmlns:a16="http://schemas.microsoft.com/office/drawing/2014/main" id="{59210130-3D1F-92BB-9FCF-346EC570B07D}"/>
              </a:ext>
            </a:extLst>
          </p:cNvPr>
          <p:cNvPicPr>
            <a:picLocks noChangeAspect="1"/>
          </p:cNvPicPr>
          <p:nvPr userDrawn="1"/>
        </p:nvPicPr>
        <p:blipFill>
          <a:blip r:embed="rId2"/>
          <a:srcRect/>
          <a:stretch/>
        </p:blipFill>
        <p:spPr>
          <a:xfrm rot="16200000">
            <a:off x="-3138404" y="3138403"/>
            <a:ext cx="6858002" cy="581193"/>
          </a:xfrm>
          <a:prstGeom prst="rect">
            <a:avLst/>
          </a:prstGeom>
        </p:spPr>
      </p:pic>
      <p:sp>
        <p:nvSpPr>
          <p:cNvPr id="7" name="Title 1">
            <a:extLst>
              <a:ext uri="{FF2B5EF4-FFF2-40B4-BE49-F238E27FC236}">
                <a16:creationId xmlns:a16="http://schemas.microsoft.com/office/drawing/2014/main" id="{29F60B49-54EE-3979-95ED-FC35BA61A686}"/>
              </a:ext>
            </a:extLst>
          </p:cNvPr>
          <p:cNvSpPr>
            <a:spLocks noGrp="1"/>
          </p:cNvSpPr>
          <p:nvPr>
            <p:ph type="title"/>
          </p:nvPr>
        </p:nvSpPr>
        <p:spPr>
          <a:xfrm>
            <a:off x="885371" y="192373"/>
            <a:ext cx="10725436" cy="988332"/>
          </a:xfrm>
        </p:spPr>
        <p:txBody>
          <a:bodyPr lIns="91440" rIns="91440" anchor="b" anchorCtr="0">
            <a:normAutofit/>
          </a:bodyPr>
          <a:lstStyle>
            <a:lvl1pPr algn="l">
              <a:defRPr sz="3200" b="1" cap="none" baseline="0">
                <a:solidFill>
                  <a:schemeClr val="accent1"/>
                </a:solidFill>
                <a:latin typeface="Aptos" panose="020B00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1A622379-8DBC-CF07-F7E7-B24196A6F873}"/>
              </a:ext>
            </a:extLst>
          </p:cNvPr>
          <p:cNvCxnSpPr>
            <a:cxnSpLocks/>
          </p:cNvCxnSpPr>
          <p:nvPr userDrawn="1"/>
        </p:nvCxnSpPr>
        <p:spPr>
          <a:xfrm>
            <a:off x="1015997" y="1296817"/>
            <a:ext cx="10594810" cy="0"/>
          </a:xfrm>
          <a:prstGeom prst="line">
            <a:avLst/>
          </a:prstGeom>
          <a:ln>
            <a:solidFill>
              <a:srgbClr val="0079D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454027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4669" y="1860602"/>
            <a:ext cx="4923959" cy="536005"/>
          </a:xfrm>
        </p:spPr>
        <p:txBody>
          <a:bodyPr anchor="b">
            <a:noAutofit/>
          </a:bodyPr>
          <a:lstStyle>
            <a:lvl1pPr marL="0" indent="0">
              <a:buNone/>
              <a:defRPr sz="2400" b="1">
                <a:solidFill>
                  <a:srgbClr val="0070C0"/>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5370" y="2535762"/>
            <a:ext cx="5220172" cy="3453202"/>
          </a:xfrm>
        </p:spPr>
        <p:txBody>
          <a:bodyPr anchor="t">
            <a:normAutofit/>
          </a:bodyPr>
          <a:lstStyle>
            <a:lvl1pPr>
              <a:defRPr>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84" y="1860602"/>
            <a:ext cx="4923957" cy="553373"/>
          </a:xfrm>
        </p:spPr>
        <p:txBody>
          <a:bodyPr anchor="b">
            <a:noAutofit/>
          </a:bodyPr>
          <a:lstStyle>
            <a:lvl1pPr marL="0" indent="0">
              <a:buNone/>
              <a:defRPr sz="2400" b="1">
                <a:solidFill>
                  <a:srgbClr val="0070C0"/>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8684" y="2535762"/>
            <a:ext cx="5220172" cy="3453202"/>
          </a:xfrm>
        </p:spPr>
        <p:txBody>
          <a:bodyPr anchor="t">
            <a:normAutofit/>
          </a:bodyPr>
          <a:lstStyle>
            <a:lvl1pPr>
              <a:defRPr>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56F74728-E4B8-0827-E38D-9DADE610DFCB}"/>
              </a:ext>
            </a:extLst>
          </p:cNvPr>
          <p:cNvSpPr txBox="1"/>
          <p:nvPr userDrawn="1"/>
        </p:nvSpPr>
        <p:spPr>
          <a:xfrm>
            <a:off x="5513096" y="6216260"/>
            <a:ext cx="6097712" cy="369332"/>
          </a:xfrm>
          <a:prstGeom prst="rect">
            <a:avLst/>
          </a:prstGeom>
          <a:noFill/>
        </p:spPr>
        <p:txBody>
          <a:bodyPr wrap="square">
            <a:spAutoFit/>
          </a:bodyPr>
          <a:lstStyle/>
          <a:p>
            <a:pPr algn="r"/>
            <a:r>
              <a:rPr lang="en-US" sz="1800" b="1">
                <a:solidFill>
                  <a:srgbClr val="0079D1"/>
                </a:solidFill>
                <a:latin typeface="Aptos" panose="020B0004020202020204" pitchFamily="34" charset="0"/>
              </a:rPr>
              <a:t>OSHA.GOV</a:t>
            </a:r>
          </a:p>
        </p:txBody>
      </p:sp>
      <p:pic>
        <p:nvPicPr>
          <p:cNvPr id="2" name="Picture 1">
            <a:extLst>
              <a:ext uri="{FF2B5EF4-FFF2-40B4-BE49-F238E27FC236}">
                <a16:creationId xmlns:a16="http://schemas.microsoft.com/office/drawing/2014/main" id="{6AEAB6A4-7A28-7ED6-1AAB-B5973A3B2DC7}"/>
              </a:ext>
            </a:extLst>
          </p:cNvPr>
          <p:cNvPicPr>
            <a:picLocks noChangeAspect="1"/>
          </p:cNvPicPr>
          <p:nvPr userDrawn="1"/>
        </p:nvPicPr>
        <p:blipFill>
          <a:blip r:embed="rId2"/>
          <a:srcRect/>
          <a:stretch/>
        </p:blipFill>
        <p:spPr>
          <a:xfrm rot="16200000">
            <a:off x="-3138404" y="3138403"/>
            <a:ext cx="6858002" cy="581193"/>
          </a:xfrm>
          <a:prstGeom prst="rect">
            <a:avLst/>
          </a:prstGeom>
        </p:spPr>
      </p:pic>
      <p:sp>
        <p:nvSpPr>
          <p:cNvPr id="8" name="Title 1">
            <a:extLst>
              <a:ext uri="{FF2B5EF4-FFF2-40B4-BE49-F238E27FC236}">
                <a16:creationId xmlns:a16="http://schemas.microsoft.com/office/drawing/2014/main" id="{17D4C430-D540-5528-E618-CEAE5AAC11AA}"/>
              </a:ext>
            </a:extLst>
          </p:cNvPr>
          <p:cNvSpPr>
            <a:spLocks noGrp="1"/>
          </p:cNvSpPr>
          <p:nvPr>
            <p:ph type="title"/>
          </p:nvPr>
        </p:nvSpPr>
        <p:spPr>
          <a:xfrm>
            <a:off x="885371" y="192373"/>
            <a:ext cx="10725436" cy="988332"/>
          </a:xfrm>
        </p:spPr>
        <p:txBody>
          <a:bodyPr lIns="91440" rIns="91440" anchor="b" anchorCtr="0">
            <a:normAutofit/>
          </a:bodyPr>
          <a:lstStyle>
            <a:lvl1pPr algn="l">
              <a:defRPr sz="3200" b="1" cap="none" baseline="0">
                <a:solidFill>
                  <a:schemeClr val="accent1"/>
                </a:solidFill>
                <a:latin typeface="Aptos" panose="020B00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294270D8-D444-1733-39A7-61AFF6F7B12C}"/>
              </a:ext>
            </a:extLst>
          </p:cNvPr>
          <p:cNvCxnSpPr>
            <a:cxnSpLocks/>
          </p:cNvCxnSpPr>
          <p:nvPr userDrawn="1"/>
        </p:nvCxnSpPr>
        <p:spPr>
          <a:xfrm>
            <a:off x="1015997" y="1296817"/>
            <a:ext cx="10594810" cy="0"/>
          </a:xfrm>
          <a:prstGeom prst="line">
            <a:avLst/>
          </a:prstGeom>
          <a:ln>
            <a:solidFill>
              <a:srgbClr val="0079D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730258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60E33-B222-E53C-1E85-CD5C0F91003D}"/>
              </a:ext>
            </a:extLst>
          </p:cNvPr>
          <p:cNvSpPr txBox="1"/>
          <p:nvPr userDrawn="1"/>
        </p:nvSpPr>
        <p:spPr>
          <a:xfrm>
            <a:off x="5513096" y="6216260"/>
            <a:ext cx="6097712" cy="369332"/>
          </a:xfrm>
          <a:prstGeom prst="rect">
            <a:avLst/>
          </a:prstGeom>
          <a:noFill/>
        </p:spPr>
        <p:txBody>
          <a:bodyPr wrap="square">
            <a:spAutoFit/>
          </a:bodyPr>
          <a:lstStyle/>
          <a:p>
            <a:pPr algn="r"/>
            <a:r>
              <a:rPr lang="en-US" sz="1800" b="1">
                <a:solidFill>
                  <a:srgbClr val="0079D1"/>
                </a:solidFill>
                <a:latin typeface="Aptos" panose="020B0004020202020204" pitchFamily="34" charset="0"/>
              </a:rPr>
              <a:t>OSHA.GOV</a:t>
            </a:r>
          </a:p>
        </p:txBody>
      </p:sp>
      <p:pic>
        <p:nvPicPr>
          <p:cNvPr id="4" name="Picture 3">
            <a:extLst>
              <a:ext uri="{FF2B5EF4-FFF2-40B4-BE49-F238E27FC236}">
                <a16:creationId xmlns:a16="http://schemas.microsoft.com/office/drawing/2014/main" id="{9C58BAB8-8A57-583F-BA8F-5A198DC2433F}"/>
              </a:ext>
            </a:extLst>
          </p:cNvPr>
          <p:cNvPicPr>
            <a:picLocks noChangeAspect="1"/>
          </p:cNvPicPr>
          <p:nvPr userDrawn="1"/>
        </p:nvPicPr>
        <p:blipFill>
          <a:blip r:embed="rId2"/>
          <a:srcRect/>
          <a:stretch/>
        </p:blipFill>
        <p:spPr>
          <a:xfrm rot="16200000">
            <a:off x="-3138404" y="3138403"/>
            <a:ext cx="6858002" cy="581193"/>
          </a:xfrm>
          <a:prstGeom prst="rect">
            <a:avLst/>
          </a:prstGeom>
        </p:spPr>
      </p:pic>
      <p:sp>
        <p:nvSpPr>
          <p:cNvPr id="5" name="Title 1">
            <a:extLst>
              <a:ext uri="{FF2B5EF4-FFF2-40B4-BE49-F238E27FC236}">
                <a16:creationId xmlns:a16="http://schemas.microsoft.com/office/drawing/2014/main" id="{75101432-6B24-243C-C016-A3FC65708B6F}"/>
              </a:ext>
            </a:extLst>
          </p:cNvPr>
          <p:cNvSpPr>
            <a:spLocks noGrp="1"/>
          </p:cNvSpPr>
          <p:nvPr>
            <p:ph type="title"/>
          </p:nvPr>
        </p:nvSpPr>
        <p:spPr>
          <a:xfrm>
            <a:off x="885371" y="192373"/>
            <a:ext cx="10725436" cy="988332"/>
          </a:xfrm>
        </p:spPr>
        <p:txBody>
          <a:bodyPr lIns="91440" rIns="91440" anchor="b" anchorCtr="0">
            <a:normAutofit/>
          </a:bodyPr>
          <a:lstStyle>
            <a:lvl1pPr algn="l">
              <a:defRPr sz="3200" b="1" cap="none" baseline="0">
                <a:solidFill>
                  <a:schemeClr val="accent1"/>
                </a:solidFill>
                <a:latin typeface="Aptos" panose="020B00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0DE23633-2773-2C70-1626-365E5964E7FB}"/>
              </a:ext>
            </a:extLst>
          </p:cNvPr>
          <p:cNvCxnSpPr>
            <a:cxnSpLocks/>
          </p:cNvCxnSpPr>
          <p:nvPr userDrawn="1"/>
        </p:nvCxnSpPr>
        <p:spPr>
          <a:xfrm>
            <a:off x="1015997" y="1296817"/>
            <a:ext cx="10594810" cy="0"/>
          </a:xfrm>
          <a:prstGeom prst="line">
            <a:avLst/>
          </a:prstGeom>
          <a:ln>
            <a:solidFill>
              <a:srgbClr val="0079D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973974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56ED22-8E16-05DC-2A26-2D024495EB25}"/>
              </a:ext>
            </a:extLst>
          </p:cNvPr>
          <p:cNvSpPr txBox="1"/>
          <p:nvPr userDrawn="1"/>
        </p:nvSpPr>
        <p:spPr>
          <a:xfrm>
            <a:off x="5513096" y="6216260"/>
            <a:ext cx="6097712" cy="369332"/>
          </a:xfrm>
          <a:prstGeom prst="rect">
            <a:avLst/>
          </a:prstGeom>
          <a:noFill/>
        </p:spPr>
        <p:txBody>
          <a:bodyPr wrap="square">
            <a:spAutoFit/>
          </a:bodyPr>
          <a:lstStyle/>
          <a:p>
            <a:pPr algn="r"/>
            <a:r>
              <a:rPr lang="en-US" sz="1800" b="1">
                <a:solidFill>
                  <a:srgbClr val="0079D1"/>
                </a:solidFill>
                <a:latin typeface="Aptos" panose="020B0004020202020204" pitchFamily="34" charset="0"/>
              </a:rPr>
              <a:t>OSHA.GOV</a:t>
            </a:r>
          </a:p>
        </p:txBody>
      </p:sp>
    </p:spTree>
    <p:extLst>
      <p:ext uri="{BB962C8B-B14F-4D97-AF65-F5344CB8AC3E}">
        <p14:creationId xmlns:p14="http://schemas.microsoft.com/office/powerpoint/2010/main" val="12627281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B8E01-8A0C-6AE5-3C9A-F100FC88EE0D}"/>
              </a:ext>
            </a:extLst>
          </p:cNvPr>
          <p:cNvPicPr>
            <a:picLocks noChangeAspect="1"/>
          </p:cNvPicPr>
          <p:nvPr userDrawn="1"/>
        </p:nvPicPr>
        <p:blipFill>
          <a:blip r:embed="rId2"/>
          <a:srcRect/>
          <a:stretch/>
        </p:blipFill>
        <p:spPr>
          <a:xfrm>
            <a:off x="-2" y="5334775"/>
            <a:ext cx="12192000" cy="1523225"/>
          </a:xfrm>
          <a:prstGeom prst="rect">
            <a:avLst/>
          </a:prstGeom>
        </p:spPr>
      </p:pic>
      <p:sp>
        <p:nvSpPr>
          <p:cNvPr id="3" name="Content Placeholder 2"/>
          <p:cNvSpPr>
            <a:spLocks noGrp="1"/>
          </p:cNvSpPr>
          <p:nvPr>
            <p:ph idx="1"/>
          </p:nvPr>
        </p:nvSpPr>
        <p:spPr>
          <a:xfrm>
            <a:off x="447816" y="601200"/>
            <a:ext cx="11292840" cy="4204800"/>
          </a:xfrm>
        </p:spPr>
        <p:txBody>
          <a:bodyPr anchor="ctr">
            <a:normAutofit/>
          </a:bodyPr>
          <a:lstStyle>
            <a:lvl1pPr>
              <a:defRPr sz="2400">
                <a:solidFill>
                  <a:schemeClr val="tx2"/>
                </a:solidFill>
              </a:defRPr>
            </a:lvl1pPr>
            <a:lvl2pPr>
              <a:buClr>
                <a:srgbClr val="00B0F0"/>
              </a:buClr>
              <a:defRPr sz="2400">
                <a:solidFill>
                  <a:schemeClr val="tx2"/>
                </a:solidFill>
              </a:defRPr>
            </a:lvl2pPr>
            <a:lvl3pPr>
              <a:buClr>
                <a:schemeClr val="bg1">
                  <a:lumMod val="65000"/>
                </a:schemeClr>
              </a:buClr>
              <a:defRPr sz="2000">
                <a:solidFill>
                  <a:schemeClr val="tx2"/>
                </a:solidFill>
              </a:defRPr>
            </a:lvl3pPr>
            <a:lvl4pPr>
              <a:buClr>
                <a:schemeClr val="accent1"/>
              </a:buCl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81192" y="5754663"/>
            <a:ext cx="4909445" cy="689514"/>
          </a:xfrm>
        </p:spPr>
        <p:txBody>
          <a:bodyPr anchor="ctr">
            <a:normAutofit/>
          </a:bodyPr>
          <a:lstStyle>
            <a:lvl1pPr algn="l">
              <a:defRPr sz="2800" b="1" cap="none" baseline="0">
                <a:solidFill>
                  <a:schemeClr val="bg1"/>
                </a:solidFill>
                <a:latin typeface="Aptos" panose="020B00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5740824" y="5754663"/>
            <a:ext cx="5999832" cy="689515"/>
          </a:xfrm>
        </p:spPr>
        <p:txBody>
          <a:bodyPr anchor="ctr">
            <a:normAutofit/>
          </a:bodyPr>
          <a:lstStyle>
            <a:lvl1pPr marL="0" indent="0" algn="r">
              <a:buNone/>
              <a:defRPr sz="18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50389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800" b="1" cap="none" baseline="0">
                <a:solidFill>
                  <a:schemeClr val="accent1"/>
                </a:solidFill>
                <a:latin typeface="Aptos" panose="020B00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600">
                <a:latin typeface="Aptos" panose="020B00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293168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402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latinLnBrk="0" hangingPunct="1">
        <a:spcBef>
          <a:spcPct val="0"/>
        </a:spcBef>
        <a:buNone/>
        <a:defRPr sz="3200" b="1" i="0" kern="1200" cap="none" baseline="0">
          <a:solidFill>
            <a:schemeClr val="bg1"/>
          </a:solidFill>
          <a:latin typeface="Aptos" panose="020B00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1pPr>
      <a:lvl2pPr marL="630000" indent="-306000" algn="l" defTabSz="457200" rtl="0" eaLnBrk="1" latinLnBrk="0" hangingPunct="1">
        <a:spcBef>
          <a:spcPct val="20000"/>
        </a:spcBef>
        <a:spcAft>
          <a:spcPts val="600"/>
        </a:spcAft>
        <a:buClr>
          <a:srgbClr val="00B0F0"/>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2pPr>
      <a:lvl3pPr marL="900000" indent="-270000" algn="l" defTabSz="457200" rtl="0" eaLnBrk="1" latinLnBrk="0" hangingPunct="1">
        <a:spcBef>
          <a:spcPct val="20000"/>
        </a:spcBef>
        <a:spcAft>
          <a:spcPts val="600"/>
        </a:spcAft>
        <a:buClr>
          <a:schemeClr val="bg1">
            <a:lumMod val="65000"/>
          </a:schemeClr>
        </a:buClr>
        <a:buSzPct val="92000"/>
        <a:buFont typeface="Wingdings 2" panose="05020102010507070707" pitchFamily="18" charset="2"/>
        <a:buChar char=""/>
        <a:defRPr sz="2000" kern="1200">
          <a:solidFill>
            <a:schemeClr val="tx2"/>
          </a:solidFill>
          <a:latin typeface="Aptos" panose="020B0004020202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4pPr>
      <a:lvl5pPr marL="1602000" indent="-234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912D804E-C675-4646-8DF2-D58A3B1CF712}"/>
              </a:ext>
            </a:extLst>
          </p:cNvPr>
          <p:cNvSpPr>
            <a:spLocks noGrp="1"/>
          </p:cNvSpPr>
          <p:nvPr>
            <p:ph type="body" sz="quarter" idx="10"/>
          </p:nvPr>
        </p:nvSpPr>
        <p:spPr>
          <a:xfrm>
            <a:off x="-2540332" y="-1926949"/>
            <a:ext cx="2704955" cy="1374032"/>
          </a:xfrm>
        </p:spPr>
        <p:txBody>
          <a:bodyPr/>
          <a:lstStyle/>
          <a:p>
            <a:endParaRPr lang="en-US"/>
          </a:p>
        </p:txBody>
      </p:sp>
      <p:pic>
        <p:nvPicPr>
          <p:cNvPr id="1026" name="Picture 2" descr="M.U.S.T. Logo">
            <a:extLst>
              <a:ext uri="{FF2B5EF4-FFF2-40B4-BE49-F238E27FC236}">
                <a16:creationId xmlns:a16="http://schemas.microsoft.com/office/drawing/2014/main" id="{AF3C6B58-9342-273C-77BA-12C14F78D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23" y="390039"/>
            <a:ext cx="6406312" cy="1592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3267FEC-C377-CEB5-95B4-57251F865B07}"/>
              </a:ext>
            </a:extLst>
          </p:cNvPr>
          <p:cNvPicPr>
            <a:picLocks noChangeAspect="1"/>
          </p:cNvPicPr>
          <p:nvPr/>
        </p:nvPicPr>
        <p:blipFill>
          <a:blip r:embed="rId4"/>
          <a:stretch>
            <a:fillRect/>
          </a:stretch>
        </p:blipFill>
        <p:spPr>
          <a:xfrm>
            <a:off x="417496" y="2384299"/>
            <a:ext cx="11223897" cy="1850820"/>
          </a:xfrm>
          <a:prstGeom prst="rect">
            <a:avLst/>
          </a:prstGeom>
        </p:spPr>
      </p:pic>
    </p:spTree>
    <p:extLst>
      <p:ext uri="{BB962C8B-B14F-4D97-AF65-F5344CB8AC3E}">
        <p14:creationId xmlns:p14="http://schemas.microsoft.com/office/powerpoint/2010/main" val="283864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AAB9264-310F-F8F2-1BE1-702641025635}"/>
              </a:ext>
            </a:extLst>
          </p:cNvPr>
          <p:cNvSpPr>
            <a:spLocks noGrp="1" noChangeArrowheads="1"/>
          </p:cNvSpPr>
          <p:nvPr>
            <p:ph type="title"/>
          </p:nvPr>
        </p:nvSpPr>
        <p:spPr>
          <a:xfrm>
            <a:off x="786581" y="265471"/>
            <a:ext cx="11071122" cy="977633"/>
          </a:xfrm>
        </p:spPr>
        <p:txBody>
          <a:bodyPr vert="horz" lIns="91440" tIns="45720" rIns="91440" bIns="45720" rtlCol="0" anchor="b">
            <a:noAutofit/>
          </a:bodyPr>
          <a:lstStyle/>
          <a:p>
            <a:pPr algn="ctr"/>
            <a:r>
              <a:rPr lang="en-US" altLang="en-US" b="1">
                <a:latin typeface="+mj-lt"/>
              </a:rPr>
              <a:t>Agency Priority: </a:t>
            </a:r>
            <a:br>
              <a:rPr lang="en-US" altLang="en-US" b="1">
                <a:latin typeface="+mj-lt"/>
              </a:rPr>
            </a:br>
            <a:r>
              <a:rPr lang="en-US" altLang="en-US" b="1">
                <a:latin typeface="+mj-lt"/>
              </a:rPr>
              <a:t>National Emphasis Program on Trenching &amp; Excavating</a:t>
            </a:r>
          </a:p>
        </p:txBody>
      </p:sp>
      <p:sp>
        <p:nvSpPr>
          <p:cNvPr id="6" name="TextBox 5">
            <a:extLst>
              <a:ext uri="{FF2B5EF4-FFF2-40B4-BE49-F238E27FC236}">
                <a16:creationId xmlns:a16="http://schemas.microsoft.com/office/drawing/2014/main" id="{F4834889-6037-1DCD-1583-810587E5F73E}"/>
              </a:ext>
            </a:extLst>
          </p:cNvPr>
          <p:cNvSpPr txBox="1"/>
          <p:nvPr/>
        </p:nvSpPr>
        <p:spPr>
          <a:xfrm>
            <a:off x="1097068" y="2222090"/>
            <a:ext cx="6173262" cy="411480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sz="2400">
                <a:latin typeface="Aptos" panose="020B0004020202020204" pitchFamily="34" charset="0"/>
                <a:sym typeface="Wingdings" panose="05000000000000000000" pitchFamily="2" charset="2"/>
              </a:rPr>
              <a:t> </a:t>
            </a:r>
            <a:r>
              <a:rPr lang="en-US" sz="2400">
                <a:latin typeface="Aptos" panose="020B0004020202020204" pitchFamily="34" charset="0"/>
              </a:rPr>
              <a:t>Reduce Trenching Hazards Through Enforcement and Compliance Assistance</a:t>
            </a:r>
          </a:p>
          <a:p>
            <a:pPr indent="-228600">
              <a:lnSpc>
                <a:spcPct val="90000"/>
              </a:lnSpc>
              <a:spcAft>
                <a:spcPts val="600"/>
              </a:spcAft>
              <a:buFont typeface="Arial" panose="020B0604020202020204" pitchFamily="34" charset="0"/>
              <a:buChar char="•"/>
              <a:defRPr/>
            </a:pPr>
            <a:r>
              <a:rPr lang="en-US" sz="2400">
                <a:latin typeface="Aptos" panose="020B0004020202020204" pitchFamily="34" charset="0"/>
              </a:rPr>
              <a:t>Oct 1, 2018 - National Emphasis Program on Trenching &amp; Excavation</a:t>
            </a:r>
          </a:p>
          <a:p>
            <a:pPr indent="-228600">
              <a:lnSpc>
                <a:spcPct val="90000"/>
              </a:lnSpc>
              <a:spcAft>
                <a:spcPts val="600"/>
              </a:spcAft>
              <a:buFont typeface="Arial" panose="020B0604020202020204" pitchFamily="34" charset="0"/>
              <a:buChar char="•"/>
              <a:defRPr/>
            </a:pPr>
            <a:endParaRPr lang="en-US" sz="2400">
              <a:latin typeface="Aptos" panose="020B0004020202020204" pitchFamily="34" charset="0"/>
            </a:endParaRPr>
          </a:p>
          <a:p>
            <a:pPr indent="-228600">
              <a:lnSpc>
                <a:spcPct val="90000"/>
              </a:lnSpc>
              <a:spcAft>
                <a:spcPts val="600"/>
              </a:spcAft>
              <a:buFont typeface="Arial" panose="020B0604020202020204" pitchFamily="34" charset="0"/>
              <a:buChar char="•"/>
              <a:defRPr/>
            </a:pPr>
            <a:endParaRPr lang="en-US" sz="2400">
              <a:latin typeface="Aptos" panose="020B0004020202020204" pitchFamily="34" charset="0"/>
            </a:endParaRPr>
          </a:p>
          <a:p>
            <a:pPr indent="-228600">
              <a:lnSpc>
                <a:spcPct val="90000"/>
              </a:lnSpc>
              <a:spcAft>
                <a:spcPts val="600"/>
              </a:spcAft>
              <a:buFont typeface="Arial" panose="020B0604020202020204" pitchFamily="34" charset="0"/>
              <a:buChar char="•"/>
              <a:defRPr/>
            </a:pPr>
            <a:r>
              <a:rPr lang="en-US" sz="2400">
                <a:latin typeface="Aptos" panose="020B0004020202020204" pitchFamily="34" charset="0"/>
                <a:sym typeface="Wingdings" panose="05000000000000000000" pitchFamily="2" charset="2"/>
              </a:rPr>
              <a:t> </a:t>
            </a:r>
            <a:r>
              <a:rPr lang="en-US" sz="2400">
                <a:latin typeface="Aptos" panose="020B0004020202020204" pitchFamily="34" charset="0"/>
              </a:rPr>
              <a:t>CSHOs shall initiate inspections under this NEP whenever they observe an open trench or an open excavation, regardless of whether or not a violation is readily observed.</a:t>
            </a:r>
          </a:p>
          <a:p>
            <a:pPr indent="-228600">
              <a:lnSpc>
                <a:spcPct val="90000"/>
              </a:lnSpc>
              <a:spcAft>
                <a:spcPts val="600"/>
              </a:spcAft>
              <a:buFont typeface="Arial" panose="020B0604020202020204" pitchFamily="34" charset="0"/>
              <a:buChar char="•"/>
              <a:defRPr/>
            </a:pPr>
            <a:endParaRPr lang="en-US" sz="2000"/>
          </a:p>
        </p:txBody>
      </p:sp>
      <p:pic>
        <p:nvPicPr>
          <p:cNvPr id="7" name="Picture 9">
            <a:extLst>
              <a:ext uri="{FF2B5EF4-FFF2-40B4-BE49-F238E27FC236}">
                <a16:creationId xmlns:a16="http://schemas.microsoft.com/office/drawing/2014/main" id="{79634B0A-89C8-6943-4116-11F0FA807AB5}"/>
              </a:ext>
            </a:extLst>
          </p:cNvPr>
          <p:cNvPicPr>
            <a:picLocks noChangeAspect="1"/>
          </p:cNvPicPr>
          <p:nvPr/>
        </p:nvPicPr>
        <p:blipFill>
          <a:blip r:embed="rId3">
            <a:extLst>
              <a:ext uri="{28A0092B-C50C-407E-A947-70E740481C1C}">
                <a14:useLocalDpi xmlns:a14="http://schemas.microsoft.com/office/drawing/2010/main" val="0"/>
              </a:ext>
            </a:extLst>
          </a:blip>
          <a:srcRect l="10824" r="4353"/>
          <a:stretch/>
        </p:blipFill>
        <p:spPr bwMode="auto">
          <a:xfrm>
            <a:off x="7792815" y="1243104"/>
            <a:ext cx="3612604" cy="49033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11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descr="Graphical user interface">
            <a:extLst>
              <a:ext uri="{FF2B5EF4-FFF2-40B4-BE49-F238E27FC236}">
                <a16:creationId xmlns:a16="http://schemas.microsoft.com/office/drawing/2014/main" id="{3DED9291-675C-2047-33F0-C1C044CA42E9}"/>
              </a:ext>
            </a:extLst>
          </p:cNvPr>
          <p:cNvPicPr>
            <a:picLocks noChangeAspect="1"/>
          </p:cNvPicPr>
          <p:nvPr/>
        </p:nvPicPr>
        <p:blipFill>
          <a:blip r:embed="rId2">
            <a:extLst>
              <a:ext uri="{28A0092B-C50C-407E-A947-70E740481C1C}">
                <a14:useLocalDpi xmlns:a14="http://schemas.microsoft.com/office/drawing/2010/main" val="0"/>
              </a:ext>
            </a:extLst>
          </a:blip>
          <a:srcRect l="32287" t="16089" r="33091" b="2797"/>
          <a:stretch>
            <a:fillRect/>
          </a:stretch>
        </p:blipFill>
        <p:spPr>
          <a:xfrm>
            <a:off x="2688770" y="43543"/>
            <a:ext cx="7202481" cy="6770914"/>
          </a:xfrm>
          <a:prstGeom prst="rect">
            <a:avLst/>
          </a:prstGeom>
        </p:spPr>
      </p:pic>
    </p:spTree>
    <p:extLst>
      <p:ext uri="{BB962C8B-B14F-4D97-AF65-F5344CB8AC3E}">
        <p14:creationId xmlns:p14="http://schemas.microsoft.com/office/powerpoint/2010/main" val="20151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C6294C9-2723-AFEC-9652-3FA01FF75454}"/>
              </a:ext>
            </a:extLst>
          </p:cNvPr>
          <p:cNvGraphicFramePr>
            <a:graphicFrameLocks noGrp="1"/>
          </p:cNvGraphicFramePr>
          <p:nvPr>
            <p:extLst>
              <p:ext uri="{D42A27DB-BD31-4B8C-83A1-F6EECF244321}">
                <p14:modId xmlns:p14="http://schemas.microsoft.com/office/powerpoint/2010/main" val="348422461"/>
              </p:ext>
            </p:extLst>
          </p:nvPr>
        </p:nvGraphicFramePr>
        <p:xfrm>
          <a:off x="1061883" y="1225994"/>
          <a:ext cx="10548923" cy="4959185"/>
        </p:xfrm>
        <a:graphic>
          <a:graphicData uri="http://schemas.openxmlformats.org/drawingml/2006/table">
            <a:tbl>
              <a:tblPr firstRow="1" firstCol="1" lastRow="1" lastCol="1" bandRow="1" bandCol="1"/>
              <a:tblGrid>
                <a:gridCol w="5031110">
                  <a:extLst>
                    <a:ext uri="{9D8B030D-6E8A-4147-A177-3AD203B41FA5}">
                      <a16:colId xmlns:a16="http://schemas.microsoft.com/office/drawing/2014/main" val="20000"/>
                    </a:ext>
                  </a:extLst>
                </a:gridCol>
                <a:gridCol w="5517813">
                  <a:extLst>
                    <a:ext uri="{9D8B030D-6E8A-4147-A177-3AD203B41FA5}">
                      <a16:colId xmlns:a16="http://schemas.microsoft.com/office/drawing/2014/main" val="20001"/>
                    </a:ext>
                  </a:extLst>
                </a:gridCol>
              </a:tblGrid>
              <a:tr h="788748">
                <a:tc>
                  <a:txBody>
                    <a:bodyPr/>
                    <a:lstStyle/>
                    <a:p>
                      <a:pPr marL="0" marR="0" algn="ctr">
                        <a:spcBef>
                          <a:spcPts val="0"/>
                        </a:spcBef>
                        <a:spcAft>
                          <a:spcPts val="0"/>
                        </a:spcAft>
                      </a:pPr>
                      <a:endParaRPr lang="en-US" sz="800" b="1">
                        <a:solidFill>
                          <a:schemeClr val="bg1"/>
                        </a:solidFill>
                        <a:effectLst>
                          <a:outerShdw blurRad="38100" dist="38100" dir="2700000" algn="tl">
                            <a:srgbClr val="000000">
                              <a:alpha val="43137"/>
                            </a:srgbClr>
                          </a:outerShdw>
                        </a:effectLst>
                        <a:latin typeface="Aptos" panose="020B0004020202020204" pitchFamily="34" charset="0"/>
                        <a:ea typeface="Times New Roman"/>
                        <a:cs typeface="Times New Roman"/>
                      </a:endParaRPr>
                    </a:p>
                    <a:p>
                      <a:pPr marL="0" marR="0" algn="ctr">
                        <a:spcBef>
                          <a:spcPts val="0"/>
                        </a:spcBef>
                        <a:spcAft>
                          <a:spcPts val="0"/>
                        </a:spcAft>
                      </a:pPr>
                      <a:r>
                        <a:rPr lang="en-US" sz="2400" b="1">
                          <a:solidFill>
                            <a:schemeClr val="bg1"/>
                          </a:solidFill>
                          <a:effectLst>
                            <a:outerShdw blurRad="38100" dist="38100" dir="2700000" algn="tl">
                              <a:srgbClr val="000000">
                                <a:alpha val="43137"/>
                              </a:srgbClr>
                            </a:outerShdw>
                          </a:effectLst>
                          <a:latin typeface="Aptos" panose="020B0004020202020204" pitchFamily="34" charset="0"/>
                          <a:ea typeface="Times New Roman"/>
                          <a:cs typeface="Times New Roman"/>
                        </a:rPr>
                        <a:t>Type of Violation</a:t>
                      </a:r>
                      <a:endParaRPr lang="en-US" sz="2400">
                        <a:solidFill>
                          <a:schemeClr val="bg1"/>
                        </a:solidFill>
                        <a:effectLst>
                          <a:outerShdw blurRad="38100" dist="38100" dir="2700000" algn="tl">
                            <a:srgbClr val="000000">
                              <a:alpha val="43137"/>
                            </a:srgbClr>
                          </a:outerShdw>
                        </a:effectLst>
                        <a:latin typeface="Aptos" panose="020B000402020202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600"/>
                        </a:spcBef>
                        <a:spcAft>
                          <a:spcPts val="0"/>
                        </a:spcAft>
                      </a:pPr>
                      <a:endParaRPr lang="en-US" sz="800" b="1">
                        <a:solidFill>
                          <a:schemeClr val="bg1"/>
                        </a:solidFill>
                        <a:effectLst>
                          <a:outerShdw blurRad="38100" dist="38100" dir="2700000" algn="tl">
                            <a:srgbClr val="000000">
                              <a:alpha val="43137"/>
                            </a:srgbClr>
                          </a:outerShdw>
                        </a:effectLst>
                        <a:latin typeface="Aptos" panose="020B0004020202020204" pitchFamily="34" charset="0"/>
                        <a:ea typeface="Times New Roman"/>
                        <a:cs typeface="Times New Roman"/>
                      </a:endParaRPr>
                    </a:p>
                    <a:p>
                      <a:pPr marL="0" marR="0" algn="ctr">
                        <a:spcBef>
                          <a:spcPts val="0"/>
                        </a:spcBef>
                        <a:spcAft>
                          <a:spcPts val="0"/>
                        </a:spcAft>
                      </a:pPr>
                      <a:r>
                        <a:rPr lang="en-US" sz="2400" b="1">
                          <a:solidFill>
                            <a:schemeClr val="bg1"/>
                          </a:solidFill>
                          <a:effectLst>
                            <a:outerShdw blurRad="38100" dist="38100" dir="2700000" algn="tl">
                              <a:srgbClr val="000000">
                                <a:alpha val="43137"/>
                              </a:srgbClr>
                            </a:outerShdw>
                          </a:effectLst>
                          <a:latin typeface="Aptos" panose="020B0004020202020204" pitchFamily="34" charset="0"/>
                          <a:ea typeface="Times New Roman"/>
                          <a:cs typeface="Times New Roman"/>
                        </a:rPr>
                        <a:t>New Maximum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409823">
                <a:tc>
                  <a:txBody>
                    <a:bodyPr/>
                    <a:lstStyle/>
                    <a:p>
                      <a:pPr marL="800100" marR="0" lvl="1" indent="-342900" algn="l">
                        <a:lnSpc>
                          <a:spcPct val="90000"/>
                        </a:lnSpc>
                        <a:spcBef>
                          <a:spcPts val="0"/>
                        </a:spcBef>
                        <a:spcAft>
                          <a:spcPts val="0"/>
                        </a:spcAft>
                        <a:buFont typeface="Arial" panose="020B0604020202020204" pitchFamily="34" charset="0"/>
                        <a:buChar char="•"/>
                      </a:pPr>
                      <a:r>
                        <a:rPr lang="en-US" sz="2000">
                          <a:effectLst/>
                          <a:latin typeface="Aptos" panose="020B0004020202020204" pitchFamily="34" charset="0"/>
                          <a:ea typeface="Times New Roman"/>
                          <a:cs typeface="Times New Roman"/>
                        </a:rPr>
                        <a:t>Serious and</a:t>
                      </a:r>
                    </a:p>
                    <a:p>
                      <a:pPr marL="800100" marR="0" lvl="1" indent="-342900" algn="l">
                        <a:lnSpc>
                          <a:spcPct val="90000"/>
                        </a:lnSpc>
                        <a:spcBef>
                          <a:spcPts val="0"/>
                        </a:spcBef>
                        <a:spcAft>
                          <a:spcPts val="0"/>
                        </a:spcAft>
                        <a:buFont typeface="Arial" panose="020B0604020202020204" pitchFamily="34" charset="0"/>
                        <a:buChar char="•"/>
                      </a:pPr>
                      <a:r>
                        <a:rPr lang="en-US" sz="2000">
                          <a:effectLst/>
                          <a:latin typeface="Aptos" panose="020B0004020202020204" pitchFamily="34" charset="0"/>
                          <a:ea typeface="Times New Roman"/>
                          <a:cs typeface="Times New Roman"/>
                        </a:rPr>
                        <a:t>Other-Than-Serious</a:t>
                      </a:r>
                    </a:p>
                    <a:p>
                      <a:pPr marL="800100" marR="0" lvl="1" indent="-342900" algn="l">
                        <a:lnSpc>
                          <a:spcPct val="90000"/>
                        </a:lnSpc>
                        <a:spcBef>
                          <a:spcPts val="0"/>
                        </a:spcBef>
                        <a:spcAft>
                          <a:spcPts val="0"/>
                        </a:spcAft>
                        <a:buFont typeface="Arial" panose="020B0604020202020204" pitchFamily="34" charset="0"/>
                        <a:buChar char="•"/>
                      </a:pPr>
                      <a:r>
                        <a:rPr lang="en-US" sz="2000">
                          <a:effectLst/>
                          <a:latin typeface="Aptos" panose="020B0004020202020204" pitchFamily="34" charset="0"/>
                          <a:ea typeface="Times New Roman"/>
                          <a:cs typeface="Times New Roman"/>
                        </a:rPr>
                        <a:t>Posting Requirements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tc>
                  <a:txBody>
                    <a:bodyPr/>
                    <a:lstStyle/>
                    <a:p>
                      <a:pPr marL="0" marR="0" algn="ctr">
                        <a:spcBef>
                          <a:spcPts val="0"/>
                        </a:spcBef>
                        <a:spcAft>
                          <a:spcPts val="0"/>
                        </a:spcAft>
                      </a:pPr>
                      <a:r>
                        <a:rPr lang="en-US" sz="2100">
                          <a:effectLst/>
                          <a:latin typeface="Aptos" panose="020B0004020202020204" pitchFamily="34" charset="0"/>
                          <a:ea typeface="Times New Roman"/>
                          <a:cs typeface="Times New Roman"/>
                        </a:rPr>
                        <a:t>  </a:t>
                      </a:r>
                    </a:p>
                    <a:p>
                      <a:pPr marL="0" marR="0" algn="ctr">
                        <a:spcBef>
                          <a:spcPts val="0"/>
                        </a:spcBef>
                        <a:spcAft>
                          <a:spcPts val="0"/>
                        </a:spcAft>
                      </a:pPr>
                      <a:r>
                        <a:rPr lang="en-US" sz="2100" b="1">
                          <a:effectLst/>
                          <a:latin typeface="Aptos" panose="020B0004020202020204" pitchFamily="34" charset="0"/>
                          <a:ea typeface="Times New Roman"/>
                          <a:cs typeface="Times New Roman"/>
                        </a:rPr>
                        <a:t>$16,550 per violation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extLst>
                  <a:ext uri="{0D108BD9-81ED-4DB2-BD59-A6C34878D82A}">
                    <a16:rowId xmlns:a16="http://schemas.microsoft.com/office/drawing/2014/main" val="10001"/>
                  </a:ext>
                </a:extLst>
              </a:tr>
              <a:tr h="1380307">
                <a:tc>
                  <a:txBody>
                    <a:bodyPr/>
                    <a:lstStyle/>
                    <a:p>
                      <a:pPr marL="0" marR="0" algn="ctr">
                        <a:spcBef>
                          <a:spcPts val="0"/>
                        </a:spcBef>
                        <a:spcAft>
                          <a:spcPts val="0"/>
                        </a:spcAft>
                      </a:pPr>
                      <a:r>
                        <a:rPr lang="en-US" sz="2100">
                          <a:effectLst/>
                          <a:latin typeface="Aptos" panose="020B0004020202020204" pitchFamily="34" charset="0"/>
                          <a:ea typeface="Times New Roman"/>
                          <a:cs typeface="Times New Roman"/>
                        </a:rPr>
                        <a:t>Willful or Repeated</a:t>
                      </a:r>
                    </a:p>
                    <a:p>
                      <a:pPr marL="0" marR="0" algn="ctr">
                        <a:spcBef>
                          <a:spcPts val="0"/>
                        </a:spcBef>
                        <a:spcAft>
                          <a:spcPts val="0"/>
                        </a:spcAft>
                      </a:pPr>
                      <a:r>
                        <a:rPr lang="en-US" sz="2100">
                          <a:effectLst/>
                          <a:latin typeface="Aptos" panose="020B0004020202020204"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tc>
                  <a:txBody>
                    <a:bodyPr/>
                    <a:lstStyle/>
                    <a:p>
                      <a:pPr marL="0" marR="0" algn="ctr">
                        <a:spcBef>
                          <a:spcPts val="0"/>
                        </a:spcBef>
                        <a:spcAft>
                          <a:spcPts val="0"/>
                        </a:spcAft>
                      </a:pPr>
                      <a:endParaRPr lang="en-US" sz="2100">
                        <a:effectLst/>
                        <a:latin typeface="Aptos" panose="020B0004020202020204" pitchFamily="34" charset="0"/>
                        <a:ea typeface="Times New Roman"/>
                        <a:cs typeface="Times New Roman"/>
                      </a:endParaRPr>
                    </a:p>
                    <a:p>
                      <a:pPr marL="0" marR="0" algn="ctr">
                        <a:spcBef>
                          <a:spcPts val="0"/>
                        </a:spcBef>
                        <a:spcAft>
                          <a:spcPts val="0"/>
                        </a:spcAft>
                      </a:pPr>
                      <a:r>
                        <a:rPr lang="en-US" sz="2100" b="1">
                          <a:effectLst/>
                          <a:latin typeface="Aptos" panose="020B0004020202020204" pitchFamily="34" charset="0"/>
                          <a:ea typeface="Times New Roman"/>
                          <a:cs typeface="Times New Roman"/>
                        </a:rPr>
                        <a:t>$165,514 per violation</a:t>
                      </a:r>
                    </a:p>
                    <a:p>
                      <a:pPr marL="0" marR="0" algn="ctr">
                        <a:spcBef>
                          <a:spcPts val="0"/>
                        </a:spcBef>
                        <a:spcAft>
                          <a:spcPts val="0"/>
                        </a:spcAft>
                      </a:pPr>
                      <a:r>
                        <a:rPr lang="en-US" sz="2100">
                          <a:effectLst/>
                          <a:latin typeface="Aptos" panose="020B0004020202020204" pitchFamily="34"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extLst>
                  <a:ext uri="{0D108BD9-81ED-4DB2-BD59-A6C34878D82A}">
                    <a16:rowId xmlns:a16="http://schemas.microsoft.com/office/drawing/2014/main" val="10002"/>
                  </a:ext>
                </a:extLst>
              </a:tr>
              <a:tr h="1380307">
                <a:tc>
                  <a:txBody>
                    <a:bodyPr/>
                    <a:lstStyle/>
                    <a:p>
                      <a:pPr marL="0" marR="0" algn="ctr">
                        <a:spcBef>
                          <a:spcPts val="0"/>
                        </a:spcBef>
                        <a:spcAft>
                          <a:spcPts val="0"/>
                        </a:spcAft>
                      </a:pPr>
                      <a:r>
                        <a:rPr lang="en-US" sz="2100">
                          <a:effectLst/>
                          <a:latin typeface="Aptos" panose="020B0004020202020204" pitchFamily="34" charset="0"/>
                          <a:ea typeface="Times New Roman"/>
                          <a:cs typeface="Times New Roman"/>
                        </a:rPr>
                        <a:t>     Failure to Abate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tc>
                  <a:txBody>
                    <a:bodyPr/>
                    <a:lstStyle/>
                    <a:p>
                      <a:pPr marL="0" marR="0" algn="ctr">
                        <a:spcBef>
                          <a:spcPts val="0"/>
                        </a:spcBef>
                        <a:spcAft>
                          <a:spcPts val="0"/>
                        </a:spcAft>
                      </a:pPr>
                      <a:r>
                        <a:rPr lang="en-US" sz="1200">
                          <a:effectLst/>
                          <a:latin typeface="Aptos" panose="020B0004020202020204" pitchFamily="34" charset="0"/>
                          <a:ea typeface="Times New Roman"/>
                          <a:cs typeface="Times New Roman"/>
                        </a:rPr>
                        <a:t> </a:t>
                      </a:r>
                      <a:endParaRPr lang="en-US" sz="2100">
                        <a:effectLst/>
                        <a:latin typeface="Aptos" panose="020B0004020202020204" pitchFamily="34" charset="0"/>
                        <a:ea typeface="Times New Roman"/>
                        <a:cs typeface="Times New Roman"/>
                      </a:endParaRPr>
                    </a:p>
                    <a:p>
                      <a:pPr marL="0" marR="0" algn="ctr">
                        <a:spcBef>
                          <a:spcPts val="0"/>
                        </a:spcBef>
                        <a:spcAft>
                          <a:spcPts val="0"/>
                        </a:spcAft>
                      </a:pPr>
                      <a:r>
                        <a:rPr lang="en-US" sz="2100" b="1">
                          <a:effectLst/>
                          <a:latin typeface="Aptos" panose="020B0004020202020204" pitchFamily="34" charset="0"/>
                          <a:ea typeface="Times New Roman"/>
                          <a:cs typeface="Times New Roman"/>
                        </a:rPr>
                        <a:t>$16,550 per day </a:t>
                      </a:r>
                      <a:br>
                        <a:rPr lang="en-US" sz="2100" b="1">
                          <a:effectLst/>
                          <a:latin typeface="Aptos" panose="020B0004020202020204" pitchFamily="34" charset="0"/>
                          <a:ea typeface="Times New Roman"/>
                          <a:cs typeface="Times New Roman"/>
                        </a:rPr>
                      </a:br>
                      <a:r>
                        <a:rPr lang="en-US" sz="2100" b="0">
                          <a:effectLst/>
                          <a:latin typeface="Aptos" panose="020B0004020202020204" pitchFamily="34" charset="0"/>
                          <a:ea typeface="Times New Roman"/>
                          <a:cs typeface="Times New Roman"/>
                        </a:rPr>
                        <a:t>beyond the abatement date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extLst>
                  <a:ext uri="{0D108BD9-81ED-4DB2-BD59-A6C34878D82A}">
                    <a16:rowId xmlns:a16="http://schemas.microsoft.com/office/drawing/2014/main" val="10003"/>
                  </a:ext>
                </a:extLst>
              </a:tr>
            </a:tbl>
          </a:graphicData>
        </a:graphic>
      </p:graphicFrame>
      <p:sp>
        <p:nvSpPr>
          <p:cNvPr id="4" name="Title 1">
            <a:extLst>
              <a:ext uri="{FF2B5EF4-FFF2-40B4-BE49-F238E27FC236}">
                <a16:creationId xmlns:a16="http://schemas.microsoft.com/office/drawing/2014/main" id="{FB218AD6-E1CD-0155-0965-C11E37876C2F}"/>
              </a:ext>
            </a:extLst>
          </p:cNvPr>
          <p:cNvSpPr>
            <a:spLocks noGrp="1" noChangeArrowheads="1"/>
          </p:cNvSpPr>
          <p:nvPr>
            <p:ph type="title"/>
          </p:nvPr>
        </p:nvSpPr>
        <p:spPr>
          <a:xfrm>
            <a:off x="885656" y="192373"/>
            <a:ext cx="10725150" cy="856920"/>
          </a:xfrm>
        </p:spPr>
        <p:txBody>
          <a:bodyPr>
            <a:normAutofit/>
          </a:bodyPr>
          <a:lstStyle/>
          <a:p>
            <a:pPr algn="ctr" eaLnBrk="1" hangingPunct="1"/>
            <a:r>
              <a:rPr lang="en-US" altLang="en-US" sz="4000">
                <a:latin typeface="+mj-lt"/>
              </a:rPr>
              <a:t>OSHA Penalty Levels: 2026</a:t>
            </a:r>
          </a:p>
        </p:txBody>
      </p:sp>
    </p:spTree>
    <p:extLst>
      <p:ext uri="{BB962C8B-B14F-4D97-AF65-F5344CB8AC3E}">
        <p14:creationId xmlns:p14="http://schemas.microsoft.com/office/powerpoint/2010/main" val="264160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DB14440C-B172-F299-F134-0EBE2E5F8621}"/>
              </a:ext>
            </a:extLst>
          </p:cNvPr>
          <p:cNvPicPr>
            <a:picLocks noChangeAspect="1"/>
          </p:cNvPicPr>
          <p:nvPr/>
        </p:nvPicPr>
        <p:blipFill>
          <a:blip r:embed="rId3">
            <a:extLst>
              <a:ext uri="{28A0092B-C50C-407E-A947-70E740481C1C}">
                <a14:useLocalDpi xmlns:a14="http://schemas.microsoft.com/office/drawing/2010/main" val="0"/>
              </a:ext>
            </a:extLst>
          </a:blip>
          <a:srcRect b="18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59A1D1D-2D6D-86EF-4B10-23FED6E32FC3}"/>
              </a:ext>
            </a:extLst>
          </p:cNvPr>
          <p:cNvSpPr txBox="1"/>
          <p:nvPr/>
        </p:nvSpPr>
        <p:spPr>
          <a:xfrm>
            <a:off x="9669643" y="1690165"/>
            <a:ext cx="2522355" cy="1505462"/>
          </a:xfrm>
          <a:prstGeom prst="rect">
            <a:avLst/>
          </a:prstGeom>
          <a:noFill/>
        </p:spPr>
        <p:txBody>
          <a:bodyPr vert="horz" lIns="91440" tIns="45720" rIns="91440" bIns="45720" rtlCol="0" anchor="b">
            <a:noAutofit/>
          </a:bodyPr>
          <a:lstStyle/>
          <a:p>
            <a:pPr algn="ctr">
              <a:lnSpc>
                <a:spcPct val="90000"/>
              </a:lnSpc>
              <a:spcBef>
                <a:spcPct val="0"/>
              </a:spcBef>
              <a:spcAft>
                <a:spcPts val="600"/>
              </a:spcAft>
            </a:pPr>
            <a:r>
              <a:rPr lang="en-US" sz="3600" b="1">
                <a:latin typeface="+mj-lt"/>
                <a:ea typeface="+mj-ea"/>
                <a:cs typeface="+mj-cs"/>
              </a:rPr>
              <a:t>Atlantic </a:t>
            </a:r>
          </a:p>
          <a:p>
            <a:pPr algn="ctr">
              <a:lnSpc>
                <a:spcPct val="90000"/>
              </a:lnSpc>
              <a:spcBef>
                <a:spcPct val="0"/>
              </a:spcBef>
              <a:spcAft>
                <a:spcPts val="600"/>
              </a:spcAft>
            </a:pPr>
            <a:r>
              <a:rPr lang="en-US" sz="3600" b="1">
                <a:latin typeface="+mj-lt"/>
                <a:ea typeface="+mj-ea"/>
                <a:cs typeface="+mj-cs"/>
              </a:rPr>
              <a:t>Drain </a:t>
            </a:r>
          </a:p>
          <a:p>
            <a:pPr algn="ctr">
              <a:lnSpc>
                <a:spcPct val="90000"/>
              </a:lnSpc>
              <a:spcBef>
                <a:spcPct val="0"/>
              </a:spcBef>
              <a:spcAft>
                <a:spcPts val="600"/>
              </a:spcAft>
            </a:pPr>
            <a:r>
              <a:rPr lang="en-US" sz="3600" b="1">
                <a:latin typeface="+mj-lt"/>
                <a:ea typeface="+mj-ea"/>
                <a:cs typeface="+mj-cs"/>
              </a:rPr>
              <a:t>Trenching </a:t>
            </a:r>
          </a:p>
          <a:p>
            <a:pPr algn="ctr">
              <a:lnSpc>
                <a:spcPct val="90000"/>
              </a:lnSpc>
              <a:spcBef>
                <a:spcPct val="0"/>
              </a:spcBef>
              <a:spcAft>
                <a:spcPts val="600"/>
              </a:spcAft>
            </a:pPr>
            <a:r>
              <a:rPr lang="en-US" sz="3600" b="1">
                <a:latin typeface="+mj-lt"/>
                <a:ea typeface="+mj-ea"/>
                <a:cs typeface="+mj-cs"/>
              </a:rPr>
              <a:t>Fatality</a:t>
            </a:r>
          </a:p>
        </p:txBody>
      </p:sp>
      <p:sp>
        <p:nvSpPr>
          <p:cNvPr id="4" name="Oval 3">
            <a:extLst>
              <a:ext uri="{FF2B5EF4-FFF2-40B4-BE49-F238E27FC236}">
                <a16:creationId xmlns:a16="http://schemas.microsoft.com/office/drawing/2014/main" id="{B14BE0BB-4E5D-AA7C-543A-2D48A6C74205}"/>
              </a:ext>
            </a:extLst>
          </p:cNvPr>
          <p:cNvSpPr/>
          <p:nvPr/>
        </p:nvSpPr>
        <p:spPr>
          <a:xfrm>
            <a:off x="4434840" y="1188720"/>
            <a:ext cx="182880" cy="1920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371D08-5DAB-8FB7-6A0F-50BF84405579}"/>
              </a:ext>
            </a:extLst>
          </p:cNvPr>
          <p:cNvSpPr txBox="1"/>
          <p:nvPr/>
        </p:nvSpPr>
        <p:spPr>
          <a:xfrm>
            <a:off x="1381400" y="6488658"/>
            <a:ext cx="2032672" cy="369332"/>
          </a:xfrm>
          <a:prstGeom prst="rect">
            <a:avLst/>
          </a:prstGeom>
          <a:noFill/>
        </p:spPr>
        <p:txBody>
          <a:bodyPr wrap="none" rtlCol="0">
            <a:spAutoFit/>
          </a:bodyPr>
          <a:lstStyle/>
          <a:p>
            <a:r>
              <a:rPr lang="en-US">
                <a:solidFill>
                  <a:srgbClr val="FF0000"/>
                </a:solidFill>
              </a:rPr>
              <a:t>The Standard Times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868400-5887-E769-C6C8-DB5EC92E40C2}"/>
              </a:ext>
            </a:extLst>
          </p:cNvPr>
          <p:cNvSpPr>
            <a:spLocks noGrp="1" noChangeArrowheads="1"/>
          </p:cNvSpPr>
          <p:nvPr>
            <p:ph type="title"/>
          </p:nvPr>
        </p:nvSpPr>
        <p:spPr>
          <a:xfrm>
            <a:off x="885825" y="192088"/>
            <a:ext cx="10725150" cy="989012"/>
          </a:xfrm>
        </p:spPr>
        <p:txBody>
          <a:bodyPr anchor="b">
            <a:normAutofit/>
          </a:bodyPr>
          <a:lstStyle/>
          <a:p>
            <a:r>
              <a:rPr lang="en-US" altLang="en-US" sz="4000" b="1">
                <a:latin typeface="+mj-lt"/>
              </a:rPr>
              <a:t>Criminal Investigation Team</a:t>
            </a:r>
          </a:p>
        </p:txBody>
      </p:sp>
      <p:pic>
        <p:nvPicPr>
          <p:cNvPr id="4" name="Picture 3">
            <a:extLst>
              <a:ext uri="{FF2B5EF4-FFF2-40B4-BE49-F238E27FC236}">
                <a16:creationId xmlns:a16="http://schemas.microsoft.com/office/drawing/2014/main" id="{387D00DF-D45D-691F-8434-5AE9BBB6F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91" r="20273" b="1"/>
          <a:stretch/>
        </p:blipFill>
        <p:spPr bwMode="auto">
          <a:xfrm>
            <a:off x="6934307" y="1365345"/>
            <a:ext cx="4676668" cy="48611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B749F3AC-DEC5-789A-E2B8-D53DF5474E75}"/>
              </a:ext>
            </a:extLst>
          </p:cNvPr>
          <p:cNvSpPr txBox="1">
            <a:spLocks/>
          </p:cNvSpPr>
          <p:nvPr/>
        </p:nvSpPr>
        <p:spPr>
          <a:xfrm>
            <a:off x="581025" y="1721806"/>
            <a:ext cx="6041461" cy="5066409"/>
          </a:xfrm>
          <a:prstGeom prst="rect">
            <a:avLst/>
          </a:prstGeom>
        </p:spPr>
        <p:txBody>
          <a:bodyPr anchor="t">
            <a:normAutofit/>
          </a:bodyPr>
          <a:lstStyle>
            <a:lvl1pPr marL="306000" indent="-306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1pPr>
            <a:lvl2pPr marL="630000" indent="-306000" algn="l" defTabSz="457200" rtl="0" eaLnBrk="1" latinLnBrk="0" hangingPunct="1">
              <a:spcBef>
                <a:spcPct val="20000"/>
              </a:spcBef>
              <a:spcAft>
                <a:spcPts val="600"/>
              </a:spcAft>
              <a:buClr>
                <a:srgbClr val="00B0F0"/>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2pPr>
            <a:lvl3pPr marL="900000" indent="-270000" algn="l" defTabSz="457200" rtl="0" eaLnBrk="1" latinLnBrk="0" hangingPunct="1">
              <a:spcBef>
                <a:spcPct val="20000"/>
              </a:spcBef>
              <a:spcAft>
                <a:spcPts val="600"/>
              </a:spcAft>
              <a:buClr>
                <a:schemeClr val="bg1">
                  <a:lumMod val="65000"/>
                </a:schemeClr>
              </a:buClr>
              <a:buSzPct val="92000"/>
              <a:buFont typeface="Wingdings 2" panose="05020102010507070707" pitchFamily="18" charset="2"/>
              <a:buChar char=""/>
              <a:defRPr sz="2000" kern="1200">
                <a:solidFill>
                  <a:schemeClr val="tx2"/>
                </a:solidFill>
                <a:latin typeface="Aptos" panose="020B0004020202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4pPr>
            <a:lvl5pPr marL="1602000" indent="-234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defRPr/>
            </a:pPr>
            <a:r>
              <a:rPr lang="en-US" sz="1800"/>
              <a:t>The owner of a company involved in a deadly trench collapse in Boston three years ago has been convicted on two counts of manslaughter in connection with the incident that killed two workers.</a:t>
            </a:r>
          </a:p>
          <a:p>
            <a:pPr>
              <a:defRPr/>
            </a:pPr>
            <a:endParaRPr lang="en-US" sz="1800"/>
          </a:p>
          <a:p>
            <a:pPr>
              <a:defRPr/>
            </a:pPr>
            <a:r>
              <a:rPr lang="en-US" sz="1800"/>
              <a:t>Atlantic Drain Service and owner Kevin Otto were found guilty Thursday in a jury-waived trial in Suffolk County Superior Court, the office of District Attorney Rachael Rollins said.</a:t>
            </a:r>
          </a:p>
          <a:p>
            <a:pPr>
              <a:defRPr/>
            </a:pPr>
            <a:endParaRPr lang="en-US" sz="1800"/>
          </a:p>
          <a:p>
            <a:pPr>
              <a:defRPr/>
            </a:pPr>
            <a:r>
              <a:rPr lang="en-US" sz="1800"/>
              <a:t>Robert Higgins and Kelvin Mattocks, employees of Atlantic Drain Service Co., were killed on Oct. 21, 2016, when the trench in which they were working collapsed and filled with water from a fire hydrant supply line.</a:t>
            </a:r>
          </a:p>
          <a:p>
            <a:pPr>
              <a:defRPr/>
            </a:pPr>
            <a:endParaRPr lang="en-US" sz="1400"/>
          </a:p>
        </p:txBody>
      </p:sp>
      <p:sp>
        <p:nvSpPr>
          <p:cNvPr id="2" name="TextBox 1">
            <a:extLst>
              <a:ext uri="{FF2B5EF4-FFF2-40B4-BE49-F238E27FC236}">
                <a16:creationId xmlns:a16="http://schemas.microsoft.com/office/drawing/2014/main" id="{4199EC62-4CD8-8C5F-5330-EA3ACED003CC}"/>
              </a:ext>
            </a:extLst>
          </p:cNvPr>
          <p:cNvSpPr txBox="1"/>
          <p:nvPr/>
        </p:nvSpPr>
        <p:spPr>
          <a:xfrm>
            <a:off x="7331273" y="5768578"/>
            <a:ext cx="42910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The Boston Globe</a:t>
            </a:r>
          </a:p>
        </p:txBody>
      </p:sp>
    </p:spTree>
    <p:extLst>
      <p:ext uri="{BB962C8B-B14F-4D97-AF65-F5344CB8AC3E}">
        <p14:creationId xmlns:p14="http://schemas.microsoft.com/office/powerpoint/2010/main" val="128160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9F80DD-19A0-C535-BC14-61C6603971D6}"/>
              </a:ext>
            </a:extLst>
          </p:cNvPr>
          <p:cNvSpPr>
            <a:spLocks noGrp="1" noChangeArrowheads="1"/>
          </p:cNvSpPr>
          <p:nvPr>
            <p:ph type="title"/>
          </p:nvPr>
        </p:nvSpPr>
        <p:spPr>
          <a:xfrm>
            <a:off x="757083" y="371239"/>
            <a:ext cx="7767484" cy="948453"/>
          </a:xfrm>
        </p:spPr>
        <p:txBody>
          <a:bodyPr>
            <a:noAutofit/>
          </a:bodyPr>
          <a:lstStyle/>
          <a:p>
            <a:pPr algn="ctr" eaLnBrk="1" hangingPunct="1"/>
            <a:r>
              <a:rPr lang="en-US" altLang="en-US" sz="2800">
                <a:solidFill>
                  <a:srgbClr val="1A3260"/>
                </a:solidFill>
                <a:latin typeface="+mj-lt"/>
              </a:rPr>
              <a:t>New England Boston OSHA Education Center /</a:t>
            </a:r>
            <a:br>
              <a:rPr lang="en-US" altLang="en-US" sz="2800">
                <a:solidFill>
                  <a:srgbClr val="1A3260"/>
                </a:solidFill>
                <a:latin typeface="+mj-lt"/>
              </a:rPr>
            </a:br>
            <a:r>
              <a:rPr lang="en-US" altLang="en-US" sz="2800">
                <a:solidFill>
                  <a:srgbClr val="1A3260"/>
                </a:solidFill>
                <a:latin typeface="+mj-lt"/>
              </a:rPr>
              <a:t>Keene State College</a:t>
            </a:r>
          </a:p>
        </p:txBody>
      </p:sp>
      <p:sp>
        <p:nvSpPr>
          <p:cNvPr id="4" name="Rectangle 3">
            <a:extLst>
              <a:ext uri="{FF2B5EF4-FFF2-40B4-BE49-F238E27FC236}">
                <a16:creationId xmlns:a16="http://schemas.microsoft.com/office/drawing/2014/main" id="{8D695797-0210-B3DA-4AD8-1B2754E6BC21}"/>
              </a:ext>
            </a:extLst>
          </p:cNvPr>
          <p:cNvSpPr txBox="1">
            <a:spLocks noChangeArrowheads="1"/>
          </p:cNvSpPr>
          <p:nvPr/>
        </p:nvSpPr>
        <p:spPr>
          <a:xfrm>
            <a:off x="1137034" y="1691149"/>
            <a:ext cx="6433805" cy="4205060"/>
          </a:xfrm>
          <a:prstGeom prst="rect">
            <a:avLst/>
          </a:prstGeom>
        </p:spPr>
        <p:txBody>
          <a:bodyPr>
            <a:normAutofit lnSpcReduction="10000"/>
          </a:bodyPr>
          <a:lstStyle>
            <a:lvl1pPr marL="306000" indent="-306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1pPr>
            <a:lvl2pPr marL="630000" indent="-306000" algn="l" defTabSz="457200" rtl="0" eaLnBrk="1" latinLnBrk="0" hangingPunct="1">
              <a:spcBef>
                <a:spcPct val="20000"/>
              </a:spcBef>
              <a:spcAft>
                <a:spcPts val="600"/>
              </a:spcAft>
              <a:buClr>
                <a:srgbClr val="00B0F0"/>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2pPr>
            <a:lvl3pPr marL="900000" indent="-270000" algn="l" defTabSz="457200" rtl="0" eaLnBrk="1" latinLnBrk="0" hangingPunct="1">
              <a:spcBef>
                <a:spcPct val="20000"/>
              </a:spcBef>
              <a:spcAft>
                <a:spcPts val="600"/>
              </a:spcAft>
              <a:buClr>
                <a:schemeClr val="bg1">
                  <a:lumMod val="65000"/>
                </a:schemeClr>
              </a:buClr>
              <a:buSzPct val="92000"/>
              <a:buFont typeface="Wingdings 2" panose="05020102010507070707" pitchFamily="18" charset="2"/>
              <a:buChar char=""/>
              <a:defRPr sz="2000" kern="1200">
                <a:solidFill>
                  <a:schemeClr val="tx2"/>
                </a:solidFill>
                <a:latin typeface="Aptos" panose="020B0004020202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4pPr>
            <a:lvl5pPr marL="1602000" indent="-234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ct val="0"/>
              </a:spcBef>
              <a:buClr>
                <a:schemeClr val="tx1"/>
              </a:buClr>
            </a:pPr>
            <a:endParaRPr lang="en-US" altLang="en-US" sz="1900"/>
          </a:p>
          <a:p>
            <a:pPr>
              <a:spcBef>
                <a:spcPct val="0"/>
              </a:spcBef>
              <a:buClr>
                <a:schemeClr val="tx1"/>
              </a:buClr>
            </a:pPr>
            <a:r>
              <a:rPr lang="en-US" altLang="en-US" sz="2000"/>
              <a:t>Offers more than 30 of OSHAs premier OTIEC courses and Outreach training plus 30+ additional safety courses through Keene State College Safety Center</a:t>
            </a:r>
          </a:p>
          <a:p>
            <a:pPr lvl="1">
              <a:spcBef>
                <a:spcPct val="0"/>
              </a:spcBef>
              <a:buClr>
                <a:schemeClr val="tx1"/>
              </a:buClr>
            </a:pPr>
            <a:r>
              <a:rPr lang="en-US" altLang="en-US" sz="2000"/>
              <a:t>Train about 3,000 students each year</a:t>
            </a:r>
          </a:p>
          <a:p>
            <a:pPr>
              <a:spcBef>
                <a:spcPct val="0"/>
              </a:spcBef>
              <a:buClr>
                <a:schemeClr val="tx1"/>
              </a:buClr>
            </a:pPr>
            <a:endParaRPr lang="en-US" altLang="en-US" sz="2000"/>
          </a:p>
          <a:p>
            <a:pPr>
              <a:spcBef>
                <a:spcPct val="0"/>
              </a:spcBef>
              <a:buClr>
                <a:schemeClr val="tx1"/>
              </a:buClr>
            </a:pPr>
            <a:r>
              <a:rPr lang="en-US" altLang="en-US" sz="2000"/>
              <a:t>Open enrollment in all six states with headquarters in Manchester NH</a:t>
            </a:r>
          </a:p>
          <a:p>
            <a:pPr>
              <a:spcBef>
                <a:spcPct val="0"/>
              </a:spcBef>
              <a:buClr>
                <a:schemeClr val="tx1"/>
              </a:buClr>
            </a:pPr>
            <a:endParaRPr lang="en-US" altLang="en-US" sz="2000"/>
          </a:p>
          <a:p>
            <a:pPr>
              <a:spcBef>
                <a:spcPct val="0"/>
              </a:spcBef>
              <a:buClr>
                <a:schemeClr val="tx1"/>
              </a:buClr>
            </a:pPr>
            <a:r>
              <a:rPr lang="en-US" altLang="en-US" sz="2000"/>
              <a:t>Customized on-site training available</a:t>
            </a:r>
          </a:p>
          <a:p>
            <a:pPr>
              <a:spcBef>
                <a:spcPct val="0"/>
              </a:spcBef>
              <a:buClr>
                <a:schemeClr val="tx1"/>
              </a:buClr>
            </a:pPr>
            <a:endParaRPr lang="en-US" altLang="en-US" sz="2000"/>
          </a:p>
          <a:p>
            <a:pPr>
              <a:spcBef>
                <a:spcPct val="0"/>
              </a:spcBef>
              <a:buClr>
                <a:schemeClr val="tx1"/>
              </a:buClr>
            </a:pPr>
            <a:r>
              <a:rPr lang="en-US" altLang="en-US" sz="2000"/>
              <a:t>Virtual Instructor Led Training</a:t>
            </a:r>
          </a:p>
          <a:p>
            <a:pPr>
              <a:spcBef>
                <a:spcPct val="0"/>
              </a:spcBef>
              <a:buClr>
                <a:schemeClr val="tx1"/>
              </a:buClr>
            </a:pPr>
            <a:endParaRPr lang="en-US" altLang="en-US" sz="1900"/>
          </a:p>
        </p:txBody>
      </p:sp>
      <p:pic>
        <p:nvPicPr>
          <p:cNvPr id="6" name="Picture 6">
            <a:extLst>
              <a:ext uri="{FF2B5EF4-FFF2-40B4-BE49-F238E27FC236}">
                <a16:creationId xmlns:a16="http://schemas.microsoft.com/office/drawing/2014/main" id="{46608561-E852-1666-7BD0-7E8E9D4F3F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75376" y="2625123"/>
            <a:ext cx="3123760" cy="21480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60963600-C11A-F718-2B18-3BBF13816A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62146" y="4773196"/>
            <a:ext cx="3123760" cy="1351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939946E9-8A8E-3B9B-368F-A5D85D355A0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18761" y="1382450"/>
            <a:ext cx="3123760" cy="10386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8BE467DF-4C88-3FD1-D225-CAE5DF303BA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775376" y="187613"/>
            <a:ext cx="3210530" cy="10386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64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00509-E131-1F03-E2D8-D24D32DA70CE}"/>
              </a:ext>
            </a:extLst>
          </p:cNvPr>
          <p:cNvSpPr txBox="1">
            <a:spLocks noGrp="1"/>
          </p:cNvSpPr>
          <p:nvPr>
            <p:ph type="title"/>
          </p:nvPr>
        </p:nvSpPr>
        <p:spPr>
          <a:xfrm>
            <a:off x="885825" y="192088"/>
            <a:ext cx="10725150" cy="989012"/>
          </a:xfrm>
          <a:prstGeom prst="rect">
            <a:avLst/>
          </a:prstGeom>
        </p:spPr>
        <p:txBody>
          <a:bodyPr vert="horz" lIns="91440" tIns="45720" rIns="91440" bIns="45720" rtlCol="0" anchor="b">
            <a:normAutofit/>
          </a:bodyPr>
          <a:lstStyle/>
          <a:p>
            <a:pPr algn="ctr">
              <a:lnSpc>
                <a:spcPct val="90000"/>
              </a:lnSpc>
              <a:spcBef>
                <a:spcPct val="0"/>
              </a:spcBef>
              <a:spcAft>
                <a:spcPts val="900"/>
              </a:spcAft>
            </a:pPr>
            <a:r>
              <a:rPr lang="en-US" sz="4200" b="1" i="0">
                <a:effectLst/>
                <a:latin typeface="+mj-lt"/>
                <a:ea typeface="+mj-ea"/>
                <a:cs typeface="+mj-cs"/>
              </a:rPr>
              <a:t>On-Site Consultation Program</a:t>
            </a:r>
          </a:p>
        </p:txBody>
      </p:sp>
      <p:pic>
        <p:nvPicPr>
          <p:cNvPr id="4" name="Picture 2" descr="OSHA safety consultant and mechanic worker doing on-site consultation in industrial factory">
            <a:extLst>
              <a:ext uri="{FF2B5EF4-FFF2-40B4-BE49-F238E27FC236}">
                <a16:creationId xmlns:a16="http://schemas.microsoft.com/office/drawing/2014/main" id="{4C0E513F-3A6B-744B-2478-AE50AAD91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21" r="7926" b="-1"/>
          <a:stretch/>
        </p:blipFill>
        <p:spPr bwMode="auto">
          <a:xfrm>
            <a:off x="7076108" y="1410346"/>
            <a:ext cx="4811263" cy="479672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63B8D2-A94C-BB0A-CE8E-3971D58B5758}"/>
              </a:ext>
            </a:extLst>
          </p:cNvPr>
          <p:cNvSpPr txBox="1"/>
          <p:nvPr/>
        </p:nvSpPr>
        <p:spPr>
          <a:xfrm>
            <a:off x="1339515" y="1811642"/>
            <a:ext cx="4756485" cy="3688322"/>
          </a:xfrm>
          <a:prstGeom prst="rect">
            <a:avLst/>
          </a:prstGeom>
        </p:spPr>
        <p:txBody>
          <a:bodyPr vert="horz" lIns="91440" tIns="45720" rIns="91440" bIns="45720" rtlCol="0">
            <a:noAutofit/>
          </a:bodyPr>
          <a:lstStyle/>
          <a:p>
            <a:pPr indent="-228600">
              <a:lnSpc>
                <a:spcPct val="90000"/>
              </a:lnSpc>
              <a:spcAft>
                <a:spcPts val="900"/>
              </a:spcAft>
              <a:buFont typeface="Arial" panose="020B0604020202020204" pitchFamily="34" charset="0"/>
              <a:buChar char="•"/>
            </a:pPr>
            <a:r>
              <a:rPr lang="en-US" sz="2000" b="0" i="0">
                <a:effectLst/>
                <a:latin typeface="Aptos" panose="020B0004020202020204" pitchFamily="34" charset="0"/>
              </a:rPr>
              <a:t>Primarily for smaller businesses, no-cost, confidential </a:t>
            </a:r>
            <a:r>
              <a:rPr lang="en-US" sz="2000">
                <a:latin typeface="Aptos" panose="020B0004020202020204" pitchFamily="34" charset="0"/>
              </a:rPr>
              <a:t>consultations help employers</a:t>
            </a:r>
            <a:r>
              <a:rPr lang="en-US" sz="2000" b="0" i="0">
                <a:effectLst/>
                <a:latin typeface="Aptos" panose="020B0004020202020204" pitchFamily="34" charset="0"/>
              </a:rPr>
              <a:t> identify and address hazards and establish or improve safety and health programs. Services are provided by consultants from state agencies or universities.</a:t>
            </a:r>
          </a:p>
          <a:p>
            <a:pPr indent="-228600">
              <a:lnSpc>
                <a:spcPct val="90000"/>
              </a:lnSpc>
              <a:spcAft>
                <a:spcPts val="900"/>
              </a:spcAft>
              <a:buFont typeface="Arial" panose="020B0604020202020204" pitchFamily="34" charset="0"/>
              <a:buChar char="•"/>
            </a:pPr>
            <a:endParaRPr lang="en-US" sz="2000">
              <a:latin typeface="Aptos" panose="020B0004020202020204" pitchFamily="34" charset="0"/>
            </a:endParaRPr>
          </a:p>
          <a:p>
            <a:pPr indent="-228600">
              <a:lnSpc>
                <a:spcPct val="90000"/>
              </a:lnSpc>
              <a:spcAft>
                <a:spcPts val="900"/>
              </a:spcAft>
              <a:buFont typeface="Arial" panose="020B0604020202020204" pitchFamily="34" charset="0"/>
              <a:buChar char="•"/>
            </a:pPr>
            <a:r>
              <a:rPr lang="en-US" sz="2000" b="0" i="0">
                <a:effectLst/>
                <a:latin typeface="Aptos" panose="020B0004020202020204" pitchFamily="34" charset="0"/>
              </a:rPr>
              <a:t>Did you know that the OSHA On-Site Consultation Program prevents over 8,700 workplace injuries and saves the U.S. economy almost $1.5 billion every year? Learn more about how OSHA On-Site Consultation benefits small business employers, workers, and the worker's compensation system.</a:t>
            </a:r>
          </a:p>
        </p:txBody>
      </p:sp>
    </p:spTree>
    <p:extLst>
      <p:ext uri="{BB962C8B-B14F-4D97-AF65-F5344CB8AC3E}">
        <p14:creationId xmlns:p14="http://schemas.microsoft.com/office/powerpoint/2010/main" val="3854046432"/>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AA1292219FC64EA97094119C840BFD" ma:contentTypeVersion="11" ma:contentTypeDescription="Create a new document." ma:contentTypeScope="" ma:versionID="b619ff4e5a4fee1acbd564eda4e4ccd0">
  <xsd:schema xmlns:xsd="http://www.w3.org/2001/XMLSchema" xmlns:xs="http://www.w3.org/2001/XMLSchema" xmlns:p="http://schemas.microsoft.com/office/2006/metadata/properties" xmlns:ns2="891069de-cfed-4855-8bb5-7794f33adcc5" xmlns:ns3="09b5e14d-6f38-4ed3-928e-06bad4a3c4ea" targetNamespace="http://schemas.microsoft.com/office/2006/metadata/properties" ma:root="true" ma:fieldsID="7b0fb73f99119896eaa5134fc4f266ab" ns2:_="" ns3:_="">
    <xsd:import namespace="891069de-cfed-4855-8bb5-7794f33adcc5"/>
    <xsd:import namespace="09b5e14d-6f38-4ed3-928e-06bad4a3c4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069de-cfed-4855-8bb5-7794f33adc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b5e14d-6f38-4ed3-928e-06bad4a3c4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9EC7E0-85FD-4906-A889-A64F226F9F4D}">
  <ds:schemaRefs>
    <ds:schemaRef ds:uri="http://schemas.microsoft.com/sharepoint/v3/contenttype/forms"/>
  </ds:schemaRefs>
</ds:datastoreItem>
</file>

<file path=customXml/itemProps2.xml><?xml version="1.0" encoding="utf-8"?>
<ds:datastoreItem xmlns:ds="http://schemas.openxmlformats.org/officeDocument/2006/customXml" ds:itemID="{15CF0D22-EFEA-488E-B996-26D711E953C9}">
  <ds:schemaRefs>
    <ds:schemaRef ds:uri="09b5e14d-6f38-4ed3-928e-06bad4a3c4ea"/>
    <ds:schemaRef ds:uri="891069de-cfed-4855-8bb5-7794f33adc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730A4C-F6C8-4C17-86AE-BD747469D90E}">
  <ds:schemaRefs>
    <ds:schemaRef ds:uri="09b5e14d-6f38-4ed3-928e-06bad4a3c4ea"/>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891069de-cfed-4855-8bb5-7794f33adcc5"/>
    <ds:schemaRef ds:uri="http://schemas.microsoft.com/office/infopath/2007/PartnerControl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75a63054-7204-4e0c-9126-adab971d4aca}" enabled="0" method="" siteId="{75a63054-7204-4e0c-9126-adab971d4aca}" removed="1"/>
</clbl:labelList>
</file>

<file path=docProps/app.xml><?xml version="1.0" encoding="utf-8"?>
<Properties xmlns="http://schemas.openxmlformats.org/officeDocument/2006/extended-properties" xmlns:vt="http://schemas.openxmlformats.org/officeDocument/2006/docPropsVTypes">
  <Template/>
  <TotalTime>0</TotalTime>
  <Words>374</Words>
  <Application>Microsoft Office PowerPoint</Application>
  <PresentationFormat>Widescreen</PresentationFormat>
  <Paragraphs>53</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Times New Roman</vt:lpstr>
      <vt:lpstr>Wingdings 2</vt:lpstr>
      <vt:lpstr>Dividend</vt:lpstr>
      <vt:lpstr>PowerPoint Presentation</vt:lpstr>
      <vt:lpstr>Agency Priority:  National Emphasis Program on Trenching &amp; Excavating</vt:lpstr>
      <vt:lpstr>PowerPoint Presentation</vt:lpstr>
      <vt:lpstr>OSHA Penalty Levels: 2026</vt:lpstr>
      <vt:lpstr>PowerPoint Presentation</vt:lpstr>
      <vt:lpstr>Criminal Investigation Team</vt:lpstr>
      <vt:lpstr>New England Boston OSHA Education Center / Keene State College</vt:lpstr>
      <vt:lpstr>On-Site Consultation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PPT TEMPLATE 4-1</dc:title>
  <dc:creator>OSHA</dc:creator>
  <cp:lastModifiedBy>Palhof, Andrew - OSHA</cp:lastModifiedBy>
  <cp:revision>3</cp:revision>
  <dcterms:created xsi:type="dcterms:W3CDTF">2025-01-24T16:03:08Z</dcterms:created>
  <dcterms:modified xsi:type="dcterms:W3CDTF">2026-02-05T14:11:53Z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0x010100E2AA1292219FC64EA97094119C840BFD</vt:lpwstr>
  </property>
</Properties>
</file>