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5"/>
  </p:sldMasterIdLst>
  <p:notesMasterIdLst>
    <p:notesMasterId r:id="rId23"/>
  </p:notesMasterIdLst>
  <p:sldIdLst>
    <p:sldId id="281" r:id="rId6"/>
    <p:sldId id="275" r:id="rId7"/>
    <p:sldId id="279" r:id="rId8"/>
    <p:sldId id="278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514826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372"/>
    <a:srgbClr val="EEF4FD"/>
    <a:srgbClr val="2F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7" autoAdjust="0"/>
    <p:restoredTop sz="94622" autoAdjust="0"/>
  </p:normalViewPr>
  <p:slideViewPr>
    <p:cSldViewPr>
      <p:cViewPr varScale="1">
        <p:scale>
          <a:sx n="126" d="100"/>
          <a:sy n="126" d="100"/>
        </p:scale>
        <p:origin x="96" y="499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E049-0F99-4DB2-9AC1-29B01FB43D4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514350"/>
            <a:ext cx="45656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BAC2C-42EA-497B-9FD9-786DE201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9175" y="514350"/>
            <a:ext cx="45656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AC2C-42EA-497B-9FD9-786DE2013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BAC2C-42EA-497B-9FD9-786DE2013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BAC2C-42EA-497B-9FD9-786DE2013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8380" y="3412331"/>
            <a:ext cx="4953000" cy="4004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98380" y="3735916"/>
            <a:ext cx="4953000" cy="286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798380" y="4116916"/>
            <a:ext cx="4953000" cy="286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fld id="{13762F14-7C12-45A1-8990-1E9E1E815E08}" type="datetime4">
              <a:rPr lang="en-US" smtClean="0"/>
              <a:t>September 7,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62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5879" cy="514826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2" y="1716088"/>
            <a:ext cx="7772400" cy="858044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709763"/>
            <a:ext cx="6400800" cy="1315667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4690639"/>
            <a:ext cx="1905001" cy="3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Unitil_Logo_white.png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7391401" y="4480897"/>
            <a:ext cx="1496292" cy="4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50420"/>
            <a:ext cx="7924800" cy="4727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A4C81-D843-8C4F-A511-CD5CB35BB7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759"/>
            <a:ext cx="7924800" cy="305082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58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106018"/>
            <a:ext cx="7772400" cy="69671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5931"/>
            <a:ext cx="7772400" cy="723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2592378"/>
            <a:ext cx="7772400" cy="668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73264" y="3260567"/>
            <a:ext cx="5197475" cy="1287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n-US" dirty="0"/>
              <a:t>This area is for describing the section that is coming up. It’s optional and can be deleted. Section slides are a great opportunity to prep your audience for what they are about to see or to deliver background information.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3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4675" y="858044"/>
            <a:ext cx="4038600" cy="383259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3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4675" y="1716088"/>
            <a:ext cx="4038600" cy="29745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4675" y="915247"/>
            <a:ext cx="4038600" cy="686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Headline block area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4675" y="1247746"/>
            <a:ext cx="4419600" cy="97654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aseline="0"/>
            </a:lvl1pPr>
            <a:lvl2pPr>
              <a:defRPr sz="11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4675" y="925023"/>
            <a:ext cx="4419600" cy="367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One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4675" y="2603766"/>
            <a:ext cx="4419600" cy="97654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aseline="0"/>
            </a:lvl1pPr>
            <a:lvl2pPr>
              <a:defRPr sz="11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4675" y="2281043"/>
            <a:ext cx="4419600" cy="367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One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54675" y="3959786"/>
            <a:ext cx="4419600" cy="97654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aseline="0"/>
            </a:lvl1pPr>
            <a:lvl2pPr>
              <a:defRPr sz="11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4675" y="3637063"/>
            <a:ext cx="4419600" cy="367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One</a:t>
            </a:r>
          </a:p>
        </p:txBody>
      </p:sp>
      <p:sp>
        <p:nvSpPr>
          <p:cNvPr id="28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0" y="1233691"/>
            <a:ext cx="4572000" cy="97654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aseline="0"/>
            </a:lvl1pPr>
            <a:lvl2pPr>
              <a:defRPr sz="11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800" y="910967"/>
            <a:ext cx="4572000" cy="4579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1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48759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86855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57200" y="3097517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635614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2800" y="1548759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352800" y="1086855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352800" y="3097517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352800" y="2635614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4919451"/>
            <a:ext cx="1298097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48759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86855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097" y="4919451"/>
            <a:ext cx="2133600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276600" y="1548759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096000" y="1548759"/>
            <a:ext cx="2590800" cy="976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/>
            </a:lvl1pPr>
            <a:lvl2pPr marL="457200" indent="0">
              <a:buNone/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Integer </a:t>
            </a:r>
            <a:r>
              <a:rPr lang="en-US" dirty="0" err="1"/>
              <a:t>aliquam</a:t>
            </a:r>
            <a:r>
              <a:rPr lang="en-US" dirty="0"/>
              <a:t>,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maximus,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pharetra ante,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6600" y="1086855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1086855"/>
            <a:ext cx="2590800" cy="457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3400" y="743638"/>
            <a:ext cx="6522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454675" y="59531"/>
            <a:ext cx="8229600" cy="414526"/>
          </a:xfrm>
          <a:prstGeom prst="rect">
            <a:avLst/>
          </a:prstGeom>
        </p:spPr>
        <p:txBody>
          <a:bodyPr lIns="64008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SLIDE </a:t>
            </a:r>
            <a:r>
              <a:rPr lang="en-US" b="0" dirty="0"/>
              <a:t>TITLE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675" y="457623"/>
            <a:ext cx="8234650" cy="286015"/>
          </a:xfrm>
          <a:prstGeom prst="rect">
            <a:avLst/>
          </a:prstGeom>
        </p:spPr>
        <p:txBody>
          <a:bodyPr lIns="64008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page headline</a:t>
            </a:r>
          </a:p>
        </p:txBody>
      </p:sp>
    </p:spTree>
    <p:extLst>
      <p:ext uri="{BB962C8B-B14F-4D97-AF65-F5344CB8AC3E}">
        <p14:creationId xmlns:p14="http://schemas.microsoft.com/office/powerpoint/2010/main" val="229501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097" y="4919451"/>
            <a:ext cx="2133600" cy="22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5" r:id="rId2"/>
    <p:sldLayoutId id="2147483699" r:id="rId3"/>
    <p:sldLayoutId id="2147483695" r:id="rId4"/>
    <p:sldLayoutId id="2147483697" r:id="rId5"/>
    <p:sldLayoutId id="2147483686" r:id="rId6"/>
    <p:sldLayoutId id="2147483688" r:id="rId7"/>
    <p:sldLayoutId id="2147483696" r:id="rId8"/>
    <p:sldLayoutId id="2147483698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70737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7073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Arial" panose="020B0604020202020204" pitchFamily="34" charset="0"/>
        <a:buChar char="–"/>
        <a:defRPr sz="2000" kern="1200">
          <a:solidFill>
            <a:srgbClr val="7073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7073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Arial" panose="020B0604020202020204" pitchFamily="34" charset="0"/>
        <a:buChar char="–"/>
        <a:defRPr sz="1600" kern="1200">
          <a:solidFill>
            <a:srgbClr val="7073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600" kern="1200">
          <a:solidFill>
            <a:srgbClr val="7073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29000" y="3107531"/>
            <a:ext cx="5715000" cy="1600200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Unitil 2026     Safety “A”  MUST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798380" y="3812116"/>
            <a:ext cx="4953000" cy="286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The Safe Choice, Make the right Choice!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fld id="{C317BFEE-44F5-4AAD-B1D4-0C94BD9E4BB6}" type="datetime4">
              <a:rPr lang="en-US" smtClean="0"/>
              <a:pPr/>
              <a:t>February 26,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151A7-A3A1-7659-8271-FB1C0D6F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Safe? Why?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5A0F7-E35E-1A36-120C-26E1CD69E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67E230-6282-7548-20F3-1D7C4F2D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08" y="887011"/>
            <a:ext cx="6246333" cy="354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3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61313B-0DEA-94E3-4D74-601DC7CF2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75" y="858044"/>
            <a:ext cx="3223333" cy="38325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800" dirty="0"/>
              <a:t>1- No, Touch and Step Potential  2- No, Step Potential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3- Yes, if he doesn’t move   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4- No, Step Potential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5- Yes, if he doesn’t move  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6- No, Step Potential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E53CB-056E-2238-19CD-19402E43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Safe? Why?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9C963-4769-CCBD-896A-589881A1A1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45C18-E263-A4D0-73C4-4443DB5F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08" y="1204119"/>
            <a:ext cx="544141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9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81197-D879-D9EF-A5C2-D263EA819D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What is a safe distance to stay back for down wires or equipment in contact with exposed electrical conductor?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10’</a:t>
            </a:r>
          </a:p>
          <a:p>
            <a:r>
              <a:rPr lang="en-US" sz="1800" dirty="0"/>
              <a:t>15’</a:t>
            </a:r>
          </a:p>
          <a:p>
            <a:r>
              <a:rPr lang="en-US" sz="1800" dirty="0"/>
              <a:t>20’</a:t>
            </a:r>
          </a:p>
          <a:p>
            <a:r>
              <a:rPr lang="en-US" sz="1800" dirty="0"/>
              <a:t>25’</a:t>
            </a:r>
          </a:p>
          <a:p>
            <a:r>
              <a:rPr lang="en-US" sz="1800" dirty="0"/>
              <a:t>30’</a:t>
            </a:r>
          </a:p>
          <a:p>
            <a:r>
              <a:rPr lang="en-US" sz="1800" dirty="0"/>
              <a:t>40’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119FD-F3BE-C5AB-EE69-918CF5E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Yourself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31A-AF4D-4A61-6E93-6C8F62484F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EF2453C-2DB7-909A-42DB-CE4B6CD4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9731"/>
            <a:ext cx="5369718" cy="60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1B6D687-291F-78C7-5CE9-57BA039B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5530"/>
            <a:ext cx="5519738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3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0E7B2A-1E49-9E8F-FDD9-009BBEAB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Yourself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47788-54F9-5CD6-7C45-F9BAD5A9CA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44F9B1-ACE5-16A1-5BEC-9A49572E77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024" y="858838"/>
            <a:ext cx="4803776" cy="3832225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What is a safe distance to stay back for down wires or equipment in contact with exposed electrical conductor?</a:t>
            </a:r>
          </a:p>
          <a:p>
            <a:pPr lvl="1" eaLnBrk="1" hangingPunct="1"/>
            <a:r>
              <a:rPr lang="en-US" altLang="en-US" sz="2000" dirty="0"/>
              <a:t>10’</a:t>
            </a:r>
          </a:p>
          <a:p>
            <a:pPr lvl="1" eaLnBrk="1" hangingPunct="1"/>
            <a:r>
              <a:rPr lang="en-US" altLang="en-US" sz="2000" dirty="0"/>
              <a:t>15’</a:t>
            </a:r>
          </a:p>
          <a:p>
            <a:pPr lvl="1" eaLnBrk="1" hangingPunct="1"/>
            <a:r>
              <a:rPr lang="en-US" altLang="en-US" sz="2000" dirty="0"/>
              <a:t>20’</a:t>
            </a:r>
          </a:p>
          <a:p>
            <a:pPr lvl="1" eaLnBrk="1" hangingPunct="1"/>
            <a:r>
              <a:rPr lang="en-US" altLang="en-US" sz="2000" dirty="0"/>
              <a:t>25’</a:t>
            </a:r>
          </a:p>
          <a:p>
            <a:pPr lvl="1" eaLnBrk="1" hangingPunct="1"/>
            <a:r>
              <a:rPr lang="en-US" altLang="en-US" sz="2000" dirty="0"/>
              <a:t>30’</a:t>
            </a:r>
          </a:p>
          <a:p>
            <a:pPr lvl="1" eaLnBrk="1" hangingPunct="1"/>
            <a:r>
              <a:rPr lang="en-US" altLang="en-US" sz="2000" dirty="0"/>
              <a:t>40’</a:t>
            </a:r>
          </a:p>
          <a:p>
            <a:endParaRPr lang="en-US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534F790-10B6-26BD-A378-236A8DAC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77946"/>
            <a:ext cx="373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707372"/>
                </a:solidFill>
                <a:latin typeface="+mj-lt"/>
              </a:rPr>
              <a:t>Stay back 30’ from the closest piece of down wire or electrical equipment….this avoids step potential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7427E08-DDBC-1EF6-EF50-29A67700B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43083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070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E11FB-A626-605B-06A8-44B893E09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843" y="2311532"/>
            <a:ext cx="4038600" cy="3832596"/>
          </a:xfrm>
        </p:spPr>
        <p:txBody>
          <a:bodyPr/>
          <a:lstStyle/>
          <a:p>
            <a:r>
              <a:rPr lang="en-US" sz="2400" dirty="0"/>
              <a:t>If you expose and believe there may be damage STOP, call the local utility. The damage we see is better than not</a:t>
            </a:r>
          </a:p>
          <a:p>
            <a:r>
              <a:rPr lang="en-US" sz="2400" dirty="0"/>
              <a:t>You may not always know what is under -ground, do you?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0F1B68-3CA2-284D-E013-C287B5CB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Zone – The Importance to call before you dig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F4497-E767-64D9-F9DC-B199F881A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1E19E9-AD7E-7C6C-2E2C-3D2691AA5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41730"/>
            <a:ext cx="4126556" cy="3086100"/>
          </a:xfrm>
          <a:prstGeom prst="rect">
            <a:avLst/>
          </a:prstGeom>
        </p:spPr>
      </p:pic>
      <p:pic>
        <p:nvPicPr>
          <p:cNvPr id="7" name="Picture 2" descr="C:\Users\caribo\Pictures\811.PNG">
            <a:extLst>
              <a:ext uri="{FF2B5EF4-FFF2-40B4-BE49-F238E27FC236}">
                <a16:creationId xmlns:a16="http://schemas.microsoft.com/office/drawing/2014/main" id="{AA00ED29-9D91-5C37-D775-A32AEBF2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743638"/>
            <a:ext cx="152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8F238-B137-ABDA-46E0-3FB0A4A75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Locate and mark the perimeter of underground lines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Exercise caution when excavating near power lines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Some manual excavation may be required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Stay away from pad mount transformers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Green metal box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6BFF2-8221-3CF6-0930-EF38CFC5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Power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6EA3E-3C05-7567-5DA1-4932B8064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DDA27-AE88-658D-1187-B93AEB77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37351"/>
            <a:ext cx="2781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824DF-FBD3-4A91-B08C-85663C9C1D3E}"/>
              </a:ext>
            </a:extLst>
          </p:cNvPr>
          <p:cNvSpPr txBox="1"/>
          <p:nvPr/>
        </p:nvSpPr>
        <p:spPr>
          <a:xfrm>
            <a:off x="4667250" y="38932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707372"/>
                </a:solidFill>
                <a:latin typeface="Arial Narrow" pitchFamily="34" charset="0"/>
              </a:rPr>
              <a:t>Underground utility line that has been hit</a:t>
            </a:r>
          </a:p>
        </p:txBody>
      </p:sp>
    </p:spTree>
    <p:extLst>
      <p:ext uri="{BB962C8B-B14F-4D97-AF65-F5344CB8AC3E}">
        <p14:creationId xmlns:p14="http://schemas.microsoft.com/office/powerpoint/2010/main" val="83270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CB6ED-47EE-A3DB-63D8-F5314AFC5F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74" y="858044"/>
            <a:ext cx="4650726" cy="38325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If you hit a power line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 case of no immediate danger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Move the equipment away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Have someone call 911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Stay on the equipment until you know it is safe.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Warn others to stay away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If you MUST get off the equipment, jump clear.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9B056-67B4-ED85-726F-9C965DED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Injury Prevention</a:t>
            </a:r>
          </a:p>
        </p:txBody>
      </p:sp>
      <p:pic>
        <p:nvPicPr>
          <p:cNvPr id="5122" name="Picture 2" descr="Power Line Warning Signs - Overhead Lines - Clearance - Shock">
            <a:extLst>
              <a:ext uri="{FF2B5EF4-FFF2-40B4-BE49-F238E27FC236}">
                <a16:creationId xmlns:a16="http://schemas.microsoft.com/office/drawing/2014/main" id="{8C1D5BCC-927B-4214-B99C-0B1978B3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7687"/>
            <a:ext cx="3335709" cy="33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8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998A1-F45E-7AC0-43EC-91CC90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116931"/>
            <a:ext cx="4343400" cy="69671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74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332"/>
            <a:ext cx="7772400" cy="36249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Keith Caribo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Manager Electric Operations, MA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Work Number 978-353-3263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E-Mail Caribo@unitil.com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2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0E446F-0F66-7C5C-72C1-EC822D615D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This section of line is not connected to electrical system on either end</a:t>
            </a:r>
          </a:p>
          <a:p>
            <a:r>
              <a:rPr lang="en-US" sz="2000" dirty="0"/>
              <a:t>A homeowner starts up their  generator and plugs the cord into a wall outlet </a:t>
            </a:r>
          </a:p>
          <a:p>
            <a:r>
              <a:rPr lang="en-US" sz="2000" dirty="0"/>
              <a:t>Power is back fed into the panel, out through the meter, into the low voltage side of the transformer and out the high voltage bushings…</a:t>
            </a:r>
          </a:p>
          <a:p>
            <a:r>
              <a:rPr lang="en-US" sz="2000" dirty="0"/>
              <a:t>This line is now energized by the backyard Honda generator, and you are at RISK!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Safety Message - Understanding Back feed</a:t>
            </a:r>
            <a:endParaRPr lang="en-US" dirty="0"/>
          </a:p>
        </p:txBody>
      </p:sp>
      <p:pic>
        <p:nvPicPr>
          <p:cNvPr id="2050" name="Picture 2" descr="Snowfall totals in NH, Maine and Vermont – NBC Boston">
            <a:extLst>
              <a:ext uri="{FF2B5EF4-FFF2-40B4-BE49-F238E27FC236}">
                <a16:creationId xmlns:a16="http://schemas.microsoft.com/office/drawing/2014/main" id="{21A7125F-5AAF-4254-F1BC-A558C56F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2491"/>
            <a:ext cx="4299657" cy="24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Understanding Back feed = Source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14" descr="home-electricity-basics-ga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1126331"/>
            <a:ext cx="272142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1202531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House voltage goes back to low side of transformer, through transformer in reverse and out the high side as high voltage</a:t>
            </a:r>
          </a:p>
        </p:txBody>
      </p:sp>
      <p:pic>
        <p:nvPicPr>
          <p:cNvPr id="11" name="Picture 16" descr="powermax-4400-watts-portable-generator-XP4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7893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772400" y="3412331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18" descr="11349563251KiG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15715" r="18533" b="21428"/>
          <a:stretch>
            <a:fillRect/>
          </a:stretch>
        </p:blipFill>
        <p:spPr bwMode="auto">
          <a:xfrm>
            <a:off x="457200" y="2269331"/>
            <a:ext cx="79815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/>
        </p:nvSpPr>
        <p:spPr bwMode="auto">
          <a:xfrm>
            <a:off x="381000" y="2968878"/>
            <a:ext cx="8305800" cy="1511300"/>
          </a:xfrm>
          <a:custGeom>
            <a:avLst/>
            <a:gdLst>
              <a:gd name="T0" fmla="*/ 2147483647 w 5328"/>
              <a:gd name="T1" fmla="*/ 0 h 952"/>
              <a:gd name="T2" fmla="*/ 2147483647 w 5328"/>
              <a:gd name="T3" fmla="*/ 2147483647 h 952"/>
              <a:gd name="T4" fmla="*/ 2147483647 w 5328"/>
              <a:gd name="T5" fmla="*/ 2147483647 h 952"/>
              <a:gd name="T6" fmla="*/ 2147483647 w 5328"/>
              <a:gd name="T7" fmla="*/ 2147483647 h 952"/>
              <a:gd name="T8" fmla="*/ 2147483647 w 5328"/>
              <a:gd name="T9" fmla="*/ 2147483647 h 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28" h="952">
                <a:moveTo>
                  <a:pt x="336" y="0"/>
                </a:moveTo>
                <a:cubicBezTo>
                  <a:pt x="304" y="220"/>
                  <a:pt x="272" y="440"/>
                  <a:pt x="336" y="576"/>
                </a:cubicBezTo>
                <a:cubicBezTo>
                  <a:pt x="400" y="712"/>
                  <a:pt x="0" y="768"/>
                  <a:pt x="720" y="816"/>
                </a:cubicBezTo>
                <a:cubicBezTo>
                  <a:pt x="1440" y="864"/>
                  <a:pt x="3984" y="952"/>
                  <a:pt x="4656" y="864"/>
                </a:cubicBezTo>
                <a:cubicBezTo>
                  <a:pt x="5328" y="776"/>
                  <a:pt x="5040" y="532"/>
                  <a:pt x="4752" y="28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762000" y="2726531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77" y="1735931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bel Bold" panose="020B0703020204020204" pitchFamily="34" charset="0"/>
              </a:rPr>
              <a:t>Improperly wired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255354" y="2105263"/>
            <a:ext cx="1030646" cy="621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962288" y="105013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Safety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7241" y="3043000"/>
            <a:ext cx="183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Voltage now goes </a:t>
            </a:r>
          </a:p>
          <a:p>
            <a:r>
              <a:rPr lang="en-US" b="1" dirty="0"/>
              <a:t>t0 the panel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667000" y="3564731"/>
            <a:ext cx="5334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029201" y="2968879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 to the</a:t>
            </a:r>
          </a:p>
          <a:p>
            <a:r>
              <a:rPr lang="en-US" b="1" dirty="0"/>
              <a:t>System 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5334000" y="2269332"/>
            <a:ext cx="152400" cy="6995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76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C193B4-97F0-DA07-7685-F9BCBB087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75" y="858044"/>
            <a:ext cx="3050525" cy="3832596"/>
          </a:xfrm>
        </p:spPr>
        <p:txBody>
          <a:bodyPr/>
          <a:lstStyle/>
          <a:p>
            <a:r>
              <a:rPr lang="en-US" sz="2800" dirty="0"/>
              <a:t>Typical Pole Construction layout </a:t>
            </a:r>
          </a:p>
          <a:p>
            <a:r>
              <a:rPr lang="en-US" sz="2800" dirty="0"/>
              <a:t>Location on pole governed by NESC National Electric Safety Code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2ED2E3-1121-7FE4-EDE6-A4C344CC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</a:t>
            </a:r>
          </a:p>
        </p:txBody>
      </p:sp>
      <p:pic>
        <p:nvPicPr>
          <p:cNvPr id="1026" name="Picture 2" descr="Services | Electric | About Utility Poles | Holyoke Gas and Electric,  Holyoke, Massachusetts">
            <a:extLst>
              <a:ext uri="{FF2B5EF4-FFF2-40B4-BE49-F238E27FC236}">
                <a16:creationId xmlns:a16="http://schemas.microsoft.com/office/drawing/2014/main" id="{78810DD9-F0C6-86F4-B656-420B6F6E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45" y="474057"/>
            <a:ext cx="4732385" cy="4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6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1F04F-7638-1FF3-E18E-0E9153692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75" y="858044"/>
            <a:ext cx="3126725" cy="3832596"/>
          </a:xfrm>
        </p:spPr>
        <p:txBody>
          <a:bodyPr/>
          <a:lstStyle/>
          <a:p>
            <a:r>
              <a:rPr lang="en-US" sz="2800" dirty="0"/>
              <a:t>Car in contact with energized wires</a:t>
            </a:r>
          </a:p>
          <a:p>
            <a:r>
              <a:rPr lang="en-US" sz="2800" dirty="0"/>
              <a:t>Touching the car will result in electric shock</a:t>
            </a:r>
          </a:p>
          <a:p>
            <a:r>
              <a:rPr lang="en-US" sz="2800" dirty="0"/>
              <a:t>That is an example of touch potential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8A1F5-138A-536E-CA92-68B10237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Potential</a:t>
            </a:r>
          </a:p>
        </p:txBody>
      </p:sp>
      <p:pic>
        <p:nvPicPr>
          <p:cNvPr id="3074" name="Picture 2" descr="Crash leaves car suspended from utility wires in Bristol, driver facing  charges | WJHL | Tri-Cities News &amp; Weather">
            <a:extLst>
              <a:ext uri="{FF2B5EF4-FFF2-40B4-BE49-F238E27FC236}">
                <a16:creationId xmlns:a16="http://schemas.microsoft.com/office/drawing/2014/main" id="{9F055392-EE5F-82E6-0F59-01553298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45331"/>
            <a:ext cx="5110128" cy="38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7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CD536B-3944-1594-D703-8C9148393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Definition: </a:t>
            </a:r>
          </a:p>
          <a:p>
            <a:r>
              <a:rPr lang="en-US" sz="3200" dirty="0"/>
              <a:t>“Touch potential" is the voltage between the energized object and the feet of a person in contact with the object.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951E4-31AF-09F6-511E-1DBC89C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Hazards- Touch Potential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EBFC6-7326-9F38-6BC1-E52C71B5FA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FED8898-34A4-5905-D53F-8B113EC2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75" y="1311302"/>
            <a:ext cx="37338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5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3F78D-2506-A349-F581-B6EE50C96E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74" y="858044"/>
            <a:ext cx="8229599" cy="3832596"/>
          </a:xfrm>
        </p:spPr>
        <p:txBody>
          <a:bodyPr/>
          <a:lstStyle/>
          <a:p>
            <a:r>
              <a:rPr lang="en-US" sz="2400" dirty="0"/>
              <a:t>Avoid touching any bucket trucks, diggers  or attached trailers when booms are in the air near energized conductors- Touch Potential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C09C8A-8AE4-E786-9045-2F797943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Potential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FB4EE-1CE0-1768-E613-81CEB0955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0D1D60-B47D-E95F-3238-0CC8CBE2C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00490"/>
            <a:ext cx="6400800" cy="28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8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2CE7E-6051-5126-E151-12D3163612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75" y="858044"/>
            <a:ext cx="3126725" cy="383259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Definition:</a:t>
            </a:r>
          </a:p>
          <a:p>
            <a:r>
              <a:rPr lang="en-US" sz="2400" dirty="0"/>
              <a:t>The voltage across a worker who stops across an energized path of earth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31B74-3020-84BA-8479-FA111279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Hazards – Step Potential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2AA-B2A5-66C7-E3E2-E067A0AD2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Step and Touch Potential Voltage | Earth Potential Rise">
            <a:extLst>
              <a:ext uri="{FF2B5EF4-FFF2-40B4-BE49-F238E27FC236}">
                <a16:creationId xmlns:a16="http://schemas.microsoft.com/office/drawing/2014/main" id="{8C87DD8E-2718-B592-F8C1-127C1ACF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81" y="1389491"/>
            <a:ext cx="4905694" cy="32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82A33"/>
      </a:dk1>
      <a:lt1>
        <a:srgbClr val="FFFFFF"/>
      </a:lt1>
      <a:dk2>
        <a:srgbClr val="0070C0"/>
      </a:dk2>
      <a:lt2>
        <a:srgbClr val="FFFFFF"/>
      </a:lt2>
      <a:accent1>
        <a:srgbClr val="233E99"/>
      </a:accent1>
      <a:accent2>
        <a:srgbClr val="E57200"/>
      </a:accent2>
      <a:accent3>
        <a:srgbClr val="418FDE"/>
      </a:accent3>
      <a:accent4>
        <a:srgbClr val="70AB37"/>
      </a:accent4>
      <a:accent5>
        <a:srgbClr val="00B0F0"/>
      </a:accent5>
      <a:accent6>
        <a:srgbClr val="A9431E"/>
      </a:accent6>
      <a:hlink>
        <a:srgbClr val="00B0F0"/>
      </a:hlink>
      <a:folHlink>
        <a:srgbClr val="70AB37"/>
      </a:folHlink>
    </a:clrScheme>
    <a:fontScheme name="Unitil Financial - Body / Header">
      <a:majorFont>
        <a:latin typeface="Calibri"/>
        <a:ea typeface=""/>
        <a:cs typeface=""/>
      </a:majorFont>
      <a:minorFont>
        <a:latin typeface="Arial Narrow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2f558a-0144-4866-aee3-a1ea5e1f29fe">USHARE-1599076771-4</_dlc_DocId>
    <_dlc_DocIdUrl xmlns="a42f558a-0144-4866-aee3-a1ea5e1f29fe">
      <Url>https://u-share.unitil.com/brand/_layouts/15/DocIdRedir.aspx?ID=USHARE-1599076771-4</Url>
      <Description>USHARE-1599076771-4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452D2D30BBD469E05B622D1EE3665" ma:contentTypeVersion="1" ma:contentTypeDescription="Create a new document." ma:contentTypeScope="" ma:versionID="4160dbf620fdb94bdb977f4cb7cbb314">
  <xsd:schema xmlns:xsd="http://www.w3.org/2001/XMLSchema" xmlns:xs="http://www.w3.org/2001/XMLSchema" xmlns:p="http://schemas.microsoft.com/office/2006/metadata/properties" xmlns:ns2="a42f558a-0144-4866-aee3-a1ea5e1f29fe" targetNamespace="http://schemas.microsoft.com/office/2006/metadata/properties" ma:root="true" ma:fieldsID="b47a3d49ddc46ef5039958d7086a7004" ns2:_="">
    <xsd:import namespace="a42f558a-0144-4866-aee3-a1ea5e1f29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f558a-0144-4866-aee3-a1ea5e1f29f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9FDAE3-5E2A-49FC-9467-AA986EF8D383}">
  <ds:schemaRefs>
    <ds:schemaRef ds:uri="http://purl.org/dc/dcmitype/"/>
    <ds:schemaRef ds:uri="a42f558a-0144-4866-aee3-a1ea5e1f29f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0DFFA5-DD06-42A1-8398-26434EE053D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06CB484-49D2-4969-934C-6E539FD78EB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EF7775-3F91-4B31-9612-2FCA1286C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2f558a-0144-4866-aee3-a1ea5e1f29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8974</TotalTime>
  <Words>544</Words>
  <Application>Microsoft Office PowerPoint</Application>
  <PresentationFormat>Custom</PresentationFormat>
  <Paragraphs>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Corbel Bold</vt:lpstr>
      <vt:lpstr>Times</vt:lpstr>
      <vt:lpstr>Verdana</vt:lpstr>
      <vt:lpstr>Office Theme</vt:lpstr>
      <vt:lpstr>Unitil 2026     Safety “A”  MUST</vt:lpstr>
      <vt:lpstr>Keith Caribo Manager Electric Operations, MA Work Number 978-353-3263 E-Mail Caribo@unitil.com </vt:lpstr>
      <vt:lpstr>Safety Message - Understanding Back feed</vt:lpstr>
      <vt:lpstr>Understanding Back feed = Source</vt:lpstr>
      <vt:lpstr>A Closer Look</vt:lpstr>
      <vt:lpstr>Touch Potential</vt:lpstr>
      <vt:lpstr>Hidden Hazards- Touch Potential</vt:lpstr>
      <vt:lpstr>Touch Potential</vt:lpstr>
      <vt:lpstr>Hidden Hazards – Step Potential </vt:lpstr>
      <vt:lpstr>Who’s Safe? Why?</vt:lpstr>
      <vt:lpstr>Who’s Safe? Why?</vt:lpstr>
      <vt:lpstr>Protecting Yourself </vt:lpstr>
      <vt:lpstr>Protecting Yourself</vt:lpstr>
      <vt:lpstr>Safe Zone – The Importance to call before you dig</vt:lpstr>
      <vt:lpstr>Underground Power Lines</vt:lpstr>
      <vt:lpstr>Injury Prevention</vt:lpstr>
      <vt:lpstr>Questions?</vt:lpstr>
    </vt:vector>
  </TitlesOfParts>
  <Company>Unitil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Slide Subtitle</dc:title>
  <dc:creator>Prest, Matthew</dc:creator>
  <cp:lastModifiedBy>Caribo, Keith</cp:lastModifiedBy>
  <cp:revision>182</cp:revision>
  <dcterms:created xsi:type="dcterms:W3CDTF">2019-03-01T20:03:13Z</dcterms:created>
  <dcterms:modified xsi:type="dcterms:W3CDTF">2026-02-26T17:05:11Z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0x0101002B8452D2D30BBD469E05B622D1EE3665</vt:lpwstr>
  </property>
  <property fmtid="{D5CDD505-2E9C-101B-9397-08002B2CF9AE}" pid="3" name="_dlc_DocIdItemGuid">
    <vt:lpwstr>5caac3f9-e80d-4432-a235-c99784fc4b0d</vt:lpwstr>
  </property>
</Properties>
</file>