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94" r:id="rId3"/>
  </p:sldMasterIdLst>
  <p:notesMasterIdLst>
    <p:notesMasterId r:id="rId32"/>
  </p:notesMasterIdLst>
  <p:handoutMasterIdLst>
    <p:handoutMasterId r:id="rId33"/>
  </p:handoutMasterIdLst>
  <p:sldIdLst>
    <p:sldId id="321" r:id="rId4"/>
    <p:sldId id="324" r:id="rId5"/>
    <p:sldId id="355" r:id="rId6"/>
    <p:sldId id="346" r:id="rId7"/>
    <p:sldId id="328" r:id="rId8"/>
    <p:sldId id="341" r:id="rId9"/>
    <p:sldId id="330" r:id="rId10"/>
    <p:sldId id="332" r:id="rId11"/>
    <p:sldId id="3762" r:id="rId12"/>
    <p:sldId id="3763" r:id="rId13"/>
    <p:sldId id="287" r:id="rId14"/>
    <p:sldId id="289" r:id="rId15"/>
    <p:sldId id="291" r:id="rId16"/>
    <p:sldId id="290" r:id="rId17"/>
    <p:sldId id="292" r:id="rId18"/>
    <p:sldId id="325" r:id="rId19"/>
    <p:sldId id="327" r:id="rId20"/>
    <p:sldId id="342" r:id="rId21"/>
    <p:sldId id="343" r:id="rId22"/>
    <p:sldId id="344" r:id="rId23"/>
    <p:sldId id="345" r:id="rId24"/>
    <p:sldId id="331" r:id="rId25"/>
    <p:sldId id="336" r:id="rId26"/>
    <p:sldId id="337" r:id="rId27"/>
    <p:sldId id="3761" r:id="rId28"/>
    <p:sldId id="339" r:id="rId29"/>
    <p:sldId id="347" r:id="rId30"/>
    <p:sldId id="348" r:id="rId3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nunno \ Donald \ A" initials="D\D\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69515" autoAdjust="0"/>
  </p:normalViewPr>
  <p:slideViewPr>
    <p:cSldViewPr snapToGrid="0">
      <p:cViewPr varScale="1">
        <p:scale>
          <a:sx n="77" d="100"/>
          <a:sy n="77" d="100"/>
        </p:scale>
        <p:origin x="191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7211" cy="466080"/>
          </a:xfrm>
          <a:prstGeom prst="rect">
            <a:avLst/>
          </a:prstGeom>
        </p:spPr>
        <p:txBody>
          <a:bodyPr vert="horz" lIns="90587" tIns="45294" rIns="90587" bIns="4529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619" y="0"/>
            <a:ext cx="3037211" cy="466080"/>
          </a:xfrm>
          <a:prstGeom prst="rect">
            <a:avLst/>
          </a:prstGeom>
        </p:spPr>
        <p:txBody>
          <a:bodyPr vert="horz" lIns="90587" tIns="45294" rIns="90587" bIns="45294" rtlCol="0"/>
          <a:lstStyle>
            <a:lvl1pPr algn="r">
              <a:defRPr sz="1200"/>
            </a:lvl1pPr>
          </a:lstStyle>
          <a:p>
            <a:fld id="{8E8D3453-04B4-47BB-B419-F94C2F6A3532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30321"/>
            <a:ext cx="3037211" cy="466080"/>
          </a:xfrm>
          <a:prstGeom prst="rect">
            <a:avLst/>
          </a:prstGeom>
        </p:spPr>
        <p:txBody>
          <a:bodyPr vert="horz" lIns="90587" tIns="45294" rIns="90587" bIns="4529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619" y="8830321"/>
            <a:ext cx="3037211" cy="466080"/>
          </a:xfrm>
          <a:prstGeom prst="rect">
            <a:avLst/>
          </a:prstGeom>
        </p:spPr>
        <p:txBody>
          <a:bodyPr vert="horz" lIns="90587" tIns="45294" rIns="90587" bIns="45294" rtlCol="0" anchor="b"/>
          <a:lstStyle>
            <a:lvl1pPr algn="r">
              <a:defRPr sz="1200"/>
            </a:lvl1pPr>
          </a:lstStyle>
          <a:p>
            <a:fld id="{A6C54300-79A9-4021-A97A-F7A2613E13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104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9" tIns="46585" rIns="93169" bIns="4658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69" tIns="46585" rIns="93169" bIns="46585" rtlCol="0"/>
          <a:lstStyle>
            <a:lvl1pPr algn="r">
              <a:defRPr sz="1200"/>
            </a:lvl1pPr>
          </a:lstStyle>
          <a:p>
            <a:fld id="{35A5A53A-B60D-4C4B-B00A-25C9092681E0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9" tIns="46585" rIns="93169" bIns="4658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69" tIns="46585" rIns="93169" bIns="4658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9" tIns="46585" rIns="93169" bIns="4658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9" tIns="46585" rIns="93169" bIns="46585" rtlCol="0" anchor="b"/>
          <a:lstStyle>
            <a:lvl1pPr algn="r">
              <a:defRPr sz="1200"/>
            </a:lvl1pPr>
          </a:lstStyle>
          <a:p>
            <a:fld id="{9641A894-D993-4C71-AE07-93F88425AC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521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BAC2C-42EA-497B-9FD9-786DE20132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45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BAC2C-42EA-497B-9FD9-786DE20132B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617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BAC2C-42EA-497B-9FD9-786DE20132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00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1A894-D993-4C71-AE07-93F88425AC1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808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1A894-D993-4C71-AE07-93F88425AC1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156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571" y="0"/>
            <a:ext cx="12336172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" y="2604528"/>
            <a:ext cx="7315200" cy="367273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447801"/>
            <a:ext cx="7620000" cy="9657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447800"/>
            <a:ext cx="7620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1386870"/>
            <a:ext cx="7620000" cy="0"/>
          </a:xfrm>
          <a:prstGeom prst="line">
            <a:avLst/>
          </a:prstGeom>
          <a:ln w="19050">
            <a:solidFill>
              <a:srgbClr val="8DC6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2496844"/>
            <a:ext cx="7620000" cy="0"/>
          </a:xfrm>
          <a:prstGeom prst="line">
            <a:avLst/>
          </a:prstGeom>
          <a:ln w="19050">
            <a:solidFill>
              <a:srgbClr val="FF8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2413575"/>
            <a:ext cx="7620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" y="1539272"/>
            <a:ext cx="7315200" cy="805173"/>
          </a:xfrm>
        </p:spPr>
        <p:txBody>
          <a:bodyPr>
            <a:normAutofit/>
          </a:bodyPr>
          <a:lstStyle>
            <a:lvl1pPr algn="l"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582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1633" y="1485900"/>
            <a:ext cx="5291667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500" y="1485900"/>
            <a:ext cx="5291667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D9B827-FB6A-405E-A4D2-6B9814877C06}" type="datetime1">
              <a:rPr lang="en-US" altLang="en-US"/>
              <a:pPr/>
              <a:t>2/25/2026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07D656-DEB4-46BF-8D0E-852A8B9681C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3995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1167469"/>
            <a:ext cx="10515600" cy="5232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C0B2CE-2A1C-4800-8804-DC2E042EC36E}" type="datetime1">
              <a:rPr lang="en-US" altLang="en-US"/>
              <a:pPr/>
              <a:t>2/25/2026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795A66-081C-4282-8A74-172CBF343DE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7241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B279AF-E146-4BD3-ABEF-890E9AB1CFD7}" type="datetime1">
              <a:rPr lang="en-US" altLang="en-US"/>
              <a:pPr/>
              <a:t>2/25/2026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FA338A-838F-4EB7-8063-CFFE697070F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23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0CFF29-D75F-47E6-8BBA-841F984643B8}" type="datetime1">
              <a:rPr lang="en-US" altLang="en-US"/>
              <a:pPr/>
              <a:t>2/25/2026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D887DE-5BAF-4FDE-9BB8-E9F40DA86CC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55267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980182"/>
            <a:ext cx="3932767" cy="107721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35F2D4-0BFA-4C9B-878B-0212C221B7DE}" type="datetime1">
              <a:rPr lang="en-US" altLang="en-US"/>
              <a:pPr/>
              <a:t>2/25/2026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4FDD50-30C5-43EB-9A00-34A539484D0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9785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980182"/>
            <a:ext cx="3932767" cy="107721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45F43E-F0FA-4870-9B06-0F3F334EB4FF}" type="datetime1">
              <a:rPr lang="en-US" altLang="en-US"/>
              <a:pPr/>
              <a:t>2/25/2026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85902-BC09-46EA-A695-B33FFF613CC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52107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2A0E31-492B-4476-9059-AFF6EE6CB3CA}" type="datetime1">
              <a:rPr lang="en-US" altLang="en-US"/>
              <a:pPr/>
              <a:t>2/25/2026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31A91-A47E-4297-BD6D-A889A1E050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7982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81534" y="762000"/>
            <a:ext cx="615553" cy="5372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1634" y="762000"/>
            <a:ext cx="7886700" cy="5372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F69F98-D0C8-4944-A61E-1BAAD55544C3}" type="datetime1">
              <a:rPr lang="en-US" altLang="en-US"/>
              <a:pPr/>
              <a:t>2/25/2026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C77DC-6788-4B69-A2F5-B6C34191859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089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91634" y="762000"/>
            <a:ext cx="8199967" cy="5191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91633" y="1485900"/>
            <a:ext cx="5291667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86500" y="1485900"/>
            <a:ext cx="5291667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91633" y="3886200"/>
            <a:ext cx="5291667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86500" y="3886200"/>
            <a:ext cx="5291667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DBD875F-9A73-4B15-B25C-CCA9AAD646A3}" type="datetime1">
              <a:rPr lang="en-US" altLang="en-US"/>
              <a:pPr/>
              <a:t>2/25/2026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042400" y="6381750"/>
            <a:ext cx="2844800" cy="361950"/>
          </a:xfrm>
        </p:spPr>
        <p:txBody>
          <a:bodyPr/>
          <a:lstStyle>
            <a:lvl1pPr>
              <a:defRPr/>
            </a:lvl1pPr>
          </a:lstStyle>
          <a:p>
            <a:fld id="{0380AC7C-DA5A-4256-B5C5-7182A150781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8783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634" y="762000"/>
            <a:ext cx="8199967" cy="5191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1633" y="1485900"/>
            <a:ext cx="5291667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86500" y="1485900"/>
            <a:ext cx="5291667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86500" y="3886200"/>
            <a:ext cx="5291667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B1BC5B0-BEF4-48E1-BEA4-BAE51C6414C9}" type="datetime1">
              <a:rPr lang="en-US" altLang="en-US"/>
              <a:pPr/>
              <a:t>2/25/2026</a:t>
            </a:fld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042400" y="6381750"/>
            <a:ext cx="2844800" cy="361950"/>
          </a:xfrm>
        </p:spPr>
        <p:txBody>
          <a:bodyPr/>
          <a:lstStyle>
            <a:lvl1pPr>
              <a:defRPr/>
            </a:lvl1pPr>
          </a:lstStyle>
          <a:p>
            <a:fld id="{0A0EF0AD-B864-4734-A7C2-B6094BA12C2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5930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12918"/>
            <a:ext cx="10972800" cy="50148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B9EA-FABB-41E7-AB66-8F6C0D0592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19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64507" y="4545566"/>
            <a:ext cx="6604000" cy="533399"/>
          </a:xfrm>
          <a:prstGeom prst="rect">
            <a:avLst/>
          </a:prstGeom>
        </p:spPr>
        <p:txBody>
          <a:bodyPr/>
          <a:lstStyle>
            <a:lvl1pPr>
              <a:defRPr sz="319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064507" y="4976613"/>
            <a:ext cx="6604000" cy="381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5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5064507" y="5484143"/>
            <a:ext cx="6604000" cy="381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5" b="1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fld id="{13762F14-7C12-45A1-8990-1E9E1E815E08}" type="datetime4">
              <a:rPr lang="en-US" smtClean="0"/>
              <a:t>September 7,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8703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14400" y="2805427"/>
            <a:ext cx="10363200" cy="92809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861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12433"/>
            <a:ext cx="10363200" cy="96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796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14400" y="3453307"/>
            <a:ext cx="10363200" cy="8900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796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HERE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631019" y="4343400"/>
            <a:ext cx="6929967" cy="17150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99" i="1"/>
            </a:lvl1pPr>
          </a:lstStyle>
          <a:p>
            <a:pPr lvl="0"/>
            <a:r>
              <a:rPr lang="en-US" dirty="0"/>
              <a:t>This area is for describing the section that is coming up. It’s optional and can be deleted. Section slides are a great opportunity to prep your audience for what they are about to see or to deliver background information.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4799" y="6553200"/>
            <a:ext cx="17307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PAGE </a:t>
            </a:r>
            <a:fld id="{5EDF9837-A3EE-4946-9644-5F3333319DC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17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606233" y="79301"/>
            <a:ext cx="10972800" cy="552190"/>
          </a:xfrm>
          <a:prstGeom prst="rect">
            <a:avLst/>
          </a:prstGeom>
        </p:spPr>
        <p:txBody>
          <a:bodyPr lIns="64008">
            <a:noAutofit/>
          </a:bodyPr>
          <a:lstStyle>
            <a:lvl1pPr algn="l">
              <a:defRPr sz="373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dirty="0"/>
              <a:t>SLIDE </a:t>
            </a:r>
            <a:r>
              <a:rPr lang="en-US" b="0" dirty="0"/>
              <a:t>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6234" y="609600"/>
            <a:ext cx="10979533" cy="381001"/>
          </a:xfrm>
          <a:prstGeom prst="rect">
            <a:avLst/>
          </a:prstGeom>
        </p:spPr>
        <p:txBody>
          <a:bodyPr lIns="64008">
            <a:noAutofit/>
          </a:bodyPr>
          <a:lstStyle>
            <a:lvl1pPr marL="0" indent="0">
              <a:buNone/>
              <a:defRPr sz="1599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Optional page headline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11200" y="990600"/>
            <a:ext cx="86966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4799" y="6553200"/>
            <a:ext cx="17307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PAGE </a:t>
            </a:r>
            <a:fld id="{5EDF9837-A3EE-4946-9644-5F3333319DC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065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06233" y="1143000"/>
            <a:ext cx="5384800" cy="5105400"/>
          </a:xfrm>
          <a:prstGeom prst="rect">
            <a:avLst/>
          </a:prstGeom>
        </p:spPr>
        <p:txBody>
          <a:bodyPr/>
          <a:lstStyle>
            <a:lvl1pPr>
              <a:defRPr sz="1599"/>
            </a:lvl1pPr>
            <a:lvl2pPr>
              <a:defRPr sz="1465"/>
            </a:lvl2pPr>
            <a:lvl3pPr>
              <a:defRPr sz="1399"/>
            </a:lvl3pPr>
            <a:lvl4pPr>
              <a:defRPr sz="1332"/>
            </a:lvl4pPr>
            <a:lvl5pPr>
              <a:defRPr sz="11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11200" y="990600"/>
            <a:ext cx="86966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5"/>
          <p:cNvSpPr>
            <a:spLocks noGrp="1"/>
          </p:cNvSpPr>
          <p:nvPr>
            <p:ph type="title" hasCustomPrompt="1"/>
          </p:nvPr>
        </p:nvSpPr>
        <p:spPr>
          <a:xfrm>
            <a:off x="606233" y="79301"/>
            <a:ext cx="10972800" cy="552190"/>
          </a:xfrm>
          <a:prstGeom prst="rect">
            <a:avLst/>
          </a:prstGeom>
        </p:spPr>
        <p:txBody>
          <a:bodyPr lIns="64008">
            <a:noAutofit/>
          </a:bodyPr>
          <a:lstStyle>
            <a:lvl1pPr algn="l">
              <a:defRPr sz="373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dirty="0"/>
              <a:t>SLIDE </a:t>
            </a:r>
            <a:r>
              <a:rPr lang="en-US" b="0" dirty="0"/>
              <a:t>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6234" y="609600"/>
            <a:ext cx="10979533" cy="381001"/>
          </a:xfrm>
          <a:prstGeom prst="rect">
            <a:avLst/>
          </a:prstGeom>
        </p:spPr>
        <p:txBody>
          <a:bodyPr lIns="64008">
            <a:noAutofit/>
          </a:bodyPr>
          <a:lstStyle>
            <a:lvl1pPr marL="0" indent="0">
              <a:buNone/>
              <a:defRPr sz="1599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Optional page headline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4799" y="6553200"/>
            <a:ext cx="17307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PAGE </a:t>
            </a:r>
            <a:fld id="{5EDF9837-A3EE-4946-9644-5F3333319DC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736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06233" y="2286000"/>
            <a:ext cx="5384800" cy="3962400"/>
          </a:xfrm>
          <a:prstGeom prst="rect">
            <a:avLst/>
          </a:prstGeom>
        </p:spPr>
        <p:txBody>
          <a:bodyPr/>
          <a:lstStyle>
            <a:lvl1pPr>
              <a:defRPr sz="1599"/>
            </a:lvl1pPr>
            <a:lvl2pPr>
              <a:defRPr sz="1465"/>
            </a:lvl2pPr>
            <a:lvl3pPr>
              <a:defRPr sz="1399"/>
            </a:lvl3pPr>
            <a:lvl4pPr>
              <a:defRPr sz="1332"/>
            </a:lvl4pPr>
            <a:lvl5pPr>
              <a:defRPr sz="11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06233" y="1219201"/>
            <a:ext cx="53848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1" b="1">
                <a:solidFill>
                  <a:schemeClr val="accent2"/>
                </a:solidFill>
                <a:latin typeface="+mj-lt"/>
              </a:defRPr>
            </a:lvl1pPr>
            <a:lvl2pPr marL="609036" indent="0">
              <a:buNone/>
              <a:defRPr>
                <a:latin typeface="+mj-lt"/>
              </a:defRPr>
            </a:lvl2pPr>
            <a:lvl3pPr marL="1218072" indent="0">
              <a:buNone/>
              <a:defRPr>
                <a:latin typeface="+mj-lt"/>
              </a:defRPr>
            </a:lvl3pPr>
            <a:lvl4pPr marL="1827108" indent="0">
              <a:buNone/>
              <a:defRPr>
                <a:latin typeface="+mj-lt"/>
              </a:defRPr>
            </a:lvl4pPr>
            <a:lvl5pPr marL="2436144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Headline block area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11200" y="990600"/>
            <a:ext cx="86966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606233" y="79301"/>
            <a:ext cx="10972800" cy="552190"/>
          </a:xfrm>
          <a:prstGeom prst="rect">
            <a:avLst/>
          </a:prstGeom>
        </p:spPr>
        <p:txBody>
          <a:bodyPr lIns="64008">
            <a:noAutofit/>
          </a:bodyPr>
          <a:lstStyle>
            <a:lvl1pPr algn="l">
              <a:defRPr sz="373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dirty="0"/>
              <a:t>SLIDE </a:t>
            </a:r>
            <a:r>
              <a:rPr lang="en-US" b="0" dirty="0"/>
              <a:t>TITLE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6234" y="609600"/>
            <a:ext cx="10979533" cy="381001"/>
          </a:xfrm>
          <a:prstGeom prst="rect">
            <a:avLst/>
          </a:prstGeom>
        </p:spPr>
        <p:txBody>
          <a:bodyPr lIns="64008">
            <a:noAutofit/>
          </a:bodyPr>
          <a:lstStyle>
            <a:lvl1pPr marL="0" indent="0">
              <a:buNone/>
              <a:defRPr sz="1599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Optional page headline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4799" y="6553200"/>
            <a:ext cx="17307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PAGE </a:t>
            </a:r>
            <a:fld id="{5EDF9837-A3EE-4946-9644-5F3333319DC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07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6233" y="1662123"/>
            <a:ext cx="5892800" cy="1300855"/>
          </a:xfrm>
          <a:prstGeom prst="rect">
            <a:avLst/>
          </a:prstGeom>
        </p:spPr>
        <p:txBody>
          <a:bodyPr/>
          <a:lstStyle>
            <a:lvl1pPr marL="380648" indent="-380648">
              <a:buFont typeface="Arial" panose="020B0604020202020204" pitchFamily="34" charset="0"/>
              <a:buChar char="•"/>
              <a:defRPr sz="1599" baseline="0"/>
            </a:lvl1pPr>
            <a:lvl2pPr>
              <a:defRPr sz="1465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6233" y="1232223"/>
            <a:ext cx="5892800" cy="4898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5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 One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711200" y="990600"/>
            <a:ext cx="86966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06233" y="3468477"/>
            <a:ext cx="5892800" cy="1300855"/>
          </a:xfrm>
          <a:prstGeom prst="rect">
            <a:avLst/>
          </a:prstGeom>
        </p:spPr>
        <p:txBody>
          <a:bodyPr/>
          <a:lstStyle>
            <a:lvl1pPr marL="380648" indent="-380648">
              <a:buFont typeface="Arial" panose="020B0604020202020204" pitchFamily="34" charset="0"/>
              <a:buChar char="•"/>
              <a:defRPr sz="1599" baseline="0"/>
            </a:lvl1pPr>
            <a:lvl2pPr>
              <a:defRPr sz="1465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06233" y="3038577"/>
            <a:ext cx="5892800" cy="4898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5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 One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8" hasCustomPrompt="1"/>
          </p:nvPr>
        </p:nvSpPr>
        <p:spPr>
          <a:xfrm>
            <a:off x="606233" y="5274831"/>
            <a:ext cx="5892800" cy="1300855"/>
          </a:xfrm>
          <a:prstGeom prst="rect">
            <a:avLst/>
          </a:prstGeom>
        </p:spPr>
        <p:txBody>
          <a:bodyPr/>
          <a:lstStyle>
            <a:lvl1pPr marL="380648" indent="-380648">
              <a:buFont typeface="Arial" panose="020B0604020202020204" pitchFamily="34" charset="0"/>
              <a:buChar char="•"/>
              <a:defRPr sz="1599" baseline="0"/>
            </a:lvl1pPr>
            <a:lvl2pPr>
              <a:defRPr sz="1465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06233" y="4844931"/>
            <a:ext cx="5892800" cy="4898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5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 One</a:t>
            </a:r>
          </a:p>
        </p:txBody>
      </p:sp>
      <p:sp>
        <p:nvSpPr>
          <p:cNvPr id="28" name="Title 15"/>
          <p:cNvSpPr>
            <a:spLocks noGrp="1"/>
          </p:cNvSpPr>
          <p:nvPr>
            <p:ph type="title" hasCustomPrompt="1"/>
          </p:nvPr>
        </p:nvSpPr>
        <p:spPr>
          <a:xfrm>
            <a:off x="606233" y="79301"/>
            <a:ext cx="10972800" cy="552190"/>
          </a:xfrm>
          <a:prstGeom prst="rect">
            <a:avLst/>
          </a:prstGeom>
        </p:spPr>
        <p:txBody>
          <a:bodyPr lIns="64008">
            <a:noAutofit/>
          </a:bodyPr>
          <a:lstStyle>
            <a:lvl1pPr algn="l">
              <a:defRPr sz="373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dirty="0"/>
              <a:t>SLIDE </a:t>
            </a:r>
            <a:r>
              <a:rPr lang="en-US" b="0" dirty="0"/>
              <a:t>TITLE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6234" y="609600"/>
            <a:ext cx="10979533" cy="381001"/>
          </a:xfrm>
          <a:prstGeom prst="rect">
            <a:avLst/>
          </a:prstGeom>
        </p:spPr>
        <p:txBody>
          <a:bodyPr lIns="64008">
            <a:noAutofit/>
          </a:bodyPr>
          <a:lstStyle>
            <a:lvl1pPr marL="0" indent="0">
              <a:buNone/>
              <a:defRPr sz="1599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Optional page headline</a:t>
            </a: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4799" y="6553200"/>
            <a:ext cx="17307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PAGE </a:t>
            </a:r>
            <a:fld id="{5EDF9837-A3EE-4946-9644-5F3333319DC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1859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86400" y="1643400"/>
            <a:ext cx="6096000" cy="1300855"/>
          </a:xfrm>
          <a:prstGeom prst="rect">
            <a:avLst/>
          </a:prstGeom>
        </p:spPr>
        <p:txBody>
          <a:bodyPr/>
          <a:lstStyle>
            <a:lvl1pPr marL="380648" indent="-380648">
              <a:buFont typeface="Arial" panose="020B0604020202020204" pitchFamily="34" charset="0"/>
              <a:buChar char="•"/>
              <a:defRPr sz="1599" baseline="0"/>
            </a:lvl1pPr>
            <a:lvl2pPr>
              <a:defRPr sz="1465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486400" y="1213500"/>
            <a:ext cx="6096000" cy="610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1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11200" y="990600"/>
            <a:ext cx="86966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606233" y="79301"/>
            <a:ext cx="10972800" cy="552190"/>
          </a:xfrm>
          <a:prstGeom prst="rect">
            <a:avLst/>
          </a:prstGeom>
        </p:spPr>
        <p:txBody>
          <a:bodyPr lIns="64008">
            <a:noAutofit/>
          </a:bodyPr>
          <a:lstStyle>
            <a:lvl1pPr algn="l">
              <a:defRPr sz="373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dirty="0"/>
              <a:t>SLIDE </a:t>
            </a:r>
            <a:r>
              <a:rPr lang="en-US" b="0" dirty="0"/>
              <a:t>TITLE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6234" y="609600"/>
            <a:ext cx="10979533" cy="381001"/>
          </a:xfrm>
          <a:prstGeom prst="rect">
            <a:avLst/>
          </a:prstGeom>
        </p:spPr>
        <p:txBody>
          <a:bodyPr lIns="64008">
            <a:noAutofit/>
          </a:bodyPr>
          <a:lstStyle>
            <a:lvl1pPr marL="0" indent="0">
              <a:buNone/>
              <a:defRPr sz="1599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Optional page headline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4799" y="6553200"/>
            <a:ext cx="17307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PAGE </a:t>
            </a:r>
            <a:fld id="{5EDF9837-A3EE-4946-9644-5F3333319DC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003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2063102"/>
            <a:ext cx="3454400" cy="13008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599" baseline="0"/>
            </a:lvl1pPr>
            <a:lvl2pPr marL="609036" indent="0">
              <a:buNone/>
              <a:defRPr sz="1599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447800"/>
            <a:ext cx="3454400" cy="6100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131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8" hasCustomPrompt="1"/>
          </p:nvPr>
        </p:nvSpPr>
        <p:spPr>
          <a:xfrm>
            <a:off x="609600" y="4126203"/>
            <a:ext cx="3454400" cy="13008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599" baseline="0"/>
            </a:lvl1pPr>
            <a:lvl2pPr marL="609036" indent="0">
              <a:buNone/>
              <a:defRPr sz="1599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3510902"/>
            <a:ext cx="3454400" cy="6100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131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470400" y="2063102"/>
            <a:ext cx="3454400" cy="13008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599" baseline="0"/>
            </a:lvl1pPr>
            <a:lvl2pPr marL="609036" indent="0">
              <a:buNone/>
              <a:defRPr sz="1599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470400" y="1447800"/>
            <a:ext cx="3454400" cy="6100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131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22" hasCustomPrompt="1"/>
          </p:nvPr>
        </p:nvSpPr>
        <p:spPr>
          <a:xfrm>
            <a:off x="4470400" y="4126203"/>
            <a:ext cx="3454400" cy="13008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599" baseline="0"/>
            </a:lvl1pPr>
            <a:lvl2pPr marL="609036" indent="0">
              <a:buNone/>
              <a:defRPr sz="1599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470400" y="3510902"/>
            <a:ext cx="3454400" cy="6100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131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11200" y="990600"/>
            <a:ext cx="86966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5"/>
          <p:cNvSpPr>
            <a:spLocks noGrp="1"/>
          </p:cNvSpPr>
          <p:nvPr>
            <p:ph type="title" hasCustomPrompt="1"/>
          </p:nvPr>
        </p:nvSpPr>
        <p:spPr>
          <a:xfrm>
            <a:off x="606233" y="79301"/>
            <a:ext cx="10972800" cy="552190"/>
          </a:xfrm>
          <a:prstGeom prst="rect">
            <a:avLst/>
          </a:prstGeom>
        </p:spPr>
        <p:txBody>
          <a:bodyPr lIns="64008">
            <a:noAutofit/>
          </a:bodyPr>
          <a:lstStyle>
            <a:lvl1pPr algn="l">
              <a:defRPr sz="373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dirty="0"/>
              <a:t>SLIDE </a:t>
            </a:r>
            <a:r>
              <a:rPr lang="en-US" b="0" dirty="0"/>
              <a:t>TITLE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6234" y="609600"/>
            <a:ext cx="10979533" cy="381001"/>
          </a:xfrm>
          <a:prstGeom prst="rect">
            <a:avLst/>
          </a:prstGeom>
        </p:spPr>
        <p:txBody>
          <a:bodyPr lIns="64008">
            <a:noAutofit/>
          </a:bodyPr>
          <a:lstStyle>
            <a:lvl1pPr marL="0" indent="0">
              <a:buNone/>
              <a:defRPr sz="1599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Optional page headline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4799" y="6553200"/>
            <a:ext cx="17307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PAGE </a:t>
            </a:r>
            <a:fld id="{5EDF9837-A3EE-4946-9644-5F3333319DC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3644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2063102"/>
            <a:ext cx="3454400" cy="13008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599" baseline="0"/>
            </a:lvl1pPr>
            <a:lvl2pPr marL="609036" indent="0">
              <a:buNone/>
              <a:defRPr sz="1599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447800"/>
            <a:ext cx="3454400" cy="6100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131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50796" y="6553200"/>
            <a:ext cx="2844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5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PAGE </a:t>
            </a:r>
            <a:fld id="{5EDF9837-A3EE-4946-9644-5F3333319DC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368800" y="2063102"/>
            <a:ext cx="3454400" cy="13008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599" baseline="0"/>
            </a:lvl1pPr>
            <a:lvl2pPr marL="609036" indent="0">
              <a:buNone/>
              <a:defRPr sz="1599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2" hasCustomPrompt="1"/>
          </p:nvPr>
        </p:nvSpPr>
        <p:spPr>
          <a:xfrm>
            <a:off x="8128000" y="2063102"/>
            <a:ext cx="3454400" cy="13008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599" baseline="0"/>
            </a:lvl1pPr>
            <a:lvl2pPr marL="609036" indent="0">
              <a:buNone/>
              <a:defRPr sz="1599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368800" y="1447800"/>
            <a:ext cx="3454400" cy="6100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131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8128000" y="1447800"/>
            <a:ext cx="3454400" cy="6100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131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11200" y="990600"/>
            <a:ext cx="86966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5"/>
          <p:cNvSpPr>
            <a:spLocks noGrp="1"/>
          </p:cNvSpPr>
          <p:nvPr>
            <p:ph type="title" hasCustomPrompt="1"/>
          </p:nvPr>
        </p:nvSpPr>
        <p:spPr>
          <a:xfrm>
            <a:off x="606233" y="79301"/>
            <a:ext cx="10972800" cy="552190"/>
          </a:xfrm>
          <a:prstGeom prst="rect">
            <a:avLst/>
          </a:prstGeom>
        </p:spPr>
        <p:txBody>
          <a:bodyPr lIns="64008">
            <a:noAutofit/>
          </a:bodyPr>
          <a:lstStyle>
            <a:lvl1pPr algn="l">
              <a:defRPr sz="373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dirty="0"/>
              <a:t>SLIDE </a:t>
            </a:r>
            <a:r>
              <a:rPr lang="en-US" b="0" dirty="0"/>
              <a:t>TITLE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6234" y="609600"/>
            <a:ext cx="10979533" cy="381001"/>
          </a:xfrm>
          <a:prstGeom prst="rect">
            <a:avLst/>
          </a:prstGeom>
        </p:spPr>
        <p:txBody>
          <a:bodyPr lIns="64008">
            <a:noAutofit/>
          </a:bodyPr>
          <a:lstStyle>
            <a:lvl1pPr marL="0" indent="0">
              <a:buNone/>
              <a:defRPr sz="1599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Optional page headline</a:t>
            </a:r>
          </a:p>
        </p:txBody>
      </p:sp>
    </p:spTree>
    <p:extLst>
      <p:ext uri="{BB962C8B-B14F-4D97-AF65-F5344CB8AC3E}">
        <p14:creationId xmlns:p14="http://schemas.microsoft.com/office/powerpoint/2010/main" val="1410463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1"/>
            <a:ext cx="12192000" cy="5902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45487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27223" y="6445487"/>
            <a:ext cx="28448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4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75738"/>
            <a:ext cx="109728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333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9600" y="1158787"/>
            <a:ext cx="109728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42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B9EA-FABB-41E7-AB66-8F6C0D0592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74864" y="5443999"/>
            <a:ext cx="11517136" cy="4580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74864" y="5436834"/>
            <a:ext cx="11522117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69883" y="5375904"/>
            <a:ext cx="11522117" cy="0"/>
          </a:xfrm>
          <a:prstGeom prst="line">
            <a:avLst/>
          </a:prstGeom>
          <a:ln w="19050">
            <a:solidFill>
              <a:srgbClr val="8DC6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74864" y="5902093"/>
            <a:ext cx="11522117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65480" y="5952478"/>
            <a:ext cx="11522117" cy="0"/>
          </a:xfrm>
          <a:prstGeom prst="line">
            <a:avLst/>
          </a:prstGeom>
          <a:ln w="19050">
            <a:solidFill>
              <a:srgbClr val="FF8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701497" y="5464166"/>
            <a:ext cx="11486100" cy="400050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8741" y="1143448"/>
            <a:ext cx="11517136" cy="4580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-18741" y="1136283"/>
            <a:ext cx="11522117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23723" y="1075353"/>
            <a:ext cx="11522117" cy="0"/>
          </a:xfrm>
          <a:prstGeom prst="line">
            <a:avLst/>
          </a:prstGeom>
          <a:ln w="19050">
            <a:solidFill>
              <a:srgbClr val="8DC6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18741" y="1601542"/>
            <a:ext cx="11522117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-28125" y="1651927"/>
            <a:ext cx="11522117" cy="0"/>
          </a:xfrm>
          <a:prstGeom prst="line">
            <a:avLst/>
          </a:prstGeom>
          <a:ln w="19050">
            <a:solidFill>
              <a:srgbClr val="FF8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/>
          <p:cNvSpPr>
            <a:spLocks noGrp="1"/>
          </p:cNvSpPr>
          <p:nvPr>
            <p:ph type="body" idx="13"/>
          </p:nvPr>
        </p:nvSpPr>
        <p:spPr>
          <a:xfrm>
            <a:off x="7891" y="1163615"/>
            <a:ext cx="11486100" cy="400050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4"/>
          </p:nvPr>
        </p:nvSpPr>
        <p:spPr>
          <a:xfrm>
            <a:off x="609600" y="1967537"/>
            <a:ext cx="10972800" cy="31864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89770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65F1B84-9A40-42D8-B3EE-41F4BD7CFE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5734" y="1411289"/>
            <a:ext cx="7247465" cy="1884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8480D57-B2D8-4496-806A-1824358683A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91811" y="6352054"/>
            <a:ext cx="8730140" cy="169277"/>
          </a:xfrm>
          <a:prstGeom prst="rect">
            <a:avLst/>
          </a:prstGeom>
        </p:spPr>
        <p:txBody>
          <a:bodyPr/>
          <a:lstStyle/>
          <a:p>
            <a:pPr>
              <a:tabLst>
                <a:tab pos="989013" algn="l"/>
              </a:tabLst>
            </a:pPr>
            <a:r>
              <a:rPr lang="fr-FR"/>
              <a:t>| [Insert document title] | [Insert date]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BA43E0-9E3A-46EC-91D4-D70A0E6EB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5" y="361387"/>
            <a:ext cx="11040533" cy="3693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697EB0-B117-49FF-A917-A125A4BD1ADE}"/>
              </a:ext>
            </a:extLst>
          </p:cNvPr>
          <p:cNvGrpSpPr/>
          <p:nvPr userDrawn="1"/>
        </p:nvGrpSpPr>
        <p:grpSpPr>
          <a:xfrm>
            <a:off x="12275233" y="0"/>
            <a:ext cx="2706315" cy="1919363"/>
            <a:chOff x="3528102" y="847657"/>
            <a:chExt cx="2029736" cy="1919363"/>
          </a:xfrm>
        </p:grpSpPr>
        <p:sp>
          <p:nvSpPr>
            <p:cNvPr id="13" name="Guidance note">
              <a:extLst>
                <a:ext uri="{FF2B5EF4-FFF2-40B4-BE49-F238E27FC236}">
                  <a16:creationId xmlns:a16="http://schemas.microsoft.com/office/drawing/2014/main" id="{65D2E8E2-B939-47BE-ABAD-FE4F177614F2}"/>
                </a:ext>
              </a:extLst>
            </p:cNvPr>
            <p:cNvSpPr/>
            <p:nvPr/>
          </p:nvSpPr>
          <p:spPr>
            <a:xfrm>
              <a:off x="3528102" y="847657"/>
              <a:ext cx="2029736" cy="1919363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t" anchorCtr="0">
              <a:spAutoFit/>
            </a:bodyPr>
            <a:lstStyle/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Reapplying the Slide Layout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Putting text into a placeholder not only ensures the text sits in the correct place and is formatted correctly, it also helps to update the page quickly and efficiently. 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Right click on the page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on ‘Layout’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Select the layout you require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Text bullet formatting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use text/bullet formatting levels correctly, use the Increase List Level and Decrease List Level buttons from the Paragraph group on the Home tab</a:t>
              </a: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Alternatively you can use the keyboard shortcuts: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Shift+Alt+Right arrow key = increase level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Shift+Alt+Left arrow key = decrease level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Guides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ensure all other elements aside from placeholders are positioned correctly, switch your drawing guides on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Alt+F9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4C7CE35-7986-402F-8390-31B932649199}"/>
                </a:ext>
              </a:extLst>
            </p:cNvPr>
            <p:cNvGrpSpPr/>
            <p:nvPr/>
          </p:nvGrpSpPr>
          <p:grpSpPr bwMode="gray">
            <a:xfrm>
              <a:off x="3568059" y="1907313"/>
              <a:ext cx="1038536" cy="360283"/>
              <a:chOff x="4736026" y="-3144621"/>
              <a:chExt cx="1698109" cy="589139"/>
            </a:xfrm>
            <a:solidFill>
              <a:srgbClr val="A5A5A5">
                <a:lumMod val="20000"/>
                <a:lumOff val="80000"/>
              </a:srgbClr>
            </a:solidFill>
          </p:grpSpPr>
          <p:pic>
            <p:nvPicPr>
              <p:cNvPr id="15" name="Picture 3">
                <a:extLst>
                  <a:ext uri="{FF2B5EF4-FFF2-40B4-BE49-F238E27FC236}">
                    <a16:creationId xmlns:a16="http://schemas.microsoft.com/office/drawing/2014/main" id="{22217A6C-310C-4BB8-A473-2B80591878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736026" y="-3144621"/>
                <a:ext cx="1698109" cy="58913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Rounded Rectangle 20">
                <a:extLst>
                  <a:ext uri="{FF2B5EF4-FFF2-40B4-BE49-F238E27FC236}">
                    <a16:creationId xmlns:a16="http://schemas.microsoft.com/office/drawing/2014/main" id="{41C254A7-0433-4311-BD85-C0B8DE54934A}"/>
                  </a:ext>
                </a:extLst>
              </p:cNvPr>
              <p:cNvSpPr/>
              <p:nvPr/>
            </p:nvSpPr>
            <p:spPr bwMode="gray">
              <a:xfrm>
                <a:off x="5292025" y="-3085266"/>
                <a:ext cx="346227" cy="166715"/>
              </a:xfrm>
              <a:prstGeom prst="roundRect">
                <a:avLst>
                  <a:gd name="adj" fmla="val 20963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73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014151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B9EA-FABB-41E7-AB66-8F6C0D0592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-18741" y="1143448"/>
            <a:ext cx="11517136" cy="4580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-18741" y="1136283"/>
            <a:ext cx="11522117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23723" y="1075353"/>
            <a:ext cx="11522117" cy="0"/>
          </a:xfrm>
          <a:prstGeom prst="line">
            <a:avLst/>
          </a:prstGeom>
          <a:ln w="19050">
            <a:solidFill>
              <a:srgbClr val="8DC6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18741" y="1601542"/>
            <a:ext cx="11522117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-28125" y="1651927"/>
            <a:ext cx="11522117" cy="0"/>
          </a:xfrm>
          <a:prstGeom prst="line">
            <a:avLst/>
          </a:prstGeom>
          <a:ln w="19050">
            <a:solidFill>
              <a:srgbClr val="FF8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/>
          <p:cNvSpPr>
            <a:spLocks noGrp="1"/>
          </p:cNvSpPr>
          <p:nvPr>
            <p:ph type="body" idx="13"/>
          </p:nvPr>
        </p:nvSpPr>
        <p:spPr>
          <a:xfrm>
            <a:off x="7891" y="1163615"/>
            <a:ext cx="11486100" cy="400050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609600" y="1967536"/>
            <a:ext cx="10972800" cy="42278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494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B9EA-FABB-41E7-AB66-8F6C0D0592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74864" y="5443999"/>
            <a:ext cx="11517136" cy="4580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74864" y="5436834"/>
            <a:ext cx="11522117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69883" y="5375904"/>
            <a:ext cx="11522117" cy="0"/>
          </a:xfrm>
          <a:prstGeom prst="line">
            <a:avLst/>
          </a:prstGeom>
          <a:ln w="19050">
            <a:solidFill>
              <a:srgbClr val="8DC6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74864" y="5902093"/>
            <a:ext cx="11522117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65480" y="5952478"/>
            <a:ext cx="11522117" cy="0"/>
          </a:xfrm>
          <a:prstGeom prst="line">
            <a:avLst/>
          </a:prstGeom>
          <a:ln w="19050">
            <a:solidFill>
              <a:srgbClr val="FF8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701497" y="5464166"/>
            <a:ext cx="11486100" cy="400050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609600" y="1143001"/>
            <a:ext cx="10972800" cy="4011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4618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64507" y="4545566"/>
            <a:ext cx="6604000" cy="533399"/>
          </a:xfrm>
          <a:prstGeom prst="rect">
            <a:avLst/>
          </a:prstGeom>
        </p:spPr>
        <p:txBody>
          <a:bodyPr/>
          <a:lstStyle>
            <a:lvl1pPr>
              <a:defRPr sz="319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064507" y="4976613"/>
            <a:ext cx="6604000" cy="381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5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5064507" y="5484143"/>
            <a:ext cx="6604000" cy="381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5" b="1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fld id="{13762F14-7C12-45A1-8990-1E9E1E815E08}" type="datetime4">
              <a:rPr lang="en-US" smtClean="0"/>
              <a:t>September 7,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75849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079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1" name="Freeform 33"/>
          <p:cNvSpPr>
            <a:spLocks/>
          </p:cNvSpPr>
          <p:nvPr/>
        </p:nvSpPr>
        <p:spPr bwMode="auto">
          <a:xfrm>
            <a:off x="1" y="0"/>
            <a:ext cx="12213167" cy="2400300"/>
          </a:xfrm>
          <a:custGeom>
            <a:avLst/>
            <a:gdLst>
              <a:gd name="T0" fmla="*/ 0 w 5760"/>
              <a:gd name="T1" fmla="*/ 0 h 1512"/>
              <a:gd name="T2" fmla="*/ 0 w 5760"/>
              <a:gd name="T3" fmla="*/ 1368 h 1512"/>
              <a:gd name="T4" fmla="*/ 1008 w 5760"/>
              <a:gd name="T5" fmla="*/ 1368 h 1512"/>
              <a:gd name="T6" fmla="*/ 1152 w 5760"/>
              <a:gd name="T7" fmla="*/ 1512 h 1512"/>
              <a:gd name="T8" fmla="*/ 1296 w 5760"/>
              <a:gd name="T9" fmla="*/ 1368 h 1512"/>
              <a:gd name="T10" fmla="*/ 5760 w 5760"/>
              <a:gd name="T11" fmla="*/ 1368 h 1512"/>
              <a:gd name="T12" fmla="*/ 5760 w 5760"/>
              <a:gd name="T13" fmla="*/ 0 h 1512"/>
              <a:gd name="T14" fmla="*/ 0 w 5760"/>
              <a:gd name="T15" fmla="*/ 0 h 1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60" h="1512">
                <a:moveTo>
                  <a:pt x="0" y="0"/>
                </a:moveTo>
                <a:lnTo>
                  <a:pt x="0" y="1368"/>
                </a:lnTo>
                <a:lnTo>
                  <a:pt x="1008" y="1368"/>
                </a:lnTo>
                <a:lnTo>
                  <a:pt x="1152" y="1512"/>
                </a:lnTo>
                <a:lnTo>
                  <a:pt x="1296" y="1368"/>
                </a:lnTo>
                <a:lnTo>
                  <a:pt x="5760" y="1368"/>
                </a:lnTo>
                <a:lnTo>
                  <a:pt x="576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79C1"/>
              </a:solidFill>
            </a:endParaRPr>
          </a:p>
        </p:txBody>
      </p:sp>
      <p:sp>
        <p:nvSpPr>
          <p:cNvPr id="43022" name="Rectangle 14"/>
          <p:cNvSpPr>
            <a:spLocks noGrp="1" noChangeArrowheads="1"/>
          </p:cNvSpPr>
          <p:nvPr>
            <p:ph type="ctrTitle" sz="quarter"/>
          </p:nvPr>
        </p:nvSpPr>
        <p:spPr>
          <a:xfrm>
            <a:off x="791634" y="1337797"/>
            <a:ext cx="10725151" cy="52322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3023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62001" y="5164139"/>
            <a:ext cx="10725151" cy="5032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pic>
        <p:nvPicPr>
          <p:cNvPr id="43028" name="Picture 4" descr="NG logo small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184" y="265113"/>
            <a:ext cx="28956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44" name="Line 36"/>
          <p:cNvSpPr>
            <a:spLocks noChangeShapeType="1"/>
          </p:cNvSpPr>
          <p:nvPr userDrawn="1"/>
        </p:nvSpPr>
        <p:spPr bwMode="auto">
          <a:xfrm flipH="1" flipV="1">
            <a:off x="914400" y="2971800"/>
            <a:ext cx="609600" cy="3429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79C1"/>
              </a:solidFill>
            </a:endParaRPr>
          </a:p>
        </p:txBody>
      </p:sp>
      <p:sp>
        <p:nvSpPr>
          <p:cNvPr id="43047" name="Line 39"/>
          <p:cNvSpPr>
            <a:spLocks noChangeShapeType="1"/>
          </p:cNvSpPr>
          <p:nvPr userDrawn="1"/>
        </p:nvSpPr>
        <p:spPr bwMode="auto">
          <a:xfrm>
            <a:off x="3200400" y="4343400"/>
            <a:ext cx="609600" cy="3429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79C1"/>
              </a:solidFill>
            </a:endParaRPr>
          </a:p>
        </p:txBody>
      </p:sp>
      <p:sp>
        <p:nvSpPr>
          <p:cNvPr id="43048" name="Line 40"/>
          <p:cNvSpPr>
            <a:spLocks noChangeShapeType="1"/>
          </p:cNvSpPr>
          <p:nvPr userDrawn="1"/>
        </p:nvSpPr>
        <p:spPr bwMode="auto">
          <a:xfrm flipH="1">
            <a:off x="914400" y="4343400"/>
            <a:ext cx="609600" cy="3429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79C1"/>
              </a:solidFill>
            </a:endParaRPr>
          </a:p>
        </p:txBody>
      </p:sp>
      <p:sp>
        <p:nvSpPr>
          <p:cNvPr id="43049" name="Line 41"/>
          <p:cNvSpPr>
            <a:spLocks noChangeShapeType="1"/>
          </p:cNvSpPr>
          <p:nvPr userDrawn="1"/>
        </p:nvSpPr>
        <p:spPr bwMode="auto">
          <a:xfrm flipV="1">
            <a:off x="3200400" y="2971800"/>
            <a:ext cx="609600" cy="3429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79C1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1371601" y="3216276"/>
            <a:ext cx="1919817" cy="9451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 b="1" dirty="0">
                <a:solidFill>
                  <a:srgbClr val="000000"/>
                </a:solidFill>
              </a:rPr>
              <a:t>Place your chosen image here. The four corners must just cover the arrow tips. For covers, the three pictures should be the same size and in a straight line.   </a:t>
            </a:r>
            <a:endParaRPr lang="en-GB" altLang="en-US" sz="2800" b="1" dirty="0">
              <a:solidFill>
                <a:srgbClr val="0079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505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7CC028-F407-4940-9C7C-37AC6C672D4C}" type="datetime1">
              <a:rPr lang="en-US" altLang="en-US"/>
              <a:pPr/>
              <a:t>2/25/2026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A3107-691A-4B9D-B36E-5D542CAA472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6159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623484"/>
            <a:ext cx="10515600" cy="1938992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1C7976-057A-4AA0-90C9-15BCF0166A49}" type="datetime1">
              <a:rPr lang="en-US" altLang="en-US"/>
              <a:pPr/>
              <a:t>2/25/2026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636E04-92BF-4CD8-8792-61A987AB75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8223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6908"/>
            <a:ext cx="12192000" cy="139109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12918"/>
            <a:ext cx="10972800" cy="501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3001"/>
            <a:ext cx="10972800" cy="498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ABB9EA-FABB-41E7-AB66-8F6C0D0592C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0"/>
            <a:ext cx="12192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3275"/>
            <a:ext cx="12192000" cy="2418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228600"/>
            <a:ext cx="12192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19050">
            <a:solidFill>
              <a:srgbClr val="FF8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46" y="6019800"/>
            <a:ext cx="3044055" cy="74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9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82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FF8B0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972E34-0C49-4E19-9832-D1D6B53213DF}" type="datetime1">
              <a:rPr lang="en-US" altLang="en-US" b="1" smtClean="0">
                <a:solidFill>
                  <a:srgbClr val="0079C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2/25/2026</a:t>
            </a:fld>
            <a:endParaRPr lang="en-US" altLang="en-US" b="1" dirty="0">
              <a:solidFill>
                <a:srgbClr val="0079C1"/>
              </a:solidFill>
            </a:endParaRP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79C1"/>
              </a:solidFill>
            </a:endParaRP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381750"/>
            <a:ext cx="28448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C4E2F5-D1E9-4CF5-BE8B-6B5359149736}" type="slidenum">
              <a:rPr lang="en-US" altLang="en-US" b="1" smtClean="0">
                <a:solidFill>
                  <a:srgbClr val="0079C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b="1" dirty="0">
              <a:solidFill>
                <a:srgbClr val="0079C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933451" y="1382714"/>
            <a:ext cx="10665883" cy="1587"/>
          </a:xfrm>
          <a:prstGeom prst="line">
            <a:avLst/>
          </a:prstGeom>
          <a:ln w="19050" cap="flat" cmpd="sng" algn="ctr">
            <a:solidFill>
              <a:srgbClr val="2478C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789" name="Picture 4" descr="NG logo small.ai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184" y="265113"/>
            <a:ext cx="28956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9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91634" y="762000"/>
            <a:ext cx="819996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327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1634" y="1485900"/>
            <a:ext cx="1078653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29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rgbClr val="0079C1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rgbClr val="0079C1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rgbClr val="0079C1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rgbClr val="0079C1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0079C1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0079C1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0079C1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0079C1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panose="05020102010507070707" pitchFamily="18" charset="2"/>
        <a:buChar char="¾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panose="05020102010507070707" pitchFamily="18" charset="2"/>
        <a:buChar char="¾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panose="05020102010507070707" pitchFamily="18" charset="2"/>
        <a:buChar char="¾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panose="05020102010507070707" pitchFamily="18" charset="2"/>
        <a:buChar char="¾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panose="05020102010507070707" pitchFamily="18" charset="2"/>
        <a:buChar char="¾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50796" y="6553200"/>
            <a:ext cx="2844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5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PAGE </a:t>
            </a:r>
            <a:fld id="{5EDF9837-A3EE-4946-9644-5F3333319DC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1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1218072" rtl="0" eaLnBrk="1" latinLnBrk="0" hangingPunct="1">
        <a:spcBef>
          <a:spcPct val="0"/>
        </a:spcBef>
        <a:buNone/>
        <a:defRPr sz="5328" b="1" kern="1200">
          <a:solidFill>
            <a:srgbClr val="707372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456777" indent="-456777" algn="l" defTabSz="1218072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•"/>
        <a:defRPr sz="3197" kern="1200">
          <a:solidFill>
            <a:srgbClr val="707372"/>
          </a:solidFill>
          <a:latin typeface="+mn-lt"/>
          <a:ea typeface="+mn-ea"/>
          <a:cs typeface="+mn-cs"/>
        </a:defRPr>
      </a:lvl1pPr>
      <a:lvl2pPr marL="989684" indent="-380648" algn="l" defTabSz="1218072" rtl="0" eaLnBrk="1" latinLnBrk="0" hangingPunct="1">
        <a:spcBef>
          <a:spcPct val="20000"/>
        </a:spcBef>
        <a:buClr>
          <a:schemeClr val="accent2"/>
        </a:buClr>
        <a:buSzPct val="80000"/>
        <a:buFont typeface="Arial" panose="020B0604020202020204" pitchFamily="34" charset="0"/>
        <a:buChar char="–"/>
        <a:defRPr sz="2664" kern="1200">
          <a:solidFill>
            <a:srgbClr val="707372"/>
          </a:solidFill>
          <a:latin typeface="+mn-lt"/>
          <a:ea typeface="+mn-ea"/>
          <a:cs typeface="+mn-cs"/>
        </a:defRPr>
      </a:lvl2pPr>
      <a:lvl3pPr marL="1522590" indent="-304518" algn="l" defTabSz="1218072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•"/>
        <a:defRPr sz="2398" kern="1200">
          <a:solidFill>
            <a:srgbClr val="707372"/>
          </a:solidFill>
          <a:latin typeface="+mn-lt"/>
          <a:ea typeface="+mn-ea"/>
          <a:cs typeface="+mn-cs"/>
        </a:defRPr>
      </a:lvl3pPr>
      <a:lvl4pPr marL="2131626" indent="-304518" algn="l" defTabSz="1218072" rtl="0" eaLnBrk="1" latinLnBrk="0" hangingPunct="1">
        <a:spcBef>
          <a:spcPct val="20000"/>
        </a:spcBef>
        <a:buClr>
          <a:schemeClr val="accent2"/>
        </a:buClr>
        <a:buSzPct val="80000"/>
        <a:buFont typeface="Arial" panose="020B0604020202020204" pitchFamily="34" charset="0"/>
        <a:buChar char="–"/>
        <a:defRPr sz="2131" kern="1200">
          <a:solidFill>
            <a:srgbClr val="707372"/>
          </a:solidFill>
          <a:latin typeface="+mn-lt"/>
          <a:ea typeface="+mn-ea"/>
          <a:cs typeface="+mn-cs"/>
        </a:defRPr>
      </a:lvl4pPr>
      <a:lvl5pPr marL="2740663" indent="-304518" algn="l" defTabSz="1218072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»"/>
        <a:defRPr sz="2131" kern="1200">
          <a:solidFill>
            <a:srgbClr val="707372"/>
          </a:solidFill>
          <a:latin typeface="+mn-lt"/>
          <a:ea typeface="+mn-ea"/>
          <a:cs typeface="+mn-cs"/>
        </a:defRPr>
      </a:lvl5pPr>
      <a:lvl6pPr marL="3349699" indent="-304518" algn="l" defTabSz="1218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58735" indent="-304518" algn="l" defTabSz="1218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567771" indent="-304518" algn="l" defTabSz="1218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176807" indent="-304518" algn="l" defTabSz="1218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036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072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108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144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181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217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253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289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tex4272/Desktop/Unitil_PPT_Pieces/bullet.pn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55"/>
            <a:ext cx="12180722" cy="685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573410" y="4139542"/>
            <a:ext cx="7612951" cy="2131626"/>
          </a:xfrm>
          <a:prstGeom prst="rect">
            <a:avLst/>
          </a:prstGeom>
          <a:solidFill>
            <a:schemeClr val="tx1">
              <a:alpha val="9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March 3, 2026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76800" y="4494724"/>
            <a:ext cx="7315200" cy="805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197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/>
              <a:t>Damage Prevention and Natural Gas Presentation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859F96-7A83-8F00-3257-8CC78780B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552" y="5139919"/>
            <a:ext cx="3438095" cy="914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4806A1-02DD-AB82-2417-ACE9BC49D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02" y="4378014"/>
            <a:ext cx="3550523" cy="14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17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F43AE-148F-C6B7-87B7-D162449F3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0D0230-6928-FC1F-1BA5-9EC1259CE960}"/>
              </a:ext>
            </a:extLst>
          </p:cNvPr>
          <p:cNvSpPr txBox="1"/>
          <p:nvPr/>
        </p:nvSpPr>
        <p:spPr>
          <a:xfrm>
            <a:off x="989556" y="300625"/>
            <a:ext cx="9995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Unrestrained Fittings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1638F-7F02-2A7D-4BFD-41D7DBCE6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62887"/>
            <a:ext cx="5199391" cy="39357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D8C54B-05A1-EDF3-98FD-8F776EFFA9F2}"/>
              </a:ext>
            </a:extLst>
          </p:cNvPr>
          <p:cNvSpPr txBox="1"/>
          <p:nvPr/>
        </p:nvSpPr>
        <p:spPr>
          <a:xfrm>
            <a:off x="1168052" y="1675622"/>
            <a:ext cx="4055301" cy="315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1118" marR="0" lvl="0" indent="-601118" algn="l" defTabSz="609585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>
                <a:srgbClr val="F4911E"/>
              </a:buClr>
              <a:buSzPct val="1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 Narrow"/>
                <a:ea typeface="+mn-ea"/>
              </a:rPr>
              <a:t>Stop Work</a:t>
            </a:r>
          </a:p>
          <a:p>
            <a:pPr marL="601118" marR="0" lvl="0" indent="-601118" algn="l" defTabSz="609585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>
                <a:srgbClr val="F4911E"/>
              </a:buClr>
              <a:buSzPct val="180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400" dirty="0">
                <a:solidFill>
                  <a:srgbClr val="555555"/>
                </a:solidFill>
                <a:latin typeface="Arial Narrow"/>
              </a:rPr>
              <a:t>Stabilize The Area</a:t>
            </a:r>
          </a:p>
          <a:p>
            <a:pPr marL="601118" marR="0" lvl="0" indent="-601118" algn="l" defTabSz="609585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>
                <a:srgbClr val="F4911E"/>
              </a:buClr>
              <a:buSzPct val="1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 Narrow"/>
                <a:ea typeface="+mn-ea"/>
              </a:rPr>
              <a:t>Notif</a:t>
            </a:r>
            <a:r>
              <a:rPr lang="en-US" altLang="en-US" sz="2400" dirty="0">
                <a:solidFill>
                  <a:srgbClr val="555555"/>
                </a:solidFill>
                <a:latin typeface="Arial Narrow"/>
              </a:rPr>
              <a:t>y the Gas Company</a:t>
            </a:r>
          </a:p>
          <a:p>
            <a:pPr marL="601118" marR="0" lvl="0" indent="-601118" algn="l" defTabSz="609585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>
                <a:srgbClr val="F4911E"/>
              </a:buClr>
              <a:buSzPct val="1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 Narrow"/>
                <a:ea typeface="+mn-ea"/>
              </a:rPr>
              <a:t>Wait </a:t>
            </a:r>
            <a:r>
              <a:rPr lang="en-US" altLang="en-US" sz="2400" dirty="0">
                <a:solidFill>
                  <a:srgbClr val="555555"/>
                </a:solidFill>
                <a:latin typeface="Arial Narrow"/>
              </a:rPr>
              <a:t>Before Resuming Work 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 Narrow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75134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A2B807-5066-4BFE-B4C9-73060D4B80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" y="69847"/>
            <a:ext cx="12135561" cy="6826253"/>
          </a:xfrm>
          <a:prstGeom prst="rect">
            <a:avLst/>
          </a:prstGeom>
        </p:spPr>
      </p:pic>
      <p:sp>
        <p:nvSpPr>
          <p:cNvPr id="14" name="Title 9">
            <a:extLst>
              <a:ext uri="{FF2B5EF4-FFF2-40B4-BE49-F238E27FC236}">
                <a16:creationId xmlns:a16="http://schemas.microsoft.com/office/drawing/2014/main" id="{9800FA02-1A62-496F-91E5-AD13C146F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900" y="4926378"/>
            <a:ext cx="7658100" cy="1512522"/>
          </a:xfrm>
        </p:spPr>
        <p:txBody>
          <a:bodyPr/>
          <a:lstStyle/>
          <a:p>
            <a:r>
              <a:rPr lang="en-US" dirty="0"/>
              <a:t>PROTECTION OF PRESSURE REGULATION FACILITIES AND SENSE LINES</a:t>
            </a:r>
          </a:p>
        </p:txBody>
      </p:sp>
    </p:spTree>
    <p:extLst>
      <p:ext uri="{BB962C8B-B14F-4D97-AF65-F5344CB8AC3E}">
        <p14:creationId xmlns:p14="http://schemas.microsoft.com/office/powerpoint/2010/main" val="2665983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F02A72-8180-47CD-8CFA-9B43ECB4E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11" y="431800"/>
            <a:ext cx="10069689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37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0D028DF-5F36-41A6-96C3-FE30DB53FE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1311" y="1143001"/>
            <a:ext cx="4975792" cy="5194299"/>
          </a:xfrm>
        </p:spPr>
        <p:txBody>
          <a:bodyPr/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Excavation poses a significant risk to system integrity if a damage occurs 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Over pressurization and public safety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Significant customer outages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Compliance with regulations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Damage to facility infrastructure- Expense</a:t>
            </a:r>
          </a:p>
          <a:p>
            <a:pPr marL="0" indent="0">
              <a:buNone/>
            </a:pPr>
            <a:endParaRPr lang="en-US" sz="2398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F081C26-9EEF-4CC4-A787-BB79EF1F2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312" y="79302"/>
            <a:ext cx="10962649" cy="913554"/>
          </a:xfrm>
        </p:spPr>
        <p:txBody>
          <a:bodyPr anchor="b"/>
          <a:lstStyle/>
          <a:p>
            <a:r>
              <a:rPr lang="en-US" dirty="0"/>
              <a:t>Concerns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3C8658-6FBA-4BC0-9592-0A626A001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803" y="1488156"/>
            <a:ext cx="6514286" cy="33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70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C84263-A809-45D5-9797-B6F246C5629B}"/>
              </a:ext>
            </a:extLst>
          </p:cNvPr>
          <p:cNvSpPr/>
          <p:nvPr/>
        </p:nvSpPr>
        <p:spPr>
          <a:xfrm>
            <a:off x="5182446" y="282314"/>
            <a:ext cx="1421084" cy="3045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810D8B-4F7F-4FD3-AEE7-5124BBE9C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724" y="282314"/>
            <a:ext cx="9948276" cy="598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2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E3461A-5BC8-4670-B133-F104B444C4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Verification of sense line locations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Verification of station critical valves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Technician on standby when working in close proximity to stations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Location sense lines closer to facility or above ground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Installing steel sense lines or moving them above ground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Steel plating a legacy facilities</a:t>
            </a:r>
            <a:endParaRPr lang="en-US" sz="213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7F892A-230D-4A6F-9CFA-D970E3AF6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312" y="79302"/>
            <a:ext cx="10962649" cy="913554"/>
          </a:xfrm>
        </p:spPr>
        <p:txBody>
          <a:bodyPr anchor="b"/>
          <a:lstStyle/>
          <a:p>
            <a:r>
              <a:rPr lang="en-US" dirty="0"/>
              <a:t>Proactive Mitigation Measures to Ensure Facility Integrity</a:t>
            </a:r>
          </a:p>
        </p:txBody>
      </p:sp>
    </p:spTree>
    <p:extLst>
      <p:ext uri="{BB962C8B-B14F-4D97-AF65-F5344CB8AC3E}">
        <p14:creationId xmlns:p14="http://schemas.microsoft.com/office/powerpoint/2010/main" val="2539196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127910"/>
            <a:ext cx="10972800" cy="50148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800" b="0" dirty="0">
                <a:solidFill>
                  <a:schemeClr val="tx1"/>
                </a:solidFill>
              </a:rPr>
              <a:t>Understanding Gas Locate Marks</a:t>
            </a:r>
          </a:p>
        </p:txBody>
      </p:sp>
      <p:graphicFrame>
        <p:nvGraphicFramePr>
          <p:cNvPr id="12" name="Object 2">
            <a:extLst>
              <a:ext uri="{FF2B5EF4-FFF2-40B4-BE49-F238E27FC236}">
                <a16:creationId xmlns:a16="http://schemas.microsoft.com/office/drawing/2014/main" id="{B1970C09-5229-44A1-B537-899C0CDB6E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7597382"/>
              </p:ext>
            </p:extLst>
          </p:nvPr>
        </p:nvGraphicFramePr>
        <p:xfrm>
          <a:off x="212861" y="1336164"/>
          <a:ext cx="3552408" cy="4844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6095238" imgH="4571429" progId="MSPhotoEd.3">
                  <p:embed/>
                </p:oleObj>
              </mc:Choice>
              <mc:Fallback>
                <p:oleObj name="Photo Editor Photo" r:id="rId2" imgW="6095238" imgH="45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861" y="1336164"/>
                        <a:ext cx="3552408" cy="48447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">
            <a:extLst>
              <a:ext uri="{FF2B5EF4-FFF2-40B4-BE49-F238E27FC236}">
                <a16:creationId xmlns:a16="http://schemas.microsoft.com/office/drawing/2014/main" id="{5DC0F40D-C8EC-44A3-8DC9-D45A2BAC18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5170796"/>
              </p:ext>
            </p:extLst>
          </p:nvPr>
        </p:nvGraphicFramePr>
        <p:xfrm>
          <a:off x="4040618" y="1336164"/>
          <a:ext cx="4486656" cy="4844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6095238" imgH="4571429" progId="MSPhotoEd.3">
                  <p:embed/>
                </p:oleObj>
              </mc:Choice>
              <mc:Fallback>
                <p:oleObj name="Photo Editor Photo" r:id="rId4" imgW="6095238" imgH="45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0618" y="1336164"/>
                        <a:ext cx="4486656" cy="48447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503D7294-63E3-4867-9FE9-12F985828C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2624" y="1336166"/>
            <a:ext cx="3068012" cy="484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20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459" y="1169157"/>
            <a:ext cx="6858000" cy="51550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8412" y="370505"/>
            <a:ext cx="32960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Gas Facility Marks</a:t>
            </a:r>
          </a:p>
        </p:txBody>
      </p:sp>
    </p:spTree>
    <p:extLst>
      <p:ext uri="{BB962C8B-B14F-4D97-AF65-F5344CB8AC3E}">
        <p14:creationId xmlns:p14="http://schemas.microsoft.com/office/powerpoint/2010/main" val="1998562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1575681"/>
              </p:ext>
            </p:extLst>
          </p:nvPr>
        </p:nvGraphicFramePr>
        <p:xfrm>
          <a:off x="248854" y="1137797"/>
          <a:ext cx="11684000" cy="5191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8580952" imgH="6304762" progId="Paint.Picture">
                  <p:embed/>
                </p:oleObj>
              </mc:Choice>
              <mc:Fallback>
                <p:oleObj name="Bitmap Image" r:id="rId2" imgW="8580952" imgH="630476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854" y="1137797"/>
                        <a:ext cx="11684000" cy="51914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604454" y="277172"/>
            <a:ext cx="10972800" cy="50148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8072" rtl="0" eaLnBrk="1" latinLnBrk="0" hangingPunct="1">
              <a:spcBef>
                <a:spcPct val="0"/>
              </a:spcBef>
              <a:buNone/>
              <a:defRPr sz="5861" b="1" kern="1200">
                <a:solidFill>
                  <a:srgbClr val="70737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solidFill>
                  <a:schemeClr val="tx1"/>
                </a:solidFill>
              </a:rPr>
              <a:t>Gas Line Markings</a:t>
            </a:r>
          </a:p>
        </p:txBody>
      </p:sp>
    </p:spTree>
    <p:extLst>
      <p:ext uri="{BB962C8B-B14F-4D97-AF65-F5344CB8AC3E}">
        <p14:creationId xmlns:p14="http://schemas.microsoft.com/office/powerpoint/2010/main" val="2116416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images (4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758" y="914400"/>
            <a:ext cx="8627164" cy="504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37508" y="0"/>
            <a:ext cx="4868883" cy="914400"/>
          </a:xfrm>
        </p:spPr>
        <p:txBody>
          <a:bodyPr/>
          <a:lstStyle/>
          <a:p>
            <a:r>
              <a:rPr lang="en-US" sz="4800" b="0" dirty="0">
                <a:solidFill>
                  <a:schemeClr val="tx1"/>
                </a:solidFill>
              </a:rPr>
              <a:t>Cross Bore </a:t>
            </a:r>
          </a:p>
        </p:txBody>
      </p:sp>
    </p:spTree>
    <p:extLst>
      <p:ext uri="{BB962C8B-B14F-4D97-AF65-F5344CB8AC3E}">
        <p14:creationId xmlns:p14="http://schemas.microsoft.com/office/powerpoint/2010/main" val="1423135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 algn="r">
              <a:defRPr sz="1599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PAGE </a:t>
            </a:r>
            <a:fld id="{5EDF9837-A3EE-4946-9644-5F3333319DCE}" type="slidenum">
              <a:rPr lang="en-US" smtClean="0">
                <a:solidFill>
                  <a:srgbClr val="FFFFFF"/>
                </a:solidFill>
              </a:rPr>
              <a:pPr/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59278" y="1166752"/>
            <a:ext cx="10972800" cy="51696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4796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989684" indent="-38064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–"/>
              <a:defRPr sz="2664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2pPr>
            <a:lvl3pPr marL="1522590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398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3pPr>
            <a:lvl4pPr marL="2131626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–"/>
              <a:defRPr sz="2131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4pPr>
            <a:lvl5pPr marL="2740663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131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5pPr>
            <a:lvl6pPr marL="3349699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8735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7771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6807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dirty="0">
                <a:solidFill>
                  <a:srgbClr val="FF0000"/>
                </a:solidFill>
              </a:rPr>
              <a:t>SAFETY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Commitment to ensuring a safe environment for our customers, co-workers, ourselves and our neighbors</a:t>
            </a:r>
          </a:p>
          <a:p>
            <a:pPr algn="l"/>
            <a:endParaRPr lang="en-US" sz="2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PROTECT LIFE, PROPERTY, CONTINUITY OF SERVICE</a:t>
            </a:r>
            <a:endParaRPr lang="en-US" sz="2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l"/>
            <a:endParaRPr lang="en-US" sz="2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Excavation Damages are the Largest Threat to the Gas System</a:t>
            </a:r>
          </a:p>
          <a:p>
            <a:pPr marL="1446884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No matter how big or small</a:t>
            </a:r>
          </a:p>
          <a:p>
            <a:endParaRPr lang="en-US" sz="28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412918"/>
            <a:ext cx="10972800" cy="5014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FF8B0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Why we are here…</a:t>
            </a:r>
          </a:p>
        </p:txBody>
      </p:sp>
    </p:spTree>
    <p:extLst>
      <p:ext uri="{BB962C8B-B14F-4D97-AF65-F5344CB8AC3E}">
        <p14:creationId xmlns:p14="http://schemas.microsoft.com/office/powerpoint/2010/main" val="3134590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09600" y="412918"/>
            <a:ext cx="10972800" cy="50148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8072" rtl="0" eaLnBrk="1" latinLnBrk="0" hangingPunct="1">
              <a:spcBef>
                <a:spcPct val="0"/>
              </a:spcBef>
              <a:buNone/>
              <a:defRPr sz="5861" b="1" kern="1200">
                <a:solidFill>
                  <a:srgbClr val="70737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altLang="en-US" sz="4000" b="0" dirty="0">
                <a:solidFill>
                  <a:schemeClr val="tx1"/>
                </a:solidFill>
              </a:rPr>
              <a:t>What are Cross-Bores and why is important to know?</a:t>
            </a:r>
            <a:endParaRPr lang="en-US" sz="4000" b="0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1" y="1605281"/>
            <a:ext cx="6011843" cy="4520884"/>
          </a:xfrm>
          <a:prstGeom prst="rect">
            <a:avLst/>
          </a:prstGeom>
        </p:spPr>
        <p:txBody>
          <a:bodyPr>
            <a:normAutofit/>
          </a:bodyPr>
          <a:lstStyle>
            <a:lvl1pPr marL="456777" indent="-456777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197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1pPr>
            <a:lvl2pPr marL="989684" indent="-38064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–"/>
              <a:defRPr sz="2664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2pPr>
            <a:lvl3pPr marL="1522590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398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3pPr>
            <a:lvl4pPr marL="2131626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–"/>
              <a:defRPr sz="2131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4pPr>
            <a:lvl5pPr marL="2740663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131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5pPr>
            <a:lvl6pPr marL="3349699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8735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7771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6807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A cross-bore is an intersection of one underground utility or structure, by a second utility that compromises the structural integrity of either the utility or underground structure.</a:t>
            </a:r>
          </a:p>
          <a:p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444" y="1889532"/>
            <a:ext cx="5314286" cy="3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9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482" y="949445"/>
            <a:ext cx="8974044" cy="556814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600" y="201465"/>
            <a:ext cx="10972800" cy="50148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8072" rtl="0" eaLnBrk="1" latinLnBrk="0" hangingPunct="1">
              <a:spcBef>
                <a:spcPct val="0"/>
              </a:spcBef>
              <a:buNone/>
              <a:defRPr sz="5861" b="1" kern="1200">
                <a:solidFill>
                  <a:srgbClr val="70737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sz="4800" b="0" dirty="0">
                <a:solidFill>
                  <a:schemeClr val="tx1"/>
                </a:solidFill>
              </a:rPr>
              <a:t>Cross Bore Examples</a:t>
            </a:r>
          </a:p>
        </p:txBody>
      </p:sp>
    </p:spTree>
    <p:extLst>
      <p:ext uri="{BB962C8B-B14F-4D97-AF65-F5344CB8AC3E}">
        <p14:creationId xmlns:p14="http://schemas.microsoft.com/office/powerpoint/2010/main" val="2184644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25" y="816712"/>
            <a:ext cx="4142857" cy="5533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862" y="1624932"/>
            <a:ext cx="5630421" cy="4106897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161310" y="223238"/>
            <a:ext cx="9904021" cy="951095"/>
          </a:xfrm>
        </p:spPr>
        <p:txBody>
          <a:bodyPr/>
          <a:lstStyle/>
          <a:p>
            <a:pPr defTabSz="609585">
              <a:lnSpc>
                <a:spcPct val="80000"/>
              </a:lnSpc>
            </a:pPr>
            <a:r>
              <a:rPr lang="en-US" sz="5333" dirty="0">
                <a:solidFill>
                  <a:schemeClr val="tx1"/>
                </a:solidFill>
              </a:rPr>
              <a:t>GAS LEAKS</a:t>
            </a:r>
          </a:p>
        </p:txBody>
      </p:sp>
    </p:spTree>
    <p:extLst>
      <p:ext uri="{BB962C8B-B14F-4D97-AF65-F5344CB8AC3E}">
        <p14:creationId xmlns:p14="http://schemas.microsoft.com/office/powerpoint/2010/main" val="186850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8308" y="1265129"/>
            <a:ext cx="5415330" cy="48610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Stay Calm and Think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Stop Work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Rupture or release of Gas - CALL 911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Clear the Area – shut off engine/equipment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Evacuate Near-By Buildings/Homes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Call Gas Company immediately after calling 911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What to do when a gas line is damaged?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532" y="1600200"/>
            <a:ext cx="6032210" cy="33690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13912" y="5225143"/>
            <a:ext cx="5668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excavator damage the gas line outside the home, injuring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86349D-C3A0-42EC-9170-4B01CAC1BC08}"/>
              </a:ext>
            </a:extLst>
          </p:cNvPr>
          <p:cNvSpPr txBox="1"/>
          <p:nvPr/>
        </p:nvSpPr>
        <p:spPr>
          <a:xfrm>
            <a:off x="3146961" y="6331766"/>
            <a:ext cx="553390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90000"/>
              </a:lnSpc>
              <a:spcAft>
                <a:spcPct val="10000"/>
              </a:spcAft>
              <a:buFontTx/>
              <a:buNone/>
            </a:pPr>
            <a:r>
              <a:rPr lang="en-US" altLang="en-US" sz="3200" b="1" dirty="0"/>
              <a:t>Unitil Emergency Line (</a:t>
            </a:r>
            <a:r>
              <a:rPr lang="en-US" altLang="en-US" sz="2000" b="1" dirty="0"/>
              <a:t>1-866-542-3547</a:t>
            </a:r>
            <a:r>
              <a:rPr lang="en-US" altLang="en-US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8377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2504" y="1600201"/>
            <a:ext cx="4952011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After calling 911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Evacuate the area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Think about adjacent structures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What to do when a gas line is damaged?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514" y="1126833"/>
            <a:ext cx="6999228" cy="51820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BD42EC-1641-4A25-A395-F6A318C48832}"/>
              </a:ext>
            </a:extLst>
          </p:cNvPr>
          <p:cNvSpPr txBox="1"/>
          <p:nvPr/>
        </p:nvSpPr>
        <p:spPr>
          <a:xfrm>
            <a:off x="3329049" y="6331766"/>
            <a:ext cx="553390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90000"/>
              </a:lnSpc>
              <a:spcAft>
                <a:spcPct val="10000"/>
              </a:spcAft>
              <a:buFontTx/>
              <a:buNone/>
            </a:pPr>
            <a:r>
              <a:rPr lang="en-US" altLang="en-US" sz="3200" b="1" dirty="0"/>
              <a:t>Unitil Emergency Line (</a:t>
            </a:r>
            <a:r>
              <a:rPr lang="en-US" altLang="en-US" sz="2000" b="1" dirty="0"/>
              <a:t>1-866-542-3547</a:t>
            </a:r>
            <a:r>
              <a:rPr lang="en-US" altLang="en-US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07586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943C7F-65E4-438D-AB3C-97689646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609585">
              <a:lnSpc>
                <a:spcPct val="80000"/>
              </a:lnSpc>
            </a:pPr>
            <a:r>
              <a:rPr lang="en-US" sz="4800" dirty="0">
                <a:solidFill>
                  <a:schemeClr val="tx1"/>
                </a:solidFill>
              </a:rPr>
              <a:t>What NOT to do when a gas line is damaged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289429-071A-4992-B602-689EBB388D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52" y="1447799"/>
            <a:ext cx="3175000" cy="4727369"/>
          </a:xfrm>
          <a:prstGeom prst="rect">
            <a:avLst/>
          </a:prstGeom>
        </p:spPr>
      </p:pic>
      <p:pic>
        <p:nvPicPr>
          <p:cNvPr id="6" name="Picture 2" descr="C:\Users\allisc\Desktop\MUST Gas Photos\pics 10.15.2017 302.jpg">
            <a:extLst>
              <a:ext uri="{FF2B5EF4-FFF2-40B4-BE49-F238E27FC236}">
                <a16:creationId xmlns:a16="http://schemas.microsoft.com/office/drawing/2014/main" id="{CCDC87C3-81EE-44C2-85F0-3E417EC29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647" y="1423834"/>
            <a:ext cx="3248033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llisc\Desktop\MUST Gas Photos\pics 10.15.2017 356.jpg">
            <a:extLst>
              <a:ext uri="{FF2B5EF4-FFF2-40B4-BE49-F238E27FC236}">
                <a16:creationId xmlns:a16="http://schemas.microsoft.com/office/drawing/2014/main" id="{D10721F0-A12B-4980-A266-CDDFB66B7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647" y="3697850"/>
            <a:ext cx="3248034" cy="247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E1B0EA-3C76-46C1-B334-CDF04FB5624F}"/>
              </a:ext>
            </a:extLst>
          </p:cNvPr>
          <p:cNvSpPr txBox="1"/>
          <p:nvPr/>
        </p:nvSpPr>
        <p:spPr bwMode="auto">
          <a:xfrm>
            <a:off x="286248" y="1140030"/>
            <a:ext cx="5081399" cy="524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endParaRPr lang="en-US" sz="1800" dirty="0">
              <a:solidFill>
                <a:schemeClr val="tx1">
                  <a:lumMod val="95000"/>
                </a:schemeClr>
              </a:solidFill>
              <a:latin typeface="+mj-lt"/>
              <a:cs typeface="Times New Roman" pitchFamily="18" charset="0"/>
            </a:endParaRP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DON’T PANIC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DON’T Look in or get in the hole 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DON’T Attempt to stop the flow of gas 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DON’T Operate any valves on the gas system 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DON’T Attempt to repair the damage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DON’T Backfill. Wait until the gas company has made the repair and gives the OK to do so</a:t>
            </a:r>
          </a:p>
        </p:txBody>
      </p:sp>
    </p:spTree>
    <p:extLst>
      <p:ext uri="{BB962C8B-B14F-4D97-AF65-F5344CB8AC3E}">
        <p14:creationId xmlns:p14="http://schemas.microsoft.com/office/powerpoint/2010/main" val="194021017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9C9172-3C06-4AE8-BD6D-8F2469703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Reporting Damages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1092E2D-768B-48AC-9885-69849FA8677A}"/>
              </a:ext>
            </a:extLst>
          </p:cNvPr>
          <p:cNvSpPr txBox="1">
            <a:spLocks noChangeArrowheads="1"/>
          </p:cNvSpPr>
          <p:nvPr/>
        </p:nvSpPr>
        <p:spPr>
          <a:xfrm>
            <a:off x="297156" y="1371600"/>
            <a:ext cx="5188889" cy="4496462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Tx/>
              <a:buNone/>
              <a:defRPr sz="18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Tx/>
              <a:buNone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270000" indent="-27000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540000" indent="-27000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810000" indent="-27000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0" indent="-27000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540000" indent="-27000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lphaLcPeriod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810000" indent="-27000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romanLcPeriod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0" indent="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Tx/>
              <a:buNone/>
              <a:defRPr sz="2400">
                <a:solidFill>
                  <a:schemeClr val="accent1"/>
                </a:solidFill>
                <a:latin typeface="+mn-lt"/>
                <a:ea typeface="+mn-ea"/>
              </a:defRPr>
            </a:lvl9pPr>
          </a:lstStyle>
          <a:p>
            <a:pPr marL="342900" indent="-342900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  <a:latin typeface="+mj-lt"/>
              </a:rPr>
              <a:t>Report all Damages Immediately</a:t>
            </a:r>
          </a:p>
          <a:p>
            <a:pPr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defRPr/>
            </a:pPr>
            <a:endParaRPr lang="en-US" sz="2000" kern="0" dirty="0">
              <a:solidFill>
                <a:schemeClr val="tx1"/>
              </a:solidFill>
              <a:latin typeface="+mj-lt"/>
            </a:endParaRPr>
          </a:p>
          <a:p>
            <a:pPr marL="342900" indent="-342900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  <a:latin typeface="+mj-lt"/>
              </a:rPr>
              <a:t>Coating Damage</a:t>
            </a:r>
          </a:p>
          <a:p>
            <a:pPr marL="612900" lvl="2" indent="-342900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defRPr/>
            </a:pPr>
            <a:r>
              <a:rPr lang="en-US" sz="1800" kern="0" dirty="0">
                <a:latin typeface="+mj-lt"/>
              </a:rPr>
              <a:t>Could lead to future leaks.</a:t>
            </a:r>
          </a:p>
          <a:p>
            <a:pPr lvl="1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defRPr/>
            </a:pPr>
            <a:endParaRPr lang="en-US" sz="2000" kern="0" dirty="0">
              <a:latin typeface="+mj-lt"/>
            </a:endParaRPr>
          </a:p>
          <a:p>
            <a:pPr marL="342900" indent="-342900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  <a:latin typeface="+mj-lt"/>
              </a:rPr>
              <a:t>Broken Tracer Wire or Warning Tape</a:t>
            </a:r>
          </a:p>
          <a:p>
            <a:pPr marL="612900" lvl="2" indent="-342900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defRPr/>
            </a:pPr>
            <a:r>
              <a:rPr lang="en-US" sz="1800" kern="0" dirty="0">
                <a:latin typeface="+mj-lt"/>
              </a:rPr>
              <a:t>Plastic is not conductive so without traceable wire and tape gas facilities can’t be located for future construction</a:t>
            </a:r>
          </a:p>
          <a:p>
            <a:pPr lvl="1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defRPr/>
            </a:pPr>
            <a:endParaRPr lang="en-US" sz="2000" kern="0" dirty="0">
              <a:latin typeface="+mj-lt"/>
            </a:endParaRPr>
          </a:p>
          <a:p>
            <a:pPr marL="342900" indent="-342900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  <a:latin typeface="+mj-lt"/>
              </a:rPr>
              <a:t>Unmarked Gas Facilities </a:t>
            </a:r>
          </a:p>
          <a:p>
            <a:pPr marL="612900" lvl="2" indent="-342900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defRPr/>
            </a:pPr>
            <a:r>
              <a:rPr lang="en-US" sz="1800" kern="0" dirty="0">
                <a:latin typeface="+mj-lt"/>
              </a:rPr>
              <a:t>Notify Gas Company immediately so we can correct possible mapping discrepancies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03765" y="5919038"/>
            <a:ext cx="553390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90000"/>
              </a:lnSpc>
              <a:spcAft>
                <a:spcPct val="10000"/>
              </a:spcAft>
              <a:buFontTx/>
              <a:buNone/>
            </a:pPr>
            <a:r>
              <a:rPr lang="en-US" altLang="en-US" sz="3200" b="1" dirty="0"/>
              <a:t>Unitil Emergency Line (</a:t>
            </a:r>
            <a:r>
              <a:rPr lang="en-US" altLang="en-US" sz="2000" b="1" dirty="0"/>
              <a:t>1-866-542-3547</a:t>
            </a:r>
            <a:r>
              <a:rPr lang="en-US" altLang="en-US" sz="3200" b="1" dirty="0"/>
              <a:t>)</a:t>
            </a: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045" y="546053"/>
            <a:ext cx="2503244" cy="333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289" y="3425619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9183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0" dirty="0">
                <a:solidFill>
                  <a:schemeClr val="tx1"/>
                </a:solidFill>
              </a:rPr>
              <a:t>Be Safe and Hand Dig Around Our Pipes!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920" y="1411289"/>
            <a:ext cx="7650162" cy="49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302105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Questions?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104D6E-E186-4423-BBB1-FC0A25F0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5" y="2079859"/>
            <a:ext cx="3585604" cy="30601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C31C03-53CE-451B-B215-95B00D6D1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757" y="361387"/>
            <a:ext cx="6427508" cy="26982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DC2986-E7ED-4BDD-8542-685CC4A7A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223" y="3315700"/>
            <a:ext cx="2000879" cy="269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1493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81940-E6F2-40B6-BDAD-A256E033D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95825"/>
            <a:ext cx="10363200" cy="964323"/>
          </a:xfrm>
        </p:spPr>
        <p:txBody>
          <a:bodyPr/>
          <a:lstStyle/>
          <a:p>
            <a:r>
              <a:rPr lang="en-US" dirty="0"/>
              <a:t>Hand Digging Requirements!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0590A2-6D32-4C32-913A-9BA725FE6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57" y="1576454"/>
            <a:ext cx="5545313" cy="3195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AD0277-D8F8-4990-B4D2-2C225F8D0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421" y="1576454"/>
            <a:ext cx="5934406" cy="372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10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75738"/>
            <a:ext cx="10972800" cy="951095"/>
          </a:xfrm>
        </p:spPr>
        <p:txBody>
          <a:bodyPr>
            <a:normAutofit fontScale="90000"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PROPERTIES OF NATURAL GAS</a:t>
            </a:r>
            <a:endParaRPr lang="en-US" sz="1733" b="0" dirty="0">
              <a:solidFill>
                <a:schemeClr val="tx1"/>
              </a:solidFill>
            </a:endParaRPr>
          </a:p>
        </p:txBody>
      </p:sp>
      <p:sp>
        <p:nvSpPr>
          <p:cNvPr id="7" name="Content Placeholder 12"/>
          <p:cNvSpPr txBox="1">
            <a:spLocks/>
          </p:cNvSpPr>
          <p:nvPr/>
        </p:nvSpPr>
        <p:spPr>
          <a:xfrm>
            <a:off x="391886" y="1377313"/>
            <a:ext cx="9373201" cy="4309029"/>
          </a:xfrm>
          <a:prstGeom prst="rect">
            <a:avLst/>
          </a:prstGeom>
        </p:spPr>
        <p:txBody>
          <a:bodyPr>
            <a:noAutofit/>
          </a:bodyPr>
          <a:lstStyle>
            <a:lvl1pPr marL="456777" indent="-456777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197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1pPr>
            <a:lvl2pPr marL="989684" indent="-38064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–"/>
              <a:defRPr sz="2664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2pPr>
            <a:lvl3pPr marL="1522590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398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3pPr>
            <a:lvl4pPr marL="2131626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–"/>
              <a:defRPr sz="2131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4pPr>
            <a:lvl5pPr marL="2740663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131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5pPr>
            <a:lvl6pPr marL="3349699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8735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7771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6807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Natural Gas is:</a:t>
            </a:r>
          </a:p>
          <a:p>
            <a:pPr lvl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Colorless; Odorless; Tasteless; Non-Toxic; </a:t>
            </a:r>
            <a:b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Lighter than air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Odorant added (Methyl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mercaptan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</a:p>
          <a:p>
            <a:pPr lvl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Rotten-egg/cabbage smell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Natural gas is highly flammable and will burn when the </a:t>
            </a:r>
            <a:b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gas-to-air ratio is between about 5% and 15%</a:t>
            </a:r>
          </a:p>
          <a:p>
            <a:pPr lvl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Concentrations below 5% or above 15% will not burn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Liquefied gases, such as propane, have different properties than natural gas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84" y="2572890"/>
            <a:ext cx="4262406" cy="22440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74959" y="1953078"/>
            <a:ext cx="412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Natural Gas Components</a:t>
            </a:r>
          </a:p>
        </p:txBody>
      </p:sp>
    </p:spTree>
    <p:extLst>
      <p:ext uri="{BB962C8B-B14F-4D97-AF65-F5344CB8AC3E}">
        <p14:creationId xmlns:p14="http://schemas.microsoft.com/office/powerpoint/2010/main" val="3545522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000" y="1261724"/>
            <a:ext cx="9840000" cy="494358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600" y="175738"/>
            <a:ext cx="10972800" cy="95109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1218072" rtl="0" eaLnBrk="1" latinLnBrk="0" hangingPunct="1">
              <a:spcBef>
                <a:spcPct val="0"/>
              </a:spcBef>
              <a:buNone/>
              <a:defRPr sz="5861" b="1" kern="1200">
                <a:solidFill>
                  <a:srgbClr val="70737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chemeClr val="tx1"/>
                </a:solidFill>
              </a:rPr>
              <a:t>PROPERTIES OF NATURAL GAS</a:t>
            </a:r>
            <a:endParaRPr lang="en-US" sz="1733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968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9018" y="201615"/>
            <a:ext cx="8610006" cy="867164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tx1"/>
                </a:solidFill>
              </a:rPr>
              <a:t>“Lighter than Air”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09600" y="1600201"/>
            <a:ext cx="8447054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4796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989684" indent="-38064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–"/>
              <a:defRPr sz="2664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2pPr>
            <a:lvl3pPr marL="1522590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398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3pPr>
            <a:lvl4pPr marL="2131626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–"/>
              <a:defRPr sz="2131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4pPr>
            <a:lvl5pPr marL="2740663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131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5pPr>
            <a:lvl6pPr marL="3349699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8735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7771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6807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altLang="en-US" sz="2800">
                <a:solidFill>
                  <a:schemeClr val="tx1"/>
                </a:solidFill>
              </a:rPr>
              <a:t>When released in the atmosphere:</a:t>
            </a:r>
          </a:p>
          <a:p>
            <a:pPr marL="803275" lvl="1" indent="-346075">
              <a:buFontTx/>
              <a:buChar char="•"/>
            </a:pPr>
            <a:r>
              <a:rPr lang="en-US" altLang="en-US" sz="2800">
                <a:solidFill>
                  <a:schemeClr val="tx1"/>
                </a:solidFill>
              </a:rPr>
              <a:t>Natural gas will rise and quickly mix with air.</a:t>
            </a:r>
          </a:p>
          <a:p>
            <a:pPr marL="803275" lvl="1" indent="-346075">
              <a:buFontTx/>
              <a:buChar char="•"/>
            </a:pPr>
            <a:r>
              <a:rPr lang="en-US" altLang="en-US" sz="2800">
                <a:solidFill>
                  <a:schemeClr val="tx1"/>
                </a:solidFill>
              </a:rPr>
              <a:t>Propane, gasoline and fuel oils will settle at ground level.</a:t>
            </a:r>
          </a:p>
          <a:p>
            <a:pPr>
              <a:buClr>
                <a:schemeClr val="tx1"/>
              </a:buClr>
            </a:pPr>
            <a:r>
              <a:rPr lang="en-US" altLang="en-US" sz="2800">
                <a:solidFill>
                  <a:schemeClr val="tx1"/>
                </a:solidFill>
              </a:rPr>
              <a:t>Natural gas:</a:t>
            </a:r>
          </a:p>
          <a:p>
            <a:pPr marL="803275" lvl="1" indent="-346075">
              <a:buFontTx/>
              <a:buChar char="•"/>
            </a:pPr>
            <a:r>
              <a:rPr lang="en-US" altLang="en-US" sz="2800">
                <a:solidFill>
                  <a:schemeClr val="tx1"/>
                </a:solidFill>
              </a:rPr>
              <a:t>Will follow the path of least resistance.</a:t>
            </a:r>
          </a:p>
          <a:p>
            <a:pPr marL="803275" lvl="1" indent="-346075">
              <a:buFontTx/>
              <a:buChar char="•"/>
            </a:pPr>
            <a:r>
              <a:rPr lang="en-US" altLang="en-US" sz="2800">
                <a:solidFill>
                  <a:schemeClr val="tx1"/>
                </a:solidFill>
              </a:rPr>
              <a:t>Can accumulate far away from initial leak by traveling through sewers and underground duct lines.</a:t>
            </a:r>
            <a:endParaRPr lang="en-US" altLang="en-US" sz="28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6654" y="1475243"/>
            <a:ext cx="2771429" cy="45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61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2"/>
          <p:cNvSpPr txBox="1">
            <a:spLocks/>
          </p:cNvSpPr>
          <p:nvPr/>
        </p:nvSpPr>
        <p:spPr>
          <a:xfrm>
            <a:off x="609600" y="1297133"/>
            <a:ext cx="6527470" cy="50205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601118" indent="-601118" algn="l" defTabSz="609585" rtl="0" eaLnBrk="1" latinLnBrk="0" hangingPunct="1">
              <a:spcBef>
                <a:spcPct val="20000"/>
              </a:spcBef>
              <a:buClr>
                <a:srgbClr val="F4911E"/>
              </a:buClr>
              <a:buSzPct val="180000"/>
              <a:buFontTx/>
              <a:buBlip>
                <a:blip r:embed="rId2" r:link="rId3"/>
              </a:buBlip>
              <a:defRPr sz="3733" kern="1200">
                <a:solidFill>
                  <a:srgbClr val="555555"/>
                </a:solidFill>
                <a:latin typeface="Arial Narrow"/>
                <a:ea typeface="+mn-ea"/>
                <a:cs typeface="Arial Narrow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Clr>
                <a:srgbClr val="F4911E"/>
              </a:buClr>
              <a:buSzPct val="90000"/>
              <a:buFont typeface="Lucida Grande"/>
              <a:buChar char="-"/>
              <a:defRPr sz="3200" kern="1200">
                <a:solidFill>
                  <a:srgbClr val="555555"/>
                </a:solidFill>
                <a:latin typeface="Arial Narrow"/>
                <a:ea typeface="+mn-ea"/>
                <a:cs typeface="Arial Narrow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rgbClr val="F4911E"/>
              </a:buClr>
              <a:buSzPct val="90000"/>
              <a:buFont typeface="Lucida Grande"/>
              <a:buChar char="-"/>
              <a:defRPr sz="2667" kern="1200">
                <a:solidFill>
                  <a:srgbClr val="555555"/>
                </a:solidFill>
                <a:latin typeface="Arial Narrow"/>
                <a:ea typeface="+mn-ea"/>
                <a:cs typeface="Arial Narrow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Clr>
                <a:srgbClr val="F4911E"/>
              </a:buClr>
              <a:buSzPct val="90000"/>
              <a:buFont typeface="Lucida Grande"/>
              <a:buChar char="-"/>
              <a:defRPr sz="2400" kern="1200">
                <a:solidFill>
                  <a:srgbClr val="555555"/>
                </a:solidFill>
                <a:latin typeface="Arial Narrow"/>
                <a:ea typeface="+mn-ea"/>
                <a:cs typeface="Arial Narrow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Clr>
                <a:srgbClr val="F4911E"/>
              </a:buClr>
              <a:buSzPct val="90000"/>
              <a:buFont typeface="Lucida Grande"/>
              <a:buChar char="-"/>
              <a:defRPr sz="2400" kern="1200">
                <a:solidFill>
                  <a:srgbClr val="555555"/>
                </a:solidFill>
                <a:latin typeface="Arial Narrow"/>
                <a:ea typeface="+mn-ea"/>
                <a:cs typeface="Arial Narrow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200" dirty="0"/>
              <a:t>Your Equipment</a:t>
            </a:r>
          </a:p>
          <a:p>
            <a:pPr marL="601118" marR="0" lvl="0" indent="-601118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F4911E"/>
              </a:buClr>
              <a:buSzPct val="1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 Narrow"/>
                <a:ea typeface="+mn-ea"/>
              </a:rPr>
              <a:t>Static electricity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200" dirty="0"/>
              <a:t>Ringing telephones</a:t>
            </a:r>
          </a:p>
          <a:p>
            <a:pPr marL="601118" marR="0" lvl="0" indent="-601118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F4911E"/>
              </a:buClr>
              <a:buSzPct val="1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 Narrow"/>
                <a:ea typeface="+mn-ea"/>
              </a:rPr>
              <a:t>Light switches</a:t>
            </a:r>
          </a:p>
          <a:p>
            <a:pPr marL="601118" marR="0" lvl="0" indent="-601118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F4911E"/>
              </a:buClr>
              <a:buSzPct val="1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 Narrow"/>
                <a:ea typeface="+mn-ea"/>
              </a:rPr>
              <a:t>Flashlights</a:t>
            </a:r>
          </a:p>
          <a:p>
            <a:pPr marL="601118" marR="0" lvl="0" indent="-601118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F4911E"/>
              </a:buClr>
              <a:buSzPct val="1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 Narrow"/>
                <a:ea typeface="+mn-ea"/>
              </a:rPr>
              <a:t>Pilot lights</a:t>
            </a:r>
          </a:p>
          <a:p>
            <a:pPr marL="601118" marR="0" lvl="0" indent="-601118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F4911E"/>
              </a:buClr>
              <a:buSzPct val="1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 Narrow"/>
                <a:ea typeface="+mn-ea"/>
              </a:rPr>
              <a:t>Open flames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175738"/>
            <a:ext cx="10972800" cy="951095"/>
          </a:xfrm>
        </p:spPr>
        <p:txBody>
          <a:bodyPr>
            <a:normAutofit fontScale="90000"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Potential Ignition Sources </a:t>
            </a:r>
            <a:endParaRPr lang="en-US" sz="1733" b="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E1E45C-0F65-40C6-BAA0-AFF33C48E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52" y="1297133"/>
            <a:ext cx="6862049" cy="454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59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86888" y="1025071"/>
            <a:ext cx="7037388" cy="570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299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 typeface="Wingdings" pitchFamily="2" charset="2"/>
              <a:buBlip>
                <a:blip r:embed="rId2"/>
              </a:buBlip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Types: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003299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Cast Iron (1842 to 1950)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808080"/>
              </a:buClr>
              <a:buSzPct val="80000"/>
              <a:buFont typeface="Arial" charset="0"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Bell Joints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808080"/>
              </a:buClr>
              <a:buSzPct val="80000"/>
              <a:buFont typeface="Arial" charset="0"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Lacks Ductility 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808080"/>
              </a:buClr>
              <a:buSzPct val="80000"/>
              <a:buFont typeface="Arial" charset="0"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Tensile Strength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003299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Bare Steel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808080"/>
              </a:buClr>
              <a:buSzPct val="80000"/>
              <a:buFont typeface="Arial" charset="0"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Corrosion leaks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003299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Coated steel 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808080"/>
              </a:buClr>
              <a:buSzPct val="80000"/>
              <a:buFont typeface="Arial" charset="0"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Third Party Damage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808080"/>
              </a:buClr>
              <a:buSzPct val="80000"/>
              <a:buFont typeface="Arial" charset="0"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Occasional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localized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corrosion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003299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Plastic- High Density Polyethylene (HDPE) or Medium Density (MDPE)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808080"/>
              </a:buClr>
              <a:buSzPct val="80000"/>
              <a:buFont typeface="Arial" charset="0"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Third Party Damage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16809" y="186563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4800" b="0" dirty="0">
                <a:solidFill>
                  <a:schemeClr val="tx1"/>
                </a:solidFill>
              </a:rPr>
              <a:t>Gas Pipe Materials Types</a:t>
            </a: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471" y="1329563"/>
            <a:ext cx="5227596" cy="363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54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925585-844B-491C-A13B-C30B5269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928" y="707136"/>
            <a:ext cx="3856564" cy="2095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9D6B54-AE8F-4116-AB71-479F941657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96" y="707136"/>
            <a:ext cx="4047743" cy="30358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9A2471-7565-47F1-B616-24DAFA68D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660" y="3917247"/>
            <a:ext cx="3505074" cy="235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17933"/>
      </p:ext>
    </p:extLst>
  </p:cSld>
  <p:clrMapOvr>
    <a:masterClrMapping/>
  </p:clrMapOvr>
</p:sld>
</file>

<file path=ppt/theme/theme1.xml><?xml version="1.0" encoding="utf-8"?>
<a:theme xmlns:a="http://schemas.openxmlformats.org/drawingml/2006/main" name="CMA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G Photo">
  <a:themeElements>
    <a:clrScheme name="NG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ED9"/>
      </a:accent1>
      <a:accent2>
        <a:srgbClr val="52DA3F"/>
      </a:accent2>
      <a:accent3>
        <a:srgbClr val="FFFFFF"/>
      </a:accent3>
      <a:accent4>
        <a:srgbClr val="000000"/>
      </a:accent4>
      <a:accent5>
        <a:srgbClr val="AAD3E9"/>
      </a:accent5>
      <a:accent6>
        <a:srgbClr val="49C538"/>
      </a:accent6>
      <a:hlink>
        <a:srgbClr val="FF7800"/>
      </a:hlink>
      <a:folHlink>
        <a:srgbClr val="00B090"/>
      </a:folHlink>
    </a:clrScheme>
    <a:fontScheme name="NG Phot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800" b="1" i="0" u="none" strike="noStrike" cap="none" normalizeH="0" baseline="0" smtClean="0">
            <a:ln>
              <a:noFill/>
            </a:ln>
            <a:solidFill>
              <a:srgbClr val="0079C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800" b="1" i="0" u="none" strike="noStrike" cap="none" normalizeH="0" baseline="0" smtClean="0">
            <a:ln>
              <a:noFill/>
            </a:ln>
            <a:solidFill>
              <a:srgbClr val="0079C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NG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AED9"/>
        </a:accent1>
        <a:accent2>
          <a:srgbClr val="52DA3F"/>
        </a:accent2>
        <a:accent3>
          <a:srgbClr val="FFFFFF"/>
        </a:accent3>
        <a:accent4>
          <a:srgbClr val="000000"/>
        </a:accent4>
        <a:accent5>
          <a:srgbClr val="AAD3E9"/>
        </a:accent5>
        <a:accent6>
          <a:srgbClr val="49C538"/>
        </a:accent6>
        <a:hlink>
          <a:srgbClr val="FF7800"/>
        </a:hlink>
        <a:folHlink>
          <a:srgbClr val="00B09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ustom 1">
      <a:dk1>
        <a:srgbClr val="282A33"/>
      </a:dk1>
      <a:lt1>
        <a:srgbClr val="FFFFFF"/>
      </a:lt1>
      <a:dk2>
        <a:srgbClr val="0070C0"/>
      </a:dk2>
      <a:lt2>
        <a:srgbClr val="FFFFFF"/>
      </a:lt2>
      <a:accent1>
        <a:srgbClr val="233E99"/>
      </a:accent1>
      <a:accent2>
        <a:srgbClr val="E57200"/>
      </a:accent2>
      <a:accent3>
        <a:srgbClr val="418FDE"/>
      </a:accent3>
      <a:accent4>
        <a:srgbClr val="70AB37"/>
      </a:accent4>
      <a:accent5>
        <a:srgbClr val="00B0F0"/>
      </a:accent5>
      <a:accent6>
        <a:srgbClr val="A9431E"/>
      </a:accent6>
      <a:hlink>
        <a:srgbClr val="00B0F0"/>
      </a:hlink>
      <a:folHlink>
        <a:srgbClr val="70AB37"/>
      </a:folHlink>
    </a:clrScheme>
    <a:fontScheme name="Unitil Financial - Body / Header">
      <a:majorFont>
        <a:latin typeface="Calibri"/>
        <a:ea typeface=""/>
        <a:cs typeface=""/>
      </a:majorFont>
      <a:minorFont>
        <a:latin typeface="Arial Narrow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CMA PowerPoint Template</Template>
  <TotalTime>8444</TotalTime>
  <Words>649</Words>
  <Application>Microsoft Office PowerPoint</Application>
  <PresentationFormat>Widescreen</PresentationFormat>
  <Paragraphs>123</Paragraphs>
  <Slides>28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Arial Narrow</vt:lpstr>
      <vt:lpstr>Calibri</vt:lpstr>
      <vt:lpstr>Wingdings</vt:lpstr>
      <vt:lpstr>Wingdings 2</vt:lpstr>
      <vt:lpstr>CMA PowerPoint Template</vt:lpstr>
      <vt:lpstr>NG Photo</vt:lpstr>
      <vt:lpstr>1_Office Theme</vt:lpstr>
      <vt:lpstr>Photo Editor Photo</vt:lpstr>
      <vt:lpstr>Bitmap Image</vt:lpstr>
      <vt:lpstr>PowerPoint Presentation</vt:lpstr>
      <vt:lpstr>PowerPoint Presentation</vt:lpstr>
      <vt:lpstr>PowerPoint Presentation</vt:lpstr>
      <vt:lpstr>PROPERTIES OF NATURAL GAS</vt:lpstr>
      <vt:lpstr>PowerPoint Presentation</vt:lpstr>
      <vt:lpstr>“Lighter than Air”</vt:lpstr>
      <vt:lpstr>Potential Ignition Sources </vt:lpstr>
      <vt:lpstr>Gas Pipe Materials Types</vt:lpstr>
      <vt:lpstr>PowerPoint Presentation</vt:lpstr>
      <vt:lpstr>PowerPoint Presentation</vt:lpstr>
      <vt:lpstr>PROTECTION OF PRESSURE REGULATION FACILITIES AND SENSE LINES</vt:lpstr>
      <vt:lpstr>PowerPoint Presentation</vt:lpstr>
      <vt:lpstr>Concerns</vt:lpstr>
      <vt:lpstr>PowerPoint Presentation</vt:lpstr>
      <vt:lpstr>Proactive Mitigation Measures to Ensure Facility Integrity</vt:lpstr>
      <vt:lpstr>Understanding Gas Locate Marks</vt:lpstr>
      <vt:lpstr>PowerPoint Presentation</vt:lpstr>
      <vt:lpstr>PowerPoint Presentation</vt:lpstr>
      <vt:lpstr>Cross Bore </vt:lpstr>
      <vt:lpstr>PowerPoint Presentation</vt:lpstr>
      <vt:lpstr>PowerPoint Presentation</vt:lpstr>
      <vt:lpstr>GAS LEAKS</vt:lpstr>
      <vt:lpstr>What to do when a gas line is damaged?</vt:lpstr>
      <vt:lpstr>What to do when a gas line is damaged?</vt:lpstr>
      <vt:lpstr>What NOT to do when a gas line is damaged</vt:lpstr>
      <vt:lpstr>Reporting Damages</vt:lpstr>
      <vt:lpstr>Be Safe and Hand Dig Around Our Pipes!</vt:lpstr>
      <vt:lpstr>Questions?</vt:lpstr>
    </vt:vector>
  </TitlesOfParts>
  <Company>NiSource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Giordano \ Natasja \ B</dc:creator>
  <cp:lastModifiedBy>Golden, Daniel</cp:lastModifiedBy>
  <cp:revision>107</cp:revision>
  <cp:lastPrinted>2016-02-26T18:50:17Z</cp:lastPrinted>
  <dcterms:created xsi:type="dcterms:W3CDTF">2016-01-05T14:21:15Z</dcterms:created>
  <dcterms:modified xsi:type="dcterms:W3CDTF">2026-02-25T11:43:59Z</dcterms:modified>
</cp:coreProperties>
</file>