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02" r:id="rId1"/>
    <p:sldMasterId id="2147484111" r:id="rId2"/>
    <p:sldMasterId id="2147484124" r:id="rId3"/>
    <p:sldMasterId id="2147484136" r:id="rId4"/>
  </p:sldMasterIdLst>
  <p:notesMasterIdLst>
    <p:notesMasterId r:id="rId39"/>
  </p:notesMasterIdLst>
  <p:handoutMasterIdLst>
    <p:handoutMasterId r:id="rId40"/>
  </p:handoutMasterIdLst>
  <p:sldIdLst>
    <p:sldId id="1098" r:id="rId5"/>
    <p:sldId id="1783" r:id="rId6"/>
    <p:sldId id="1880" r:id="rId7"/>
    <p:sldId id="1784" r:id="rId8"/>
    <p:sldId id="1774" r:id="rId9"/>
    <p:sldId id="3778" r:id="rId10"/>
    <p:sldId id="3781" r:id="rId11"/>
    <p:sldId id="320" r:id="rId12"/>
    <p:sldId id="3783" r:id="rId13"/>
    <p:sldId id="3784" r:id="rId14"/>
    <p:sldId id="270" r:id="rId15"/>
    <p:sldId id="272" r:id="rId16"/>
    <p:sldId id="1767" r:id="rId17"/>
    <p:sldId id="293" r:id="rId18"/>
    <p:sldId id="1779" r:id="rId19"/>
    <p:sldId id="1781" r:id="rId20"/>
    <p:sldId id="1769" r:id="rId21"/>
    <p:sldId id="1778" r:id="rId22"/>
    <p:sldId id="277" r:id="rId23"/>
    <p:sldId id="1887" r:id="rId24"/>
    <p:sldId id="374" r:id="rId25"/>
    <p:sldId id="1883" r:id="rId26"/>
    <p:sldId id="1884" r:id="rId27"/>
    <p:sldId id="1766" r:id="rId28"/>
    <p:sldId id="1870" r:id="rId29"/>
    <p:sldId id="1764" r:id="rId30"/>
    <p:sldId id="3786" r:id="rId31"/>
    <p:sldId id="3785" r:id="rId32"/>
    <p:sldId id="300" r:id="rId33"/>
    <p:sldId id="1064" r:id="rId34"/>
    <p:sldId id="3782" r:id="rId35"/>
    <p:sldId id="1878" r:id="rId36"/>
    <p:sldId id="3787" r:id="rId37"/>
    <p:sldId id="1066" r:id="rId38"/>
  </p:sldIdLst>
  <p:sldSz cx="9144000" cy="6858000" type="screen4x3"/>
  <p:notesSz cx="6950075" cy="92360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970ED6-6CAA-4F85-9512-74EA58D1935F}">
          <p14:sldIdLst>
            <p14:sldId id="1098"/>
            <p14:sldId id="1783"/>
            <p14:sldId id="1880"/>
            <p14:sldId id="1784"/>
            <p14:sldId id="1774"/>
            <p14:sldId id="3778"/>
            <p14:sldId id="3781"/>
            <p14:sldId id="320"/>
            <p14:sldId id="3783"/>
            <p14:sldId id="3784"/>
            <p14:sldId id="270"/>
            <p14:sldId id="272"/>
            <p14:sldId id="1767"/>
            <p14:sldId id="293"/>
            <p14:sldId id="1779"/>
            <p14:sldId id="1781"/>
            <p14:sldId id="1769"/>
            <p14:sldId id="1778"/>
            <p14:sldId id="277"/>
          </p14:sldIdLst>
        </p14:section>
        <p14:section name="Untitled Section" id="{AC15998D-037B-47E1-8F6C-002A6C78A6C0}">
          <p14:sldIdLst>
            <p14:sldId id="1887"/>
            <p14:sldId id="374"/>
            <p14:sldId id="1883"/>
            <p14:sldId id="1884"/>
            <p14:sldId id="1766"/>
            <p14:sldId id="1870"/>
            <p14:sldId id="1764"/>
            <p14:sldId id="3786"/>
            <p14:sldId id="3785"/>
            <p14:sldId id="300"/>
            <p14:sldId id="1064"/>
            <p14:sldId id="3782"/>
            <p14:sldId id="1878"/>
            <p14:sldId id="3787"/>
            <p14:sldId id="10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us King" initials="AK" lastIdx="6" clrIdx="0">
    <p:extLst>
      <p:ext uri="{19B8F6BF-5375-455C-9EA6-DF929625EA0E}">
        <p15:presenceInfo xmlns:p15="http://schemas.microsoft.com/office/powerpoint/2012/main" userId="S::aking@corp.summitutilities.com::2647f85d-9ab1-41d9-8ee3-51bd82dc8d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381"/>
    <a:srgbClr val="EF963D"/>
    <a:srgbClr val="17406D"/>
    <a:srgbClr val="DBEFF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33D7E7-2667-D670-F234-5FE8311CD0AA}" v="322" dt="2026-01-21T14:50:34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63" autoAdjust="0"/>
  </p:normalViewPr>
  <p:slideViewPr>
    <p:cSldViewPr snapToGrid="0">
      <p:cViewPr varScale="1">
        <p:scale>
          <a:sx n="90" d="100"/>
          <a:sy n="90" d="100"/>
        </p:scale>
        <p:origin x="383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91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5a083db1-ecd8-4aa7-a222-297723115b4e::" providerId="AD" clId="Web-{379EFEEC-36FB-FCA9-D8AF-9B8DEA27353D}"/>
    <pc:docChg chg="modSld">
      <pc:chgData name="Guest User" userId="S::urn:spo:tenantanon#5a083db1-ecd8-4aa7-a222-297723115b4e::" providerId="AD" clId="Web-{379EFEEC-36FB-FCA9-D8AF-9B8DEA27353D}" dt="2026-01-16T22:46:02.377" v="12" actId="14100"/>
      <pc:docMkLst>
        <pc:docMk/>
      </pc:docMkLst>
      <pc:sldChg chg="addSp delSp">
        <pc:chgData name="Guest User" userId="S::urn:spo:tenantanon#5a083db1-ecd8-4aa7-a222-297723115b4e::" providerId="AD" clId="Web-{379EFEEC-36FB-FCA9-D8AF-9B8DEA27353D}" dt="2026-01-16T22:43:33.954" v="1"/>
        <pc:sldMkLst>
          <pc:docMk/>
          <pc:sldMk cId="2750344005" sldId="1783"/>
        </pc:sldMkLst>
        <pc:picChg chg="add del">
          <ac:chgData name="Guest User" userId="S::urn:spo:tenantanon#5a083db1-ecd8-4aa7-a222-297723115b4e::" providerId="AD" clId="Web-{379EFEEC-36FB-FCA9-D8AF-9B8DEA27353D}" dt="2026-01-16T22:43:33.954" v="1"/>
          <ac:picMkLst>
            <pc:docMk/>
            <pc:sldMk cId="2750344005" sldId="1783"/>
            <ac:picMk id="4" creationId="{44CBB5CF-9435-E2C9-E8DC-2CAC4FA42E4D}"/>
          </ac:picMkLst>
        </pc:picChg>
      </pc:sldChg>
      <pc:sldChg chg="modSp">
        <pc:chgData name="Guest User" userId="S::urn:spo:tenantanon#5a083db1-ecd8-4aa7-a222-297723115b4e::" providerId="AD" clId="Web-{379EFEEC-36FB-FCA9-D8AF-9B8DEA27353D}" dt="2026-01-16T22:46:02.377" v="12" actId="14100"/>
        <pc:sldMkLst>
          <pc:docMk/>
          <pc:sldMk cId="3633214149" sldId="1784"/>
        </pc:sldMkLst>
        <pc:spChg chg="mod">
          <ac:chgData name="Guest User" userId="S::urn:spo:tenantanon#5a083db1-ecd8-4aa7-a222-297723115b4e::" providerId="AD" clId="Web-{379EFEEC-36FB-FCA9-D8AF-9B8DEA27353D}" dt="2026-01-16T22:46:02.377" v="12" actId="14100"/>
          <ac:spMkLst>
            <pc:docMk/>
            <pc:sldMk cId="3633214149" sldId="1784"/>
            <ac:spMk id="4" creationId="{40DEB968-3A56-4886-5DE2-9626A5E532AD}"/>
          </ac:spMkLst>
        </pc:spChg>
        <pc:picChg chg="mod">
          <ac:chgData name="Guest User" userId="S::urn:spo:tenantanon#5a083db1-ecd8-4aa7-a222-297723115b4e::" providerId="AD" clId="Web-{379EFEEC-36FB-FCA9-D8AF-9B8DEA27353D}" dt="2026-01-16T22:45:59.517" v="11" actId="1076"/>
          <ac:picMkLst>
            <pc:docMk/>
            <pc:sldMk cId="3633214149" sldId="1784"/>
            <ac:picMk id="6" creationId="{3D2B5034-4A40-F132-9892-EF6EC0C84A77}"/>
          </ac:picMkLst>
        </pc:picChg>
      </pc:sldChg>
    </pc:docChg>
  </pc:docChgLst>
  <pc:docChgLst>
    <pc:chgData name="Guest User" userId="S::urn:spo:tenantanon#5a083db1-ecd8-4aa7-a222-297723115b4e::" providerId="AD" clId="Web-{F933D7E7-2667-D670-F234-5FE8311CD0AA}"/>
    <pc:docChg chg="addSld delSld modSld sldOrd modSection">
      <pc:chgData name="Guest User" userId="S::urn:spo:tenantanon#5a083db1-ecd8-4aa7-a222-297723115b4e::" providerId="AD" clId="Web-{F933D7E7-2667-D670-F234-5FE8311CD0AA}" dt="2026-01-21T14:50:34.426" v="336"/>
      <pc:docMkLst>
        <pc:docMk/>
      </pc:docMkLst>
      <pc:sldChg chg="ord">
        <pc:chgData name="Guest User" userId="S::urn:spo:tenantanon#5a083db1-ecd8-4aa7-a222-297723115b4e::" providerId="AD" clId="Web-{F933D7E7-2667-D670-F234-5FE8311CD0AA}" dt="2026-01-21T13:05:53.159" v="116"/>
        <pc:sldMkLst>
          <pc:docMk/>
          <pc:sldMk cId="3599528589" sldId="277"/>
        </pc:sldMkLst>
      </pc:sldChg>
      <pc:sldChg chg="ord">
        <pc:chgData name="Guest User" userId="S::urn:spo:tenantanon#5a083db1-ecd8-4aa7-a222-297723115b4e::" providerId="AD" clId="Web-{F933D7E7-2667-D670-F234-5FE8311CD0AA}" dt="2026-01-21T13:05:28.642" v="114"/>
        <pc:sldMkLst>
          <pc:docMk/>
          <pc:sldMk cId="450409581" sldId="293"/>
        </pc:sldMkLst>
      </pc:sldChg>
      <pc:sldChg chg="modSp">
        <pc:chgData name="Guest User" userId="S::urn:spo:tenantanon#5a083db1-ecd8-4aa7-a222-297723115b4e::" providerId="AD" clId="Web-{F933D7E7-2667-D670-F234-5FE8311CD0AA}" dt="2026-01-21T14:25:48.726" v="193" actId="20577"/>
        <pc:sldMkLst>
          <pc:docMk/>
          <pc:sldMk cId="3740801552" sldId="1098"/>
        </pc:sldMkLst>
        <pc:spChg chg="mod">
          <ac:chgData name="Guest User" userId="S::urn:spo:tenantanon#5a083db1-ecd8-4aa7-a222-297723115b4e::" providerId="AD" clId="Web-{F933D7E7-2667-D670-F234-5FE8311CD0AA}" dt="2026-01-21T14:25:48.726" v="193" actId="20577"/>
          <ac:spMkLst>
            <pc:docMk/>
            <pc:sldMk cId="3740801552" sldId="1098"/>
            <ac:spMk id="6" creationId="{DBF0221C-96B5-2364-F228-226D9313D68E}"/>
          </ac:spMkLst>
        </pc:spChg>
      </pc:sldChg>
      <pc:sldChg chg="ord">
        <pc:chgData name="Guest User" userId="S::urn:spo:tenantanon#5a083db1-ecd8-4aa7-a222-297723115b4e::" providerId="AD" clId="Web-{F933D7E7-2667-D670-F234-5FE8311CD0AA}" dt="2026-01-21T13:08:44.743" v="120"/>
        <pc:sldMkLst>
          <pc:docMk/>
          <pc:sldMk cId="1451792844" sldId="1766"/>
        </pc:sldMkLst>
      </pc:sldChg>
      <pc:sldChg chg="modSp">
        <pc:chgData name="Guest User" userId="S::urn:spo:tenantanon#5a083db1-ecd8-4aa7-a222-297723115b4e::" providerId="AD" clId="Web-{F933D7E7-2667-D670-F234-5FE8311CD0AA}" dt="2026-01-21T13:03:57.040" v="109" actId="20577"/>
        <pc:sldMkLst>
          <pc:docMk/>
          <pc:sldMk cId="3220287024" sldId="1767"/>
        </pc:sldMkLst>
        <pc:graphicFrameChg chg="modGraphic">
          <ac:chgData name="Guest User" userId="S::urn:spo:tenantanon#5a083db1-ecd8-4aa7-a222-297723115b4e::" providerId="AD" clId="Web-{F933D7E7-2667-D670-F234-5FE8311CD0AA}" dt="2026-01-21T13:03:57.040" v="109" actId="20577"/>
          <ac:graphicFrameMkLst>
            <pc:docMk/>
            <pc:sldMk cId="3220287024" sldId="1767"/>
            <ac:graphicFrameMk id="16" creationId="{BEF51FAE-AFDD-A260-623A-F90861DF5786}"/>
          </ac:graphicFrameMkLst>
        </pc:graphicFrameChg>
      </pc:sldChg>
      <pc:sldChg chg="ord">
        <pc:chgData name="Guest User" userId="S::urn:spo:tenantanon#5a083db1-ecd8-4aa7-a222-297723115b4e::" providerId="AD" clId="Web-{F933D7E7-2667-D670-F234-5FE8311CD0AA}" dt="2026-01-21T13:46:04.781" v="131"/>
        <pc:sldMkLst>
          <pc:docMk/>
          <pc:sldMk cId="2320613080" sldId="1769"/>
        </pc:sldMkLst>
      </pc:sldChg>
      <pc:sldChg chg="del">
        <pc:chgData name="Guest User" userId="S::urn:spo:tenantanon#5a083db1-ecd8-4aa7-a222-297723115b4e::" providerId="AD" clId="Web-{F933D7E7-2667-D670-F234-5FE8311CD0AA}" dt="2026-01-21T12:58:24.695" v="44"/>
        <pc:sldMkLst>
          <pc:docMk/>
          <pc:sldMk cId="2417100556" sldId="1773"/>
        </pc:sldMkLst>
      </pc:sldChg>
      <pc:sldChg chg="ord">
        <pc:chgData name="Guest User" userId="S::urn:spo:tenantanon#5a083db1-ecd8-4aa7-a222-297723115b4e::" providerId="AD" clId="Web-{F933D7E7-2667-D670-F234-5FE8311CD0AA}" dt="2026-01-21T13:05:39.659" v="115"/>
        <pc:sldMkLst>
          <pc:docMk/>
          <pc:sldMk cId="3441856882" sldId="1778"/>
        </pc:sldMkLst>
      </pc:sldChg>
      <pc:sldChg chg="ord">
        <pc:chgData name="Guest User" userId="S::urn:spo:tenantanon#5a083db1-ecd8-4aa7-a222-297723115b4e::" providerId="AD" clId="Web-{F933D7E7-2667-D670-F234-5FE8311CD0AA}" dt="2026-01-21T13:07:00.444" v="118"/>
        <pc:sldMkLst>
          <pc:docMk/>
          <pc:sldMk cId="1622891791" sldId="1779"/>
        </pc:sldMkLst>
      </pc:sldChg>
      <pc:sldChg chg="ord">
        <pc:chgData name="Guest User" userId="S::urn:spo:tenantanon#5a083db1-ecd8-4aa7-a222-297723115b4e::" providerId="AD" clId="Web-{F933D7E7-2667-D670-F234-5FE8311CD0AA}" dt="2026-01-21T13:06:34.474" v="117"/>
        <pc:sldMkLst>
          <pc:docMk/>
          <pc:sldMk cId="1994365004" sldId="1781"/>
        </pc:sldMkLst>
      </pc:sldChg>
      <pc:sldChg chg="addSp delSp modSp">
        <pc:chgData name="Guest User" userId="S::urn:spo:tenantanon#5a083db1-ecd8-4aa7-a222-297723115b4e::" providerId="AD" clId="Web-{F933D7E7-2667-D670-F234-5FE8311CD0AA}" dt="2026-01-21T14:50:06.598" v="334" actId="1076"/>
        <pc:sldMkLst>
          <pc:docMk/>
          <pc:sldMk cId="45800014" sldId="1878"/>
        </pc:sldMkLst>
        <pc:spChg chg="mod">
          <ac:chgData name="Guest User" userId="S::urn:spo:tenantanon#5a083db1-ecd8-4aa7-a222-297723115b4e::" providerId="AD" clId="Web-{F933D7E7-2667-D670-F234-5FE8311CD0AA}" dt="2026-01-21T14:46:47.845" v="331" actId="20577"/>
          <ac:spMkLst>
            <pc:docMk/>
            <pc:sldMk cId="45800014" sldId="1878"/>
            <ac:spMk id="10" creationId="{A7C2BFE8-635B-4852-A476-BEC4CD6A08BB}"/>
          </ac:spMkLst>
        </pc:spChg>
        <pc:picChg chg="add del mod modCrop">
          <ac:chgData name="Guest User" userId="S::urn:spo:tenantanon#5a083db1-ecd8-4aa7-a222-297723115b4e::" providerId="AD" clId="Web-{F933D7E7-2667-D670-F234-5FE8311CD0AA}" dt="2026-01-21T14:46:22.345" v="325"/>
          <ac:picMkLst>
            <pc:docMk/>
            <pc:sldMk cId="45800014" sldId="1878"/>
            <ac:picMk id="2" creationId="{C795BAD5-214C-A41B-2B7F-C94AEA3154E6}"/>
          </ac:picMkLst>
        </pc:picChg>
        <pc:picChg chg="add del mod">
          <ac:chgData name="Guest User" userId="S::urn:spo:tenantanon#5a083db1-ecd8-4aa7-a222-297723115b4e::" providerId="AD" clId="Web-{F933D7E7-2667-D670-F234-5FE8311CD0AA}" dt="2026-01-21T14:49:46.488" v="332"/>
          <ac:picMkLst>
            <pc:docMk/>
            <pc:sldMk cId="45800014" sldId="1878"/>
            <ac:picMk id="3" creationId="{3866A529-CF1B-C945-EBC8-AF6305E65FEF}"/>
          </ac:picMkLst>
        </pc:picChg>
        <pc:picChg chg="add mod">
          <ac:chgData name="Guest User" userId="S::urn:spo:tenantanon#5a083db1-ecd8-4aa7-a222-297723115b4e::" providerId="AD" clId="Web-{F933D7E7-2667-D670-F234-5FE8311CD0AA}" dt="2026-01-21T14:50:06.598" v="334" actId="1076"/>
          <ac:picMkLst>
            <pc:docMk/>
            <pc:sldMk cId="45800014" sldId="1878"/>
            <ac:picMk id="5" creationId="{5C79A5D3-52DF-8FEA-7DE9-4DD37DCF003A}"/>
          </ac:picMkLst>
        </pc:picChg>
      </pc:sldChg>
      <pc:sldChg chg="ord">
        <pc:chgData name="Guest User" userId="S::urn:spo:tenantanon#5a083db1-ecd8-4aa7-a222-297723115b4e::" providerId="AD" clId="Web-{F933D7E7-2667-D670-F234-5FE8311CD0AA}" dt="2026-01-21T13:04:30.013" v="110"/>
        <pc:sldMkLst>
          <pc:docMk/>
          <pc:sldMk cId="1665763297" sldId="1883"/>
        </pc:sldMkLst>
      </pc:sldChg>
      <pc:sldChg chg="ord">
        <pc:chgData name="Guest User" userId="S::urn:spo:tenantanon#5a083db1-ecd8-4aa7-a222-297723115b4e::" providerId="AD" clId="Web-{F933D7E7-2667-D670-F234-5FE8311CD0AA}" dt="2026-01-21T13:04:51.014" v="111"/>
        <pc:sldMkLst>
          <pc:docMk/>
          <pc:sldMk cId="897942345" sldId="1884"/>
        </pc:sldMkLst>
      </pc:sldChg>
      <pc:sldChg chg="modSp">
        <pc:chgData name="Guest User" userId="S::urn:spo:tenantanon#5a083db1-ecd8-4aa7-a222-297723115b4e::" providerId="AD" clId="Web-{F933D7E7-2667-D670-F234-5FE8311CD0AA}" dt="2026-01-21T13:44:41.197" v="130" actId="20577"/>
        <pc:sldMkLst>
          <pc:docMk/>
          <pc:sldMk cId="2476228130" sldId="1887"/>
        </pc:sldMkLst>
        <pc:spChg chg="mod">
          <ac:chgData name="Guest User" userId="S::urn:spo:tenantanon#5a083db1-ecd8-4aa7-a222-297723115b4e::" providerId="AD" clId="Web-{F933D7E7-2667-D670-F234-5FE8311CD0AA}" dt="2026-01-21T13:44:41.197" v="130" actId="20577"/>
          <ac:spMkLst>
            <pc:docMk/>
            <pc:sldMk cId="2476228130" sldId="1887"/>
            <ac:spMk id="23" creationId="{E90FB0F4-EF33-4DB2-BD34-6A3F4945A137}"/>
          </ac:spMkLst>
        </pc:spChg>
      </pc:sldChg>
      <pc:sldChg chg="modSp">
        <pc:chgData name="Guest User" userId="S::urn:spo:tenantanon#5a083db1-ecd8-4aa7-a222-297723115b4e::" providerId="AD" clId="Web-{F933D7E7-2667-D670-F234-5FE8311CD0AA}" dt="2026-01-21T12:53:27.601" v="0" actId="1076"/>
        <pc:sldMkLst>
          <pc:docMk/>
          <pc:sldMk cId="853919469" sldId="3781"/>
        </pc:sldMkLst>
        <pc:picChg chg="mod">
          <ac:chgData name="Guest User" userId="S::urn:spo:tenantanon#5a083db1-ecd8-4aa7-a222-297723115b4e::" providerId="AD" clId="Web-{F933D7E7-2667-D670-F234-5FE8311CD0AA}" dt="2026-01-21T12:53:27.601" v="0" actId="1076"/>
          <ac:picMkLst>
            <pc:docMk/>
            <pc:sldMk cId="853919469" sldId="3781"/>
            <ac:picMk id="3" creationId="{76EB7C21-1C2D-A934-2DF0-CF7742D0984E}"/>
          </ac:picMkLst>
        </pc:picChg>
      </pc:sldChg>
      <pc:sldChg chg="addSp delSp modSp ord">
        <pc:chgData name="Guest User" userId="S::urn:spo:tenantanon#5a083db1-ecd8-4aa7-a222-297723115b4e::" providerId="AD" clId="Web-{F933D7E7-2667-D670-F234-5FE8311CD0AA}" dt="2026-01-21T14:50:34.426" v="336"/>
        <pc:sldMkLst>
          <pc:docMk/>
          <pc:sldMk cId="3058690207" sldId="3782"/>
        </pc:sldMkLst>
        <pc:picChg chg="add mod">
          <ac:chgData name="Guest User" userId="S::urn:spo:tenantanon#5a083db1-ecd8-4aa7-a222-297723115b4e::" providerId="AD" clId="Web-{F933D7E7-2667-D670-F234-5FE8311CD0AA}" dt="2026-01-21T14:46:16.564" v="324" actId="1076"/>
          <ac:picMkLst>
            <pc:docMk/>
            <pc:sldMk cId="3058690207" sldId="3782"/>
            <ac:picMk id="3" creationId="{E1B17134-A0A1-08B3-99E4-98206BA71922}"/>
          </ac:picMkLst>
        </pc:picChg>
        <pc:picChg chg="del mod">
          <ac:chgData name="Guest User" userId="S::urn:spo:tenantanon#5a083db1-ecd8-4aa7-a222-297723115b4e::" providerId="AD" clId="Web-{F933D7E7-2667-D670-F234-5FE8311CD0AA}" dt="2026-01-21T14:45:50.563" v="322"/>
          <ac:picMkLst>
            <pc:docMk/>
            <pc:sldMk cId="3058690207" sldId="3782"/>
            <ac:picMk id="10" creationId="{160FF7E4-DC9A-894F-5919-389F8058AC6B}"/>
          </ac:picMkLst>
        </pc:picChg>
      </pc:sldChg>
      <pc:sldChg chg="addSp delSp modSp add replId">
        <pc:chgData name="Guest User" userId="S::urn:spo:tenantanon#5a083db1-ecd8-4aa7-a222-297723115b4e::" providerId="AD" clId="Web-{F933D7E7-2667-D670-F234-5FE8311CD0AA}" dt="2026-01-21T13:01:10.930" v="66" actId="20577"/>
        <pc:sldMkLst>
          <pc:docMk/>
          <pc:sldMk cId="4068800345" sldId="3784"/>
        </pc:sldMkLst>
        <pc:spChg chg="add del mod">
          <ac:chgData name="Guest User" userId="S::urn:spo:tenantanon#5a083db1-ecd8-4aa7-a222-297723115b4e::" providerId="AD" clId="Web-{F933D7E7-2667-D670-F234-5FE8311CD0AA}" dt="2026-01-21T12:55:32.836" v="8"/>
          <ac:spMkLst>
            <pc:docMk/>
            <pc:sldMk cId="4068800345" sldId="3784"/>
            <ac:spMk id="3" creationId="{6E6CF193-D70C-454F-FFC2-EA9DD7A46BEC}"/>
          </ac:spMkLst>
        </pc:spChg>
        <pc:spChg chg="add del">
          <ac:chgData name="Guest User" userId="S::urn:spo:tenantanon#5a083db1-ecd8-4aa7-a222-297723115b4e::" providerId="AD" clId="Web-{F933D7E7-2667-D670-F234-5FE8311CD0AA}" dt="2026-01-21T12:54:53.805" v="5"/>
          <ac:spMkLst>
            <pc:docMk/>
            <pc:sldMk cId="4068800345" sldId="3784"/>
            <ac:spMk id="4" creationId="{F675BDD6-0995-A38F-1C73-B1AC73B7CEC5}"/>
          </ac:spMkLst>
        </pc:spChg>
        <pc:spChg chg="add mod">
          <ac:chgData name="Guest User" userId="S::urn:spo:tenantanon#5a083db1-ecd8-4aa7-a222-297723115b4e::" providerId="AD" clId="Web-{F933D7E7-2667-D670-F234-5FE8311CD0AA}" dt="2026-01-21T13:01:10.930" v="66" actId="20577"/>
          <ac:spMkLst>
            <pc:docMk/>
            <pc:sldMk cId="4068800345" sldId="3784"/>
            <ac:spMk id="6" creationId="{8C0BCFB1-0F91-F14D-6DC0-7EA753955AF6}"/>
          </ac:spMkLst>
        </pc:spChg>
        <pc:spChg chg="del mod">
          <ac:chgData name="Guest User" userId="S::urn:spo:tenantanon#5a083db1-ecd8-4aa7-a222-297723115b4e::" providerId="AD" clId="Web-{F933D7E7-2667-D670-F234-5FE8311CD0AA}" dt="2026-01-21T12:54:33.555" v="3"/>
          <ac:spMkLst>
            <pc:docMk/>
            <pc:sldMk cId="4068800345" sldId="3784"/>
            <ac:spMk id="25" creationId="{F675BDD6-0995-A38F-1C73-B1AC73B7CEC5}"/>
          </ac:spMkLst>
        </pc:spChg>
      </pc:sldChg>
      <pc:sldChg chg="addSp delSp modSp add replId">
        <pc:chgData name="Guest User" userId="S::urn:spo:tenantanon#5a083db1-ecd8-4aa7-a222-297723115b4e::" providerId="AD" clId="Web-{F933D7E7-2667-D670-F234-5FE8311CD0AA}" dt="2026-01-21T14:01:45.922" v="172" actId="1076"/>
        <pc:sldMkLst>
          <pc:docMk/>
          <pc:sldMk cId="1859454551" sldId="3785"/>
        </pc:sldMkLst>
        <pc:spChg chg="add mod">
          <ac:chgData name="Guest User" userId="S::urn:spo:tenantanon#5a083db1-ecd8-4aa7-a222-297723115b4e::" providerId="AD" clId="Web-{F933D7E7-2667-D670-F234-5FE8311CD0AA}" dt="2026-01-21T13:56:15.125" v="163" actId="20577"/>
          <ac:spMkLst>
            <pc:docMk/>
            <pc:sldMk cId="1859454551" sldId="3785"/>
            <ac:spMk id="3" creationId="{224A3EB7-401A-BF78-9667-906D940D7AEF}"/>
          </ac:spMkLst>
        </pc:spChg>
        <pc:spChg chg="add mod">
          <ac:chgData name="Guest User" userId="S::urn:spo:tenantanon#5a083db1-ecd8-4aa7-a222-297723115b4e::" providerId="AD" clId="Web-{F933D7E7-2667-D670-F234-5FE8311CD0AA}" dt="2026-01-21T14:00:29.166" v="169" actId="20577"/>
          <ac:spMkLst>
            <pc:docMk/>
            <pc:sldMk cId="1859454551" sldId="3785"/>
            <ac:spMk id="4" creationId="{E3235AF4-3AD2-A9D6-870D-20024ACE8748}"/>
          </ac:spMkLst>
        </pc:spChg>
        <pc:spChg chg="del">
          <ac:chgData name="Guest User" userId="S::urn:spo:tenantanon#5a083db1-ecd8-4aa7-a222-297723115b4e::" providerId="AD" clId="Web-{F933D7E7-2667-D670-F234-5FE8311CD0AA}" dt="2026-01-21T13:55:03.265" v="134"/>
          <ac:spMkLst>
            <pc:docMk/>
            <pc:sldMk cId="1859454551" sldId="3785"/>
            <ac:spMk id="7" creationId="{903823DF-F412-64B6-F220-9439EA2B00F7}"/>
          </ac:spMkLst>
        </pc:spChg>
        <pc:spChg chg="del">
          <ac:chgData name="Guest User" userId="S::urn:spo:tenantanon#5a083db1-ecd8-4aa7-a222-297723115b4e::" providerId="AD" clId="Web-{F933D7E7-2667-D670-F234-5FE8311CD0AA}" dt="2026-01-21T13:54:59.484" v="133"/>
          <ac:spMkLst>
            <pc:docMk/>
            <pc:sldMk cId="1859454551" sldId="3785"/>
            <ac:spMk id="25" creationId="{228E78DC-5E0D-18EB-CD57-ECD249CDD5C5}"/>
          </ac:spMkLst>
        </pc:spChg>
        <pc:picChg chg="add mod">
          <ac:chgData name="Guest User" userId="S::urn:spo:tenantanon#5a083db1-ecd8-4aa7-a222-297723115b4e::" providerId="AD" clId="Web-{F933D7E7-2667-D670-F234-5FE8311CD0AA}" dt="2026-01-21T14:01:45.922" v="172" actId="1076"/>
          <ac:picMkLst>
            <pc:docMk/>
            <pc:sldMk cId="1859454551" sldId="3785"/>
            <ac:picMk id="5" creationId="{168A33F0-C113-8DEF-66E4-E38BEF23D636}"/>
          </ac:picMkLst>
        </pc:picChg>
        <pc:picChg chg="del">
          <ac:chgData name="Guest User" userId="S::urn:spo:tenantanon#5a083db1-ecd8-4aa7-a222-297723115b4e::" providerId="AD" clId="Web-{F933D7E7-2667-D670-F234-5FE8311CD0AA}" dt="2026-01-21T13:55:07.327" v="135"/>
          <ac:picMkLst>
            <pc:docMk/>
            <pc:sldMk cId="1859454551" sldId="3785"/>
            <ac:picMk id="10" creationId="{21D8F29E-FBD0-86E7-4F3F-ABE60404526F}"/>
          </ac:picMkLst>
        </pc:picChg>
      </pc:sldChg>
      <pc:sldChg chg="addSp delSp modSp add replId">
        <pc:chgData name="Guest User" userId="S::urn:spo:tenantanon#5a083db1-ecd8-4aa7-a222-297723115b4e::" providerId="AD" clId="Web-{F933D7E7-2667-D670-F234-5FE8311CD0AA}" dt="2026-01-21T14:09:22.362" v="178"/>
        <pc:sldMkLst>
          <pc:docMk/>
          <pc:sldMk cId="768381112" sldId="3786"/>
        </pc:sldMkLst>
        <pc:spChg chg="del">
          <ac:chgData name="Guest User" userId="S::urn:spo:tenantanon#5a083db1-ecd8-4aa7-a222-297723115b4e::" providerId="AD" clId="Web-{F933D7E7-2667-D670-F234-5FE8311CD0AA}" dt="2026-01-21T14:08:05.829" v="177"/>
          <ac:spMkLst>
            <pc:docMk/>
            <pc:sldMk cId="768381112" sldId="3786"/>
            <ac:spMk id="3" creationId="{D901A7E5-C811-8ADB-49CC-937CD1403EC2}"/>
          </ac:spMkLst>
        </pc:spChg>
        <pc:spChg chg="del mod">
          <ac:chgData name="Guest User" userId="S::urn:spo:tenantanon#5a083db1-ecd8-4aa7-a222-297723115b4e::" providerId="AD" clId="Web-{F933D7E7-2667-D670-F234-5FE8311CD0AA}" dt="2026-01-21T14:08:01.828" v="176"/>
          <ac:spMkLst>
            <pc:docMk/>
            <pc:sldMk cId="768381112" sldId="3786"/>
            <ac:spMk id="4" creationId="{142735A9-5741-F88B-260F-D18D36DF5885}"/>
          </ac:spMkLst>
        </pc:spChg>
        <pc:spChg chg="add mod">
          <ac:chgData name="Guest User" userId="S::urn:spo:tenantanon#5a083db1-ecd8-4aa7-a222-297723115b4e::" providerId="AD" clId="Web-{F933D7E7-2667-D670-F234-5FE8311CD0AA}" dt="2026-01-21T14:08:05.829" v="177"/>
          <ac:spMkLst>
            <pc:docMk/>
            <pc:sldMk cId="768381112" sldId="3786"/>
            <ac:spMk id="6" creationId="{87297A67-7C34-B00B-3EA2-950C82ED3129}"/>
          </ac:spMkLst>
        </pc:spChg>
        <pc:picChg chg="del">
          <ac:chgData name="Guest User" userId="S::urn:spo:tenantanon#5a083db1-ecd8-4aa7-a222-297723115b4e::" providerId="AD" clId="Web-{F933D7E7-2667-D670-F234-5FE8311CD0AA}" dt="2026-01-21T14:07:58.532" v="174"/>
          <ac:picMkLst>
            <pc:docMk/>
            <pc:sldMk cId="768381112" sldId="3786"/>
            <ac:picMk id="5" creationId="{9430F97A-CA8B-F00D-EF10-5DBCCED39A8B}"/>
          </ac:picMkLst>
        </pc:picChg>
        <pc:picChg chg="add mod">
          <ac:chgData name="Guest User" userId="S::urn:spo:tenantanon#5a083db1-ecd8-4aa7-a222-297723115b4e::" providerId="AD" clId="Web-{F933D7E7-2667-D670-F234-5FE8311CD0AA}" dt="2026-01-21T14:09:22.362" v="178"/>
          <ac:picMkLst>
            <pc:docMk/>
            <pc:sldMk cId="768381112" sldId="3786"/>
            <ac:picMk id="7" creationId="{E4764DD0-34B4-0B3C-6028-76D45884A14E}"/>
          </ac:picMkLst>
        </pc:picChg>
      </pc:sldChg>
      <pc:sldChg chg="addSp delSp modSp add replId">
        <pc:chgData name="Guest User" userId="S::urn:spo:tenantanon#5a083db1-ecd8-4aa7-a222-297723115b4e::" providerId="AD" clId="Web-{F933D7E7-2667-D670-F234-5FE8311CD0AA}" dt="2026-01-21T14:44:06.874" v="309"/>
        <pc:sldMkLst>
          <pc:docMk/>
          <pc:sldMk cId="3551833243" sldId="3787"/>
        </pc:sldMkLst>
        <pc:spChg chg="mod">
          <ac:chgData name="Guest User" userId="S::urn:spo:tenantanon#5a083db1-ecd8-4aa7-a222-297723115b4e::" providerId="AD" clId="Web-{F933D7E7-2667-D670-F234-5FE8311CD0AA}" dt="2026-01-21T14:42:14.247" v="303" actId="20577"/>
          <ac:spMkLst>
            <pc:docMk/>
            <pc:sldMk cId="3551833243" sldId="3787"/>
            <ac:spMk id="25" creationId="{9F5BACE6-2B67-807F-83B7-49AF8FF3658A}"/>
          </ac:spMkLst>
        </pc:spChg>
        <pc:picChg chg="add mod">
          <ac:chgData name="Guest User" userId="S::urn:spo:tenantanon#5a083db1-ecd8-4aa7-a222-297723115b4e::" providerId="AD" clId="Web-{F933D7E7-2667-D670-F234-5FE8311CD0AA}" dt="2026-01-21T14:44:06.874" v="309"/>
          <ac:picMkLst>
            <pc:docMk/>
            <pc:sldMk cId="3551833243" sldId="3787"/>
            <ac:picMk id="3" creationId="{9C7A3E7B-3C0B-E89D-42EE-40D112E8215B}"/>
          </ac:picMkLst>
        </pc:picChg>
        <pc:picChg chg="del">
          <ac:chgData name="Guest User" userId="S::urn:spo:tenantanon#5a083db1-ecd8-4aa7-a222-297723115b4e::" providerId="AD" clId="Web-{F933D7E7-2667-D670-F234-5FE8311CD0AA}" dt="2026-01-21T14:35:02.617" v="195"/>
          <ac:picMkLst>
            <pc:docMk/>
            <pc:sldMk cId="3551833243" sldId="3787"/>
            <ac:picMk id="10" creationId="{D7031ABD-02F7-575D-0567-56F918E14AF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4B9E5-9D43-4D59-A363-A14B0D4F0815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2942E4-E858-409D-A054-1CCCF263751D}">
      <dgm:prSet phldrT="[Text]"/>
      <dgm:spPr/>
      <dgm:t>
        <a:bodyPr/>
        <a:lstStyle/>
        <a:p>
          <a:pPr rtl="0">
            <a:buClr>
              <a:srgbClr val="006600"/>
            </a:buClr>
          </a:pPr>
          <a:r>
            <a:rPr lang="en-US" altLang="en-US" dirty="0">
              <a:latin typeface="+mj-lt"/>
            </a:rPr>
            <a:t>How</a:t>
          </a:r>
          <a:r>
            <a:rPr lang="en-US" altLang="en-US" dirty="0">
              <a:latin typeface="+mj-lt"/>
              <a:ea typeface="+mj-lt"/>
              <a:cs typeface="+mj-lt"/>
            </a:rPr>
            <a:t> to Handle Gas Emergencies</a:t>
          </a:r>
          <a:endParaRPr lang="en-US" dirty="0"/>
        </a:p>
      </dgm:t>
    </dgm:pt>
    <dgm:pt modelId="{B2F88522-B7F7-4193-A36A-D51E01619AE2}" type="parTrans" cxnId="{A781D9B5-B1D2-482E-A63D-F7ABDE209A8C}">
      <dgm:prSet/>
      <dgm:spPr/>
      <dgm:t>
        <a:bodyPr/>
        <a:lstStyle/>
        <a:p>
          <a:endParaRPr lang="en-US"/>
        </a:p>
      </dgm:t>
    </dgm:pt>
    <dgm:pt modelId="{15BAE95C-6A78-465A-92B7-87D8385B26F0}" type="sibTrans" cxnId="{A781D9B5-B1D2-482E-A63D-F7ABDE209A8C}">
      <dgm:prSet/>
      <dgm:spPr/>
      <dgm:t>
        <a:bodyPr/>
        <a:lstStyle/>
        <a:p>
          <a:endParaRPr lang="en-US"/>
        </a:p>
      </dgm:t>
    </dgm:pt>
    <dgm:pt modelId="{CBD1F1AE-6091-4967-BBF8-7C93AA550688}">
      <dgm:prSet/>
      <dgm:spPr/>
      <dgm:t>
        <a:bodyPr/>
        <a:lstStyle/>
        <a:p>
          <a:r>
            <a:rPr lang="en-US" altLang="en-US" dirty="0">
              <a:latin typeface="+mj-lt"/>
            </a:rPr>
            <a:t>Behaviors of Natural Gas</a:t>
          </a:r>
        </a:p>
      </dgm:t>
    </dgm:pt>
    <dgm:pt modelId="{41E43768-8913-4593-AA61-5E2D927703C0}" type="parTrans" cxnId="{B8CA70FB-8F9C-4C14-8E1D-9370BB572DD5}">
      <dgm:prSet/>
      <dgm:spPr/>
      <dgm:t>
        <a:bodyPr/>
        <a:lstStyle/>
        <a:p>
          <a:endParaRPr lang="en-US"/>
        </a:p>
      </dgm:t>
    </dgm:pt>
    <dgm:pt modelId="{4A37BC73-C137-4AF3-A9B0-B78F88968235}" type="sibTrans" cxnId="{B8CA70FB-8F9C-4C14-8E1D-9370BB572DD5}">
      <dgm:prSet/>
      <dgm:spPr/>
      <dgm:t>
        <a:bodyPr/>
        <a:lstStyle/>
        <a:p>
          <a:endParaRPr lang="en-US"/>
        </a:p>
      </dgm:t>
    </dgm:pt>
    <dgm:pt modelId="{F384548E-4624-46E5-942A-8EB2674CBDCD}">
      <dgm:prSet/>
      <dgm:spPr/>
      <dgm:t>
        <a:bodyPr/>
        <a:lstStyle/>
        <a:p>
          <a:pPr rtl="0"/>
          <a:r>
            <a:rPr lang="en-US" altLang="en-US" dirty="0">
              <a:latin typeface="+mj-lt"/>
            </a:rPr>
            <a:t>Tolerance zone and digging around natural gas pipelines </a:t>
          </a:r>
        </a:p>
      </dgm:t>
    </dgm:pt>
    <dgm:pt modelId="{30EAA5D1-7A69-4DDC-B25E-12161FBEEF24}" type="parTrans" cxnId="{6F07856B-59AB-41F8-8C9F-4EDC5B015ABC}">
      <dgm:prSet/>
      <dgm:spPr/>
      <dgm:t>
        <a:bodyPr/>
        <a:lstStyle/>
        <a:p>
          <a:endParaRPr lang="en-US"/>
        </a:p>
      </dgm:t>
    </dgm:pt>
    <dgm:pt modelId="{84DA5C79-BAAA-4234-BEF4-4A6251D68D14}" type="sibTrans" cxnId="{6F07856B-59AB-41F8-8C9F-4EDC5B015ABC}">
      <dgm:prSet/>
      <dgm:spPr/>
      <dgm:t>
        <a:bodyPr/>
        <a:lstStyle/>
        <a:p>
          <a:endParaRPr lang="en-US"/>
        </a:p>
      </dgm:t>
    </dgm:pt>
    <dgm:pt modelId="{1E60481E-7D76-42DA-9C2E-9759E62F98B5}">
      <dgm:prSet phldr="0"/>
      <dgm:spPr/>
      <dgm:t>
        <a:bodyPr/>
        <a:lstStyle/>
        <a:p>
          <a:pPr rtl="0"/>
          <a:r>
            <a:rPr lang="en-US" altLang="en-US" dirty="0">
              <a:latin typeface="+mj-lt"/>
            </a:rPr>
            <a:t>Pipeline Infrastructure </a:t>
          </a:r>
        </a:p>
      </dgm:t>
    </dgm:pt>
    <dgm:pt modelId="{A0C7F56D-F5C6-4F7D-BA8D-79A5C49634FA}" type="parTrans" cxnId="{1CED9BE5-5AAD-42CC-889A-3A64A3E1DA49}">
      <dgm:prSet/>
      <dgm:spPr/>
    </dgm:pt>
    <dgm:pt modelId="{CF5004BA-13B5-41C4-9CAF-7DF1FFA185A4}" type="sibTrans" cxnId="{1CED9BE5-5AAD-42CC-889A-3A64A3E1DA49}">
      <dgm:prSet/>
      <dgm:spPr/>
    </dgm:pt>
    <dgm:pt modelId="{9113EAF4-4231-4951-90C2-56BDD60835BB}" type="pres">
      <dgm:prSet presAssocID="{1634B9E5-9D43-4D59-A363-A14B0D4F0815}" presName="Name0" presStyleCnt="0">
        <dgm:presLayoutVars>
          <dgm:dir/>
          <dgm:resizeHandles val="exact"/>
        </dgm:presLayoutVars>
      </dgm:prSet>
      <dgm:spPr/>
    </dgm:pt>
    <dgm:pt modelId="{4FA9415A-1F38-4576-8D1F-039760E4AD95}" type="pres">
      <dgm:prSet presAssocID="{262942E4-E858-409D-A054-1CCCF263751D}" presName="node" presStyleLbl="node1" presStyleIdx="0" presStyleCnt="4">
        <dgm:presLayoutVars>
          <dgm:bulletEnabled val="1"/>
        </dgm:presLayoutVars>
      </dgm:prSet>
      <dgm:spPr/>
    </dgm:pt>
    <dgm:pt modelId="{8FECA566-3FAC-47E6-9677-F8C1E049DA91}" type="pres">
      <dgm:prSet presAssocID="{15BAE95C-6A78-465A-92B7-87D8385B26F0}" presName="sibTrans" presStyleCnt="0"/>
      <dgm:spPr/>
    </dgm:pt>
    <dgm:pt modelId="{D31A8F84-154F-400A-B2F5-C122721E5960}" type="pres">
      <dgm:prSet presAssocID="{CBD1F1AE-6091-4967-BBF8-7C93AA550688}" presName="node" presStyleLbl="node1" presStyleIdx="1" presStyleCnt="4">
        <dgm:presLayoutVars>
          <dgm:bulletEnabled val="1"/>
        </dgm:presLayoutVars>
      </dgm:prSet>
      <dgm:spPr/>
    </dgm:pt>
    <dgm:pt modelId="{B9BA1E8E-F939-401A-8AC1-1B4335B69915}" type="pres">
      <dgm:prSet presAssocID="{4A37BC73-C137-4AF3-A9B0-B78F88968235}" presName="sibTrans" presStyleCnt="0"/>
      <dgm:spPr/>
    </dgm:pt>
    <dgm:pt modelId="{DDACFDF3-2E0D-4ECB-A52A-4F44294E5C2A}" type="pres">
      <dgm:prSet presAssocID="{1E60481E-7D76-42DA-9C2E-9759E62F98B5}" presName="node" presStyleLbl="node1" presStyleIdx="2" presStyleCnt="4">
        <dgm:presLayoutVars>
          <dgm:bulletEnabled val="1"/>
        </dgm:presLayoutVars>
      </dgm:prSet>
      <dgm:spPr/>
    </dgm:pt>
    <dgm:pt modelId="{37066C5C-7051-4988-90BE-955B8F2E68A3}" type="pres">
      <dgm:prSet presAssocID="{CF5004BA-13B5-41C4-9CAF-7DF1FFA185A4}" presName="sibTrans" presStyleCnt="0"/>
      <dgm:spPr/>
    </dgm:pt>
    <dgm:pt modelId="{A204B079-66FC-4579-8389-EC58AFB8D790}" type="pres">
      <dgm:prSet presAssocID="{F384548E-4624-46E5-942A-8EB2674CBDCD}" presName="node" presStyleLbl="node1" presStyleIdx="3" presStyleCnt="4">
        <dgm:presLayoutVars>
          <dgm:bulletEnabled val="1"/>
        </dgm:presLayoutVars>
      </dgm:prSet>
      <dgm:spPr/>
    </dgm:pt>
  </dgm:ptLst>
  <dgm:cxnLst>
    <dgm:cxn modelId="{8069C034-D4C2-437F-9AEF-00EC1DCF40FA}" type="presOf" srcId="{CBD1F1AE-6091-4967-BBF8-7C93AA550688}" destId="{D31A8F84-154F-400A-B2F5-C122721E5960}" srcOrd="0" destOrd="0" presId="urn:microsoft.com/office/officeart/2005/8/layout/hList6"/>
    <dgm:cxn modelId="{6F07856B-59AB-41F8-8C9F-4EDC5B015ABC}" srcId="{1634B9E5-9D43-4D59-A363-A14B0D4F0815}" destId="{F384548E-4624-46E5-942A-8EB2674CBDCD}" srcOrd="3" destOrd="0" parTransId="{30EAA5D1-7A69-4DDC-B25E-12161FBEEF24}" sibTransId="{84DA5C79-BAAA-4234-BEF4-4A6251D68D14}"/>
    <dgm:cxn modelId="{DCC34A72-99FE-4C35-8540-8609FC6101B5}" type="presOf" srcId="{1E60481E-7D76-42DA-9C2E-9759E62F98B5}" destId="{DDACFDF3-2E0D-4ECB-A52A-4F44294E5C2A}" srcOrd="0" destOrd="0" presId="urn:microsoft.com/office/officeart/2005/8/layout/hList6"/>
    <dgm:cxn modelId="{79D99280-566E-40F9-82BD-D394DEAA1647}" type="presOf" srcId="{F384548E-4624-46E5-942A-8EB2674CBDCD}" destId="{A204B079-66FC-4579-8389-EC58AFB8D790}" srcOrd="0" destOrd="0" presId="urn:microsoft.com/office/officeart/2005/8/layout/hList6"/>
    <dgm:cxn modelId="{1341B194-9393-45CC-8331-684DFB9F31C0}" type="presOf" srcId="{262942E4-E858-409D-A054-1CCCF263751D}" destId="{4FA9415A-1F38-4576-8D1F-039760E4AD95}" srcOrd="0" destOrd="0" presId="urn:microsoft.com/office/officeart/2005/8/layout/hList6"/>
    <dgm:cxn modelId="{A781D9B5-B1D2-482E-A63D-F7ABDE209A8C}" srcId="{1634B9E5-9D43-4D59-A363-A14B0D4F0815}" destId="{262942E4-E858-409D-A054-1CCCF263751D}" srcOrd="0" destOrd="0" parTransId="{B2F88522-B7F7-4193-A36A-D51E01619AE2}" sibTransId="{15BAE95C-6A78-465A-92B7-87D8385B26F0}"/>
    <dgm:cxn modelId="{4907F9CD-884E-49B1-8794-5AB1DDB59F23}" type="presOf" srcId="{1634B9E5-9D43-4D59-A363-A14B0D4F0815}" destId="{9113EAF4-4231-4951-90C2-56BDD60835BB}" srcOrd="0" destOrd="0" presId="urn:microsoft.com/office/officeart/2005/8/layout/hList6"/>
    <dgm:cxn modelId="{1CED9BE5-5AAD-42CC-889A-3A64A3E1DA49}" srcId="{1634B9E5-9D43-4D59-A363-A14B0D4F0815}" destId="{1E60481E-7D76-42DA-9C2E-9759E62F98B5}" srcOrd="2" destOrd="0" parTransId="{A0C7F56D-F5C6-4F7D-BA8D-79A5C49634FA}" sibTransId="{CF5004BA-13B5-41C4-9CAF-7DF1FFA185A4}"/>
    <dgm:cxn modelId="{B8CA70FB-8F9C-4C14-8E1D-9370BB572DD5}" srcId="{1634B9E5-9D43-4D59-A363-A14B0D4F0815}" destId="{CBD1F1AE-6091-4967-BBF8-7C93AA550688}" srcOrd="1" destOrd="0" parTransId="{41E43768-8913-4593-AA61-5E2D927703C0}" sibTransId="{4A37BC73-C137-4AF3-A9B0-B78F88968235}"/>
    <dgm:cxn modelId="{311A4FF4-4865-46F2-9BF4-FAB778DFB259}" type="presParOf" srcId="{9113EAF4-4231-4951-90C2-56BDD60835BB}" destId="{4FA9415A-1F38-4576-8D1F-039760E4AD95}" srcOrd="0" destOrd="0" presId="urn:microsoft.com/office/officeart/2005/8/layout/hList6"/>
    <dgm:cxn modelId="{027F0333-3AD3-408D-AB19-79BE04DB4246}" type="presParOf" srcId="{9113EAF4-4231-4951-90C2-56BDD60835BB}" destId="{8FECA566-3FAC-47E6-9677-F8C1E049DA91}" srcOrd="1" destOrd="0" presId="urn:microsoft.com/office/officeart/2005/8/layout/hList6"/>
    <dgm:cxn modelId="{70614297-C96E-47E4-A871-2D8FB95A3AA2}" type="presParOf" srcId="{9113EAF4-4231-4951-90C2-56BDD60835BB}" destId="{D31A8F84-154F-400A-B2F5-C122721E5960}" srcOrd="2" destOrd="0" presId="urn:microsoft.com/office/officeart/2005/8/layout/hList6"/>
    <dgm:cxn modelId="{76686FC9-B5A6-4B00-847D-DC5DC57B2A1D}" type="presParOf" srcId="{9113EAF4-4231-4951-90C2-56BDD60835BB}" destId="{B9BA1E8E-F939-401A-8AC1-1B4335B69915}" srcOrd="3" destOrd="0" presId="urn:microsoft.com/office/officeart/2005/8/layout/hList6"/>
    <dgm:cxn modelId="{2BD39095-0CBB-4C5C-8C21-DD9E61355F12}" type="presParOf" srcId="{9113EAF4-4231-4951-90C2-56BDD60835BB}" destId="{DDACFDF3-2E0D-4ECB-A52A-4F44294E5C2A}" srcOrd="4" destOrd="0" presId="urn:microsoft.com/office/officeart/2005/8/layout/hList6"/>
    <dgm:cxn modelId="{00B7F66D-0700-4532-A87D-C1C7F8F6995D}" type="presParOf" srcId="{9113EAF4-4231-4951-90C2-56BDD60835BB}" destId="{37066C5C-7051-4988-90BE-955B8F2E68A3}" srcOrd="5" destOrd="0" presId="urn:microsoft.com/office/officeart/2005/8/layout/hList6"/>
    <dgm:cxn modelId="{F7B90627-7050-4221-BD83-D6B9883CC525}" type="presParOf" srcId="{9113EAF4-4231-4951-90C2-56BDD60835BB}" destId="{A204B079-66FC-4579-8389-EC58AFB8D790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213742-D01C-4509-B7E6-424D5FE0093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19EE88-D73D-4334-92C3-567AFF835217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en-US" dirty="0">
              <a:latin typeface="+mj-lt"/>
            </a:rPr>
            <a:t>What qualifies as damage:</a:t>
          </a:r>
          <a:endParaRPr lang="en-US" dirty="0">
            <a:latin typeface="+mj-lt"/>
          </a:endParaRPr>
        </a:p>
      </dgm:t>
    </dgm:pt>
    <dgm:pt modelId="{A4743259-B172-43C4-9151-E74538CBC1BE}" type="parTrans" cxnId="{2EF696A9-67E5-4EE9-955B-65FA8833C8A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D797C60-0AB5-428D-8705-3877C0739763}" type="sibTrans" cxnId="{2EF696A9-67E5-4EE9-955B-65FA8833C8A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C3453F4-44E4-4790-B5BE-E7D711B191EB}">
      <dgm:prSet/>
      <dgm:spPr/>
      <dgm:t>
        <a:bodyPr/>
        <a:lstStyle/>
        <a:p>
          <a:pPr rtl="0"/>
          <a:r>
            <a:rPr lang="en-US" altLang="en-US" dirty="0">
              <a:latin typeface="+mj-lt"/>
            </a:rPr>
            <a:t>Cut or damaged tracer wire</a:t>
          </a:r>
        </a:p>
      </dgm:t>
    </dgm:pt>
    <dgm:pt modelId="{15DE2955-5F30-44ED-9296-12C845E10D12}" type="parTrans" cxnId="{D376928F-65A4-4570-9418-BF9C83D5CE6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FE530DD-4DCF-4D48-ACA3-7C6E47A279E4}" type="sibTrans" cxnId="{D376928F-65A4-4570-9418-BF9C83D5CE6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96951D5-C991-4852-A7F1-D6FC3CE6E168}">
      <dgm:prSet/>
      <dgm:spPr/>
      <dgm:t>
        <a:bodyPr/>
        <a:lstStyle/>
        <a:p>
          <a:r>
            <a:rPr lang="en-US" altLang="en-US" dirty="0">
              <a:latin typeface="+mj-lt"/>
            </a:rPr>
            <a:t>Damaged pipe coatings (steel)</a:t>
          </a:r>
        </a:p>
      </dgm:t>
    </dgm:pt>
    <dgm:pt modelId="{EE31DF36-339E-4F9C-A76C-CBAEA940EC18}" type="parTrans" cxnId="{E975A269-1EDB-4EF1-9FF7-80287514EC3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7E84B64-9ABD-4A9E-B3D6-B7A4BCE77FF2}" type="sibTrans" cxnId="{E975A269-1EDB-4EF1-9FF7-80287514EC3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6DF3FC5-FC9E-43E6-A510-7FC53110D019}">
      <dgm:prSet/>
      <dgm:spPr/>
      <dgm:t>
        <a:bodyPr/>
        <a:lstStyle/>
        <a:p>
          <a:r>
            <a:rPr lang="en-US" altLang="en-US" dirty="0">
              <a:latin typeface="+mj-lt"/>
            </a:rPr>
            <a:t>Gouges, cuts, scrapes, etc. (plastic)</a:t>
          </a:r>
        </a:p>
      </dgm:t>
    </dgm:pt>
    <dgm:pt modelId="{9CE84378-C620-415D-A7BF-7234F44B5624}" type="parTrans" cxnId="{44853B43-6F94-46A4-B632-C6ADED73518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D49DD62-C0D0-4B19-AEB2-00712AD925D9}" type="sibTrans" cxnId="{44853B43-6F94-46A4-B632-C6ADED73518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6EF3644-9CB3-4ABC-A9C9-6086BD95E32B}">
      <dgm:prSet/>
      <dgm:spPr/>
      <dgm:t>
        <a:bodyPr/>
        <a:lstStyle/>
        <a:p>
          <a:r>
            <a:rPr lang="en-US" altLang="en-US" dirty="0">
              <a:latin typeface="+mj-lt"/>
            </a:rPr>
            <a:t>Damage to any fitting (tees, unions, taps)</a:t>
          </a:r>
        </a:p>
      </dgm:t>
    </dgm:pt>
    <dgm:pt modelId="{15F42E30-E3C8-4E45-953E-5FDCD5E41C49}" type="parTrans" cxnId="{0AF64EB6-46AE-41AA-B824-C001CF5FFC9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54ABEEA-C405-4031-AE6E-31E4276B3CC8}" type="sibTrans" cxnId="{0AF64EB6-46AE-41AA-B824-C001CF5FFC9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0C972AF-2D5E-445E-A40D-CA92C2C53235}" type="pres">
      <dgm:prSet presAssocID="{92213742-D01C-4509-B7E6-424D5FE0093E}" presName="linear" presStyleCnt="0">
        <dgm:presLayoutVars>
          <dgm:animLvl val="lvl"/>
          <dgm:resizeHandles val="exact"/>
        </dgm:presLayoutVars>
      </dgm:prSet>
      <dgm:spPr/>
    </dgm:pt>
    <dgm:pt modelId="{50A0BD73-009D-4C7F-9CD8-1D7658216BAC}" type="pres">
      <dgm:prSet presAssocID="{0C19EE88-D73D-4334-92C3-567AFF83521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D408239-B6DF-42EE-8617-3D51E9CCCEE9}" type="pres">
      <dgm:prSet presAssocID="{0C19EE88-D73D-4334-92C3-567AFF83521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FF25F15-F253-4231-A3F1-E21A9F2618B7}" type="presOf" srcId="{E6EF3644-9CB3-4ABC-A9C9-6086BD95E32B}" destId="{5D408239-B6DF-42EE-8617-3D51E9CCCEE9}" srcOrd="0" destOrd="3" presId="urn:microsoft.com/office/officeart/2005/8/layout/vList2"/>
    <dgm:cxn modelId="{37475429-A955-4003-AD7C-192D9B6153FD}" type="presOf" srcId="{6C3453F4-44E4-4790-B5BE-E7D711B191EB}" destId="{5D408239-B6DF-42EE-8617-3D51E9CCCEE9}" srcOrd="0" destOrd="0" presId="urn:microsoft.com/office/officeart/2005/8/layout/vList2"/>
    <dgm:cxn modelId="{EDCC1760-5B09-48A8-AED0-D49C5445B6AE}" type="presOf" srcId="{196951D5-C991-4852-A7F1-D6FC3CE6E168}" destId="{5D408239-B6DF-42EE-8617-3D51E9CCCEE9}" srcOrd="0" destOrd="1" presId="urn:microsoft.com/office/officeart/2005/8/layout/vList2"/>
    <dgm:cxn modelId="{44853B43-6F94-46A4-B632-C6ADED73518D}" srcId="{0C19EE88-D73D-4334-92C3-567AFF835217}" destId="{26DF3FC5-FC9E-43E6-A510-7FC53110D019}" srcOrd="2" destOrd="0" parTransId="{9CE84378-C620-415D-A7BF-7234F44B5624}" sibTransId="{6D49DD62-C0D0-4B19-AEB2-00712AD925D9}"/>
    <dgm:cxn modelId="{E975A269-1EDB-4EF1-9FF7-80287514EC3C}" srcId="{0C19EE88-D73D-4334-92C3-567AFF835217}" destId="{196951D5-C991-4852-A7F1-D6FC3CE6E168}" srcOrd="1" destOrd="0" parTransId="{EE31DF36-339E-4F9C-A76C-CBAEA940EC18}" sibTransId="{27E84B64-9ABD-4A9E-B3D6-B7A4BCE77FF2}"/>
    <dgm:cxn modelId="{0F1A208D-37BA-4469-8AFC-A3E953175A3B}" type="presOf" srcId="{26DF3FC5-FC9E-43E6-A510-7FC53110D019}" destId="{5D408239-B6DF-42EE-8617-3D51E9CCCEE9}" srcOrd="0" destOrd="2" presId="urn:microsoft.com/office/officeart/2005/8/layout/vList2"/>
    <dgm:cxn modelId="{D376928F-65A4-4570-9418-BF9C83D5CE63}" srcId="{0C19EE88-D73D-4334-92C3-567AFF835217}" destId="{6C3453F4-44E4-4790-B5BE-E7D711B191EB}" srcOrd="0" destOrd="0" parTransId="{15DE2955-5F30-44ED-9296-12C845E10D12}" sibTransId="{8FE530DD-4DCF-4D48-ACA3-7C6E47A279E4}"/>
    <dgm:cxn modelId="{2EF696A9-67E5-4EE9-955B-65FA8833C8A2}" srcId="{92213742-D01C-4509-B7E6-424D5FE0093E}" destId="{0C19EE88-D73D-4334-92C3-567AFF835217}" srcOrd="0" destOrd="0" parTransId="{A4743259-B172-43C4-9151-E74538CBC1BE}" sibTransId="{1D797C60-0AB5-428D-8705-3877C0739763}"/>
    <dgm:cxn modelId="{0AF64EB6-46AE-41AA-B824-C001CF5FFC94}" srcId="{0C19EE88-D73D-4334-92C3-567AFF835217}" destId="{E6EF3644-9CB3-4ABC-A9C9-6086BD95E32B}" srcOrd="3" destOrd="0" parTransId="{15F42E30-E3C8-4E45-953E-5FDCD5E41C49}" sibTransId="{954ABEEA-C405-4031-AE6E-31E4276B3CC8}"/>
    <dgm:cxn modelId="{659307C3-6197-4257-AD75-79C795FC6DEB}" type="presOf" srcId="{0C19EE88-D73D-4334-92C3-567AFF835217}" destId="{50A0BD73-009D-4C7F-9CD8-1D7658216BAC}" srcOrd="0" destOrd="0" presId="urn:microsoft.com/office/officeart/2005/8/layout/vList2"/>
    <dgm:cxn modelId="{449E06C5-C268-45FB-AA13-87E498EAE94D}" type="presOf" srcId="{92213742-D01C-4509-B7E6-424D5FE0093E}" destId="{A0C972AF-2D5E-445E-A40D-CA92C2C53235}" srcOrd="0" destOrd="0" presId="urn:microsoft.com/office/officeart/2005/8/layout/vList2"/>
    <dgm:cxn modelId="{F956F1AD-CB79-455B-9E22-CC619C1B126D}" type="presParOf" srcId="{A0C972AF-2D5E-445E-A40D-CA92C2C53235}" destId="{50A0BD73-009D-4C7F-9CD8-1D7658216BAC}" srcOrd="0" destOrd="0" presId="urn:microsoft.com/office/officeart/2005/8/layout/vList2"/>
    <dgm:cxn modelId="{488DB667-3713-454B-92CD-ACC5142CED3C}" type="presParOf" srcId="{A0C972AF-2D5E-445E-A40D-CA92C2C53235}" destId="{5D408239-B6DF-42EE-8617-3D51E9CCCEE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9415A-1F38-4576-8D1F-039760E4AD95}">
      <dsp:nvSpPr>
        <dsp:cNvPr id="0" name=""/>
        <dsp:cNvSpPr/>
      </dsp:nvSpPr>
      <dsp:spPr>
        <a:xfrm rot="16200000">
          <a:off x="-1144137" y="1145943"/>
          <a:ext cx="4064000" cy="177211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5512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6600"/>
            </a:buClr>
            <a:buNone/>
          </a:pPr>
          <a:r>
            <a:rPr lang="en-US" altLang="en-US" sz="2000" kern="1200" dirty="0">
              <a:latin typeface="+mj-lt"/>
            </a:rPr>
            <a:t>How</a:t>
          </a:r>
          <a:r>
            <a:rPr lang="en-US" altLang="en-US" sz="2000" kern="1200" dirty="0">
              <a:latin typeface="+mj-lt"/>
              <a:ea typeface="+mj-lt"/>
              <a:cs typeface="+mj-lt"/>
            </a:rPr>
            <a:t> to Handle Gas Emergencies</a:t>
          </a:r>
          <a:endParaRPr lang="en-US" sz="2000" kern="1200" dirty="0"/>
        </a:p>
      </dsp:txBody>
      <dsp:txXfrm rot="5400000">
        <a:off x="1806" y="812800"/>
        <a:ext cx="1772113" cy="2438400"/>
      </dsp:txXfrm>
    </dsp:sp>
    <dsp:sp modelId="{D31A8F84-154F-400A-B2F5-C122721E5960}">
      <dsp:nvSpPr>
        <dsp:cNvPr id="0" name=""/>
        <dsp:cNvSpPr/>
      </dsp:nvSpPr>
      <dsp:spPr>
        <a:xfrm rot="16200000">
          <a:off x="760884" y="1145943"/>
          <a:ext cx="4064000" cy="1772113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5512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kern="1200" dirty="0">
              <a:latin typeface="+mj-lt"/>
            </a:rPr>
            <a:t>Behaviors of Natural Gas</a:t>
          </a:r>
        </a:p>
      </dsp:txBody>
      <dsp:txXfrm rot="5400000">
        <a:off x="1906827" y="812800"/>
        <a:ext cx="1772113" cy="2438400"/>
      </dsp:txXfrm>
    </dsp:sp>
    <dsp:sp modelId="{DDACFDF3-2E0D-4ECB-A52A-4F44294E5C2A}">
      <dsp:nvSpPr>
        <dsp:cNvPr id="0" name=""/>
        <dsp:cNvSpPr/>
      </dsp:nvSpPr>
      <dsp:spPr>
        <a:xfrm rot="16200000">
          <a:off x="2665906" y="1145943"/>
          <a:ext cx="4064000" cy="1772113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5512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kern="1200" dirty="0">
              <a:latin typeface="+mj-lt"/>
            </a:rPr>
            <a:t>Pipeline Infrastructure </a:t>
          </a:r>
        </a:p>
      </dsp:txBody>
      <dsp:txXfrm rot="5400000">
        <a:off x="3811849" y="812800"/>
        <a:ext cx="1772113" cy="2438400"/>
      </dsp:txXfrm>
    </dsp:sp>
    <dsp:sp modelId="{A204B079-66FC-4579-8389-EC58AFB8D790}">
      <dsp:nvSpPr>
        <dsp:cNvPr id="0" name=""/>
        <dsp:cNvSpPr/>
      </dsp:nvSpPr>
      <dsp:spPr>
        <a:xfrm rot="16200000">
          <a:off x="4570928" y="1145943"/>
          <a:ext cx="4064000" cy="1772113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5512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kern="1200" dirty="0">
              <a:latin typeface="+mj-lt"/>
            </a:rPr>
            <a:t>Tolerance zone and digging around natural gas pipelines </a:t>
          </a:r>
        </a:p>
      </dsp:txBody>
      <dsp:txXfrm rot="5400000">
        <a:off x="5716871" y="812800"/>
        <a:ext cx="1772113" cy="2438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0BD73-009D-4C7F-9CD8-1D7658216BAC}">
      <dsp:nvSpPr>
        <dsp:cNvPr id="0" name=""/>
        <dsp:cNvSpPr/>
      </dsp:nvSpPr>
      <dsp:spPr>
        <a:xfrm>
          <a:off x="0" y="256464"/>
          <a:ext cx="6232321" cy="154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en-US" sz="4000" kern="1200" dirty="0">
              <a:latin typeface="+mj-lt"/>
            </a:rPr>
            <a:t>What qualifies as damage:</a:t>
          </a:r>
          <a:endParaRPr lang="en-US" sz="4000" kern="1200" dirty="0">
            <a:latin typeface="+mj-lt"/>
          </a:endParaRPr>
        </a:p>
      </dsp:txBody>
      <dsp:txXfrm>
        <a:off x="75391" y="331855"/>
        <a:ext cx="6081539" cy="1393618"/>
      </dsp:txXfrm>
    </dsp:sp>
    <dsp:sp modelId="{5D408239-B6DF-42EE-8617-3D51E9CCCEE9}">
      <dsp:nvSpPr>
        <dsp:cNvPr id="0" name=""/>
        <dsp:cNvSpPr/>
      </dsp:nvSpPr>
      <dsp:spPr>
        <a:xfrm>
          <a:off x="0" y="1800865"/>
          <a:ext cx="6232321" cy="289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876" tIns="50800" rIns="284480" bIns="50800" numCol="1" spcCol="1270" anchor="t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3100" kern="1200" dirty="0">
              <a:latin typeface="+mj-lt"/>
            </a:rPr>
            <a:t>Cut or damaged tracer wire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3100" kern="1200" dirty="0">
              <a:latin typeface="+mj-lt"/>
            </a:rPr>
            <a:t>Damaged pipe coatings (steel)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3100" kern="1200" dirty="0">
              <a:latin typeface="+mj-lt"/>
            </a:rPr>
            <a:t>Gouges, cuts, scrapes, etc. (plastic)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3100" kern="1200" dirty="0">
              <a:latin typeface="+mj-lt"/>
            </a:rPr>
            <a:t>Damage to any fitting (tees, unions, taps)</a:t>
          </a:r>
        </a:p>
      </dsp:txBody>
      <dsp:txXfrm>
        <a:off x="0" y="1800865"/>
        <a:ext cx="6232321" cy="289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7DFA2A-D4CC-AC42-87F6-69F6284659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39548-4CFC-444B-8A34-198FDB8848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BFFBF-3ADB-6243-8F8B-CE991F46B6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46A1043-1F0D-7445-9882-6C325F0BEE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D35FBA-1E15-3944-BF31-9881AA06DB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36AC3-3993-9B49-8CDD-D10583AD735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96FB524-D526-8744-8F04-FB73FD5C0B9F}" type="datetimeFigureOut">
              <a:rPr lang="en-US"/>
              <a:pPr>
                <a:defRPr/>
              </a:pPr>
              <a:t>1/21/2026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3A60F13-AF16-E544-8C6D-459743866A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7C67AF6-5665-8D41-A5D3-E3808B4C4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EFEDD-4C59-1E45-A15C-67496C2090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B56F5-649D-DC40-AB09-639943409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1018F379-2519-CB41-A970-F87689BF96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opening statement: </a:t>
            </a:r>
            <a:r>
              <a:rPr lang="en-US" altLang="en-US" dirty="0">
                <a:solidFill>
                  <a:schemeClr val="tx2"/>
                </a:solidFill>
                <a:latin typeface="Bookman Old Style" panose="02050604050505020204" pitchFamily="18" charset="0"/>
              </a:rPr>
              <a:t>Summit Natural Gas of Maine and </a:t>
            </a:r>
            <a:r>
              <a:rPr lang="en-US" altLang="en-US" dirty="0" err="1">
                <a:solidFill>
                  <a:schemeClr val="tx2"/>
                </a:solidFill>
                <a:latin typeface="Bookman Old Style" panose="02050604050505020204" pitchFamily="18" charset="0"/>
              </a:rPr>
              <a:t>Unitil</a:t>
            </a:r>
            <a:r>
              <a:rPr lang="en-US" altLang="en-US" dirty="0">
                <a:solidFill>
                  <a:schemeClr val="tx2"/>
                </a:solidFill>
                <a:latin typeface="Bookman Old Style" panose="02050604050505020204" pitchFamily="18" charset="0"/>
              </a:rPr>
              <a:t>-MNG are committed to the safe and reliable delivery of natural gas.  The safety of our customers and that of the general public is our #1 priority. The uncontrolled release of natural gas could result in situations hazardous to both life and property. Our goal is to work together to </a:t>
            </a:r>
            <a:r>
              <a:rPr lang="en-US" altLang="en-US" dirty="0">
                <a:solidFill>
                  <a:srgbClr val="FF0000"/>
                </a:solidFill>
                <a:latin typeface="Bookman Old Style" panose="02050604050505020204" pitchFamily="18" charset="0"/>
              </a:rPr>
              <a:t>SAFELY</a:t>
            </a:r>
            <a:r>
              <a:rPr lang="en-US" altLang="en-US" dirty="0">
                <a:solidFill>
                  <a:schemeClr val="tx2"/>
                </a:solidFill>
                <a:latin typeface="Bookman Old Style" panose="02050604050505020204" pitchFamily="18" charset="0"/>
              </a:rPr>
              <a:t> bring emergency situations under control in the shortest time possible with a minimum impact to our customers.  In the following presentation you will learn some facts about natural gas and the ways our two companies will work together to keep Augusta safe. </a:t>
            </a:r>
          </a:p>
          <a:p>
            <a:endParaRPr lang="en-US" altLang="en-US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Bookman Old Style" panose="02050604050505020204" pitchFamily="18" charset="0"/>
              </a:rPr>
              <a:t>Discuss regulatory resources: PHMSA 192, MPUC 420, MPUC 895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8F379-2519-CB41-A970-F87689BF960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891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958C2-F1F6-FC6D-9B3A-8D97EBA3E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FE889-08D8-8DB0-26E6-69F7FA14E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D9D7A-9DB3-5810-27E3-7E069C74A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latin typeface="+mn-lt"/>
              </a:rPr>
              <a:t>Most common sign of a gas leak is the rotten egg smell (Mercaptan)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00E5-CA6D-AEBC-1D02-0A91A637A6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AC2C-42EA-497B-9FD9-786DE2013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97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74564-B8C9-6CAA-DF56-8367FFEF6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5906BC-FC6C-4226-7BC8-91C1FCF04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B03F3-80C7-DE53-B541-BB077421C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latin typeface="+mn-lt"/>
              </a:rPr>
              <a:t>Most common sign of a gas leak is the rotten egg smell (Mercaptan)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DA6BB-03C7-FB71-6B2F-8B1BEA5B8D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AC2C-42EA-497B-9FD9-786DE2013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240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622B9-A68D-66F6-9B22-34797AC7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48861-7E56-61F7-8AB7-FD1B9C5BA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1E8BC-A2E7-080F-1109-812961B87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latin typeface="+mn-lt"/>
              </a:rPr>
              <a:t>Most common sign of a gas leak is the rotten egg smell (Mercaptan)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140C8-4C0B-475F-CF5C-A5819CF4A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AC2C-42EA-497B-9FD9-786DE2013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884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AF44B-0E5A-FFC1-2811-09C98E00E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0C263A-B021-8A24-1E76-AF3C1667E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86D81-EE9A-5CD7-F86D-3B421C81D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latin typeface="+mn-lt"/>
              </a:rPr>
              <a:t>Most common sign of a gas leak is the rotten egg smell (Mercaptan)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F3A7A-A6BA-4891-120D-95D01883E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AC2C-42EA-497B-9FD9-786DE2013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12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Tid</a:t>
            </a:r>
            <a:r>
              <a:rPr lang="en-US" dirty="0"/>
              <a:t> Bit about Unitil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AC2C-42EA-497B-9FD9-786DE2013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4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Our service area is along the 95 Corridor beginning in Kittery north to Lewiston.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total length of Mains is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878.82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miles.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69267" indent="-295870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83483" indent="-236696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56878" indent="-236696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30271" indent="-236696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03667" indent="-23669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77057" indent="-23669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550452" indent="-23669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023844" indent="-23669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466B5-D7A1-4F48-8088-386CD3457A7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11/9/2017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64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587A4-9BA8-413B-7795-6FEC1C51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D6452-D3B6-2AB3-75D4-72DB36D1B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62A4D6-0D90-8EF6-2CE3-AD1001F64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latin typeface="+mn-lt"/>
              </a:rPr>
              <a:t>Most common sign of a gas leak is the rotten egg smell (Mercaptan)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3B47F-BFA4-EFD8-4E5B-26C7877F64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AC2C-42EA-497B-9FD9-786DE2013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96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6D746-B32D-A470-A2C0-381D91AF7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200BE-532D-5DB6-B815-C74D71410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46AB69-DBBB-14B7-A9A9-A86AEF823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latin typeface="+mn-lt"/>
              </a:rPr>
              <a:t>Most common sign of a gas leak is the rotten egg smell (Mercaptan)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8494E-68C9-7472-3626-67F4F3A904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AC2C-42EA-497B-9FD9-786DE2013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29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918EC-ECC1-4497-AA68-8BE30242106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477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3BAFA-7511-3EA0-49A6-B82996DB9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5B940-8E1B-71EF-CB96-9EFD18668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811B2-CF61-B05A-34FF-A49B03A53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Props! Excess Flow Valves, hit pipes,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70957-0FA7-26A2-6959-97D150F39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AC2C-42EA-497B-9FD9-786DE2013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36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suspect there’s a gas leak, please call the Natural Gas Utility. If you can smell gas, call 911!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447BD-B40C-4AA2-AE89-1297E38226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6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Some different tees, stubs, purge points, drips,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447BD-B40C-4AA2-AE89-1297E38226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7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ebsite.com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092EE1-5642-DF49-94C7-FA14A07EEB9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848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BLUE -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3B95F9-A4C0-8E43-99A1-CAC8A166603F}"/>
              </a:ext>
            </a:extLst>
          </p:cNvPr>
          <p:cNvSpPr/>
          <p:nvPr userDrawn="1"/>
        </p:nvSpPr>
        <p:spPr>
          <a:xfrm>
            <a:off x="-7771" y="0"/>
            <a:ext cx="9159541" cy="66425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8B3772-BFA6-8548-AF78-243E66DC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14813" r="14813" b="25972"/>
          <a:stretch/>
        </p:blipFill>
        <p:spPr>
          <a:xfrm>
            <a:off x="-15542" y="2466986"/>
            <a:ext cx="9159540" cy="4391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3989867" y="6642556"/>
            <a:ext cx="11642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6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939" y="357772"/>
            <a:ext cx="6747235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939" y="1251573"/>
            <a:ext cx="8351411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4FFF6-2BCF-7C47-A892-6CDE8EFAB9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88619" y="215445"/>
            <a:ext cx="1722474" cy="8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45A2-6A99-4B2D-8EB5-55B5A5076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6C1D8-9034-4FD5-8B22-0C04C6FF6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374FC-3F68-457B-A3E4-9272DB35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32875-29D0-4A37-9B7E-0F85624F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C8ADD-D851-45D8-8CED-8E6FCF9C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94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283C-7ADA-495E-8154-4BEAF455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5AFCF-FF94-433B-8113-CDEFF0220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A86A4-49FD-4593-8C56-157FBCBA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6BE7E-A9B8-49FD-A816-38A3035EA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9FD7-A70D-4AE0-83EB-6FA8D2C5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18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DBED-1CA2-46BE-9C95-9FB4FF57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3C4D8-7D19-4521-8636-35F7C70A0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4F1A1-FD0D-4B56-8DF3-B5ACA14BE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44594-FA30-4B26-B011-3CDB0A90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03C48-CE68-408E-9645-9E4E577D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66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69F9-CFB0-4140-8358-E8BC2EB4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C83C9-AA54-4F8A-861E-745941641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2C2EE-A9CA-49D0-8CA5-627FA5C3A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E8D1A-B34E-429C-A9BD-5E786369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8CD6F-5771-4AA0-957E-DB5621A5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02AB7-B5DB-434A-B334-19C2FDD2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92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971A-EC65-4B9B-83A2-EAEDD5E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F7756-2011-402A-8EAB-52F2C2C64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833B8-DE06-4D43-A70D-F0C0CF1CD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FD780-DD24-47AE-8CD4-614A33DC3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BDC43-4D5A-415E-A511-54BA906C9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90F9C8-7B14-4E51-9E88-BEBF8DEC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159D80-D8A9-496E-9FFC-26A214BC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FA547-47CB-4F73-A2D5-F98907FE5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22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0D446-5D7A-4943-8456-1CFA6297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4622B-4B34-4187-98EE-4A458223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C1168-2396-426C-859B-EAB5C517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7FE44-8791-45E5-BA70-AF852669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87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C44D01-045A-4EC6-8086-601207943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59BC9-3EAE-4BDD-A6EB-323ADE50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2EF76-A548-4A64-8629-49CF46FE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C733-6AC1-419A-8F15-F59ECA1A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07D45-4C09-496E-82CB-EC3C4DB0D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756FF-3AC4-4F3B-B1C2-0F9ACEA62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2DEB8-6100-4C05-8FCA-C9894006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5AD7A-8C46-45A3-A35A-AD5D78A7A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8D8D2-AECF-4908-8C9C-D0F9A6F0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8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0590-6139-451A-A397-89809793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D0A523-0D33-4E04-A990-2BF3FEB4F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FDEDD-5B45-4B78-8486-851AA2B52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2286B-8C1B-425A-B1F2-C64625FF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79ADA-4B0C-4720-85E1-BF2D8EBA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AEEA6-4F0E-40E5-89E2-1541910C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2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799779" y="1274191"/>
            <a:ext cx="1544444" cy="1544442"/>
          </a:xfrm>
          <a:custGeom>
            <a:avLst/>
            <a:gdLst>
              <a:gd name="connsiteX0" fmla="*/ 817090 w 1634180"/>
              <a:gd name="connsiteY0" fmla="*/ 0 h 1634180"/>
              <a:gd name="connsiteX1" fmla="*/ 1634180 w 1634180"/>
              <a:gd name="connsiteY1" fmla="*/ 817090 h 1634180"/>
              <a:gd name="connsiteX2" fmla="*/ 817090 w 1634180"/>
              <a:gd name="connsiteY2" fmla="*/ 1634180 h 1634180"/>
              <a:gd name="connsiteX3" fmla="*/ 0 w 1634180"/>
              <a:gd name="connsiteY3" fmla="*/ 817090 h 1634180"/>
              <a:gd name="connsiteX4" fmla="*/ 817090 w 1634180"/>
              <a:gd name="connsiteY4" fmla="*/ 0 h 163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4180" h="1634180">
                <a:moveTo>
                  <a:pt x="817090" y="0"/>
                </a:moveTo>
                <a:cubicBezTo>
                  <a:pt x="1268356" y="0"/>
                  <a:pt x="1634180" y="365824"/>
                  <a:pt x="1634180" y="817090"/>
                </a:cubicBezTo>
                <a:cubicBezTo>
                  <a:pt x="1634180" y="1268356"/>
                  <a:pt x="1268356" y="1634180"/>
                  <a:pt x="817090" y="1634180"/>
                </a:cubicBezTo>
                <a:cubicBezTo>
                  <a:pt x="365824" y="1634180"/>
                  <a:pt x="0" y="1268356"/>
                  <a:pt x="0" y="817090"/>
                </a:cubicBezTo>
                <a:cubicBezTo>
                  <a:pt x="0" y="365824"/>
                  <a:pt x="365824" y="0"/>
                  <a:pt x="817090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41275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317F0E-5257-594B-BFEA-971F73D5BDC7}"/>
              </a:ext>
            </a:extLst>
          </p:cNvPr>
          <p:cNvGrpSpPr/>
          <p:nvPr userDrawn="1"/>
        </p:nvGrpSpPr>
        <p:grpSpPr>
          <a:xfrm rot="10800000">
            <a:off x="4265971" y="3236316"/>
            <a:ext cx="612058" cy="445002"/>
            <a:chOff x="1318758" y="2004604"/>
            <a:chExt cx="816077" cy="593336"/>
          </a:xfrm>
          <a:solidFill>
            <a:schemeClr val="tx2"/>
          </a:solidFill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4ECB8F0F-C2BE-B548-80C7-C34C2A4EF6D7}"/>
                </a:ext>
              </a:extLst>
            </p:cNvPr>
            <p:cNvSpPr/>
            <p:nvPr/>
          </p:nvSpPr>
          <p:spPr>
            <a:xfrm>
              <a:off x="1318758" y="2004604"/>
              <a:ext cx="379158" cy="59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23" y="0"/>
                  </a:moveTo>
                  <a:cubicBezTo>
                    <a:pt x="13551" y="0"/>
                    <a:pt x="16062" y="730"/>
                    <a:pt x="18240" y="2261"/>
                  </a:cubicBezTo>
                  <a:cubicBezTo>
                    <a:pt x="19274" y="2921"/>
                    <a:pt x="20012" y="3792"/>
                    <a:pt x="20640" y="4782"/>
                  </a:cubicBezTo>
                  <a:cubicBezTo>
                    <a:pt x="21268" y="5795"/>
                    <a:pt x="21600" y="6784"/>
                    <a:pt x="21600" y="7773"/>
                  </a:cubicBezTo>
                  <a:cubicBezTo>
                    <a:pt x="21600" y="9917"/>
                    <a:pt x="20529" y="12037"/>
                    <a:pt x="18351" y="14157"/>
                  </a:cubicBezTo>
                  <a:cubicBezTo>
                    <a:pt x="16172" y="16347"/>
                    <a:pt x="13366" y="18137"/>
                    <a:pt x="9711" y="19668"/>
                  </a:cubicBezTo>
                  <a:cubicBezTo>
                    <a:pt x="6683" y="20940"/>
                    <a:pt x="4283" y="21600"/>
                    <a:pt x="2511" y="21600"/>
                  </a:cubicBezTo>
                  <a:cubicBezTo>
                    <a:pt x="1772" y="21600"/>
                    <a:pt x="1255" y="21482"/>
                    <a:pt x="738" y="21200"/>
                  </a:cubicBezTo>
                  <a:cubicBezTo>
                    <a:pt x="332" y="20940"/>
                    <a:pt x="0" y="20611"/>
                    <a:pt x="0" y="20140"/>
                  </a:cubicBezTo>
                  <a:cubicBezTo>
                    <a:pt x="0" y="19480"/>
                    <a:pt x="628" y="18938"/>
                    <a:pt x="1994" y="18491"/>
                  </a:cubicBezTo>
                  <a:cubicBezTo>
                    <a:pt x="5132" y="17407"/>
                    <a:pt x="7532" y="16418"/>
                    <a:pt x="8972" y="15358"/>
                  </a:cubicBezTo>
                  <a:cubicBezTo>
                    <a:pt x="10338" y="14416"/>
                    <a:pt x="11077" y="13685"/>
                    <a:pt x="11077" y="13238"/>
                  </a:cubicBezTo>
                  <a:cubicBezTo>
                    <a:pt x="11077" y="12838"/>
                    <a:pt x="10523" y="12555"/>
                    <a:pt x="9489" y="12437"/>
                  </a:cubicBezTo>
                  <a:lnTo>
                    <a:pt x="8751" y="12366"/>
                  </a:lnTo>
                  <a:lnTo>
                    <a:pt x="7938" y="12366"/>
                  </a:lnTo>
                  <a:cubicBezTo>
                    <a:pt x="5649" y="12178"/>
                    <a:pt x="3840" y="11495"/>
                    <a:pt x="2400" y="10364"/>
                  </a:cubicBezTo>
                  <a:cubicBezTo>
                    <a:pt x="923" y="9234"/>
                    <a:pt x="332" y="7915"/>
                    <a:pt x="332" y="6313"/>
                  </a:cubicBezTo>
                  <a:cubicBezTo>
                    <a:pt x="332" y="4664"/>
                    <a:pt x="1145" y="3251"/>
                    <a:pt x="2917" y="2073"/>
                  </a:cubicBezTo>
                  <a:cubicBezTo>
                    <a:pt x="5022" y="660"/>
                    <a:pt x="7532" y="0"/>
                    <a:pt x="10523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4289" rIns="34289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35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A9C9FEF8-1603-AA4E-9834-6EAB19A24A56}"/>
                </a:ext>
              </a:extLst>
            </p:cNvPr>
            <p:cNvSpPr/>
            <p:nvPr/>
          </p:nvSpPr>
          <p:spPr>
            <a:xfrm>
              <a:off x="1755678" y="2004604"/>
              <a:ext cx="379157" cy="59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1" y="0"/>
                  </a:moveTo>
                  <a:cubicBezTo>
                    <a:pt x="13574" y="0"/>
                    <a:pt x="16052" y="730"/>
                    <a:pt x="18271" y="2261"/>
                  </a:cubicBezTo>
                  <a:cubicBezTo>
                    <a:pt x="19307" y="2921"/>
                    <a:pt x="20010" y="3792"/>
                    <a:pt x="20638" y="4782"/>
                  </a:cubicBezTo>
                  <a:cubicBezTo>
                    <a:pt x="21267" y="5795"/>
                    <a:pt x="21600" y="6784"/>
                    <a:pt x="21600" y="7773"/>
                  </a:cubicBezTo>
                  <a:cubicBezTo>
                    <a:pt x="21600" y="9917"/>
                    <a:pt x="20564" y="12037"/>
                    <a:pt x="18345" y="14157"/>
                  </a:cubicBezTo>
                  <a:cubicBezTo>
                    <a:pt x="16163" y="16347"/>
                    <a:pt x="13352" y="18137"/>
                    <a:pt x="9690" y="19668"/>
                  </a:cubicBezTo>
                  <a:cubicBezTo>
                    <a:pt x="6658" y="20940"/>
                    <a:pt x="4253" y="21600"/>
                    <a:pt x="2478" y="21600"/>
                  </a:cubicBezTo>
                  <a:cubicBezTo>
                    <a:pt x="1775" y="21600"/>
                    <a:pt x="1258" y="21482"/>
                    <a:pt x="703" y="21200"/>
                  </a:cubicBezTo>
                  <a:cubicBezTo>
                    <a:pt x="296" y="20940"/>
                    <a:pt x="0" y="20611"/>
                    <a:pt x="0" y="20140"/>
                  </a:cubicBezTo>
                  <a:cubicBezTo>
                    <a:pt x="0" y="19480"/>
                    <a:pt x="629" y="18938"/>
                    <a:pt x="1960" y="18491"/>
                  </a:cubicBezTo>
                  <a:cubicBezTo>
                    <a:pt x="5104" y="17407"/>
                    <a:pt x="7508" y="16418"/>
                    <a:pt x="8951" y="15358"/>
                  </a:cubicBezTo>
                  <a:cubicBezTo>
                    <a:pt x="10319" y="14416"/>
                    <a:pt x="11059" y="13685"/>
                    <a:pt x="11059" y="13238"/>
                  </a:cubicBezTo>
                  <a:cubicBezTo>
                    <a:pt x="11059" y="12838"/>
                    <a:pt x="10541" y="12555"/>
                    <a:pt x="9468" y="12437"/>
                  </a:cubicBezTo>
                  <a:lnTo>
                    <a:pt x="8766" y="12366"/>
                  </a:lnTo>
                  <a:lnTo>
                    <a:pt x="7915" y="12366"/>
                  </a:lnTo>
                  <a:cubicBezTo>
                    <a:pt x="5622" y="12178"/>
                    <a:pt x="3847" y="11495"/>
                    <a:pt x="2404" y="10364"/>
                  </a:cubicBezTo>
                  <a:cubicBezTo>
                    <a:pt x="925" y="9234"/>
                    <a:pt x="296" y="7915"/>
                    <a:pt x="296" y="6313"/>
                  </a:cubicBezTo>
                  <a:cubicBezTo>
                    <a:pt x="296" y="4664"/>
                    <a:pt x="1147" y="3251"/>
                    <a:pt x="2922" y="2073"/>
                  </a:cubicBezTo>
                  <a:cubicBezTo>
                    <a:pt x="4882" y="660"/>
                    <a:pt x="7397" y="0"/>
                    <a:pt x="10541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783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35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D6FDF78-56CE-ED41-A40F-D1F77FDF0258}"/>
              </a:ext>
            </a:extLst>
          </p:cNvPr>
          <p:cNvSpPr/>
          <p:nvPr userDrawn="1"/>
        </p:nvSpPr>
        <p:spPr>
          <a:xfrm>
            <a:off x="2110540" y="3825378"/>
            <a:ext cx="4966240" cy="1026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i="1" err="1">
                <a:solidFill>
                  <a:schemeClr val="tx2"/>
                </a:solidFill>
              </a:rPr>
              <a:t>Sed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ut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perspiciatis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unde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omnis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iste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natus</a:t>
            </a:r>
            <a:r>
              <a:rPr lang="en-US" sz="1100" b="1" i="1">
                <a:solidFill>
                  <a:schemeClr val="tx2"/>
                </a:solidFill>
              </a:rPr>
              <a:t> error sit </a:t>
            </a:r>
            <a:r>
              <a:rPr lang="en-US" sz="1100" b="1" i="1" err="1">
                <a:solidFill>
                  <a:schemeClr val="tx2"/>
                </a:solidFill>
              </a:rPr>
              <a:t>eosfugit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voluptatem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accusantim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doloremque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dolores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laudantium</a:t>
            </a:r>
            <a:r>
              <a:rPr lang="en-US" sz="1100" b="1" i="1">
                <a:solidFill>
                  <a:schemeClr val="tx2"/>
                </a:solidFill>
              </a:rPr>
              <a:t>, </a:t>
            </a:r>
            <a:r>
              <a:rPr lang="en-US" sz="1100" b="1" i="1" err="1">
                <a:solidFill>
                  <a:schemeClr val="tx2"/>
                </a:solidFill>
              </a:rPr>
              <a:t>totam</a:t>
            </a:r>
            <a:r>
              <a:rPr lang="en-US" sz="1100" b="1" i="1">
                <a:solidFill>
                  <a:schemeClr val="tx2"/>
                </a:solidFill>
              </a:rPr>
              <a:t> rem </a:t>
            </a:r>
            <a:r>
              <a:rPr lang="en-US" sz="1100" b="1" i="1" err="1">
                <a:solidFill>
                  <a:schemeClr val="tx2"/>
                </a:solidFill>
              </a:rPr>
              <a:t>aperiam</a:t>
            </a:r>
            <a:r>
              <a:rPr lang="en-US" sz="1100" b="1" i="1">
                <a:solidFill>
                  <a:schemeClr val="tx2"/>
                </a:solidFill>
              </a:rPr>
              <a:t>, </a:t>
            </a:r>
            <a:r>
              <a:rPr lang="en-US" sz="1100" b="1" i="1" err="1">
                <a:solidFill>
                  <a:schemeClr val="tx2"/>
                </a:solidFill>
              </a:rPr>
              <a:t>eaque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ipsa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quae</a:t>
            </a:r>
            <a:r>
              <a:rPr lang="en-US" sz="1100" b="1" i="1">
                <a:solidFill>
                  <a:schemeClr val="tx2"/>
                </a:solidFill>
              </a:rPr>
              <a:t> ab </a:t>
            </a:r>
            <a:r>
              <a:rPr lang="en-US" sz="1100" b="1" i="1" err="1">
                <a:solidFill>
                  <a:schemeClr val="tx2"/>
                </a:solidFill>
              </a:rPr>
              <a:t>illo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inventore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consequuntur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magni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dolores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eos</a:t>
            </a:r>
            <a:r>
              <a:rPr lang="en-US" sz="1100" b="1" i="1">
                <a:solidFill>
                  <a:schemeClr val="tx2"/>
                </a:solidFill>
              </a:rPr>
              <a:t>  </a:t>
            </a:r>
            <a:r>
              <a:rPr lang="en-US" sz="1100" b="1" i="1" err="1">
                <a:solidFill>
                  <a:schemeClr val="tx2"/>
                </a:solidFill>
              </a:rPr>
              <a:t>dolores</a:t>
            </a:r>
            <a:r>
              <a:rPr lang="en-US" sz="1100" b="1" i="1">
                <a:solidFill>
                  <a:schemeClr val="tx2"/>
                </a:solidFill>
              </a:rPr>
              <a:t> </a:t>
            </a:r>
            <a:r>
              <a:rPr lang="en-US" sz="1100" b="1" i="1" err="1">
                <a:solidFill>
                  <a:schemeClr val="tx2"/>
                </a:solidFill>
              </a:rPr>
              <a:t>laudantium</a:t>
            </a:r>
            <a:r>
              <a:rPr lang="en-US" sz="1100" b="1" i="1">
                <a:solidFill>
                  <a:schemeClr val="tx2"/>
                </a:solidFill>
              </a:rPr>
              <a:t>, </a:t>
            </a:r>
            <a:r>
              <a:rPr lang="en-US" sz="1100" b="1" i="1" err="1">
                <a:solidFill>
                  <a:schemeClr val="tx2"/>
                </a:solidFill>
              </a:rPr>
              <a:t>totam</a:t>
            </a:r>
            <a:endParaRPr lang="en-US" sz="1100" b="1" i="1">
              <a:solidFill>
                <a:schemeClr val="tx2"/>
              </a:solidFill>
            </a:endParaRPr>
          </a:p>
        </p:txBody>
      </p:sp>
      <p:grpSp>
        <p:nvGrpSpPr>
          <p:cNvPr id="8" name="Group 27">
            <a:extLst>
              <a:ext uri="{FF2B5EF4-FFF2-40B4-BE49-F238E27FC236}">
                <a16:creationId xmlns:a16="http://schemas.microsoft.com/office/drawing/2014/main" id="{903B607C-2E06-494B-AC08-2912AD63D02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818166" y="5145080"/>
            <a:ext cx="1550988" cy="408008"/>
            <a:chOff x="2180922" y="5558567"/>
            <a:chExt cx="2068284" cy="5441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C14F40-8C10-1D4D-BD49-4E7DC992E20B}"/>
                </a:ext>
              </a:extLst>
            </p:cNvPr>
            <p:cNvSpPr/>
            <p:nvPr/>
          </p:nvSpPr>
          <p:spPr>
            <a:xfrm>
              <a:off x="2180922" y="5558567"/>
              <a:ext cx="2068284" cy="270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>
                  <a:solidFill>
                    <a:schemeClr val="tx2"/>
                  </a:solidFill>
                  <a:latin typeface="+mj-lt"/>
                </a:rPr>
                <a:t>Quote Name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BD66AE-9E78-F747-8C8D-E1FB1904CABF}"/>
                </a:ext>
              </a:extLst>
            </p:cNvPr>
            <p:cNvSpPr/>
            <p:nvPr/>
          </p:nvSpPr>
          <p:spPr>
            <a:xfrm>
              <a:off x="2180922" y="5931217"/>
              <a:ext cx="2068284" cy="1714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>
                  <a:solidFill>
                    <a:schemeClr val="tx2"/>
                  </a:solidFill>
                </a:rPr>
                <a:t>Title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14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7DBB-7618-44E1-923C-19C05DBB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CF3D-2979-4AA2-A0E1-ABC1A99D4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C406F-06B3-4946-B43B-4ED2311DA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A66A-9842-409B-9357-288484542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F380D-0E21-4988-BC43-A0FDF9A5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5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73CBA7-F76D-47A6-90CC-A817D0723A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AF189-B47E-4C67-AB03-FCBF6FD7F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39CD0-30EA-41E9-8647-C147E0FA5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D00C5-3511-459D-A312-0D717D7E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B7DBE-010B-4950-B966-A488EA8C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69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36886" y="5309181"/>
            <a:ext cx="4588473" cy="96728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algn="l">
              <a:defRPr sz="3000" b="1" i="0">
                <a:solidFill>
                  <a:srgbClr val="F4911E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48867" y="4653102"/>
            <a:ext cx="4576493" cy="784523"/>
          </a:xfrm>
          <a:ln>
            <a:noFill/>
          </a:ln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rgbClr val="F4911E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36888" y="6165045"/>
            <a:ext cx="45884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defTabSz="457189"/>
            <a:fld id="{202AD44A-B53D-D447-AE9A-D1ADA2DCBC10}" type="datetime4">
              <a:rPr lang="en-US" smtClean="0">
                <a:solidFill>
                  <a:prstClr val="white"/>
                </a:solidFill>
              </a:rPr>
              <a:pPr defTabSz="457189"/>
              <a:t>January 21, 2026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38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39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237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80000"/>
            <a:ext cx="7772400" cy="9289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6000" b="1" cap="all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626757"/>
            <a:ext cx="7772400" cy="965216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3120260"/>
            <a:ext cx="7772400" cy="89091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/>
              <a:t>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941513" y="4256617"/>
            <a:ext cx="5197475" cy="1716616"/>
          </a:xfr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rgbClr val="898989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 sz="1800">
                <a:solidFill>
                  <a:srgbClr val="898989"/>
                </a:solidFill>
              </a:defRPr>
            </a:lvl2pPr>
            <a:lvl3pPr marL="914378" indent="0" algn="ctr">
              <a:buNone/>
              <a:defRPr sz="1800">
                <a:solidFill>
                  <a:srgbClr val="898989"/>
                </a:solidFill>
              </a:defRPr>
            </a:lvl3pPr>
            <a:lvl4pPr marL="1371566" indent="0" algn="ctr">
              <a:buNone/>
              <a:defRPr sz="1800">
                <a:solidFill>
                  <a:srgbClr val="898989"/>
                </a:solidFill>
              </a:defRPr>
            </a:lvl4pPr>
            <a:lvl5pPr marL="1828754" indent="0" algn="ctr">
              <a:buNone/>
              <a:defRPr sz="1800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This area is for describing the section that is coming up. It’s optional and you can just delete it if you want. Section slides are a great opportunity to prep your audience for what they are about to see or to deliver background information.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07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39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62902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39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837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39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686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375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1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879600"/>
            <a:ext cx="9144000" cy="38711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4611" y="539173"/>
            <a:ext cx="7777163" cy="86444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000" b="0">
                <a:solidFill>
                  <a:schemeClr val="tx1"/>
                </a:solidFill>
                <a:latin typeface="+mj-lt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4611" y="1173018"/>
            <a:ext cx="7777163" cy="50566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977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04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551B82-F050-D045-9104-74019E8187B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88379"/>
            <a:ext cx="7848600" cy="5725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764564"/>
            <a:ext cx="7848600" cy="5080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FFFFFF"/>
                </a:solidFill>
                <a:latin typeface="+mj-lt"/>
              </a:defRPr>
            </a:lvl1pPr>
            <a:lvl2pPr marL="457189" indent="0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0549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2805428"/>
            <a:ext cx="7772400" cy="92809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396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12434"/>
            <a:ext cx="7772400" cy="96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597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5800" y="3453307"/>
            <a:ext cx="7772400" cy="8900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597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973265" y="4343400"/>
            <a:ext cx="5197475" cy="1715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199" i="1"/>
            </a:lvl1pPr>
          </a:lstStyle>
          <a:p>
            <a:pPr lvl="0"/>
            <a:r>
              <a:rPr lang="en-US" dirty="0"/>
              <a:t>This area is for describing the section that is coming up. It’s optional and can be deleted. Section slides are a great opportunity to prep your audience for what they are about to see or to deliver background information.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599" y="6553200"/>
            <a:ext cx="129809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5EDF9837-A3EE-4946-9644-5F3333319D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89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36886" y="5309181"/>
            <a:ext cx="4588473" cy="96728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algn="l">
              <a:defRPr sz="3000" b="1" i="0">
                <a:solidFill>
                  <a:srgbClr val="F4911E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48867" y="4653102"/>
            <a:ext cx="4576493" cy="784523"/>
          </a:xfrm>
          <a:ln>
            <a:noFill/>
          </a:ln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rgbClr val="F4911E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36888" y="6165045"/>
            <a:ext cx="45884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defTabSz="457189"/>
            <a:fld id="{202AD44A-B53D-D447-AE9A-D1ADA2DCBC10}" type="datetime4">
              <a:rPr lang="en-US" smtClean="0">
                <a:solidFill>
                  <a:prstClr val="white"/>
                </a:solidFill>
              </a:rPr>
              <a:pPr defTabSz="457189"/>
              <a:t>January 21, 2026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36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39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179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80000"/>
            <a:ext cx="7772400" cy="9289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6000" b="1" cap="all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626757"/>
            <a:ext cx="7772400" cy="965216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3120260"/>
            <a:ext cx="7772400" cy="89091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/>
              <a:t>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941513" y="4256617"/>
            <a:ext cx="5197475" cy="1716616"/>
          </a:xfr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rgbClr val="898989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 sz="1800">
                <a:solidFill>
                  <a:srgbClr val="898989"/>
                </a:solidFill>
              </a:defRPr>
            </a:lvl2pPr>
            <a:lvl3pPr marL="914378" indent="0" algn="ctr">
              <a:buNone/>
              <a:defRPr sz="1800">
                <a:solidFill>
                  <a:srgbClr val="898989"/>
                </a:solidFill>
              </a:defRPr>
            </a:lvl3pPr>
            <a:lvl4pPr marL="1371566" indent="0" algn="ctr">
              <a:buNone/>
              <a:defRPr sz="1800">
                <a:solidFill>
                  <a:srgbClr val="898989"/>
                </a:solidFill>
              </a:defRPr>
            </a:lvl4pPr>
            <a:lvl5pPr marL="1828754" indent="0" algn="ctr">
              <a:buNone/>
              <a:defRPr sz="1800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This area is for describing the section that is coming up. It’s optional and you can just delete it if you want. Section slides are a great opportunity to prep your audience for what they are about to see or to deliver background information.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43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39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79948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39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259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39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61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92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 -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711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2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8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0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2805428"/>
            <a:ext cx="7772400" cy="92809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396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12434"/>
            <a:ext cx="7772400" cy="96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597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5800" y="3453307"/>
            <a:ext cx="7772400" cy="8900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597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973265" y="4343400"/>
            <a:ext cx="5197475" cy="1715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199" i="1"/>
            </a:lvl1pPr>
          </a:lstStyle>
          <a:p>
            <a:pPr lvl="0"/>
            <a:r>
              <a:rPr lang="en-US" dirty="0"/>
              <a:t>This area is for describing the section that is coming up. It’s optional and can be deleted. Section slides are a great opportunity to prep your audience for what they are about to see or to deliver background information.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599" y="6553200"/>
            <a:ext cx="129809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5EDF9837-A3EE-4946-9644-5F3333319D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79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4675" y="2286000"/>
            <a:ext cx="4038600" cy="3962400"/>
          </a:xfrm>
          <a:prstGeom prst="rect">
            <a:avLst/>
          </a:prstGeom>
        </p:spPr>
        <p:txBody>
          <a:bodyPr/>
          <a:lstStyle>
            <a:lvl1pPr>
              <a:defRPr sz="1199"/>
            </a:lvl1pPr>
            <a:lvl2pPr>
              <a:defRPr sz="1099"/>
            </a:lvl2pPr>
            <a:lvl3pPr>
              <a:defRPr sz="1049"/>
            </a:lvl3pPr>
            <a:lvl4pPr>
              <a:defRPr sz="999"/>
            </a:lvl4pPr>
            <a:lvl5pPr>
              <a:defRPr sz="8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4675" y="1219201"/>
            <a:ext cx="40386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8" b="1">
                <a:solidFill>
                  <a:schemeClr val="accent2"/>
                </a:solidFill>
                <a:latin typeface="+mj-lt"/>
              </a:defRPr>
            </a:lvl1pPr>
            <a:lvl2pPr marL="456777" indent="0">
              <a:buNone/>
              <a:defRPr>
                <a:latin typeface="+mj-lt"/>
              </a:defRPr>
            </a:lvl2pPr>
            <a:lvl3pPr marL="913554" indent="0">
              <a:buNone/>
              <a:defRPr>
                <a:latin typeface="+mj-lt"/>
              </a:defRPr>
            </a:lvl3pPr>
            <a:lvl4pPr marL="1370331" indent="0">
              <a:buNone/>
              <a:defRPr>
                <a:latin typeface="+mj-lt"/>
              </a:defRPr>
            </a:lvl4pPr>
            <a:lvl5pPr marL="1827108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Headline block area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3401" y="990600"/>
            <a:ext cx="6522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4675" y="79301"/>
            <a:ext cx="82296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2798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676" y="609601"/>
            <a:ext cx="8234650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1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599" y="6553200"/>
            <a:ext cx="129809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5EDF9837-A3EE-4946-9644-5F3333319D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62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14800" y="1643401"/>
            <a:ext cx="4572000" cy="1300855"/>
          </a:xfrm>
          <a:prstGeom prst="rect">
            <a:avLst/>
          </a:prstGeom>
        </p:spPr>
        <p:txBody>
          <a:bodyPr/>
          <a:lstStyle>
            <a:lvl1pPr marL="285486" indent="-285486">
              <a:buFont typeface="Arial" panose="020B0604020202020204" pitchFamily="34" charset="0"/>
              <a:buChar char="•"/>
              <a:defRPr sz="1199" baseline="0"/>
            </a:lvl1pPr>
            <a:lvl2pPr>
              <a:defRPr sz="1099"/>
            </a:lvl2pPr>
            <a:lvl3pPr>
              <a:defRPr sz="1399"/>
            </a:lvl3pPr>
            <a:lvl4pPr>
              <a:defRPr sz="1199"/>
            </a:lvl4pPr>
            <a:lvl5pPr>
              <a:defRPr sz="11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14800" y="1213500"/>
            <a:ext cx="4572000" cy="610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98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33401" y="990600"/>
            <a:ext cx="6522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454675" y="79301"/>
            <a:ext cx="82296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2798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676" y="609601"/>
            <a:ext cx="8234650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1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599" y="6553200"/>
            <a:ext cx="129809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5EDF9837-A3EE-4946-9644-5F3333319D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59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4675" y="1662124"/>
            <a:ext cx="4419600" cy="1300855"/>
          </a:xfrm>
          <a:prstGeom prst="rect">
            <a:avLst/>
          </a:prstGeom>
        </p:spPr>
        <p:txBody>
          <a:bodyPr/>
          <a:lstStyle>
            <a:lvl1pPr marL="285486" indent="-285486">
              <a:buFont typeface="Arial" panose="020B0604020202020204" pitchFamily="34" charset="0"/>
              <a:buChar char="•"/>
              <a:defRPr sz="1199" baseline="0"/>
            </a:lvl1pPr>
            <a:lvl2pPr>
              <a:defRPr sz="1099"/>
            </a:lvl2pPr>
            <a:lvl3pPr>
              <a:defRPr sz="1399"/>
            </a:lvl3pPr>
            <a:lvl4pPr>
              <a:defRPr sz="1199"/>
            </a:lvl4pPr>
            <a:lvl5pPr>
              <a:defRPr sz="11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4675" y="1232223"/>
            <a:ext cx="44196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99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33401" y="990600"/>
            <a:ext cx="6522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54675" y="3468477"/>
            <a:ext cx="4419600" cy="1300855"/>
          </a:xfrm>
          <a:prstGeom prst="rect">
            <a:avLst/>
          </a:prstGeom>
        </p:spPr>
        <p:txBody>
          <a:bodyPr/>
          <a:lstStyle>
            <a:lvl1pPr marL="285486" indent="-285486">
              <a:buFont typeface="Arial" panose="020B0604020202020204" pitchFamily="34" charset="0"/>
              <a:buChar char="•"/>
              <a:defRPr sz="1199" baseline="0"/>
            </a:lvl1pPr>
            <a:lvl2pPr>
              <a:defRPr sz="1099"/>
            </a:lvl2pPr>
            <a:lvl3pPr>
              <a:defRPr sz="1399"/>
            </a:lvl3pPr>
            <a:lvl4pPr>
              <a:defRPr sz="1199"/>
            </a:lvl4pPr>
            <a:lvl5pPr>
              <a:defRPr sz="11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54675" y="3038577"/>
            <a:ext cx="44196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99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454675" y="5274832"/>
            <a:ext cx="4419600" cy="1300855"/>
          </a:xfrm>
          <a:prstGeom prst="rect">
            <a:avLst/>
          </a:prstGeom>
        </p:spPr>
        <p:txBody>
          <a:bodyPr/>
          <a:lstStyle>
            <a:lvl1pPr marL="285486" indent="-285486">
              <a:buFont typeface="Arial" panose="020B0604020202020204" pitchFamily="34" charset="0"/>
              <a:buChar char="•"/>
              <a:defRPr sz="1199" baseline="0"/>
            </a:lvl1pPr>
            <a:lvl2pPr>
              <a:defRPr sz="1099"/>
            </a:lvl2pPr>
            <a:lvl3pPr>
              <a:defRPr sz="1399"/>
            </a:lvl3pPr>
            <a:lvl4pPr>
              <a:defRPr sz="1199"/>
            </a:lvl4pPr>
            <a:lvl5pPr>
              <a:defRPr sz="11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54675" y="4844931"/>
            <a:ext cx="44196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99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sp>
        <p:nvSpPr>
          <p:cNvPr id="28" name="Title 15"/>
          <p:cNvSpPr>
            <a:spLocks noGrp="1"/>
          </p:cNvSpPr>
          <p:nvPr>
            <p:ph type="title" hasCustomPrompt="1"/>
          </p:nvPr>
        </p:nvSpPr>
        <p:spPr>
          <a:xfrm>
            <a:off x="454675" y="79301"/>
            <a:ext cx="82296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2798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676" y="609601"/>
            <a:ext cx="8234650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1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599" y="6553200"/>
            <a:ext cx="129809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5EDF9837-A3EE-4946-9644-5F3333319D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14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54675" y="79301"/>
            <a:ext cx="82296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2798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676" y="609601"/>
            <a:ext cx="8234650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1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33401" y="990600"/>
            <a:ext cx="6522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599" y="6553200"/>
            <a:ext cx="129809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5EDF9837-A3EE-4946-9644-5F3333319D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711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229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4611" y="539173"/>
            <a:ext cx="7777163" cy="86444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000" b="0">
                <a:solidFill>
                  <a:schemeClr val="bg2"/>
                </a:solidFill>
                <a:latin typeface="+mj-lt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4611" y="1173018"/>
            <a:ext cx="7777163" cy="50566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bg2"/>
                </a:solidFill>
                <a:latin typeface="+mn-lt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14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821961-89BD-D84D-A4C4-2A14EAF258E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3" name="Freeform 26">
            <a:extLst>
              <a:ext uri="{FF2B5EF4-FFF2-40B4-BE49-F238E27FC236}">
                <a16:creationId xmlns:a16="http://schemas.microsoft.com/office/drawing/2014/main" id="{05B83474-4E13-4D7C-EA94-EAF43262329F}"/>
              </a:ext>
            </a:extLst>
          </p:cNvPr>
          <p:cNvSpPr/>
          <p:nvPr userDrawn="1"/>
        </p:nvSpPr>
        <p:spPr>
          <a:xfrm>
            <a:off x="-4763" y="6804025"/>
            <a:ext cx="9153526" cy="53975"/>
          </a:xfrm>
          <a:custGeom>
            <a:avLst/>
            <a:gdLst>
              <a:gd name="connsiteX0" fmla="*/ 9763199 w 12203999"/>
              <a:gd name="connsiteY0" fmla="*/ 0 h 36000"/>
              <a:gd name="connsiteX1" fmla="*/ 12203999 w 12203999"/>
              <a:gd name="connsiteY1" fmla="*/ 0 h 36000"/>
              <a:gd name="connsiteX2" fmla="*/ 12203999 w 12203999"/>
              <a:gd name="connsiteY2" fmla="*/ 36000 h 36000"/>
              <a:gd name="connsiteX3" fmla="*/ 9763199 w 12203999"/>
              <a:gd name="connsiteY3" fmla="*/ 36000 h 36000"/>
              <a:gd name="connsiteX4" fmla="*/ 7322399 w 12203999"/>
              <a:gd name="connsiteY4" fmla="*/ 36000 h 36000"/>
              <a:gd name="connsiteX5" fmla="*/ 4881600 w 12203999"/>
              <a:gd name="connsiteY5" fmla="*/ 36000 h 36000"/>
              <a:gd name="connsiteX6" fmla="*/ 2440800 w 12203999"/>
              <a:gd name="connsiteY6" fmla="*/ 36000 h 36000"/>
              <a:gd name="connsiteX7" fmla="*/ 0 w 12203999"/>
              <a:gd name="connsiteY7" fmla="*/ 36000 h 36000"/>
              <a:gd name="connsiteX8" fmla="*/ 0 w 12203999"/>
              <a:gd name="connsiteY8" fmla="*/ 0 h 36000"/>
              <a:gd name="connsiteX9" fmla="*/ 2440800 w 12203999"/>
              <a:gd name="connsiteY9" fmla="*/ 0 h 36000"/>
              <a:gd name="connsiteX10" fmla="*/ 4881600 w 12203999"/>
              <a:gd name="connsiteY10" fmla="*/ 0 h 36000"/>
              <a:gd name="connsiteX11" fmla="*/ 4881600 w 12203999"/>
              <a:gd name="connsiteY11" fmla="*/ 0 h 36000"/>
              <a:gd name="connsiteX12" fmla="*/ 7322399 w 12203999"/>
              <a:gd name="connsiteY12" fmla="*/ 0 h 36000"/>
              <a:gd name="connsiteX13" fmla="*/ 7322399 w 12203999"/>
              <a:gd name="connsiteY13" fmla="*/ 0 h 36000"/>
              <a:gd name="connsiteX14" fmla="*/ 9763199 w 12203999"/>
              <a:gd name="connsiteY14" fmla="*/ 0 h 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3999" h="36000">
                <a:moveTo>
                  <a:pt x="9763199" y="0"/>
                </a:moveTo>
                <a:lnTo>
                  <a:pt x="12203999" y="0"/>
                </a:lnTo>
                <a:lnTo>
                  <a:pt x="12203999" y="36000"/>
                </a:lnTo>
                <a:lnTo>
                  <a:pt x="9763199" y="36000"/>
                </a:lnTo>
                <a:lnTo>
                  <a:pt x="7322399" y="36000"/>
                </a:lnTo>
                <a:lnTo>
                  <a:pt x="4881600" y="36000"/>
                </a:lnTo>
                <a:lnTo>
                  <a:pt x="2440800" y="36000"/>
                </a:lnTo>
                <a:lnTo>
                  <a:pt x="0" y="36000"/>
                </a:lnTo>
                <a:lnTo>
                  <a:pt x="0" y="0"/>
                </a:lnTo>
                <a:lnTo>
                  <a:pt x="2440800" y="0"/>
                </a:lnTo>
                <a:lnTo>
                  <a:pt x="4881600" y="0"/>
                </a:lnTo>
                <a:lnTo>
                  <a:pt x="4881600" y="0"/>
                </a:lnTo>
                <a:lnTo>
                  <a:pt x="7322399" y="0"/>
                </a:lnTo>
                <a:lnTo>
                  <a:pt x="7322399" y="0"/>
                </a:lnTo>
                <a:lnTo>
                  <a:pt x="976319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4" name="Group 43">
            <a:extLst>
              <a:ext uri="{FF2B5EF4-FFF2-40B4-BE49-F238E27FC236}">
                <a16:creationId xmlns:a16="http://schemas.microsoft.com/office/drawing/2014/main" id="{202C96B0-5920-EE4B-4D0C-3FBFA81415E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103563" y="6375400"/>
            <a:ext cx="2936875" cy="322263"/>
            <a:chOff x="4139045" y="6214535"/>
            <a:chExt cx="3913910" cy="429867"/>
          </a:xfrm>
        </p:grpSpPr>
        <p:sp>
          <p:nvSpPr>
            <p:cNvPr id="5" name="Text Placeholder 6">
              <a:extLst>
                <a:ext uri="{FF2B5EF4-FFF2-40B4-BE49-F238E27FC236}">
                  <a16:creationId xmlns:a16="http://schemas.microsoft.com/office/drawing/2014/main" id="{7BF8BB43-550C-FD6A-63D5-2779EF6647F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139045" y="6424175"/>
              <a:ext cx="3913910" cy="220227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0" kern="1200" spc="0"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en-US" sz="750"/>
                <a:t>www.summitnaturalgasmaine.com</a:t>
              </a:r>
            </a:p>
          </p:txBody>
        </p:sp>
        <p:sp>
          <p:nvSpPr>
            <p:cNvPr id="6" name="Text Placeholder 6">
              <a:extLst>
                <a:ext uri="{FF2B5EF4-FFF2-40B4-BE49-F238E27FC236}">
                  <a16:creationId xmlns:a16="http://schemas.microsoft.com/office/drawing/2014/main" id="{541AF1BE-2CF0-C945-408C-B10B4D9B038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139045" y="6214535"/>
              <a:ext cx="3913910" cy="220227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0" kern="1200" spc="0"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en-US" sz="750">
                  <a:latin typeface="+mj-lt"/>
                </a:rPr>
                <a:t>Summit Natural Gas of Maine, Inc.</a:t>
              </a:r>
              <a:endParaRPr lang="en-US" sz="750">
                <a:latin typeface="+mj-lt"/>
                <a:hlinkClick r:id="rId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76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03233E-4DDE-4BDB-A834-A0B15F45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F3EC3F-E506-4A5F-B8AE-B5A8A007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1B454A-7CDB-4827-B6EA-DACABB76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C513A-E460-476E-BB13-37DF11B3F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335286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95E90B3-ACB8-46EA-A08D-4F51BFB3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0861C2C-3B14-4D89-B3C0-A8ED25D6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3D22F3D-0DAB-4B3E-95EE-0C6F3DDC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8C25D-CED5-4649-A908-6EE3FC0B20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423228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23E7-FDED-4FEB-9E0C-65B26BBA158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BFFB-81FC-4518-A29C-8245DF43D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1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website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file://localhost/Users/tex4272/Desktop/Unitil_PPT_Pieces/bullet.png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file://localhost/Users/tex4272/Desktop/Unitil_PPT_Pieces/bullet.png" TargetMode="Externa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5010BFE9-1A87-FB48-8E7F-F9860B503992}"/>
              </a:ext>
            </a:extLst>
          </p:cNvPr>
          <p:cNvSpPr/>
          <p:nvPr userDrawn="1"/>
        </p:nvSpPr>
        <p:spPr>
          <a:xfrm>
            <a:off x="-4763" y="6804025"/>
            <a:ext cx="9153526" cy="53975"/>
          </a:xfrm>
          <a:custGeom>
            <a:avLst/>
            <a:gdLst>
              <a:gd name="connsiteX0" fmla="*/ 9763199 w 12203999"/>
              <a:gd name="connsiteY0" fmla="*/ 0 h 36000"/>
              <a:gd name="connsiteX1" fmla="*/ 12203999 w 12203999"/>
              <a:gd name="connsiteY1" fmla="*/ 0 h 36000"/>
              <a:gd name="connsiteX2" fmla="*/ 12203999 w 12203999"/>
              <a:gd name="connsiteY2" fmla="*/ 36000 h 36000"/>
              <a:gd name="connsiteX3" fmla="*/ 9763199 w 12203999"/>
              <a:gd name="connsiteY3" fmla="*/ 36000 h 36000"/>
              <a:gd name="connsiteX4" fmla="*/ 7322399 w 12203999"/>
              <a:gd name="connsiteY4" fmla="*/ 36000 h 36000"/>
              <a:gd name="connsiteX5" fmla="*/ 4881600 w 12203999"/>
              <a:gd name="connsiteY5" fmla="*/ 36000 h 36000"/>
              <a:gd name="connsiteX6" fmla="*/ 2440800 w 12203999"/>
              <a:gd name="connsiteY6" fmla="*/ 36000 h 36000"/>
              <a:gd name="connsiteX7" fmla="*/ 0 w 12203999"/>
              <a:gd name="connsiteY7" fmla="*/ 36000 h 36000"/>
              <a:gd name="connsiteX8" fmla="*/ 0 w 12203999"/>
              <a:gd name="connsiteY8" fmla="*/ 0 h 36000"/>
              <a:gd name="connsiteX9" fmla="*/ 2440800 w 12203999"/>
              <a:gd name="connsiteY9" fmla="*/ 0 h 36000"/>
              <a:gd name="connsiteX10" fmla="*/ 4881600 w 12203999"/>
              <a:gd name="connsiteY10" fmla="*/ 0 h 36000"/>
              <a:gd name="connsiteX11" fmla="*/ 4881600 w 12203999"/>
              <a:gd name="connsiteY11" fmla="*/ 0 h 36000"/>
              <a:gd name="connsiteX12" fmla="*/ 7322399 w 12203999"/>
              <a:gd name="connsiteY12" fmla="*/ 0 h 36000"/>
              <a:gd name="connsiteX13" fmla="*/ 7322399 w 12203999"/>
              <a:gd name="connsiteY13" fmla="*/ 0 h 36000"/>
              <a:gd name="connsiteX14" fmla="*/ 9763199 w 12203999"/>
              <a:gd name="connsiteY14" fmla="*/ 0 h 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3999" h="36000">
                <a:moveTo>
                  <a:pt x="9763199" y="0"/>
                </a:moveTo>
                <a:lnTo>
                  <a:pt x="12203999" y="0"/>
                </a:lnTo>
                <a:lnTo>
                  <a:pt x="12203999" y="36000"/>
                </a:lnTo>
                <a:lnTo>
                  <a:pt x="9763199" y="36000"/>
                </a:lnTo>
                <a:lnTo>
                  <a:pt x="7322399" y="36000"/>
                </a:lnTo>
                <a:lnTo>
                  <a:pt x="4881600" y="36000"/>
                </a:lnTo>
                <a:lnTo>
                  <a:pt x="2440800" y="36000"/>
                </a:lnTo>
                <a:lnTo>
                  <a:pt x="0" y="36000"/>
                </a:lnTo>
                <a:lnTo>
                  <a:pt x="0" y="0"/>
                </a:lnTo>
                <a:lnTo>
                  <a:pt x="2440800" y="0"/>
                </a:lnTo>
                <a:lnTo>
                  <a:pt x="4881600" y="0"/>
                </a:lnTo>
                <a:lnTo>
                  <a:pt x="4881600" y="0"/>
                </a:lnTo>
                <a:lnTo>
                  <a:pt x="7322399" y="0"/>
                </a:lnTo>
                <a:lnTo>
                  <a:pt x="7322399" y="0"/>
                </a:lnTo>
                <a:lnTo>
                  <a:pt x="976319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1029" name="Group 43">
            <a:extLst>
              <a:ext uri="{FF2B5EF4-FFF2-40B4-BE49-F238E27FC236}">
                <a16:creationId xmlns:a16="http://schemas.microsoft.com/office/drawing/2014/main" id="{A029A042-DDCC-7549-A2FB-B7B4086D21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103563" y="6375400"/>
            <a:ext cx="2936875" cy="322263"/>
            <a:chOff x="4139045" y="6214535"/>
            <a:chExt cx="3913910" cy="429867"/>
          </a:xfrm>
        </p:grpSpPr>
        <p:sp>
          <p:nvSpPr>
            <p:cNvPr id="45" name="Text Placeholder 6">
              <a:extLst>
                <a:ext uri="{FF2B5EF4-FFF2-40B4-BE49-F238E27FC236}">
                  <a16:creationId xmlns:a16="http://schemas.microsoft.com/office/drawing/2014/main" id="{B7590BE4-6F98-C249-A476-51874A0EAA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139045" y="6424175"/>
              <a:ext cx="3913910" cy="220227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0" kern="1200" spc="0"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en-US" sz="750"/>
                <a:t>www.summitnaturalgasmaine.com</a:t>
              </a:r>
            </a:p>
          </p:txBody>
        </p:sp>
        <p:sp>
          <p:nvSpPr>
            <p:cNvPr id="46" name="Text Placeholder 6">
              <a:extLst>
                <a:ext uri="{FF2B5EF4-FFF2-40B4-BE49-F238E27FC236}">
                  <a16:creationId xmlns:a16="http://schemas.microsoft.com/office/drawing/2014/main" id="{5D0E8A96-45DC-A343-A609-93BF8FEBF88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139045" y="6214535"/>
              <a:ext cx="3913910" cy="220227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0" kern="1200" spc="0"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en-US" sz="750">
                  <a:latin typeface="+mj-lt"/>
                </a:rPr>
                <a:t>Summit Natural Gas of Maine, Inc.</a:t>
              </a:r>
              <a:endParaRPr lang="en-US" sz="750">
                <a:latin typeface="+mj-lt"/>
                <a:hlinkClick r:id="rId12"/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EB4F6EC0-D79E-9940-9ABE-BE4CCD748171}"/>
              </a:ext>
            </a:extLst>
          </p:cNvPr>
          <p:cNvSpPr/>
          <p:nvPr userDrawn="1"/>
        </p:nvSpPr>
        <p:spPr>
          <a:xfrm>
            <a:off x="8606251" y="406814"/>
            <a:ext cx="323022" cy="3230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0E61B7BD-337C-CA49-9A1D-466EC202034F}"/>
              </a:ext>
            </a:extLst>
          </p:cNvPr>
          <p:cNvSpPr txBox="1">
            <a:spLocks/>
          </p:cNvSpPr>
          <p:nvPr userDrawn="1"/>
        </p:nvSpPr>
        <p:spPr>
          <a:xfrm>
            <a:off x="8505825" y="414338"/>
            <a:ext cx="523875" cy="307975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21362FA-2C2C-1142-9670-C32B4AAF3C96}" type="slidenum">
              <a:rPr lang="en-US" sz="750">
                <a:solidFill>
                  <a:schemeClr val="bg2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88">
              <a:solidFill>
                <a:schemeClr val="bg2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3D032B-A090-1842-9A90-DD21CABD7493}"/>
              </a:ext>
            </a:extLst>
          </p:cNvPr>
          <p:cNvCxnSpPr/>
          <p:nvPr userDrawn="1"/>
        </p:nvCxnSpPr>
        <p:spPr>
          <a:xfrm>
            <a:off x="8505825" y="414338"/>
            <a:ext cx="0" cy="30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856A8AD-9558-F244-B7DC-01EC3612D0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98" y="350925"/>
            <a:ext cx="252800" cy="4116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106" r:id="rId2"/>
    <p:sldLayoutId id="2147484091" r:id="rId3"/>
    <p:sldLayoutId id="2147484098" r:id="rId4"/>
    <p:sldLayoutId id="2147484100" r:id="rId5"/>
    <p:sldLayoutId id="2147484101" r:id="rId6"/>
    <p:sldLayoutId id="2147484108" r:id="rId7"/>
    <p:sldLayoutId id="2147484109" r:id="rId8"/>
    <p:sldLayoutId id="2147484110" r:id="rId9"/>
    <p:sldLayoutId id="2147484123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old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old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old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old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old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old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old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old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6D35D-B0F8-4E23-A77A-80E429055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ADEFE-6C4D-4BC7-A8AC-3031FB1C2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FF338-B11F-4CA2-AC2D-254138CCB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EE556-238C-415F-ADE4-86CD54AE07F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3A68A-189D-4BBC-9703-4AF43837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9007E-FB05-4D69-9932-BCAD4F8AA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257A2-B4FD-4A0F-B688-4944B571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0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90044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fld id="{2066355A-084C-D24E-9AD2-7E4FC41EA627}" type="slidenum">
              <a:rPr lang="en-US" smtClean="0"/>
              <a:pPr defTabSz="457189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4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hf hdr="0" ftr="0"/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555555"/>
          </a:solidFill>
          <a:latin typeface="Arial Narrow"/>
          <a:ea typeface="+mj-ea"/>
          <a:cs typeface="Arial Narrow"/>
        </a:defRPr>
      </a:lvl1pPr>
    </p:titleStyle>
    <p:bodyStyle>
      <a:lvl1pPr marL="450839" indent="-450839" algn="l" defTabSz="457189" rtl="0" eaLnBrk="1" latinLnBrk="0" hangingPunct="1">
        <a:spcBef>
          <a:spcPct val="20000"/>
        </a:spcBef>
        <a:buClr>
          <a:srgbClr val="F4911E"/>
        </a:buClr>
        <a:buSzPct val="180000"/>
        <a:buFontTx/>
        <a:buBlip>
          <a:blip r:embed="rId13" r:link="rId14"/>
        </a:buBlip>
        <a:defRPr sz="2800" kern="1200">
          <a:solidFill>
            <a:srgbClr val="555555"/>
          </a:solidFill>
          <a:latin typeface="Arial Narrow"/>
          <a:ea typeface="+mn-ea"/>
          <a:cs typeface="Arial Narrow"/>
        </a:defRPr>
      </a:lvl1pPr>
      <a:lvl2pPr marL="742931" indent="-285743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400" kern="1200">
          <a:solidFill>
            <a:srgbClr val="555555"/>
          </a:solidFill>
          <a:latin typeface="Arial Narrow"/>
          <a:ea typeface="+mn-ea"/>
          <a:cs typeface="Arial Narrow"/>
        </a:defRPr>
      </a:lvl2pPr>
      <a:lvl3pPr marL="1142972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000" kern="1200">
          <a:solidFill>
            <a:srgbClr val="555555"/>
          </a:solidFill>
          <a:latin typeface="Arial Narrow"/>
          <a:ea typeface="+mn-ea"/>
          <a:cs typeface="Arial Narrow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4pPr>
      <a:lvl5pPr marL="2057348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5488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90044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fld id="{2066355A-084C-D24E-9AD2-7E4FC41EA627}" type="slidenum">
              <a:rPr lang="en-US" smtClean="0"/>
              <a:pPr defTabSz="457189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3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  <p:sldLayoutId id="2147484149" r:id="rId13"/>
    <p:sldLayoutId id="2147484150" r:id="rId14"/>
  </p:sldLayoutIdLst>
  <p:hf hdr="0" ftr="0"/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555555"/>
          </a:solidFill>
          <a:latin typeface="Arial Narrow"/>
          <a:ea typeface="+mj-ea"/>
          <a:cs typeface="Arial Narrow"/>
        </a:defRPr>
      </a:lvl1pPr>
    </p:titleStyle>
    <p:bodyStyle>
      <a:lvl1pPr marL="450839" indent="-450839" algn="l" defTabSz="457189" rtl="0" eaLnBrk="1" latinLnBrk="0" hangingPunct="1">
        <a:spcBef>
          <a:spcPct val="20000"/>
        </a:spcBef>
        <a:buClr>
          <a:srgbClr val="F4911E"/>
        </a:buClr>
        <a:buSzPct val="180000"/>
        <a:buFontTx/>
        <a:buBlip>
          <a:blip r:embed="rId16" r:link="rId17"/>
        </a:buBlip>
        <a:defRPr sz="2800" kern="1200">
          <a:solidFill>
            <a:srgbClr val="555555"/>
          </a:solidFill>
          <a:latin typeface="Arial Narrow"/>
          <a:ea typeface="+mn-ea"/>
          <a:cs typeface="Arial Narrow"/>
        </a:defRPr>
      </a:lvl1pPr>
      <a:lvl2pPr marL="742931" indent="-285743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400" kern="1200">
          <a:solidFill>
            <a:srgbClr val="555555"/>
          </a:solidFill>
          <a:latin typeface="Arial Narrow"/>
          <a:ea typeface="+mn-ea"/>
          <a:cs typeface="Arial Narrow"/>
        </a:defRPr>
      </a:lvl2pPr>
      <a:lvl3pPr marL="1142972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000" kern="1200">
          <a:solidFill>
            <a:srgbClr val="555555"/>
          </a:solidFill>
          <a:latin typeface="Arial Narrow"/>
          <a:ea typeface="+mn-ea"/>
          <a:cs typeface="Arial Narrow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4pPr>
      <a:lvl5pPr marL="2057348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hyperlink" Target="mailto:turnerd@unitil.com" TargetMode="External"/><Relationship Id="rId5" Type="http://schemas.openxmlformats.org/officeDocument/2006/relationships/image" Target="file://localhost/Users/tex4272/Desktop/Unitil_PPT_Pieces/bullet.png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84E5FD1-7847-D34B-98A1-F1B0A060A2C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 l="85" r="85"/>
          <a:stretch>
            <a:fillRect/>
          </a:stretch>
        </p:blipFill>
        <p:spPr bwMode="auto"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4A9A91-55EC-8F4C-B3B2-AD63C644B8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1371D-844B-D144-AE0F-896D92F2D3AE}"/>
              </a:ext>
            </a:extLst>
          </p:cNvPr>
          <p:cNvSpPr/>
          <p:nvPr/>
        </p:nvSpPr>
        <p:spPr>
          <a:xfrm>
            <a:off x="0" y="1743634"/>
            <a:ext cx="9144000" cy="4343400"/>
          </a:xfrm>
          <a:prstGeom prst="rect">
            <a:avLst/>
          </a:prstGeom>
          <a:solidFill>
            <a:schemeClr val="tx2">
              <a:alpha val="56863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AE1889-AACD-2551-6261-37FC08C7A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7" y="2026662"/>
            <a:ext cx="3471560" cy="1270591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3DBB995B-6A3E-C2B7-8B3B-999C68CF3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107" y="3355732"/>
            <a:ext cx="3352661" cy="158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600" b="1" dirty="0">
                <a:solidFill>
                  <a:schemeClr val="bg1"/>
                </a:solidFill>
                <a:latin typeface="+mj-lt"/>
              </a:rPr>
              <a:t>Erika Bennett</a:t>
            </a:r>
            <a:endParaRPr lang="en-US" altLang="en-US" sz="1600" dirty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en-US" altLang="en-US" sz="1600" b="1" dirty="0">
                <a:solidFill>
                  <a:schemeClr val="bg1"/>
                </a:solidFill>
                <a:latin typeface="+mj-lt"/>
                <a:cs typeface="Arial"/>
              </a:rPr>
              <a:t>Supervisor of Operations</a:t>
            </a:r>
          </a:p>
          <a:p>
            <a:r>
              <a:rPr lang="en-US" altLang="en-US" sz="1600" u="sng" dirty="0">
                <a:solidFill>
                  <a:schemeClr val="bg1"/>
                </a:solidFill>
                <a:latin typeface="+mj-lt"/>
              </a:rPr>
              <a:t>ebennett@summitnaturalgas.com</a:t>
            </a:r>
            <a:endParaRPr lang="en-US" altLang="en-US" sz="1600" dirty="0">
              <a:solidFill>
                <a:schemeClr val="bg1"/>
              </a:solidFill>
              <a:latin typeface="+mj-lt"/>
            </a:endParaRPr>
          </a:p>
          <a:p>
            <a:endParaRPr lang="en-US" altLang="en-US" sz="1235" dirty="0">
              <a:solidFill>
                <a:schemeClr val="bg1"/>
              </a:solidFill>
              <a:latin typeface="+mj-lt"/>
            </a:endParaRPr>
          </a:p>
          <a:p>
            <a:endParaRPr lang="en-US" altLang="en-US" sz="1235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altLang="en-US" sz="1235" dirty="0">
              <a:solidFill>
                <a:schemeClr val="bg1"/>
              </a:solidFill>
              <a:latin typeface="+mj-lt"/>
              <a:ea typeface="Open Sans"/>
              <a:cs typeface="Open Sans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59DFC8EE-2098-B904-F35D-BE89575CD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648" y="3297253"/>
            <a:ext cx="3563471" cy="81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en-US" sz="1235" dirty="0">
              <a:solidFill>
                <a:schemeClr val="bg1"/>
              </a:solidFill>
              <a:latin typeface="+mj-lt"/>
              <a:ea typeface="Open Sans"/>
              <a:cs typeface="Open Sans"/>
            </a:endParaRPr>
          </a:p>
          <a:p>
            <a:endParaRPr lang="en-US" altLang="en-US" sz="1235" dirty="0">
              <a:solidFill>
                <a:schemeClr val="bg1"/>
              </a:solidFill>
              <a:latin typeface="+mj-lt"/>
              <a:ea typeface="Open Sans"/>
              <a:cs typeface="Arial" panose="020B0604020202020204"/>
            </a:endParaRPr>
          </a:p>
          <a:p>
            <a:pPr>
              <a:lnSpc>
                <a:spcPct val="150000"/>
              </a:lnSpc>
            </a:pPr>
            <a:endParaRPr lang="en-US" altLang="en-US" sz="1235" dirty="0">
              <a:solidFill>
                <a:schemeClr val="bg1"/>
              </a:solidFill>
              <a:latin typeface="+mj-lt"/>
              <a:ea typeface="Open Sans"/>
              <a:cs typeface="Open Sans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A9D4E18-02C4-2970-1C84-7329A74E5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107" y="4338338"/>
            <a:ext cx="3931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+mj-lt"/>
              </a:rPr>
              <a:t>442 Civic Center Dr., Suite 425</a:t>
            </a:r>
          </a:p>
          <a:p>
            <a:r>
              <a:rPr lang="en-US" altLang="en-US" sz="1600" dirty="0">
                <a:solidFill>
                  <a:schemeClr val="bg1"/>
                </a:solidFill>
                <a:latin typeface="+mj-lt"/>
              </a:rPr>
              <a:t>Augusta, Maine 04330 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dirty="0">
                <a:solidFill>
                  <a:schemeClr val="bg1"/>
                </a:solidFill>
                <a:latin typeface="+mj-lt"/>
              </a:rPr>
              <a:t>207-716-6122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21DE5-75B1-FF14-AF82-8186388CA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093710"/>
            <a:ext cx="4464382" cy="1181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F0221C-96B5-2364-F228-226D9313D68E}"/>
              </a:ext>
            </a:extLst>
          </p:cNvPr>
          <p:cNvSpPr txBox="1"/>
          <p:nvPr/>
        </p:nvSpPr>
        <p:spPr>
          <a:xfrm>
            <a:off x="4922874" y="3429000"/>
            <a:ext cx="3931864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Joe Gauthier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Engineering</a:t>
            </a:r>
            <a:endParaRPr lang="en-US" sz="1600" dirty="0">
              <a:solidFill>
                <a:schemeClr val="bg1"/>
              </a:solidFill>
              <a:ea typeface="Lato"/>
              <a:cs typeface="Lato"/>
            </a:endParaRPr>
          </a:p>
          <a:p>
            <a:endParaRPr lang="en-US" sz="1600" dirty="0">
              <a:solidFill>
                <a:schemeClr val="bg1"/>
              </a:solidFill>
              <a:ea typeface="Lato"/>
              <a:cs typeface="Lato"/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9 Industrial Parkway</a:t>
            </a:r>
          </a:p>
          <a:p>
            <a:r>
              <a:rPr lang="en-US" sz="1600" dirty="0">
                <a:solidFill>
                  <a:schemeClr val="bg1"/>
                </a:solidFill>
              </a:rPr>
              <a:t>Brunswick, ME 04011</a:t>
            </a:r>
          </a:p>
          <a:p>
            <a:r>
              <a:rPr lang="en-US" sz="1600" dirty="0">
                <a:solidFill>
                  <a:schemeClr val="bg1"/>
                </a:solidFill>
              </a:rPr>
              <a:t>207-729-0420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015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8C569-BBE0-A6E8-C159-3B7AF1CED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D58CCCC-E7E9-3B3A-9C2B-BF631003F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BFE80106-0367-F87B-FE2F-B8E058524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341755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F9678D77-3ABD-25F2-2E9E-4B4AEEAFE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334897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0FFAC-F5C6-7E13-8E20-82EF7B9B5B70}"/>
              </a:ext>
            </a:extLst>
          </p:cNvPr>
          <p:cNvSpPr txBox="1"/>
          <p:nvPr/>
        </p:nvSpPr>
        <p:spPr>
          <a:xfrm>
            <a:off x="278321" y="1728216"/>
            <a:ext cx="2578608" cy="9292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52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Contact Information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24D154-D107-E238-FB77-F80F9CC68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27160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A7AEB14-A5D4-7238-B046-E2242D2E3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20" y="2689860"/>
            <a:ext cx="253746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D06C1F-DA7B-F305-8581-2E6A02BCD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06" y="959643"/>
            <a:ext cx="5191506" cy="194681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31FE385-1774-0222-689C-CA80BCC37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71766" y="5624513"/>
            <a:ext cx="1591056" cy="273844"/>
          </a:xfr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217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5EDF9837-A3EE-4946-9644-5F3333319DCE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217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99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2171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0BCFB1-0F91-F14D-6DC0-7EA753955AF6}"/>
              </a:ext>
            </a:extLst>
          </p:cNvPr>
          <p:cNvSpPr txBox="1">
            <a:spLocks/>
          </p:cNvSpPr>
          <p:nvPr/>
        </p:nvSpPr>
        <p:spPr>
          <a:xfrm>
            <a:off x="1164936" y="3017261"/>
            <a:ext cx="6489700" cy="33568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0839" indent="-450839" algn="l" defTabSz="457189" rtl="0" eaLnBrk="1" latinLnBrk="0" hangingPunct="1">
              <a:spcBef>
                <a:spcPct val="20000"/>
              </a:spcBef>
              <a:buClr>
                <a:srgbClr val="F4911E"/>
              </a:buClr>
              <a:buSzPct val="180000"/>
              <a:buFontTx/>
              <a:buBlip>
                <a:blip r:embed="rId4" r:link="rId5"/>
              </a:buBlip>
              <a:defRPr sz="28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4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0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18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18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215" indent="-450215" fontAlgn="auto"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49000"/>
                  </a:schemeClr>
                </a:solidFill>
                <a:latin typeface="Aptos"/>
                <a:cs typeface="Arial"/>
              </a:rPr>
              <a:t>Manager- Darren Turner</a:t>
            </a:r>
            <a:endParaRPr lang="en-US" sz="2000">
              <a:solidFill>
                <a:schemeClr val="bg2">
                  <a:lumMod val="49000"/>
                </a:schemeClr>
              </a:solidFill>
              <a:latin typeface="Aptos"/>
              <a:cs typeface="Arial"/>
            </a:endParaRPr>
          </a:p>
          <a:p>
            <a:pPr marL="450215" indent="-450215"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49000"/>
                  </a:schemeClr>
                </a:solidFill>
                <a:latin typeface="Aptos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turnerd@unitil.com</a:t>
            </a:r>
            <a:endParaRPr lang="en-US" sz="2000">
              <a:solidFill>
                <a:schemeClr val="bg2">
                  <a:lumMod val="49000"/>
                </a:schemeClr>
              </a:solidFill>
              <a:latin typeface="Aptos"/>
              <a:cs typeface="Arial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0215" indent="-450215"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49000"/>
                  </a:schemeClr>
                </a:solidFill>
                <a:latin typeface="Aptos"/>
                <a:cs typeface="Arial"/>
              </a:rPr>
              <a:t>C- (207) 922-6208</a:t>
            </a:r>
            <a:endParaRPr lang="en-US" dirty="0">
              <a:solidFill>
                <a:schemeClr val="bg2">
                  <a:lumMod val="49000"/>
                </a:schemeClr>
              </a:solidFill>
            </a:endParaRPr>
          </a:p>
          <a:p>
            <a:pPr marL="450215" indent="-450215"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Aptos"/>
                <a:cs typeface="Arial"/>
              </a:rPr>
              <a:t>498 Maine Avenue</a:t>
            </a:r>
            <a:endParaRPr lang="en-US" dirty="0">
              <a:solidFill>
                <a:schemeClr val="tx2"/>
              </a:solidFill>
            </a:endParaRPr>
          </a:p>
          <a:p>
            <a:pPr marL="450215" indent="-450215">
              <a:spcAft>
                <a:spcPts val="0"/>
              </a:spcAft>
              <a:buChar char="•"/>
            </a:pPr>
            <a:r>
              <a:rPr lang="en-US" sz="2000" dirty="0">
                <a:solidFill>
                  <a:schemeClr val="tx2"/>
                </a:solidFill>
                <a:latin typeface="Aptos"/>
                <a:cs typeface="Arial"/>
              </a:rPr>
              <a:t>Bangor ME, 04401</a:t>
            </a:r>
          </a:p>
          <a:p>
            <a:pPr marL="450215" indent="-450215" fontAlgn="auto"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Aptos"/>
              </a:rPr>
              <a:t>1-888-301-7700</a:t>
            </a:r>
          </a:p>
          <a:p>
            <a:pPr marL="450215" indent="-450215" fontAlgn="auto"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Aptos"/>
              </a:rPr>
              <a:t>www.unitil.com/bng</a:t>
            </a:r>
            <a:endParaRPr lang="en-US" sz="2000" dirty="0">
              <a:solidFill>
                <a:schemeClr val="tx2"/>
              </a:solidFill>
              <a:latin typeface="Aptos"/>
              <a:cs typeface="Arial"/>
            </a:endParaRPr>
          </a:p>
          <a:p>
            <a:pPr marL="450215" indent="-450215" fontAlgn="auto">
              <a:spcAft>
                <a:spcPts val="0"/>
              </a:spcAft>
              <a:buChar char="•"/>
            </a:pPr>
            <a:r>
              <a:rPr lang="en-US" sz="2000" dirty="0">
                <a:solidFill>
                  <a:srgbClr val="FF0000"/>
                </a:solidFill>
                <a:latin typeface="Aptos"/>
                <a:cs typeface="Arial" panose="020B0604020202020204"/>
              </a:rPr>
              <a:t>Bangor Gas Emergency- 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  <a:cs typeface="Arial" panose="020B0604020202020204"/>
              </a:rPr>
              <a:t>1-877-427-7991</a:t>
            </a:r>
            <a:endParaRPr lang="en-US" sz="2000">
              <a:solidFill>
                <a:srgbClr val="FF0000"/>
              </a:solidFill>
              <a:latin typeface="Aptos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8800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viceAreaGraphic20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346" y="310594"/>
            <a:ext cx="8375979" cy="62391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2896E9-3B86-BB25-EAC8-B8F40A499104}"/>
              </a:ext>
            </a:extLst>
          </p:cNvPr>
          <p:cNvSpPr/>
          <p:nvPr/>
        </p:nvSpPr>
        <p:spPr>
          <a:xfrm>
            <a:off x="2460980" y="2936453"/>
            <a:ext cx="869829" cy="201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C5631F1-C870-089D-7CA9-7ED8AB8E5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400" y="2936661"/>
            <a:ext cx="682699" cy="2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93912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2131" y="1048095"/>
            <a:ext cx="874619" cy="49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1"/>
          <p:cNvSpPr txBox="1">
            <a:spLocks noChangeArrowheads="1"/>
          </p:cNvSpPr>
          <p:nvPr/>
        </p:nvSpPr>
        <p:spPr bwMode="auto">
          <a:xfrm>
            <a:off x="3887275" y="6167299"/>
            <a:ext cx="1360855" cy="18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422" tIns="33711" rIns="67422" bIns="33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28">
                <a:solidFill>
                  <a:srgbClr val="005195"/>
                </a:solidFill>
                <a:cs typeface="Arial" panose="020B0604020202020204" pitchFamily="34" charset="0"/>
              </a:rPr>
              <a:t>MAP SOURCE: Google Earth</a:t>
            </a:r>
          </a:p>
        </p:txBody>
      </p:sp>
      <p:pic>
        <p:nvPicPr>
          <p:cNvPr id="28677" name="Picture 15" descr="DSCN01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64" y="1049941"/>
            <a:ext cx="2145226" cy="165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722369" y="366732"/>
            <a:ext cx="5704618" cy="43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422" tIns="33711" rIns="67422" bIns="33711">
            <a:spAutoFit/>
          </a:bodyPr>
          <a:lstStyle/>
          <a:p>
            <a:pPr>
              <a:defRPr/>
            </a:pPr>
            <a:r>
              <a:rPr lang="en-US" altLang="en-US" sz="2400">
                <a:solidFill>
                  <a:srgbClr val="000308"/>
                </a:solidFill>
                <a:latin typeface="Times New Roman" pitchFamily="18" charset="0"/>
                <a:cs typeface="Times New Roman" pitchFamily="18" charset="0"/>
              </a:rPr>
              <a:t>Loring Pipeline – Searsport to Limestone</a:t>
            </a:r>
          </a:p>
        </p:txBody>
      </p:sp>
      <p:pic>
        <p:nvPicPr>
          <p:cNvPr id="28679" name="Picture 16" descr="MUSTLoring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05" y="1048095"/>
            <a:ext cx="3784098" cy="49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8" descr="IMAG056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r="17206"/>
          <a:stretch>
            <a:fillRect/>
          </a:stretch>
        </p:blipFill>
        <p:spPr bwMode="auto">
          <a:xfrm>
            <a:off x="1051164" y="2764441"/>
            <a:ext cx="2130518" cy="186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9" descr="MP56 Valve Sit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 r="12794"/>
          <a:stretch>
            <a:fillRect/>
          </a:stretch>
        </p:blipFill>
        <p:spPr bwMode="auto">
          <a:xfrm>
            <a:off x="1051164" y="4707960"/>
            <a:ext cx="2130518" cy="134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228408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05B6C-EE3C-8018-9095-43CE167FFD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66838" y="539750"/>
            <a:ext cx="7777162" cy="8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Overview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EF51FAE-AFDD-A260-623A-F90861DF57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437832"/>
              </p:ext>
            </p:extLst>
          </p:nvPr>
        </p:nvGraphicFramePr>
        <p:xfrm>
          <a:off x="970983" y="1844260"/>
          <a:ext cx="749079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0287024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F1C-3AA3-F4BC-C791-A0D7DE838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3C56807-B841-2A98-6DAF-3222807BE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34999"/>
            <a:ext cx="4040188" cy="6397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b="1" kern="1200" dirty="0">
                <a:latin typeface="Arial Narrow"/>
                <a:ea typeface="+mn-ea"/>
                <a:cs typeface="Arial Narrow"/>
              </a:rPr>
              <a:t>In any situation with natural gas, safety is the top priority!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DFA301-87D6-9816-6D19-417E90FD3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r="11533"/>
          <a:stretch>
            <a:fillRect/>
          </a:stretch>
        </p:blipFill>
        <p:spPr>
          <a:xfrm>
            <a:off x="457200" y="2174875"/>
            <a:ext cx="4040188" cy="395128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422379-A012-E136-FE45-D2D69C0E9E6E}"/>
              </a:ext>
            </a:extLst>
          </p:cNvPr>
          <p:cNvSpPr txBox="1"/>
          <p:nvPr/>
        </p:nvSpPr>
        <p:spPr>
          <a:xfrm>
            <a:off x="4645027" y="1334999"/>
            <a:ext cx="4041775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189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</a:pPr>
            <a:r>
              <a:rPr lang="en-US" sz="1900" b="1" kern="1200" dirty="0">
                <a:solidFill>
                  <a:srgbClr val="555555"/>
                </a:solidFill>
                <a:latin typeface="Arial Narrow"/>
                <a:ea typeface="+mn-ea"/>
                <a:cs typeface="Arial Narrow"/>
              </a:rPr>
              <a:t>If you are excavating and strike a gas line...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6853A-3D7A-F555-282F-CB66716C3EB4}"/>
              </a:ext>
            </a:extLst>
          </p:cNvPr>
          <p:cNvSpPr txBox="1"/>
          <p:nvPr/>
        </p:nvSpPr>
        <p:spPr>
          <a:xfrm>
            <a:off x="4645027" y="2174875"/>
            <a:ext cx="4258990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0839" indent="-450839" defTabSz="457189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8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55555"/>
                </a:solidFill>
                <a:latin typeface="Arial Narrow"/>
              </a:rPr>
              <a:t>Stop Work Immediately! Notify anyone in the immediate vicinity</a:t>
            </a:r>
          </a:p>
          <a:p>
            <a:pPr marL="450839" indent="-450839" defTabSz="457189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8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55555"/>
                </a:solidFill>
                <a:latin typeface="Arial Narrow"/>
              </a:rPr>
              <a:t>Move to a Safe Environment</a:t>
            </a:r>
          </a:p>
          <a:p>
            <a:pPr marL="450839" indent="-450839" defTabSz="457189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800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Arial Narrow"/>
              </a:rPr>
              <a:t>Call 911 – Any release of gas!</a:t>
            </a:r>
          </a:p>
          <a:p>
            <a:pPr marL="450839" indent="-450839" defTabSz="457189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8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55555"/>
                </a:solidFill>
                <a:latin typeface="Arial Narrow"/>
              </a:rPr>
              <a:t>Call the Utility Emergency number: Do </a:t>
            </a:r>
            <a:r>
              <a:rPr lang="en-US" sz="1700" b="1" dirty="0">
                <a:solidFill>
                  <a:srgbClr val="555555"/>
                </a:solidFill>
                <a:latin typeface="Arial Narrow"/>
              </a:rPr>
              <a:t>NOT </a:t>
            </a:r>
            <a:r>
              <a:rPr lang="en-US" sz="1700" dirty="0">
                <a:solidFill>
                  <a:srgbClr val="555555"/>
                </a:solidFill>
                <a:latin typeface="Arial Narrow"/>
              </a:rPr>
              <a:t>call the Utility Locator or 811.</a:t>
            </a:r>
          </a:p>
          <a:p>
            <a:pPr marL="450839" indent="-450839" defTabSz="457189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8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55555"/>
                </a:solidFill>
                <a:latin typeface="Arial Narrow"/>
              </a:rPr>
              <a:t>Call the Maine PUC Damage Investigator</a:t>
            </a:r>
          </a:p>
          <a:p>
            <a:pPr marL="450839" indent="-450839" defTabSz="457189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8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55555"/>
                </a:solidFill>
                <a:latin typeface="Arial Narrow"/>
              </a:rPr>
              <a:t>Keep the public and traffic away and safe - Watch for rubber-</a:t>
            </a:r>
            <a:r>
              <a:rPr lang="en-US" sz="1700" dirty="0" err="1">
                <a:solidFill>
                  <a:srgbClr val="555555"/>
                </a:solidFill>
                <a:latin typeface="Arial Narrow"/>
              </a:rPr>
              <a:t>neckers</a:t>
            </a:r>
            <a:r>
              <a:rPr lang="en-US" sz="1700" dirty="0">
                <a:solidFill>
                  <a:srgbClr val="555555"/>
                </a:solidFill>
                <a:latin typeface="Arial Narrow"/>
              </a:rPr>
              <a:t>, YouTube Heroes, Etc., Keep them away. Potential for ignition sources. Keep up wind. 100 yards is a safe distance typically.</a:t>
            </a:r>
          </a:p>
          <a:p>
            <a:pPr marL="450839" indent="-450839" defTabSz="457189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8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55555"/>
                </a:solidFill>
                <a:latin typeface="Arial Narrow"/>
              </a:rPr>
              <a:t>Do </a:t>
            </a:r>
            <a:r>
              <a:rPr lang="en-US" sz="1700" b="1" dirty="0">
                <a:solidFill>
                  <a:srgbClr val="555555"/>
                </a:solidFill>
                <a:latin typeface="Arial Narrow"/>
              </a:rPr>
              <a:t>NOT</a:t>
            </a:r>
            <a:r>
              <a:rPr lang="en-US" sz="1700" dirty="0">
                <a:solidFill>
                  <a:srgbClr val="555555"/>
                </a:solidFill>
                <a:latin typeface="Arial Narrow"/>
              </a:rPr>
              <a:t> attempt to fix it yourself. This includes stopping the leak. Let the utility techs make the proper repairs.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38D3C993-A607-FE4D-7420-CC469A11B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70417" y="6445488"/>
            <a:ext cx="2133600" cy="365125"/>
          </a:xfrm>
        </p:spPr>
        <p:txBody>
          <a:bodyPr lIns="0" tIns="0" rIns="0" bIns="0">
            <a:normAutofit/>
          </a:bodyPr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800">
                <a:solidFill>
                  <a:srgbClr val="898989"/>
                </a:solidFill>
              </a:rPr>
              <a:t>PAGE </a:t>
            </a:r>
            <a:fld id="{5EDF9837-A3EE-4946-9644-5F3333319DCE}" type="slidenum">
              <a:rPr lang="en-US" sz="18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800">
              <a:solidFill>
                <a:srgbClr val="898989"/>
              </a:solidFill>
            </a:endParaRPr>
          </a:p>
        </p:txBody>
      </p:sp>
      <p:sp>
        <p:nvSpPr>
          <p:cNvPr id="36" name="Title 5">
            <a:extLst>
              <a:ext uri="{FF2B5EF4-FFF2-40B4-BE49-F238E27FC236}">
                <a16:creationId xmlns:a16="http://schemas.microsoft.com/office/drawing/2014/main" id="{881ECCD3-414C-D7EE-6F87-AFEE15C4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739"/>
            <a:ext cx="8229600" cy="951095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3700" b="1" kern="1200">
                <a:latin typeface="Arial Narrow"/>
                <a:ea typeface="+mj-ea"/>
                <a:cs typeface="Arial Narrow"/>
              </a:rPr>
              <a:t>What to Do If Something Happens / Emergency Situations</a:t>
            </a:r>
          </a:p>
        </p:txBody>
      </p:sp>
    </p:spTree>
    <p:extLst>
      <p:ext uri="{BB962C8B-B14F-4D97-AF65-F5344CB8AC3E}">
        <p14:creationId xmlns:p14="http://schemas.microsoft.com/office/powerpoint/2010/main" val="450409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6FEBC0-4052-2754-5967-1924271D276F}"/>
              </a:ext>
            </a:extLst>
          </p:cNvPr>
          <p:cNvSpPr txBox="1"/>
          <p:nvPr/>
        </p:nvSpPr>
        <p:spPr>
          <a:xfrm>
            <a:off x="504825" y="4535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Signs of a Hit Gas Pipe</a:t>
            </a:r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F6AC7-9A61-14B6-C5DF-732B154BAF78}"/>
              </a:ext>
            </a:extLst>
          </p:cNvPr>
          <p:cNvSpPr txBox="1"/>
          <p:nvPr/>
        </p:nvSpPr>
        <p:spPr>
          <a:xfrm>
            <a:off x="333375" y="1795974"/>
            <a:ext cx="4572000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Blowing or hissing sound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Dust blowing from the hole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Continuous bubbling in wet area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Rotten egg smell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Flames (if gas has ignited)</a:t>
            </a:r>
            <a:endParaRPr lang="en-US" sz="200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8" name="Picture 2" descr="C:\Users\allisc\Desktop\IMG_1287.jpg">
            <a:extLst>
              <a:ext uri="{FF2B5EF4-FFF2-40B4-BE49-F238E27FC236}">
                <a16:creationId xmlns:a16="http://schemas.microsoft.com/office/drawing/2014/main" id="{C4AA969D-D1B4-8467-4D25-FDCB36F54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453509"/>
            <a:ext cx="3128394" cy="30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1AA5A-A6A1-49DE-5F8A-BF2F4CCD6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3554550"/>
            <a:ext cx="3129176" cy="30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91791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5851B9-7992-B73A-16AD-EA59EAA4FE3A}"/>
              </a:ext>
            </a:extLst>
          </p:cNvPr>
          <p:cNvSpPr txBox="1"/>
          <p:nvPr/>
        </p:nvSpPr>
        <p:spPr>
          <a:xfrm>
            <a:off x="305761" y="264705"/>
            <a:ext cx="748717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latin typeface="Lato"/>
                <a:ea typeface="Lato"/>
                <a:cs typeface="Times New Roman"/>
              </a:rPr>
              <a:t>What </a:t>
            </a:r>
            <a:r>
              <a:rPr lang="en-US" sz="2400" dirty="0">
                <a:solidFill>
                  <a:srgbClr val="FF0000"/>
                </a:solidFill>
                <a:latin typeface="Lato"/>
                <a:ea typeface="Lato"/>
                <a:cs typeface="Times New Roman"/>
              </a:rPr>
              <a:t>NOT</a:t>
            </a:r>
            <a:r>
              <a:rPr lang="en-US" sz="2400" dirty="0">
                <a:latin typeface="Lato"/>
                <a:ea typeface="Lato"/>
                <a:cs typeface="Times New Roman"/>
              </a:rPr>
              <a:t> </a:t>
            </a:r>
            <a:r>
              <a:rPr lang="en-US" sz="2400" b="1" dirty="0">
                <a:latin typeface="Lato"/>
                <a:ea typeface="Lato"/>
                <a:cs typeface="Times New Roman"/>
              </a:rPr>
              <a:t>to Do </a:t>
            </a:r>
            <a:r>
              <a:rPr lang="en-US" sz="2400" b="0" dirty="0">
                <a:latin typeface="Lato"/>
                <a:ea typeface="Lato"/>
                <a:cs typeface="Times New Roman"/>
              </a:rPr>
              <a:t>When a Gas Line is Damaged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B72F1-1147-CB40-44DE-1708CE6DCB39}"/>
              </a:ext>
            </a:extLst>
          </p:cNvPr>
          <p:cNvSpPr txBox="1"/>
          <p:nvPr/>
        </p:nvSpPr>
        <p:spPr>
          <a:xfrm>
            <a:off x="312752" y="1453426"/>
            <a:ext cx="4572000" cy="45858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/>
              </a:rPr>
              <a:t>DON’T PANIC!</a:t>
            </a: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endParaRPr lang="en-US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/>
              </a:rPr>
              <a:t>DON’T Look in or get in the hole </a:t>
            </a: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endParaRPr lang="en-US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/>
              </a:rPr>
              <a:t>DON’T Attempt to stop the flow of gas</a:t>
            </a: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/>
              </a:rPr>
              <a:t> </a:t>
            </a: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/>
              </a:rPr>
              <a:t>DON’T Operate any valves on the gas system </a:t>
            </a: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endParaRPr lang="en-US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/>
              </a:rPr>
              <a:t>DON’T Attempt to repair the damage!</a:t>
            </a: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endParaRPr lang="en-US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/>
              </a:rPr>
              <a:t>DON’T Backfill!!  </a:t>
            </a:r>
          </a:p>
          <a:p>
            <a:pPr>
              <a:spcBef>
                <a:spcPts val="150"/>
              </a:spcBef>
              <a:spcAft>
                <a:spcPts val="150"/>
              </a:spcAft>
              <a:defRPr/>
            </a:pPr>
            <a:endParaRPr lang="en-US" dirty="0">
              <a:solidFill>
                <a:schemeClr val="tx1">
                  <a:lumMod val="95000"/>
                </a:schemeClr>
              </a:solidFill>
              <a:latin typeface="+mj-lt"/>
              <a:cs typeface="Times New Roman"/>
            </a:endParaRPr>
          </a:p>
          <a:p>
            <a:pPr marL="257175" indent="-257175" fontAlgn="auto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/>
              </a:rPr>
              <a:t>DON’T Call Dig Safe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0D861C-9D7A-2A4B-113B-BBAEE0C0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75" y="2325719"/>
            <a:ext cx="3792523" cy="284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5004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09E7D1-3FA5-A58B-7A94-D65EBCFDB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9314109"/>
              </p:ext>
            </p:extLst>
          </p:nvPr>
        </p:nvGraphicFramePr>
        <p:xfrm>
          <a:off x="1198927" y="964421"/>
          <a:ext cx="6232321" cy="4955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ACD0FBDA-FD24-9B8E-02A3-B28E2BAAE9F2}"/>
              </a:ext>
            </a:extLst>
          </p:cNvPr>
          <p:cNvSpPr txBox="1"/>
          <p:nvPr/>
        </p:nvSpPr>
        <p:spPr>
          <a:xfrm>
            <a:off x="1674535" y="340352"/>
            <a:ext cx="598635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Lato"/>
                <a:ea typeface="Lato"/>
                <a:cs typeface="Lato"/>
              </a:rPr>
              <a:t>Report all Damages</a:t>
            </a:r>
          </a:p>
        </p:txBody>
      </p:sp>
    </p:spTree>
    <p:extLst>
      <p:ext uri="{BB962C8B-B14F-4D97-AF65-F5344CB8AC3E}">
        <p14:creationId xmlns:p14="http://schemas.microsoft.com/office/powerpoint/2010/main" val="2320613080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E4ED61-853B-5EDB-4B48-BA9787329ADA}"/>
              </a:ext>
            </a:extLst>
          </p:cNvPr>
          <p:cNvSpPr txBox="1"/>
          <p:nvPr/>
        </p:nvSpPr>
        <p:spPr>
          <a:xfrm>
            <a:off x="2533650" y="12013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Behaviors of Natural Gas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B0F45-59CE-6F5C-6C17-94D488E1FDCE}"/>
              </a:ext>
            </a:extLst>
          </p:cNvPr>
          <p:cNvSpPr txBox="1"/>
          <p:nvPr/>
        </p:nvSpPr>
        <p:spPr>
          <a:xfrm>
            <a:off x="372140" y="643354"/>
            <a:ext cx="8314660" cy="5134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It rises: 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Natural gas is lighter than air, so it moves upward when it escapes.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It migrates sideways: 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Underground or in confined spaces, it can travel long distances along soil, pipes, trenches, or utility corridors before finding an escape.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It displaces oxygen: 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 enclosed areas, gas can push out breathable air, creating a dangerous atmosphere.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It can accumulate in pockets: 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Gas can collect in basements, crawl spaces, utility vaults, or other low‑ventilation areas.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It’s highly flammable: 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When mixed with air in the right concentration, even a small ignition source can cause fire or explosion.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cs typeface="Arial" panose="020B0604020202020204" pitchFamily="34" charset="0"/>
              </a:rPr>
              <a:t>Odorant added (Methyl Mercaptan):  </a:t>
            </a:r>
            <a:r>
              <a:rPr lang="en-US" sz="1700" dirty="0">
                <a:cs typeface="Arial" panose="020B0604020202020204" pitchFamily="34" charset="0"/>
              </a:rPr>
              <a:t>This gives it the rotten-egg/ cabbage smell</a:t>
            </a:r>
          </a:p>
        </p:txBody>
      </p:sp>
    </p:spTree>
    <p:extLst>
      <p:ext uri="{BB962C8B-B14F-4D97-AF65-F5344CB8AC3E}">
        <p14:creationId xmlns:p14="http://schemas.microsoft.com/office/powerpoint/2010/main" val="3441856882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066355A-084C-D24E-9AD2-7E4FC41EA627}" type="slidenum">
              <a:rPr lang="en-US"/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</a:t>
            </a:r>
            <a:r>
              <a:rPr lang="en-US" b="0" dirty="0"/>
              <a:t>LEAKS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95" y="2096771"/>
            <a:ext cx="6759811" cy="28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2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3999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44CBB5CF-9435-E2C9-E8DC-2CAC4FA4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72" r="-2" b="-2"/>
          <a:stretch/>
        </p:blipFill>
        <p:spPr>
          <a:xfrm>
            <a:off x="20" y="190"/>
            <a:ext cx="5677520" cy="4935594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98" y="5282206"/>
            <a:ext cx="9144198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82206"/>
            <a:ext cx="9143999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D6833-1CFF-7DEF-272A-8E7B29C08180}"/>
              </a:ext>
            </a:extLst>
          </p:cNvPr>
          <p:cNvSpPr txBox="1"/>
          <p:nvPr/>
        </p:nvSpPr>
        <p:spPr>
          <a:xfrm>
            <a:off x="524786" y="5635366"/>
            <a:ext cx="5318474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Summit Territory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5282206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1A8FD1E9-27C6-7FED-F583-3A1AC9A844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22" r="18052" b="3"/>
          <a:stretch/>
        </p:blipFill>
        <p:spPr>
          <a:xfrm>
            <a:off x="5677542" y="1"/>
            <a:ext cx="3275957" cy="4935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C45919-6ADF-BCBD-C2D4-3745769EC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44005"/>
      </p:ext>
    </p:extLst>
  </p:cSld>
  <p:clrMapOvr>
    <a:masterClrMapping/>
  </p:clrMapOvr>
  <p:transition spd="med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DEDBE09-B8C6-4A51-B065-68D4B3CAA38E}"/>
              </a:ext>
            </a:extLst>
          </p:cNvPr>
          <p:cNvGrpSpPr/>
          <p:nvPr/>
        </p:nvGrpSpPr>
        <p:grpSpPr>
          <a:xfrm>
            <a:off x="1524000" y="1397000"/>
            <a:ext cx="6096000" cy="4064000"/>
            <a:chOff x="0" y="0"/>
            <a:chExt cx="6096000" cy="40640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BCEC159-D01F-4140-881D-FC5E80AF4F15}"/>
                </a:ext>
              </a:extLst>
            </p:cNvPr>
            <p:cNvSpPr/>
            <p:nvPr/>
          </p:nvSpPr>
          <p:spPr>
            <a:xfrm>
              <a:off x="0" y="0"/>
              <a:ext cx="6096000" cy="4064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AA33A326-18F2-4F07-9CA5-34C7EC9C171B}"/>
                </a:ext>
              </a:extLst>
            </p:cNvPr>
            <p:cNvSpPr txBox="1"/>
            <p:nvPr/>
          </p:nvSpPr>
          <p:spPr>
            <a:xfrm>
              <a:off x="0" y="0"/>
              <a:ext cx="6096000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en-US" sz="2800" kern="1200" dirty="0"/>
                <a:t>Pipeline components</a:t>
              </a:r>
              <a:endParaRPr lang="en-US" sz="2800" kern="1200" dirty="0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06BA45-DF38-44DC-B8A4-4DCEB540B17D}"/>
              </a:ext>
            </a:extLst>
          </p:cNvPr>
          <p:cNvGrpSpPr/>
          <p:nvPr/>
        </p:nvGrpSpPr>
        <p:grpSpPr>
          <a:xfrm>
            <a:off x="2133600" y="2616968"/>
            <a:ext cx="4876800" cy="470148"/>
            <a:chOff x="609600" y="1219968"/>
            <a:chExt cx="4876800" cy="4701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220161C-83A4-4747-B2C7-E630D826295F}"/>
                </a:ext>
              </a:extLst>
            </p:cNvPr>
            <p:cNvSpPr/>
            <p:nvPr/>
          </p:nvSpPr>
          <p:spPr>
            <a:xfrm>
              <a:off x="609600" y="1219968"/>
              <a:ext cx="4876800" cy="4701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20412F94-A8F2-4436-894D-3EA79A9C5E9A}"/>
                </a:ext>
              </a:extLst>
            </p:cNvPr>
            <p:cNvSpPr txBox="1"/>
            <p:nvPr/>
          </p:nvSpPr>
          <p:spPr>
            <a:xfrm>
              <a:off x="623370" y="1233738"/>
              <a:ext cx="4849260" cy="442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en-US" sz="2000" kern="1200" dirty="0"/>
                <a:t>Tapping tees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08C5A4-790C-4E62-BBD8-88A0CB520B0F}"/>
              </a:ext>
            </a:extLst>
          </p:cNvPr>
          <p:cNvGrpSpPr/>
          <p:nvPr/>
        </p:nvGrpSpPr>
        <p:grpSpPr>
          <a:xfrm>
            <a:off x="2147370" y="3153122"/>
            <a:ext cx="4876800" cy="470148"/>
            <a:chOff x="609600" y="1762447"/>
            <a:chExt cx="4876800" cy="47014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D6D180E-D6DE-4C9C-807F-74C54FF766C0}"/>
                </a:ext>
              </a:extLst>
            </p:cNvPr>
            <p:cNvSpPr/>
            <p:nvPr/>
          </p:nvSpPr>
          <p:spPr>
            <a:xfrm>
              <a:off x="609600" y="1762447"/>
              <a:ext cx="4876800" cy="4701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: Rounded Corners 8">
              <a:extLst>
                <a:ext uri="{FF2B5EF4-FFF2-40B4-BE49-F238E27FC236}">
                  <a16:creationId xmlns:a16="http://schemas.microsoft.com/office/drawing/2014/main" id="{077F6731-1F58-4B0B-A18F-14882055A17A}"/>
                </a:ext>
              </a:extLst>
            </p:cNvPr>
            <p:cNvSpPr txBox="1"/>
            <p:nvPr/>
          </p:nvSpPr>
          <p:spPr>
            <a:xfrm>
              <a:off x="623370" y="1776217"/>
              <a:ext cx="4849260" cy="442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en-US" sz="2000" kern="1200" dirty="0"/>
                <a:t>High volume tees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F401D5-1420-40AC-A9FC-9CE4554E46EE}"/>
              </a:ext>
            </a:extLst>
          </p:cNvPr>
          <p:cNvGrpSpPr/>
          <p:nvPr/>
        </p:nvGrpSpPr>
        <p:grpSpPr>
          <a:xfrm>
            <a:off x="2133600" y="3701925"/>
            <a:ext cx="4876800" cy="470148"/>
            <a:chOff x="609600" y="2304925"/>
            <a:chExt cx="4876800" cy="4701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FD4D966-7304-4A7A-9687-3C9B9B489A9B}"/>
                </a:ext>
              </a:extLst>
            </p:cNvPr>
            <p:cNvSpPr/>
            <p:nvPr/>
          </p:nvSpPr>
          <p:spPr>
            <a:xfrm>
              <a:off x="609600" y="2304925"/>
              <a:ext cx="4876800" cy="4701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: Rounded Corners 10">
              <a:extLst>
                <a:ext uri="{FF2B5EF4-FFF2-40B4-BE49-F238E27FC236}">
                  <a16:creationId xmlns:a16="http://schemas.microsoft.com/office/drawing/2014/main" id="{EA6E89D2-9C9B-493C-8F01-5A942FD124A9}"/>
                </a:ext>
              </a:extLst>
            </p:cNvPr>
            <p:cNvSpPr txBox="1"/>
            <p:nvPr/>
          </p:nvSpPr>
          <p:spPr>
            <a:xfrm>
              <a:off x="623370" y="2318695"/>
              <a:ext cx="4849260" cy="442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en-US" sz="2000" kern="1200" dirty="0"/>
                <a:t>EFVs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4CB774-0F43-4BB7-87FC-F086C4DB309D}"/>
              </a:ext>
            </a:extLst>
          </p:cNvPr>
          <p:cNvGrpSpPr/>
          <p:nvPr/>
        </p:nvGrpSpPr>
        <p:grpSpPr>
          <a:xfrm>
            <a:off x="2133600" y="4244404"/>
            <a:ext cx="4876800" cy="470148"/>
            <a:chOff x="609600" y="2847404"/>
            <a:chExt cx="4876800" cy="4701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588624-B14E-4552-A126-86406A878671}"/>
                </a:ext>
              </a:extLst>
            </p:cNvPr>
            <p:cNvSpPr/>
            <p:nvPr/>
          </p:nvSpPr>
          <p:spPr>
            <a:xfrm>
              <a:off x="609600" y="2847404"/>
              <a:ext cx="4876800" cy="4701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55C57617-C4F1-40C7-959E-AC5B9FFA42C5}"/>
                </a:ext>
              </a:extLst>
            </p:cNvPr>
            <p:cNvSpPr txBox="1"/>
            <p:nvPr/>
          </p:nvSpPr>
          <p:spPr>
            <a:xfrm>
              <a:off x="623370" y="2861174"/>
              <a:ext cx="4849260" cy="442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en-US" sz="2000" kern="1200" dirty="0"/>
                <a:t>Valves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24E1F-2E80-4A47-9195-7BE04AB1F45F}"/>
              </a:ext>
            </a:extLst>
          </p:cNvPr>
          <p:cNvGrpSpPr/>
          <p:nvPr/>
        </p:nvGrpSpPr>
        <p:grpSpPr>
          <a:xfrm>
            <a:off x="2133600" y="4786883"/>
            <a:ext cx="4876800" cy="470148"/>
            <a:chOff x="609600" y="3389883"/>
            <a:chExt cx="4876800" cy="47014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A905A5-704A-49EC-94BA-1B41096C65D4}"/>
                </a:ext>
              </a:extLst>
            </p:cNvPr>
            <p:cNvSpPr/>
            <p:nvPr/>
          </p:nvSpPr>
          <p:spPr>
            <a:xfrm>
              <a:off x="609600" y="3389883"/>
              <a:ext cx="4876800" cy="4701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: Rounded Corners 14">
              <a:extLst>
                <a:ext uri="{FF2B5EF4-FFF2-40B4-BE49-F238E27FC236}">
                  <a16:creationId xmlns:a16="http://schemas.microsoft.com/office/drawing/2014/main" id="{27773F33-DE05-4FBA-8501-02529B7B1AEC}"/>
                </a:ext>
              </a:extLst>
            </p:cNvPr>
            <p:cNvSpPr txBox="1"/>
            <p:nvPr/>
          </p:nvSpPr>
          <p:spPr>
            <a:xfrm>
              <a:off x="623370" y="3403653"/>
              <a:ext cx="4849260" cy="442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en-US" sz="2000" kern="1200" dirty="0"/>
                <a:t>Couplings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90FB0F4-EF33-4DB2-BD34-6A3F4945A137}"/>
              </a:ext>
            </a:extLst>
          </p:cNvPr>
          <p:cNvSpPr/>
          <p:nvPr/>
        </p:nvSpPr>
        <p:spPr>
          <a:xfrm>
            <a:off x="1749097" y="435695"/>
            <a:ext cx="5673348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3000" dirty="0">
                <a:solidFill>
                  <a:srgbClr val="000000"/>
                </a:solidFill>
                <a:latin typeface="Arial" panose="020B0604020202020204"/>
              </a:rPr>
              <a:t>What makes up a Gas Pipeline?</a:t>
            </a:r>
          </a:p>
        </p:txBody>
      </p:sp>
    </p:spTree>
    <p:extLst>
      <p:ext uri="{BB962C8B-B14F-4D97-AF65-F5344CB8AC3E}">
        <p14:creationId xmlns:p14="http://schemas.microsoft.com/office/powerpoint/2010/main" val="2476228130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2" y="1365089"/>
            <a:ext cx="2027873" cy="235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25" y="1365089"/>
            <a:ext cx="1908572" cy="235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25" y="1365088"/>
            <a:ext cx="2126456" cy="485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77" y="4083754"/>
            <a:ext cx="3977284" cy="213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381AA-E883-4FA0-A112-F7C1E8238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709" y="1365089"/>
            <a:ext cx="2461266" cy="485495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74F327-2A7A-42A3-87FB-10E36BC4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360"/>
            <a:ext cx="8280400" cy="423705"/>
          </a:xfrm>
        </p:spPr>
        <p:txBody>
          <a:bodyPr/>
          <a:lstStyle/>
          <a:p>
            <a:r>
              <a:rPr lang="en-US" sz="2100" i="1" dirty="0">
                <a:cs typeface="Calibri Light" panose="020F0302020204030204" pitchFamily="34" charset="0"/>
              </a:rPr>
              <a:t>What gas pipes look like, they do not always run in a straight line</a:t>
            </a:r>
            <a:endParaRPr lang="en-US" sz="2100" i="1" dirty="0"/>
          </a:p>
        </p:txBody>
      </p:sp>
    </p:spTree>
    <p:extLst>
      <p:ext uri="{BB962C8B-B14F-4D97-AF65-F5344CB8AC3E}">
        <p14:creationId xmlns:p14="http://schemas.microsoft.com/office/powerpoint/2010/main" val="3286356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F32D1-85D5-783F-1371-E6674F5F9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63297"/>
      </p:ext>
    </p:extLst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3E4D8-0D3E-5B53-6E65-FAB1BDF15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42345"/>
      </p:ext>
    </p:extLst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DB75A43F-E056-9C2E-BA6D-E8E7FA83D39B}"/>
              </a:ext>
            </a:extLst>
          </p:cNvPr>
          <p:cNvSpPr txBox="1">
            <a:spLocks noChangeArrowheads="1"/>
          </p:cNvSpPr>
          <p:nvPr/>
        </p:nvSpPr>
        <p:spPr>
          <a:xfrm>
            <a:off x="874059" y="534779"/>
            <a:ext cx="7206783" cy="1143000"/>
          </a:xfrm>
        </p:spPr>
        <p:txBody>
          <a:bodyPr rtlCol="0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Bold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Bold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Bold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Bold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Bold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Bold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Bold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Bold" pitchFamily="34" charset="0"/>
              </a:defRPr>
            </a:lvl9pPr>
          </a:lstStyle>
          <a:p>
            <a:pPr algn="ctr" defTabSz="899010" eaLnBrk="1" fontAlgn="auto" hangingPunct="1">
              <a:spcAft>
                <a:spcPts val="0"/>
              </a:spcAft>
              <a:defRPr/>
            </a:pPr>
            <a:r>
              <a:rPr lang="en-US" altLang="en-US" sz="3000"/>
              <a:t>Customer Owned Facilities</a:t>
            </a:r>
          </a:p>
        </p:txBody>
      </p:sp>
      <p:pic>
        <p:nvPicPr>
          <p:cNvPr id="7" name="Picture 6" descr="A row of meters with pipes and hoses&#10;&#10;AI-generated content may be incorrect.">
            <a:extLst>
              <a:ext uri="{FF2B5EF4-FFF2-40B4-BE49-F238E27FC236}">
                <a16:creationId xmlns:a16="http://schemas.microsoft.com/office/drawing/2014/main" id="{286DFD78-27E5-9509-3A5E-3CB34C8D3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35" y="1111847"/>
            <a:ext cx="6610350" cy="51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92844"/>
      </p:ext>
    </p:extLst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device&#10;&#10;Description automatically generated">
            <a:extLst>
              <a:ext uri="{FF2B5EF4-FFF2-40B4-BE49-F238E27FC236}">
                <a16:creationId xmlns:a16="http://schemas.microsoft.com/office/drawing/2014/main" id="{3DDBE9B8-FA5E-4B79-4ECD-4EA86579C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93" y="3172849"/>
            <a:ext cx="4476750" cy="3267075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A2EEFE1-A74E-D871-22CC-C9A2D3CC7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5" y="2009030"/>
            <a:ext cx="3268257" cy="2996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9913EA-95A3-046A-5BD7-C8891523AC42}"/>
              </a:ext>
            </a:extLst>
          </p:cNvPr>
          <p:cNvSpPr txBox="1"/>
          <p:nvPr/>
        </p:nvSpPr>
        <p:spPr>
          <a:xfrm>
            <a:off x="2204096" y="579314"/>
            <a:ext cx="4872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Cross Bores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D63CB-6ED1-112A-71C8-3D8E694B0F3E}"/>
              </a:ext>
            </a:extLst>
          </p:cNvPr>
          <p:cNvSpPr txBox="1"/>
          <p:nvPr/>
        </p:nvSpPr>
        <p:spPr>
          <a:xfrm>
            <a:off x="3042605" y="270047"/>
            <a:ext cx="2908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Cross Bore</a:t>
            </a:r>
          </a:p>
        </p:txBody>
      </p:sp>
    </p:spTree>
    <p:extLst>
      <p:ext uri="{BB962C8B-B14F-4D97-AF65-F5344CB8AC3E}">
        <p14:creationId xmlns:p14="http://schemas.microsoft.com/office/powerpoint/2010/main" val="5490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Flow Valves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725"/>
            <a:ext cx="7888288" cy="4503738"/>
          </a:xfr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9A8F91D3-BDE8-04C0-D043-8E86F5FDD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" y="1169581"/>
            <a:ext cx="8939846" cy="5103296"/>
          </a:xfrm>
          <a:prstGeom prst="rect">
            <a:avLst/>
          </a:prstGeom>
        </p:spPr>
      </p:pic>
      <p:sp>
        <p:nvSpPr>
          <p:cNvPr id="12" name="Right Arrow 2">
            <a:extLst>
              <a:ext uri="{FF2B5EF4-FFF2-40B4-BE49-F238E27FC236}">
                <a16:creationId xmlns:a16="http://schemas.microsoft.com/office/drawing/2014/main" id="{FB2105A0-6994-414E-B75F-06AF6A07318B}"/>
              </a:ext>
            </a:extLst>
          </p:cNvPr>
          <p:cNvSpPr/>
          <p:nvPr/>
        </p:nvSpPr>
        <p:spPr>
          <a:xfrm>
            <a:off x="353537" y="2073177"/>
            <a:ext cx="1114407" cy="16107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rgbClr val="00B050"/>
              </a:solidFill>
            </a:endParaRPr>
          </a:p>
        </p:txBody>
      </p:sp>
      <p:sp>
        <p:nvSpPr>
          <p:cNvPr id="13" name="Down Arrow 5">
            <a:extLst>
              <a:ext uri="{FF2B5EF4-FFF2-40B4-BE49-F238E27FC236}">
                <a16:creationId xmlns:a16="http://schemas.microsoft.com/office/drawing/2014/main" id="{0A46EFC0-39CE-45EC-B996-5A95D12C3F14}"/>
              </a:ext>
            </a:extLst>
          </p:cNvPr>
          <p:cNvSpPr/>
          <p:nvPr/>
        </p:nvSpPr>
        <p:spPr>
          <a:xfrm>
            <a:off x="4293077" y="1432143"/>
            <a:ext cx="159201" cy="88593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4" name="Up Arrow 7">
            <a:extLst>
              <a:ext uri="{FF2B5EF4-FFF2-40B4-BE49-F238E27FC236}">
                <a16:creationId xmlns:a16="http://schemas.microsoft.com/office/drawing/2014/main" id="{C53A17B5-E3EF-D9C9-595F-79A78238F17D}"/>
              </a:ext>
            </a:extLst>
          </p:cNvPr>
          <p:cNvSpPr/>
          <p:nvPr/>
        </p:nvSpPr>
        <p:spPr>
          <a:xfrm>
            <a:off x="7981157" y="2776545"/>
            <a:ext cx="159201" cy="96647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5" name="Up Arrow 8">
            <a:extLst>
              <a:ext uri="{FF2B5EF4-FFF2-40B4-BE49-F238E27FC236}">
                <a16:creationId xmlns:a16="http://schemas.microsoft.com/office/drawing/2014/main" id="{6390A11E-93CB-1272-92E7-BC0F6DBC5BB3}"/>
              </a:ext>
            </a:extLst>
          </p:cNvPr>
          <p:cNvSpPr/>
          <p:nvPr/>
        </p:nvSpPr>
        <p:spPr>
          <a:xfrm>
            <a:off x="5903201" y="3429000"/>
            <a:ext cx="159201" cy="724852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B5536B8-9D6C-4D9D-D4A3-743EF42C4C64}"/>
              </a:ext>
            </a:extLst>
          </p:cNvPr>
          <p:cNvSpPr txBox="1">
            <a:spLocks/>
          </p:cNvSpPr>
          <p:nvPr/>
        </p:nvSpPr>
        <p:spPr>
          <a:xfrm>
            <a:off x="834230" y="204878"/>
            <a:ext cx="7777163" cy="864444"/>
          </a:xfrm>
          <a:prstGeom prst="rect">
            <a:avLst/>
          </a:prstGeom>
        </p:spPr>
        <p:txBody>
          <a:bodyPr anchor="ctr"/>
          <a:lstStyle>
            <a:lvl1pPr marL="0" indent="0" algn="ctr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84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/>
              <a:t>Excess Flow Valves (EFVs)</a:t>
            </a:r>
          </a:p>
        </p:txBody>
      </p:sp>
    </p:spTree>
    <p:extLst>
      <p:ext uri="{BB962C8B-B14F-4D97-AF65-F5344CB8AC3E}">
        <p14:creationId xmlns:p14="http://schemas.microsoft.com/office/powerpoint/2010/main" val="19729788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8BEC6-47B9-8C01-5DCB-AB5E0F0DD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6E50CAB-BC8D-6D6B-57A0-B21F39A6C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38C4FA85-EFDB-2C71-712F-C58DCF1AD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341755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D6DB831C-A89B-1AF8-5AD3-2F47AC372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334897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126377-8714-90BB-A6F0-D7D5C1EA5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27160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A6270F-258B-CC3A-CE65-A90B9BFF4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20" y="2689860"/>
            <a:ext cx="253746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B1EBD39-BF94-DB30-2E21-79750AF1F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71766" y="5624513"/>
            <a:ext cx="1591056" cy="273844"/>
          </a:xfr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217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5EDF9837-A3EE-4946-9644-5F3333319DCE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217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99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2171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297A67-7C34-B00B-3EA2-950C82ED31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-up of a warning sign&#10;&#10;AI-generated content may be incorrect.">
            <a:extLst>
              <a:ext uri="{FF2B5EF4-FFF2-40B4-BE49-F238E27FC236}">
                <a16:creationId xmlns:a16="http://schemas.microsoft.com/office/drawing/2014/main" id="{E4764DD0-34B4-0B3C-6028-76D45884A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486" y="0"/>
            <a:ext cx="5363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81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BCDE00-14BA-1203-C9DC-4DFFDC23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1EFC2BE-92D4-FAE6-D489-81897468A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CF19FD2C-037D-3542-FE98-0413061F0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341755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DBB4CBEC-E1A2-33A9-480A-CB55D0FC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334897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77A67-ABE2-B285-63DB-D9C6FAAA2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27160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FB2075-60DD-9F68-DEFD-C8843DF65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20" y="2689860"/>
            <a:ext cx="253746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347101B-4888-3E5B-794B-41ACEB6AE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71766" y="5624513"/>
            <a:ext cx="1591056" cy="273844"/>
          </a:xfr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217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5EDF9837-A3EE-4946-9644-5F3333319DCE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217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99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2171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A3EB7-401A-BF78-9667-906D940D7A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73265" y="452582"/>
            <a:ext cx="5197475" cy="17150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Digging Safely around Natural Gas and within the "Tolerance Zone"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35AF4-3AD2-A9D6-870D-20024ACE8748}"/>
              </a:ext>
            </a:extLst>
          </p:cNvPr>
          <p:cNvSpPr txBox="1"/>
          <p:nvPr/>
        </p:nvSpPr>
        <p:spPr>
          <a:xfrm>
            <a:off x="889000" y="1604819"/>
            <a:ext cx="59690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oogle Sans"/>
                <a:ea typeface="Google Sans"/>
                <a:cs typeface="Google Sans"/>
              </a:rPr>
              <a:t>To dig safely in a natural gas line's tolerance zone (the marked area plus 18-24 inches on each side), you must 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Lato"/>
                <a:ea typeface="Lato"/>
                <a:cs typeface="Lato"/>
              </a:rPr>
              <a:t>hand dig or use vacuum excavation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Lato"/>
                <a:ea typeface="Lato"/>
                <a:cs typeface="Lato"/>
              </a:rPr>
              <a:t>, never power equipment, to carefully uncover the pipe, using blunted tools with a prying motion to avoid striking it</a:t>
            </a:r>
          </a:p>
          <a:p>
            <a:pPr algn="ctr"/>
            <a:endParaRPr lang="en-US"/>
          </a:p>
        </p:txBody>
      </p:sp>
      <p:pic>
        <p:nvPicPr>
          <p:cNvPr id="5" name="Picture 4" descr="Tolerance Zone - Miss Utility">
            <a:extLst>
              <a:ext uri="{FF2B5EF4-FFF2-40B4-BE49-F238E27FC236}">
                <a16:creationId xmlns:a16="http://schemas.microsoft.com/office/drawing/2014/main" id="{168A33F0-C113-8DEF-66E4-E38BEF23D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303" y="3239366"/>
            <a:ext cx="4669847" cy="30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54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5">
            <a:extLst>
              <a:ext uri="{FF2B5EF4-FFF2-40B4-BE49-F238E27FC236}">
                <a16:creationId xmlns:a16="http://schemas.microsoft.com/office/drawing/2014/main" id="{74B79050-7510-4798-A234-657829081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70" y="3182654"/>
            <a:ext cx="9144000" cy="1146998"/>
          </a:xfrm>
          <a:prstGeom prst="rect">
            <a:avLst/>
          </a:prstGeom>
          <a:gradFill flip="none" rotWithShape="1">
            <a:gsLst>
              <a:gs pos="0">
                <a:srgbClr val="EF963D">
                  <a:shade val="30000"/>
                  <a:satMod val="115000"/>
                </a:srgbClr>
              </a:gs>
              <a:gs pos="50000">
                <a:srgbClr val="EF963D">
                  <a:shade val="67500"/>
                  <a:satMod val="115000"/>
                </a:srgbClr>
              </a:gs>
              <a:gs pos="100000">
                <a:srgbClr val="EF963D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lIns="0" tIns="0" rIns="0" bIns="0" anchor="t"/>
          <a:lstStyle>
            <a:lvl1pPr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US" altLang="en-US" sz="2400" b="1" dirty="0" err="1">
                <a:solidFill>
                  <a:srgbClr val="1C4381"/>
                </a:solidFill>
                <a:latin typeface="+mj-lt"/>
              </a:rPr>
              <a:t>Unitil</a:t>
            </a:r>
            <a:r>
              <a:rPr lang="en-US" altLang="en-US" sz="2400" b="1" dirty="0">
                <a:solidFill>
                  <a:srgbClr val="1C4381"/>
                </a:solidFill>
                <a:latin typeface="+mj-lt"/>
              </a:rPr>
              <a:t> Natural Gas (MNG)</a:t>
            </a:r>
          </a:p>
          <a:p>
            <a:pPr marL="806450" indent="-806450" algn="ctr" defTabSz="400632">
              <a:buClr>
                <a:srgbClr val="000000"/>
              </a:buClr>
              <a:buSzPct val="90000"/>
              <a:defRPr/>
            </a:pPr>
            <a:r>
              <a:rPr lang="en-US" sz="2400" b="1" dirty="0">
                <a:solidFill>
                  <a:srgbClr val="1C4381"/>
                </a:solidFill>
                <a:latin typeface="+mj-lt"/>
              </a:rPr>
              <a:t>1- 877-532-5636</a:t>
            </a:r>
            <a:endParaRPr lang="en-US" sz="2400" b="1" dirty="0">
              <a:solidFill>
                <a:srgbClr val="1C4381"/>
              </a:solidFill>
              <a:latin typeface="+mj-lt"/>
              <a:cs typeface="Arial"/>
            </a:endParaRPr>
          </a:p>
          <a:p>
            <a:pPr algn="ctr" defTabSz="400632">
              <a:buClr>
                <a:srgbClr val="000000"/>
              </a:buClr>
              <a:buSzPct val="90000"/>
              <a:defRPr/>
            </a:pPr>
            <a:r>
              <a:rPr lang="en-US" sz="2400" b="1" dirty="0">
                <a:solidFill>
                  <a:srgbClr val="1C4381"/>
                </a:solidFill>
                <a:latin typeface="+mj-lt"/>
              </a:rPr>
              <a:t>(1-877-LEAK-ODOR)</a:t>
            </a:r>
            <a:endParaRPr lang="en-US" sz="2400" dirty="0">
              <a:solidFill>
                <a:srgbClr val="1C4381"/>
              </a:solidFill>
              <a:latin typeface="+mj-lt"/>
            </a:endParaRPr>
          </a:p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endParaRPr lang="en-US" alt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485" name="Rectangle 25">
            <a:extLst>
              <a:ext uri="{FF2B5EF4-FFF2-40B4-BE49-F238E27FC236}">
                <a16:creationId xmlns:a16="http://schemas.microsoft.com/office/drawing/2014/main" id="{C4D9B7CD-DE9B-4ADC-A4BA-09ABFE27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600" y="3697941"/>
            <a:ext cx="5249956" cy="73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40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ct val="90000"/>
              <a:buFont typeface="Monotype Sorts"/>
              <a:buNone/>
            </a:pPr>
            <a:endParaRPr lang="en-US" altLang="en-US" sz="4147" b="1">
              <a:solidFill>
                <a:srgbClr val="002060"/>
              </a:solidFill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EBCB794A-17EF-4158-8D16-CD91BFDC0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081268"/>
            <a:ext cx="9144000" cy="73559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806450" indent="-806450" algn="ctr" defTabSz="400632">
              <a:buClr>
                <a:srgbClr val="000000"/>
              </a:buClr>
              <a:buSzPct val="90000"/>
              <a:defRPr/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Summit Natural Gas</a:t>
            </a:r>
            <a:endParaRPr lang="en-US" sz="2400" b="1">
              <a:solidFill>
                <a:schemeClr val="bg1"/>
              </a:solidFill>
              <a:latin typeface="+mj-lt"/>
              <a:cs typeface="Arial" panose="020B0604020202020204"/>
            </a:endParaRPr>
          </a:p>
          <a:p>
            <a:pPr marL="806450" indent="-806450" algn="ctr" defTabSz="400632">
              <a:buClr>
                <a:srgbClr val="000000"/>
              </a:buClr>
              <a:buSzPct val="90000"/>
              <a:defRPr/>
            </a:pPr>
            <a:r>
              <a:rPr lang="en-US" sz="2400" b="1">
                <a:solidFill>
                  <a:schemeClr val="bg1"/>
                </a:solidFill>
                <a:latin typeface="+mj-lt"/>
              </a:rPr>
              <a:t>1- 800-909-7642</a:t>
            </a:r>
            <a:endParaRPr lang="en-US" sz="2400" b="1">
              <a:solidFill>
                <a:schemeClr val="bg1"/>
              </a:solidFill>
              <a:latin typeface="+mj-lt"/>
              <a:cs typeface="Arial" panose="020B060402020202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8A569-8A6E-9F9E-D481-D5884C775B9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66838" y="539750"/>
            <a:ext cx="7777162" cy="8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Emergency Phone Numbers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C09E6D-36B4-01A5-336C-A5847F7E749F}"/>
              </a:ext>
            </a:extLst>
          </p:cNvPr>
          <p:cNvSpPr/>
          <p:nvPr/>
        </p:nvSpPr>
        <p:spPr>
          <a:xfrm>
            <a:off x="-1" y="4684425"/>
            <a:ext cx="9143999" cy="7401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1C43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 err="1">
                <a:cs typeface="Arial"/>
              </a:rPr>
              <a:t>Unitil</a:t>
            </a:r>
            <a:r>
              <a:rPr lang="en-US" sz="2400" b="1" dirty="0">
                <a:cs typeface="Arial"/>
              </a:rPr>
              <a:t> Natural Gas (BNG)</a:t>
            </a:r>
          </a:p>
          <a:p>
            <a:pPr algn="ctr"/>
            <a:r>
              <a:rPr lang="en-US" sz="2400" b="1" dirty="0">
                <a:cs typeface="Arial"/>
              </a:rPr>
              <a:t>1- 877-427-7991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C3C8B-F2D4-44D2-9071-1CAD26952218}"/>
              </a:ext>
            </a:extLst>
          </p:cNvPr>
          <p:cNvSpPr/>
          <p:nvPr/>
        </p:nvSpPr>
        <p:spPr>
          <a:xfrm>
            <a:off x="-43422" y="5779338"/>
            <a:ext cx="9143999" cy="74014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1C43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 err="1">
                <a:solidFill>
                  <a:srgbClr val="1C4381"/>
                </a:solidFill>
                <a:cs typeface="Arial"/>
              </a:rPr>
              <a:t>Unitil</a:t>
            </a:r>
            <a:r>
              <a:rPr lang="en-US" sz="2400" b="1" dirty="0">
                <a:solidFill>
                  <a:srgbClr val="1C4381"/>
                </a:solidFill>
                <a:cs typeface="Arial"/>
              </a:rPr>
              <a:t> Natural Gas (NUME)</a:t>
            </a:r>
          </a:p>
          <a:p>
            <a:pPr algn="ctr"/>
            <a:r>
              <a:rPr lang="en-US" sz="2400" b="1" dirty="0">
                <a:solidFill>
                  <a:srgbClr val="1C4381"/>
                </a:solidFill>
                <a:cs typeface="Arial"/>
              </a:rPr>
              <a:t>1- 866-900-4460</a:t>
            </a:r>
          </a:p>
        </p:txBody>
      </p:sp>
    </p:spTree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79A7F-FAA0-738F-B1B8-20AD37136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2"/>
            <a:ext cx="9143999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5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8" y="-3783777"/>
            <a:ext cx="1576446" cy="9144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986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A22B1-EE7C-7960-203B-AB13D183D47F}"/>
              </a:ext>
            </a:extLst>
          </p:cNvPr>
          <p:cNvSpPr txBox="1"/>
          <p:nvPr/>
        </p:nvSpPr>
        <p:spPr>
          <a:xfrm>
            <a:off x="524785" y="353160"/>
            <a:ext cx="5318475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Summit Territory</a:t>
            </a:r>
          </a:p>
        </p:txBody>
      </p:sp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6D4E4BE0-A7B8-4A22-FD63-6FAE3FEDA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012" y="2030985"/>
            <a:ext cx="4351654" cy="3595938"/>
          </a:xfrm>
          <a:prstGeom prst="rect">
            <a:avLst/>
          </a:prstGeom>
        </p:spPr>
      </p:pic>
      <p:pic>
        <p:nvPicPr>
          <p:cNvPr id="6" name="Picture 5" descr="A map of a river&#10;&#10;AI-generated content may be incorrect.">
            <a:extLst>
              <a:ext uri="{FF2B5EF4-FFF2-40B4-BE49-F238E27FC236}">
                <a16:creationId xmlns:a16="http://schemas.microsoft.com/office/drawing/2014/main" id="{E1CB594C-256B-B89B-0879-7EFD5E73B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95" y="2003304"/>
            <a:ext cx="3848316" cy="3629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9F635-D829-03A4-D2D1-5C501DA5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BED48D-33D9-60C4-B622-A8CACED16711}"/>
              </a:ext>
            </a:extLst>
          </p:cNvPr>
          <p:cNvSpPr/>
          <p:nvPr/>
        </p:nvSpPr>
        <p:spPr>
          <a:xfrm>
            <a:off x="4512109" y="2132305"/>
            <a:ext cx="2037113" cy="127557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6EE6B5-BC5D-5DB5-706D-8258FA4E777F}"/>
              </a:ext>
            </a:extLst>
          </p:cNvPr>
          <p:cNvSpPr/>
          <p:nvPr/>
        </p:nvSpPr>
        <p:spPr>
          <a:xfrm>
            <a:off x="7520184" y="5083263"/>
            <a:ext cx="799614" cy="456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53568"/>
      </p:ext>
    </p:extLst>
  </p:cSld>
  <p:clrMapOvr>
    <a:masterClrMapping/>
  </p:clrMapOvr>
  <p:transition spd="med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A5F2BFD1-2F76-D84B-9DB4-CAE43D3B60EC}"/>
              </a:ext>
            </a:extLst>
          </p:cNvPr>
          <p:cNvSpPr/>
          <p:nvPr/>
        </p:nvSpPr>
        <p:spPr>
          <a:xfrm>
            <a:off x="0" y="1"/>
            <a:ext cx="9144000" cy="3345366"/>
          </a:xfrm>
          <a:custGeom>
            <a:avLst/>
            <a:gdLst>
              <a:gd name="connsiteX0" fmla="*/ 0 w 12192000"/>
              <a:gd name="connsiteY0" fmla="*/ 0 h 4594332"/>
              <a:gd name="connsiteX1" fmla="*/ 12192000 w 12192000"/>
              <a:gd name="connsiteY1" fmla="*/ 0 h 4594332"/>
              <a:gd name="connsiteX2" fmla="*/ 12192000 w 12192000"/>
              <a:gd name="connsiteY2" fmla="*/ 4594332 h 4594332"/>
              <a:gd name="connsiteX3" fmla="*/ 0 w 12192000"/>
              <a:gd name="connsiteY3" fmla="*/ 4594332 h 459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94332">
                <a:moveTo>
                  <a:pt x="0" y="0"/>
                </a:moveTo>
                <a:lnTo>
                  <a:pt x="12192000" y="0"/>
                </a:lnTo>
                <a:lnTo>
                  <a:pt x="12192000" y="4594332"/>
                </a:lnTo>
                <a:lnTo>
                  <a:pt x="0" y="4594332"/>
                </a:lnTo>
                <a:close/>
              </a:path>
            </a:pathLst>
          </a:custGeom>
          <a:solidFill>
            <a:srgbClr val="17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E38715-C95D-08EC-E0DA-AC6C1A35C549}"/>
              </a:ext>
            </a:extLst>
          </p:cNvPr>
          <p:cNvSpPr/>
          <p:nvPr/>
        </p:nvSpPr>
        <p:spPr>
          <a:xfrm>
            <a:off x="639802" y="993234"/>
            <a:ext cx="7381875" cy="1358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>
                <a:solidFill>
                  <a:schemeClr val="bg2"/>
                </a:solidFill>
                <a:latin typeface="+mj-lt"/>
              </a:rPr>
              <a:t>Thank You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96AABD1-914E-BC93-0B47-3F5A78534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57" y="4634141"/>
            <a:ext cx="3765176" cy="155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en-US" sz="1100" dirty="0">
              <a:latin typeface="+mj-lt"/>
              <a:ea typeface="Open Sans"/>
              <a:cs typeface="Open Sans"/>
            </a:endParaRPr>
          </a:p>
          <a:p>
            <a:r>
              <a:rPr lang="en-US" altLang="en-US" sz="1400" b="1" u="sng" dirty="0">
                <a:latin typeface="+mj-lt"/>
              </a:rPr>
              <a:t>Erika Bennett</a:t>
            </a:r>
          </a:p>
          <a:p>
            <a:r>
              <a:rPr lang="en-US" altLang="en-US" sz="1400" b="1" u="sng" dirty="0">
                <a:latin typeface="+mj-lt"/>
              </a:rPr>
              <a:t>Supervisor of Operations</a:t>
            </a:r>
          </a:p>
          <a:p>
            <a:r>
              <a:rPr lang="en-US" altLang="en-US" sz="1400" u="sng" dirty="0">
                <a:latin typeface="+mj-lt"/>
              </a:rPr>
              <a:t>ebennett@summitnaturalgas.com</a:t>
            </a:r>
            <a:endParaRPr lang="en-US" altLang="en-US" sz="1400" dirty="0">
              <a:latin typeface="+mj-lt"/>
            </a:endParaRPr>
          </a:p>
          <a:p>
            <a:endParaRPr lang="en-US" altLang="en-US" sz="1100" dirty="0">
              <a:latin typeface="+mj-lt"/>
            </a:endParaRPr>
          </a:p>
          <a:p>
            <a:endParaRPr lang="en-US" altLang="en-US" sz="11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altLang="en-US" sz="1100" dirty="0">
              <a:latin typeface="+mj-lt"/>
              <a:ea typeface="Open Sans"/>
              <a:cs typeface="Open San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D465E15-0721-7961-61B5-C1A78ECAF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727" y="4634140"/>
            <a:ext cx="3563471" cy="160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en-US" sz="1100" dirty="0">
              <a:latin typeface="+mj-lt"/>
              <a:ea typeface="Open Sans"/>
              <a:cs typeface="Open Sans"/>
            </a:endParaRPr>
          </a:p>
          <a:p>
            <a:r>
              <a:rPr lang="en-US" altLang="en-US" sz="1400" b="1" dirty="0">
                <a:latin typeface="+mj-lt"/>
              </a:rPr>
              <a:t>Joe Gauthier</a:t>
            </a:r>
            <a:endParaRPr lang="en-US" altLang="en-US" sz="1400" b="1" dirty="0">
              <a:latin typeface="+mj-lt"/>
              <a:cs typeface="Arial"/>
            </a:endParaRPr>
          </a:p>
          <a:p>
            <a:r>
              <a:rPr lang="en-US" altLang="en-US" sz="1400" b="1" dirty="0">
                <a:latin typeface="+mj-lt"/>
              </a:rPr>
              <a:t>Gas Engineer</a:t>
            </a:r>
          </a:p>
          <a:p>
            <a:r>
              <a:rPr lang="en-US" altLang="en-US" sz="1400" u="sng" dirty="0">
                <a:latin typeface="+mj-lt"/>
              </a:rPr>
              <a:t>jgauthier@mainenaturalgas.com</a:t>
            </a:r>
            <a:endParaRPr lang="en-US" altLang="en-US" sz="1400" dirty="0">
              <a:latin typeface="+mj-lt"/>
            </a:endParaRPr>
          </a:p>
          <a:p>
            <a:endParaRPr lang="en-US" altLang="en-US" sz="1100" dirty="0">
              <a:latin typeface="+mj-lt"/>
            </a:endParaRPr>
          </a:p>
          <a:p>
            <a:endParaRPr lang="en-US" altLang="en-US" sz="11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altLang="en-US" sz="1100" dirty="0">
              <a:latin typeface="+mj-lt"/>
              <a:ea typeface="Open Sans"/>
              <a:cs typeface="Open Sans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4FC4974-5A5B-8C92-A716-0BA07CE5E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57" y="5670550"/>
            <a:ext cx="39318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>
                <a:latin typeface="+mj-lt"/>
              </a:rPr>
              <a:t>442 Civic Center Dr., Suite 425  </a:t>
            </a:r>
          </a:p>
          <a:p>
            <a:r>
              <a:rPr lang="en-US" altLang="en-US" sz="1200" dirty="0">
                <a:latin typeface="+mj-lt"/>
              </a:rPr>
              <a:t>Augusta, Maine 04330 </a:t>
            </a:r>
            <a:br>
              <a:rPr lang="en-US" altLang="en-US" sz="1200" dirty="0">
                <a:latin typeface="+mj-lt"/>
              </a:rPr>
            </a:br>
            <a:r>
              <a:rPr lang="en-US" altLang="en-US" sz="1200" dirty="0">
                <a:latin typeface="+mj-lt"/>
              </a:rPr>
              <a:t>207-716-6122</a:t>
            </a:r>
            <a:endParaRPr lang="en-US" altLang="en-US" sz="1400" dirty="0">
              <a:latin typeface="+mj-lt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3108464-89E1-F56C-12A3-E21AEFFF3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727" y="5670550"/>
            <a:ext cx="39318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+mj-lt"/>
              </a:rPr>
              <a:t>9 Industrial Parkway</a:t>
            </a:r>
          </a:p>
          <a:p>
            <a:r>
              <a:rPr lang="en-US" altLang="en-US" sz="1200">
                <a:latin typeface="+mj-lt"/>
              </a:rPr>
              <a:t>Brunswick, Maine 04011 </a:t>
            </a:r>
            <a:br>
              <a:rPr lang="en-US" altLang="en-US" sz="1200">
                <a:latin typeface="+mj-lt"/>
              </a:rPr>
            </a:br>
            <a:r>
              <a:rPr lang="en-US" altLang="en-US" sz="1200">
                <a:latin typeface="+mj-lt"/>
              </a:rPr>
              <a:t>207-729-0420</a:t>
            </a:r>
            <a:endParaRPr lang="en-US" altLang="en-US" sz="140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9C3079-4BAA-102B-C574-36D7C566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362" y="3841521"/>
            <a:ext cx="2584237" cy="946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4CA7E-61CE-2433-5E53-F5371A25C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205" y="3841521"/>
            <a:ext cx="3576712" cy="94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3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157D0-A914-5F61-83C4-E34F8BE68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341755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334897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49F50-68AD-64CA-1791-663FEBD26D29}"/>
              </a:ext>
            </a:extLst>
          </p:cNvPr>
          <p:cNvSpPr txBox="1"/>
          <p:nvPr/>
        </p:nvSpPr>
        <p:spPr>
          <a:xfrm>
            <a:off x="278321" y="1728216"/>
            <a:ext cx="2578608" cy="9292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 eaLnBrk="1" fontAlgn="auto" hangingPunct="1">
              <a:lnSpc>
                <a:spcPct val="90000"/>
              </a:lnSpc>
              <a:spcAft>
                <a:spcPts val="599"/>
              </a:spcAft>
            </a:pPr>
            <a:r>
              <a:rPr lang="en-US" sz="2100" dirty="0">
                <a:solidFill>
                  <a:srgbClr val="152171"/>
                </a:solidFill>
                <a:latin typeface="Calibri"/>
              </a:rPr>
              <a:t>         Contact Information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27160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20" y="2689860"/>
            <a:ext cx="253746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CF3F12BA-88BF-E92B-F6C5-C3E65A0FF8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6920" y="2814994"/>
            <a:ext cx="5753006" cy="3412602"/>
          </a:xfrm>
        </p:spPr>
        <p:txBody>
          <a:bodyPr vert="horz" lIns="68580" tIns="34290" rIns="68580" bIns="34290" rtlCol="0" anchor="t">
            <a:noAutofit/>
          </a:bodyPr>
          <a:lstStyle/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Jeff Haskell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Supervisor, Distribution &amp; Damage Prevention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376 Riverside Industrial Pkwy, Portland ME 04103  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T 603.227.4557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M 207.239.9890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Email  haskellj@unitil.com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Unitil Gas Emergency 1-866-900-4460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A8EA80-1DFC-ACFD-F839-DB24B4D8A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71766" y="5624513"/>
            <a:ext cx="1591056" cy="273844"/>
          </a:xfr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599"/>
              </a:spcAft>
            </a:pPr>
            <a:r>
              <a:rPr lang="en-US" sz="900">
                <a:solidFill>
                  <a:srgbClr val="152171">
                    <a:lumMod val="50000"/>
                    <a:lumOff val="50000"/>
                  </a:srgbClr>
                </a:solidFill>
                <a:latin typeface="Calibri"/>
                <a:cs typeface="+mn-cs"/>
              </a:rPr>
              <a:t>PAGE </a:t>
            </a:r>
            <a:fld id="{5EDF9837-A3EE-4946-9644-5F3333319DCE}" type="slidenum">
              <a:rPr lang="en-US" sz="900">
                <a:solidFill>
                  <a:srgbClr val="152171">
                    <a:lumMod val="50000"/>
                    <a:lumOff val="50000"/>
                  </a:srgb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599"/>
                </a:spcAft>
              </a:pPr>
              <a:t>31</a:t>
            </a:fld>
            <a:endParaRPr lang="en-US" sz="900">
              <a:solidFill>
                <a:srgbClr val="152171">
                  <a:lumMod val="50000"/>
                  <a:lumOff val="50000"/>
                </a:srgbClr>
              </a:solidFill>
              <a:latin typeface="Calibri"/>
              <a:cs typeface="+mn-cs"/>
            </a:endParaRPr>
          </a:p>
        </p:txBody>
      </p:sp>
      <p:pic>
        <p:nvPicPr>
          <p:cNvPr id="3" name="Picture 2" descr="Blue and orange text on a white background&#10;&#10;AI-generated content may be incorrect.">
            <a:extLst>
              <a:ext uri="{FF2B5EF4-FFF2-40B4-BE49-F238E27FC236}">
                <a16:creationId xmlns:a16="http://schemas.microsoft.com/office/drawing/2014/main" id="{E1B17134-A0A1-08B3-99E4-98206BA71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565" y="693313"/>
            <a:ext cx="5191506" cy="194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0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A7C2BFE8-635B-4852-A476-BEC4CD6A08BB}"/>
              </a:ext>
            </a:extLst>
          </p:cNvPr>
          <p:cNvSpPr txBox="1">
            <a:spLocks noChangeArrowheads="1"/>
          </p:cNvSpPr>
          <p:nvPr/>
        </p:nvSpPr>
        <p:spPr>
          <a:xfrm>
            <a:off x="1943885" y="2046904"/>
            <a:ext cx="6066935" cy="3878432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00474">
              <a:spcBef>
                <a:spcPct val="0"/>
              </a:spcBef>
              <a:buClr>
                <a:srgbClr val="000000"/>
              </a:buClr>
              <a:buSzPct val="90000"/>
              <a:buNone/>
            </a:pPr>
            <a:endParaRPr lang="en-US" altLang="en-US" sz="2700" dirty="0">
              <a:solidFill>
                <a:schemeClr val="tx1">
                  <a:lumMod val="75000"/>
                  <a:lumOff val="25000"/>
                </a:schemeClr>
              </a:solidFill>
              <a:latin typeface="Bookman Old Style"/>
            </a:endParaRPr>
          </a:p>
          <a:p>
            <a:pPr marL="0" indent="0" algn="ctr" defTabSz="300474">
              <a:spcBef>
                <a:spcPct val="0"/>
              </a:spcBef>
              <a:buNone/>
            </a:pPr>
            <a:r>
              <a:rPr lang="en-US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/>
              </a:rPr>
              <a:t>Safety is our</a:t>
            </a:r>
          </a:p>
          <a:p>
            <a:pPr marL="0" indent="0" algn="ctr" defTabSz="300474">
              <a:spcBef>
                <a:spcPct val="0"/>
              </a:spcBef>
              <a:buClr>
                <a:srgbClr val="000000"/>
              </a:buClr>
              <a:buSzPct val="90000"/>
              <a:buNone/>
            </a:pPr>
            <a:r>
              <a:rPr lang="en-US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/>
              </a:rPr>
              <a:t> TOP PRIORITY</a:t>
            </a:r>
          </a:p>
          <a:p>
            <a:pPr marL="0" indent="0" algn="ctr" defTabSz="300474">
              <a:spcBef>
                <a:spcPct val="0"/>
              </a:spcBef>
              <a:buClr>
                <a:srgbClr val="000000"/>
              </a:buClr>
              <a:buSzPct val="90000"/>
              <a:buNone/>
            </a:pPr>
            <a:endParaRPr lang="en-US" altLang="en-US" sz="27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 defTabSz="300474">
              <a:spcBef>
                <a:spcPct val="0"/>
              </a:spcBef>
              <a:buClr>
                <a:srgbClr val="000000"/>
              </a:buClr>
              <a:buSzPct val="90000"/>
              <a:buNone/>
            </a:pPr>
            <a:endParaRPr lang="en-US" altLang="en-US" sz="27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400" b="1" dirty="0">
                <a:cs typeface="Arial" panose="020B0604020202020204"/>
              </a:rPr>
              <a:t>Darren Turner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400" b="1" dirty="0">
                <a:cs typeface="Arial" panose="020B0604020202020204"/>
              </a:rPr>
              <a:t>Manager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400" b="1" dirty="0">
                <a:cs typeface="Arial" panose="020B0604020202020204"/>
              </a:rPr>
              <a:t>turnerd@unitil.com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400" b="1" dirty="0">
                <a:cs typeface="Arial" panose="020B0604020202020204"/>
              </a:rPr>
              <a:t>1-888-301-7700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cs typeface="Arial" panose="020B0604020202020204"/>
              </a:rPr>
              <a:t>EMERGENCY- 1-877-427-7991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b="1" dirty="0">
              <a:cs typeface="Arial" panose="020B0604020202020204"/>
            </a:endParaRPr>
          </a:p>
          <a:p>
            <a:pPr marL="0" indent="0" algn="ctr" defTabSz="300474">
              <a:spcBef>
                <a:spcPct val="0"/>
              </a:spcBef>
              <a:buClr>
                <a:srgbClr val="000000"/>
              </a:buClr>
              <a:buSzPct val="90000"/>
              <a:buNone/>
            </a:pPr>
            <a:endParaRPr lang="en-US" altLang="en-US" sz="27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 descr="Blue and orange text on a white background&#10;&#10;AI-generated content may be incorrect.">
            <a:extLst>
              <a:ext uri="{FF2B5EF4-FFF2-40B4-BE49-F238E27FC236}">
                <a16:creationId xmlns:a16="http://schemas.microsoft.com/office/drawing/2014/main" id="{5C79A5D3-52DF-8FEA-7DE9-4DD37DCF0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74" y="94070"/>
            <a:ext cx="5191506" cy="194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0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9D4D7-C816-960D-8A02-1F334FD9D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F0B816A-E862-B327-FD64-6A6F09DF7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966EF97F-70BE-6DD1-06E9-5451F4E99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341755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C70C3508-DF29-9919-48DD-793BDCE8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334897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BC379-11A7-0553-A7AA-E11AEC14B8E0}"/>
              </a:ext>
            </a:extLst>
          </p:cNvPr>
          <p:cNvSpPr txBox="1"/>
          <p:nvPr/>
        </p:nvSpPr>
        <p:spPr>
          <a:xfrm>
            <a:off x="278321" y="1728216"/>
            <a:ext cx="2578608" cy="9292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 eaLnBrk="1" fontAlgn="auto" hangingPunct="1">
              <a:lnSpc>
                <a:spcPct val="90000"/>
              </a:lnSpc>
              <a:spcAft>
                <a:spcPts val="599"/>
              </a:spcAft>
            </a:pPr>
            <a:r>
              <a:rPr lang="en-US" sz="2100" dirty="0">
                <a:solidFill>
                  <a:srgbClr val="152171"/>
                </a:solidFill>
                <a:latin typeface="Calibri"/>
              </a:rPr>
              <a:t>         Contact Information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6E5E88-7C73-09F2-2357-636655353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27160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B55C15C-8A8A-E8DE-7989-7DAED45AF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20" y="2689860"/>
            <a:ext cx="253746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F5BACE6-2B67-807F-83B7-49AF8FF36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6920" y="2814994"/>
            <a:ext cx="5753006" cy="3412602"/>
          </a:xfrm>
        </p:spPr>
        <p:txBody>
          <a:bodyPr vert="horz" lIns="68580" tIns="34290" rIns="68580" bIns="34290" rtlCol="0" anchor="t">
            <a:noAutofit/>
          </a:bodyPr>
          <a:lstStyle/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Jeff Haskell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/>
                <a:cs typeface="Dreaming Outloud Pro"/>
              </a:rPr>
              <a:t>Supervisor, Distribution &amp; Damage Prevention</a:t>
            </a:r>
            <a:endParaRPr lang="en-US" sz="1150" dirty="0">
              <a:solidFill>
                <a:schemeClr val="tx1"/>
              </a:solidFill>
              <a:cs typeface="Dreaming Outloud Pro"/>
            </a:endParaRP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/>
                <a:cs typeface="Dreaming Outloud Pro"/>
              </a:rPr>
              <a:t> 9 Industrial Parkway Brunswick, ME 04011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/>
                <a:ea typeface="Lato"/>
                <a:cs typeface="Dreaming Outloud Pro"/>
              </a:rPr>
              <a:t> T</a:t>
            </a:r>
            <a:r>
              <a:rPr lang="en-US" sz="2000" dirty="0">
                <a:solidFill>
                  <a:schemeClr val="tx1"/>
                </a:solidFill>
                <a:latin typeface="Georgia Pro"/>
                <a:cs typeface="Dreaming Outloud Pro"/>
              </a:rPr>
              <a:t> 603.227.4557</a:t>
            </a:r>
            <a:endParaRPr lang="en-US" sz="1150">
              <a:solidFill>
                <a:schemeClr val="tx1"/>
              </a:solidFill>
              <a:cs typeface="Dreaming Outloud Pro"/>
            </a:endParaRP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M 207.239.9890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Email  haskellj@unitil.com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Georgia Pro"/>
                <a:cs typeface="Dreaming Outloud Pro"/>
              </a:rPr>
              <a:t>   </a:t>
            </a:r>
            <a:r>
              <a:rPr lang="en-US" sz="2000" b="1" dirty="0" err="1">
                <a:solidFill>
                  <a:srgbClr val="FF0000"/>
                </a:solidFill>
                <a:latin typeface="Georgia Pro"/>
                <a:cs typeface="Dreaming Outloud Pro"/>
              </a:rPr>
              <a:t>Unitil</a:t>
            </a:r>
            <a:r>
              <a:rPr lang="en-US" sz="2000" b="1" dirty="0">
                <a:solidFill>
                  <a:srgbClr val="FF0000"/>
                </a:solidFill>
                <a:latin typeface="Georgia Pro"/>
                <a:cs typeface="Dreaming Outloud Pro"/>
              </a:rPr>
              <a:t>-MN</a:t>
            </a:r>
            <a:r>
              <a:rPr lang="en-US" sz="2000" dirty="0">
                <a:solidFill>
                  <a:srgbClr val="FF0000"/>
                </a:solidFill>
                <a:latin typeface="Georgia Pro"/>
                <a:cs typeface="Dreaming Outloud Pro"/>
              </a:rPr>
              <a:t>G Gas Emergency- 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87043A-30B5-476C-DB72-978A015DE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71766" y="5624513"/>
            <a:ext cx="1591056" cy="273844"/>
          </a:xfr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599"/>
              </a:spcAft>
            </a:pPr>
            <a:r>
              <a:rPr lang="en-US" sz="900">
                <a:solidFill>
                  <a:srgbClr val="152171">
                    <a:lumMod val="50000"/>
                    <a:lumOff val="50000"/>
                  </a:srgbClr>
                </a:solidFill>
                <a:latin typeface="Calibri"/>
                <a:cs typeface="+mn-cs"/>
              </a:rPr>
              <a:t>PAGE </a:t>
            </a:r>
            <a:fld id="{5EDF9837-A3EE-4946-9644-5F3333319DCE}" type="slidenum">
              <a:rPr lang="en-US" sz="900">
                <a:solidFill>
                  <a:srgbClr val="152171">
                    <a:lumMod val="50000"/>
                    <a:lumOff val="50000"/>
                  </a:srgb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599"/>
                </a:spcAft>
              </a:pPr>
              <a:t>33</a:t>
            </a:fld>
            <a:endParaRPr lang="en-US" sz="900">
              <a:solidFill>
                <a:srgbClr val="152171">
                  <a:lumMod val="50000"/>
                  <a:lumOff val="50000"/>
                </a:srgbClr>
              </a:solidFill>
              <a:latin typeface="Calibri"/>
              <a:cs typeface="+mn-cs"/>
            </a:endParaRPr>
          </a:p>
        </p:txBody>
      </p:sp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9C7A3E7B-3C0B-E89D-42EE-40D112E82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223" y="273788"/>
            <a:ext cx="5529702" cy="144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1833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ADDACD23-95DC-544D-866D-E5A74C563C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12192000"/>
              <a:gd name="connsiteY0" fmla="*/ 0 h 4594332"/>
              <a:gd name="connsiteX1" fmla="*/ 12192000 w 12192000"/>
              <a:gd name="connsiteY1" fmla="*/ 0 h 4594332"/>
              <a:gd name="connsiteX2" fmla="*/ 12192000 w 12192000"/>
              <a:gd name="connsiteY2" fmla="*/ 4594332 h 4594332"/>
              <a:gd name="connsiteX3" fmla="*/ 0 w 12192000"/>
              <a:gd name="connsiteY3" fmla="*/ 4594332 h 459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94332">
                <a:moveTo>
                  <a:pt x="0" y="0"/>
                </a:moveTo>
                <a:lnTo>
                  <a:pt x="12192000" y="0"/>
                </a:lnTo>
                <a:lnTo>
                  <a:pt x="12192000" y="4594332"/>
                </a:lnTo>
                <a:lnTo>
                  <a:pt x="0" y="4594332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6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CBBC31-4304-1FFE-AC19-F45A64A8D062}"/>
              </a:ext>
            </a:extLst>
          </p:cNvPr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  <a:solidFill>
            <a:schemeClr val="tx2">
              <a:alpha val="56863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7C29A4-5D6F-BF4E-8702-1116732BD748}"/>
              </a:ext>
            </a:extLst>
          </p:cNvPr>
          <p:cNvSpPr/>
          <p:nvPr/>
        </p:nvSpPr>
        <p:spPr>
          <a:xfrm>
            <a:off x="790446" y="2749548"/>
            <a:ext cx="7381875" cy="1358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>
                <a:solidFill>
                  <a:schemeClr val="bg2"/>
                </a:solidFill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65957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03197A-0137-385F-C9C9-E05815FCF273}"/>
              </a:ext>
            </a:extLst>
          </p:cNvPr>
          <p:cNvSpPr txBox="1"/>
          <p:nvPr/>
        </p:nvSpPr>
        <p:spPr>
          <a:xfrm>
            <a:off x="2476163" y="590719"/>
            <a:ext cx="3558988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Quick Statistics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EB968-3A56-4886-5DE2-9626A5E532AD}"/>
              </a:ext>
            </a:extLst>
          </p:cNvPr>
          <p:cNvSpPr txBox="1"/>
          <p:nvPr/>
        </p:nvSpPr>
        <p:spPr>
          <a:xfrm>
            <a:off x="475500" y="1282607"/>
            <a:ext cx="3445466" cy="3418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Wingdings,Sans-Serif" panose="05000000000000000000" pitchFamily="2" charset="2"/>
              <a:buChar char="v"/>
            </a:pPr>
            <a:r>
              <a:rPr lang="en-US" dirty="0">
                <a:latin typeface="Arial"/>
                <a:cs typeface="Arial"/>
              </a:rPr>
              <a:t>Established in 2013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Font typeface="Wingdings,Sans-Serif" panose="05000000000000000000" pitchFamily="2" charset="2"/>
              <a:buChar char="v"/>
            </a:pPr>
            <a:r>
              <a:rPr lang="en-US" dirty="0">
                <a:latin typeface="Lato"/>
                <a:ea typeface="Lato"/>
                <a:cs typeface="Lato"/>
              </a:rPr>
              <a:t>Approximately 67 miles of transmission piping and 249 miles of distribution </a:t>
            </a:r>
            <a:endParaRPr lang="en-US">
              <a:ea typeface="Lato"/>
              <a:cs typeface="Lat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Lato"/>
                <a:ea typeface="Lato"/>
                <a:cs typeface="Lato"/>
              </a:rPr>
              <a:t>pipelines.</a:t>
            </a:r>
            <a:endParaRPr lang="en-US" dirty="0">
              <a:ea typeface="Lato"/>
              <a:cs typeface="Lato"/>
            </a:endParaRPr>
          </a:p>
          <a:p>
            <a:pPr marL="57150" indent="-285750">
              <a:lnSpc>
                <a:spcPct val="150000"/>
              </a:lnSpc>
              <a:spcBef>
                <a:spcPts val="500"/>
              </a:spcBef>
              <a:buFont typeface="Wingdings,Sans-Serif" panose="05000000000000000000" pitchFamily="2" charset="2"/>
              <a:buChar char="v"/>
            </a:pPr>
            <a:r>
              <a:rPr lang="en-US" dirty="0">
                <a:latin typeface="Arial"/>
                <a:cs typeface="Arial"/>
              </a:rPr>
              <a:t>PEAKS – Renewable Natural Gas Digester 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Wingdings,Sans-Serif" panose="05000000000000000000" pitchFamily="2" charset="2"/>
              <a:buChar char="v"/>
            </a:pPr>
            <a:r>
              <a:rPr lang="en-US" dirty="0">
                <a:latin typeface="Arial"/>
                <a:cs typeface="Arial"/>
              </a:rPr>
              <a:t>Safety is our HIGHEST Priority</a:t>
            </a:r>
          </a:p>
        </p:txBody>
      </p:sp>
      <p:pic>
        <p:nvPicPr>
          <p:cNvPr id="6" name="Picture 5" descr="Arkansas nature">
            <a:extLst>
              <a:ext uri="{FF2B5EF4-FFF2-40B4-BE49-F238E27FC236}">
                <a16:creationId xmlns:a16="http://schemas.microsoft.com/office/drawing/2014/main" id="{3D2B5034-4A40-F132-9892-EF6EC0C84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991" y="2272257"/>
            <a:ext cx="3015842" cy="23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14149"/>
      </p:ext>
    </p:extLst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08657D-061E-4EAA-A00E-7DA433C85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72" y="2440953"/>
            <a:ext cx="5715457" cy="2138536"/>
          </a:xfrm>
        </p:spPr>
      </p:pic>
    </p:spTree>
    <p:extLst>
      <p:ext uri="{BB962C8B-B14F-4D97-AF65-F5344CB8AC3E}">
        <p14:creationId xmlns:p14="http://schemas.microsoft.com/office/powerpoint/2010/main" val="205838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58484" y="3200611"/>
            <a:ext cx="2819315" cy="2207756"/>
          </a:xfrm>
        </p:spPr>
        <p:txBody>
          <a:bodyPr/>
          <a:lstStyle/>
          <a:p>
            <a:r>
              <a:rPr lang="en-US" dirty="0"/>
              <a:t>Natural gas and electric distribution utility with operations in three states serving ~211,650 customers</a:t>
            </a:r>
          </a:p>
          <a:p>
            <a:pPr lvl="1"/>
            <a:r>
              <a:rPr lang="en-US" sz="1200" dirty="0"/>
              <a:t>Electric: ~109,400 customers</a:t>
            </a:r>
          </a:p>
          <a:p>
            <a:pPr lvl="1"/>
            <a:r>
              <a:rPr lang="en-US" sz="1200" dirty="0"/>
              <a:t>Gas: ~103,197 customers</a:t>
            </a:r>
          </a:p>
          <a:p>
            <a:r>
              <a:rPr lang="en-US" dirty="0"/>
              <a:t>Growing operations and customer base</a:t>
            </a:r>
          </a:p>
          <a:p>
            <a:pPr lvl="1"/>
            <a:r>
              <a:rPr lang="en-US" sz="1200" dirty="0"/>
              <a:t>Robust natural gas system expansion</a:t>
            </a:r>
          </a:p>
          <a:p>
            <a:pPr lvl="1"/>
            <a:r>
              <a:rPr lang="en-US" sz="1200" dirty="0"/>
              <a:t>597+ full-time employees with dual storm roles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58484" y="1955530"/>
            <a:ext cx="2819315" cy="685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We provide energy for life, safely and reliably delivering natural gas and electricity in New England.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b="0" dirty="0"/>
              <a:t>UNITIL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5"/>
          </p:nvPr>
        </p:nvSpPr>
        <p:spPr>
          <a:xfrm>
            <a:off x="457835" y="1314027"/>
            <a:ext cx="8228331" cy="285486"/>
          </a:xfrm>
        </p:spPr>
        <p:txBody>
          <a:bodyPr/>
          <a:lstStyle/>
          <a:p>
            <a:r>
              <a:rPr lang="en-US" dirty="0"/>
              <a:t>An investor-owned utility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white"/>
                </a:solidFill>
              </a:rPr>
              <a:t>PAGE </a:t>
            </a:r>
            <a:fld id="{5EDF9837-A3EE-4946-9644-5F3333319DCE}" type="slidenum">
              <a:rPr lang="en-US">
                <a:solidFill>
                  <a:prstClr val="white"/>
                </a:solidFill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ound Diagonal Corner Rectangle 11">
            <a:extLst>
              <a:ext uri="{FF2B5EF4-FFF2-40B4-BE49-F238E27FC236}">
                <a16:creationId xmlns:a16="http://schemas.microsoft.com/office/drawing/2014/main" id="{4690BB26-82DA-420C-9FFC-BE849D0C106A}"/>
              </a:ext>
            </a:extLst>
          </p:cNvPr>
          <p:cNvSpPr/>
          <p:nvPr/>
        </p:nvSpPr>
        <p:spPr>
          <a:xfrm>
            <a:off x="3430059" y="2037803"/>
            <a:ext cx="1598984" cy="761295"/>
          </a:xfrm>
          <a:prstGeom prst="round2DiagRect">
            <a:avLst>
              <a:gd name="adj1" fmla="val 874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9C3AE0-50F9-4A6F-923E-CEFE5A3AB501}"/>
              </a:ext>
            </a:extLst>
          </p:cNvPr>
          <p:cNvSpPr txBox="1"/>
          <p:nvPr/>
        </p:nvSpPr>
        <p:spPr>
          <a:xfrm>
            <a:off x="3522212" y="2077540"/>
            <a:ext cx="1430700" cy="645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59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109,400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99" dirty="0">
                <a:solidFill>
                  <a:prstClr val="white"/>
                </a:solidFill>
                <a:latin typeface="Calibri"/>
              </a:rPr>
              <a:t>Electric Customers</a:t>
            </a:r>
          </a:p>
        </p:txBody>
      </p:sp>
      <p:sp>
        <p:nvSpPr>
          <p:cNvPr id="21" name="Round Diagonal Corner Rectangle 13">
            <a:extLst>
              <a:ext uri="{FF2B5EF4-FFF2-40B4-BE49-F238E27FC236}">
                <a16:creationId xmlns:a16="http://schemas.microsoft.com/office/drawing/2014/main" id="{CB0C7DC5-8CFA-4429-BAC3-8B2E1F6A30FB}"/>
              </a:ext>
            </a:extLst>
          </p:cNvPr>
          <p:cNvSpPr/>
          <p:nvPr/>
        </p:nvSpPr>
        <p:spPr>
          <a:xfrm>
            <a:off x="3430059" y="2997635"/>
            <a:ext cx="1598984" cy="761295"/>
          </a:xfrm>
          <a:prstGeom prst="round2DiagRect">
            <a:avLst>
              <a:gd name="adj1" fmla="val 11007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8C5A22-3849-4577-B15B-3AC090E45290}"/>
              </a:ext>
            </a:extLst>
          </p:cNvPr>
          <p:cNvSpPr txBox="1"/>
          <p:nvPr/>
        </p:nvSpPr>
        <p:spPr>
          <a:xfrm>
            <a:off x="3522212" y="3040441"/>
            <a:ext cx="1430700" cy="645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59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103,197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99" dirty="0">
                <a:solidFill>
                  <a:prstClr val="white"/>
                </a:solidFill>
                <a:latin typeface="Calibri"/>
              </a:rPr>
              <a:t>Natural Gas Customers</a:t>
            </a:r>
          </a:p>
        </p:txBody>
      </p:sp>
      <p:pic>
        <p:nvPicPr>
          <p:cNvPr id="7" name="Picture 6" descr="A map of the state of maine&#10;&#10;AI-generated content may be incorrect.">
            <a:extLst>
              <a:ext uri="{FF2B5EF4-FFF2-40B4-BE49-F238E27FC236}">
                <a16:creationId xmlns:a16="http://schemas.microsoft.com/office/drawing/2014/main" id="{BE8944D5-35B7-67A0-EECF-D608ADDDA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65" y="857251"/>
            <a:ext cx="409470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BF46D-4B4C-6026-2B72-ADD3EA1EE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0167E70-0B0C-0DDA-F5C0-1F0FEE0CE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4460" y="2180844"/>
            <a:ext cx="1935480" cy="3271029"/>
          </a:xfrm>
        </p:spPr>
        <p:txBody>
          <a:bodyPr>
            <a:normAutofit lnSpcReduction="10000"/>
          </a:bodyPr>
          <a:lstStyle/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Westbrook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Gorham 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Pownal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Freeport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Brunswick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Bath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West Bath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Topsham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Augusta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Whitefield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Windsor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Chelsea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Hallowell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5" name="Content Placeholder 4" descr="A map of a service territory&#10;&#10;AI-generated content may be incorrect.">
            <a:extLst>
              <a:ext uri="{FF2B5EF4-FFF2-40B4-BE49-F238E27FC236}">
                <a16:creationId xmlns:a16="http://schemas.microsoft.com/office/drawing/2014/main" id="{53B8BF21-CBB6-150C-5AD2-C34136B9C7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795208"/>
            <a:ext cx="4091940" cy="3656666"/>
          </a:xfrm>
          <a:prstGeom prst="rect">
            <a:avLst/>
          </a:prstGeo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FB4378E-4A1E-690B-FE2D-BB1BEDC9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70417" y="5691366"/>
            <a:ext cx="2133600" cy="273844"/>
          </a:xfrm>
        </p:spPr>
        <p:txBody>
          <a:bodyPr>
            <a:normAutofit/>
          </a:bodyPr>
          <a:lstStyle/>
          <a:p>
            <a:pPr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</a:pPr>
            <a:fld id="{2066355A-084C-D24E-9AD2-7E4FC41EA627}" type="slidenum">
              <a:rPr lang="en-US"/>
              <a:pPr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</a:pPr>
              <a:t>7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6A5867-E51B-DF4E-726B-73B76108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9054"/>
            <a:ext cx="8229600" cy="713321"/>
          </a:xfrm>
        </p:spPr>
        <p:txBody>
          <a:bodyPr anchor="t">
            <a:normAutofit fontScale="90000"/>
          </a:bodyPr>
          <a:lstStyle/>
          <a:p>
            <a:br>
              <a:rPr lang="en-US" dirty="0"/>
            </a:br>
            <a:endParaRPr lang="en-US" sz="202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B7C21-1C2D-A934-2DF0-CF7742D09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49" y="568615"/>
            <a:ext cx="3193702" cy="845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D55DF3-7010-AD77-4708-45118835FF81}"/>
              </a:ext>
            </a:extLst>
          </p:cNvPr>
          <p:cNvSpPr txBox="1"/>
          <p:nvPr/>
        </p:nvSpPr>
        <p:spPr>
          <a:xfrm>
            <a:off x="582930" y="1795208"/>
            <a:ext cx="37101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rgbClr val="152171"/>
                </a:solidFill>
                <a:latin typeface="Calibri"/>
              </a:rPr>
              <a:t>6300 Customers with assets in 15 cities and towns</a:t>
            </a:r>
            <a:endParaRPr lang="en-US" sz="1350" dirty="0">
              <a:solidFill>
                <a:srgbClr val="15217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91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ata\Gas\Muni presentations\2011 muni\MaineDistributionSyst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489" y="1297173"/>
            <a:ext cx="4656414" cy="419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3"/>
          <p:cNvSpPr txBox="1">
            <a:spLocks noChangeArrowheads="1"/>
          </p:cNvSpPr>
          <p:nvPr/>
        </p:nvSpPr>
        <p:spPr bwMode="auto">
          <a:xfrm>
            <a:off x="6490717" y="1412274"/>
            <a:ext cx="2196083" cy="364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New Gloucester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N. Berwick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N. Yarmouth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Old Orchard Beach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Poland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Portland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Saco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Sanford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Scarborough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S. Berwick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S. Portland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Wells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Westbrook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92CF"/>
              </a:buClr>
              <a:buFont typeface="Times" pitchFamily="84" charset="0"/>
              <a:buChar char="•"/>
              <a:defRPr/>
            </a:pPr>
            <a:endParaRPr lang="en-US" sz="1500" dirty="0">
              <a:solidFill>
                <a:srgbClr val="0092CF"/>
              </a:solidFill>
              <a:latin typeface="Arial Narrow" panose="020B0606020202030204" pitchFamily="34" charset="0"/>
            </a:endParaRP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92CF"/>
              </a:buClr>
              <a:buFont typeface="Times" pitchFamily="84" charset="0"/>
              <a:buChar char="•"/>
              <a:defRPr/>
            </a:pPr>
            <a:endParaRPr lang="en-US" sz="1500" dirty="0">
              <a:solidFill>
                <a:srgbClr val="0066FF"/>
              </a:solidFill>
              <a:latin typeface="Arial Narrow" panose="020B0606020202030204" pitchFamily="34" charset="0"/>
            </a:endParaRP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92CF"/>
              </a:buClr>
              <a:buFont typeface="Times" pitchFamily="84" charset="0"/>
              <a:buChar char="•"/>
              <a:defRPr/>
            </a:pPr>
            <a:endParaRPr lang="en-US" sz="1500" dirty="0">
              <a:solidFill>
                <a:srgbClr val="0066FF"/>
              </a:solidFill>
              <a:latin typeface="Arial Narrow" panose="020B0606020202030204" pitchFamily="34" charset="0"/>
            </a:endParaRPr>
          </a:p>
        </p:txBody>
      </p:sp>
      <p:sp>
        <p:nvSpPr>
          <p:cNvPr id="45062" name="Rectangle 3"/>
          <p:cNvSpPr txBox="1">
            <a:spLocks noChangeArrowheads="1"/>
          </p:cNvSpPr>
          <p:nvPr/>
        </p:nvSpPr>
        <p:spPr bwMode="auto">
          <a:xfrm>
            <a:off x="4572000" y="1412274"/>
            <a:ext cx="2439986" cy="395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Arundel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Auburn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Biddeford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Cape Elizabeth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Cumberland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Eliot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Gorham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Gray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Falmouth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Kennebunk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Kittery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Lewiston</a:t>
            </a:r>
          </a:p>
          <a:p>
            <a:pPr marL="557213" lvl="1" indent="-214313" defTabSz="45718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898989"/>
              </a:buClr>
              <a:buFont typeface="Times" pitchFamily="84" charset="0"/>
              <a:buChar char="•"/>
              <a:defRPr/>
            </a:pPr>
            <a:r>
              <a:rPr lang="en-US" sz="1800" dirty="0">
                <a:solidFill>
                  <a:srgbClr val="555555"/>
                </a:solidFill>
                <a:latin typeface="Arial Narrow" panose="020B0606020202030204" pitchFamily="34" charset="0"/>
              </a:rPr>
              <a:t>Lisbon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223509"/>
            <a:ext cx="8229600" cy="71332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47500" lnSpcReduction="20000"/>
          </a:bodyPr>
          <a:lstStyle>
            <a:lvl1pPr marL="0" marR="0" indent="0" algn="ct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898989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defTabSz="342900">
              <a:defRPr/>
            </a:pPr>
            <a:r>
              <a:rPr lang="en-US" sz="6400" dirty="0"/>
              <a:t>PORTLAND DOC DISTRIBUTION </a:t>
            </a:r>
            <a:r>
              <a:rPr lang="en-US" sz="6400" b="0" dirty="0"/>
              <a:t>SERVICE TERRITORY</a:t>
            </a:r>
          </a:p>
          <a:p>
            <a:pPr defTabSz="342900">
              <a:defRPr/>
            </a:pPr>
            <a:br>
              <a:rPr lang="en-US" sz="3600" b="0" dirty="0"/>
            </a:br>
            <a:r>
              <a:rPr lang="en-US" sz="3600" b="0" dirty="0"/>
              <a:t>Approximately 36,120 customers in 26 cities / towns</a:t>
            </a:r>
          </a:p>
        </p:txBody>
      </p:sp>
    </p:spTree>
    <p:extLst>
      <p:ext uri="{BB962C8B-B14F-4D97-AF65-F5344CB8AC3E}">
        <p14:creationId xmlns:p14="http://schemas.microsoft.com/office/powerpoint/2010/main" val="20101564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80557C-01AA-E970-CF05-472A54B96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8EB1D1E-01A7-8C61-4FB7-AFD4BF27C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E1113B91-470A-2DD4-82C2-65F88BA0C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341755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C1BAF9B6-1CE5-4194-EBCC-229C71095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334897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1CFEE-7B56-0C7C-8DB3-DDBBF19A1BF8}"/>
              </a:ext>
            </a:extLst>
          </p:cNvPr>
          <p:cNvSpPr txBox="1"/>
          <p:nvPr/>
        </p:nvSpPr>
        <p:spPr>
          <a:xfrm>
            <a:off x="278321" y="1728216"/>
            <a:ext cx="2578608" cy="9292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52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Contact Information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2B10A7E-7200-5651-76B8-02E092252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27160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423A2C-7804-CD3A-158A-4021661F7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20" y="2689860"/>
            <a:ext cx="253746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7A7AB23-F12D-90A4-D013-2C805461D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6920" y="2814994"/>
            <a:ext cx="5753006" cy="3412602"/>
          </a:xfrm>
        </p:spPr>
        <p:txBody>
          <a:bodyPr vert="horz" lIns="68580" tIns="34290" rIns="68580" bIns="34290" rtlCol="0" anchor="t">
            <a:noAutofit/>
          </a:bodyPr>
          <a:lstStyle/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Jeff Haskell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Supervisor, Distribution &amp; Damage Prevention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376 Riverside Industrial Pkwy, Portland ME 04103  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T 603.227.4557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M 207.239.9890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Email  haskellj@unitil.com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Georgia Pro" panose="02040502050405020303" pitchFamily="18" charset="0"/>
                <a:cs typeface="Dreaming Outloud Pro" panose="020F0502020204030204" pitchFamily="66" charset="0"/>
              </a:rPr>
              <a:t>Unitil Gas Emergency 1-866-900-4460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97F27-3CD2-D130-BCFB-C1CC0ED38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06" y="959643"/>
            <a:ext cx="5191506" cy="194681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509DC25-1BF3-FCB2-7963-D2ACBD216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71766" y="5624513"/>
            <a:ext cx="1591056" cy="273844"/>
          </a:xfr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217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5EDF9837-A3EE-4946-9644-5F3333319DCE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217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99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2171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78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I Color Schem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1C4381"/>
      </a:accent1>
      <a:accent2>
        <a:srgbClr val="009DD9"/>
      </a:accent2>
      <a:accent3>
        <a:srgbClr val="0BD0D9"/>
      </a:accent3>
      <a:accent4>
        <a:srgbClr val="009B76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I_PPT_MasterTemplate_V2" id="{96B80E4D-203B-A348-BF54-D9259F419912}" vid="{79B8A6B1-40A3-A34B-8CFC-4836B6E6D38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Unitil 2016">
      <a:dk1>
        <a:srgbClr val="152171"/>
      </a:dk1>
      <a:lt1>
        <a:sysClr val="window" lastClr="FFFFFF"/>
      </a:lt1>
      <a:dk2>
        <a:srgbClr val="213F99"/>
      </a:dk2>
      <a:lt2>
        <a:srgbClr val="E6E6E6"/>
      </a:lt2>
      <a:accent1>
        <a:srgbClr val="2644A0"/>
      </a:accent1>
      <a:accent2>
        <a:srgbClr val="3B70C0"/>
      </a:accent2>
      <a:accent3>
        <a:srgbClr val="4C93FF"/>
      </a:accent3>
      <a:accent4>
        <a:srgbClr val="68D4FF"/>
      </a:accent4>
      <a:accent5>
        <a:srgbClr val="91BF49"/>
      </a:accent5>
      <a:accent6>
        <a:srgbClr val="F79646"/>
      </a:accent6>
      <a:hlink>
        <a:srgbClr val="73B632"/>
      </a:hlink>
      <a:folHlink>
        <a:srgbClr val="FA5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Unitil 2016">
      <a:dk1>
        <a:srgbClr val="152171"/>
      </a:dk1>
      <a:lt1>
        <a:sysClr val="window" lastClr="FFFFFF"/>
      </a:lt1>
      <a:dk2>
        <a:srgbClr val="213F99"/>
      </a:dk2>
      <a:lt2>
        <a:srgbClr val="E6E6E6"/>
      </a:lt2>
      <a:accent1>
        <a:srgbClr val="2644A0"/>
      </a:accent1>
      <a:accent2>
        <a:srgbClr val="3B70C0"/>
      </a:accent2>
      <a:accent3>
        <a:srgbClr val="4C93FF"/>
      </a:accent3>
      <a:accent4>
        <a:srgbClr val="68D4FF"/>
      </a:accent4>
      <a:accent5>
        <a:srgbClr val="91BF49"/>
      </a:accent5>
      <a:accent6>
        <a:srgbClr val="F79646"/>
      </a:accent6>
      <a:hlink>
        <a:srgbClr val="73B632"/>
      </a:hlink>
      <a:folHlink>
        <a:srgbClr val="FA5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</TotalTime>
  <Words>1151</Words>
  <Application>Microsoft Office PowerPoint</Application>
  <PresentationFormat>On-screen Show (4:3)</PresentationFormat>
  <Paragraphs>236</Paragraphs>
  <Slides>34</Slides>
  <Notes>13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UNITIL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Do If Something Happens / Emergency Situations</vt:lpstr>
      <vt:lpstr>PowerPoint Presentation</vt:lpstr>
      <vt:lpstr>PowerPoint Presentation</vt:lpstr>
      <vt:lpstr>PowerPoint Presentation</vt:lpstr>
      <vt:lpstr>PowerPoint Presentation</vt:lpstr>
      <vt:lpstr>GAS LEAKS</vt:lpstr>
      <vt:lpstr>PowerPoint Presentation</vt:lpstr>
      <vt:lpstr>What gas pipes look like, they do not always run in a straight line</vt:lpstr>
      <vt:lpstr>PowerPoint Presentation</vt:lpstr>
      <vt:lpstr>PowerPoint Presentation</vt:lpstr>
      <vt:lpstr>PowerPoint Presentation</vt:lpstr>
      <vt:lpstr>PowerPoint Presentation</vt:lpstr>
      <vt:lpstr>Flow Valves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Haskell, Jeffrey</cp:lastModifiedBy>
  <cp:revision>481</cp:revision>
  <cp:lastPrinted>2025-02-13T15:17:23Z</cp:lastPrinted>
  <dcterms:created xsi:type="dcterms:W3CDTF">2016-06-13T14:30:27Z</dcterms:created>
  <dcterms:modified xsi:type="dcterms:W3CDTF">2026-01-21T14:50:42Z</dcterms:modified>
</cp:coreProperties>
</file>