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611" r:id="rId5"/>
    <p:sldId id="1728" r:id="rId6"/>
    <p:sldId id="612" r:id="rId7"/>
    <p:sldId id="1586" r:id="rId8"/>
    <p:sldId id="1749" r:id="rId9"/>
    <p:sldId id="1834" r:id="rId10"/>
    <p:sldId id="1836" r:id="rId11"/>
    <p:sldId id="1839" r:id="rId12"/>
    <p:sldId id="1848" r:id="rId13"/>
    <p:sldId id="1849" r:id="rId14"/>
    <p:sldId id="1742" r:id="rId15"/>
    <p:sldId id="1743" r:id="rId16"/>
    <p:sldId id="1744" r:id="rId17"/>
    <p:sldId id="1745" r:id="rId18"/>
    <p:sldId id="1844" r:id="rId19"/>
    <p:sldId id="1747" r:id="rId20"/>
    <p:sldId id="1737" r:id="rId21"/>
    <p:sldId id="1734" r:id="rId22"/>
    <p:sldId id="426" r:id="rId23"/>
    <p:sldId id="1847" r:id="rId24"/>
    <p:sldId id="1740" r:id="rId25"/>
    <p:sldId id="1846" r:id="rId26"/>
    <p:sldId id="1738" r:id="rId27"/>
    <p:sldId id="1714" r:id="rId28"/>
    <p:sldId id="1721" r:id="rId29"/>
    <p:sldId id="1722" r:id="rId30"/>
    <p:sldId id="35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Clayton CTR (PHMSA)" initials="JCC(" lastIdx="1" clrIdx="0">
    <p:extLst>
      <p:ext uri="{19B8F6BF-5375-455C-9EA6-DF929625EA0E}">
        <p15:presenceInfo xmlns:p15="http://schemas.microsoft.com/office/powerpoint/2012/main" userId="S::clayton.johnson.ctr@ad.dot.gov::7f8f5616-ff73-424b-a2e4-655f70086469" providerId="AD"/>
      </p:ext>
    </p:extLst>
  </p:cmAuthor>
  <p:cmAuthor id="2" name="Baehrend, Rebecca (PHMSA)" initials="BR(" lastIdx="7" clrIdx="1">
    <p:extLst>
      <p:ext uri="{19B8F6BF-5375-455C-9EA6-DF929625EA0E}">
        <p15:presenceInfo xmlns:p15="http://schemas.microsoft.com/office/powerpoint/2012/main" userId="S::rebecca.baehrend@ad.dot.gov::0fbdd8e4-7be6-4578-8ad2-13a11a826c2a" providerId="AD"/>
      </p:ext>
    </p:extLst>
  </p:cmAuthor>
  <p:cmAuthor id="3" name="Quinlan, Sean (PHMSA)" initials="QS(" lastIdx="1" clrIdx="2">
    <p:extLst>
      <p:ext uri="{19B8F6BF-5375-455C-9EA6-DF929625EA0E}">
        <p15:presenceInfo xmlns:p15="http://schemas.microsoft.com/office/powerpoint/2012/main" userId="S::sean.quinlan@ad.dot.gov::04915669-15ef-473e-8df8-4c2f141097ce" providerId="AD"/>
      </p:ext>
    </p:extLst>
  </p:cmAuthor>
  <p:cmAuthor id="4" name="Karen N. Lynch" initials="KL" lastIdx="8" clrIdx="3">
    <p:extLst>
      <p:ext uri="{19B8F6BF-5375-455C-9EA6-DF929625EA0E}">
        <p15:presenceInfo xmlns:p15="http://schemas.microsoft.com/office/powerpoint/2012/main" userId="Karen N. Lyn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304"/>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9359" autoAdjust="0"/>
  </p:normalViewPr>
  <p:slideViewPr>
    <p:cSldViewPr snapToGrid="0">
      <p:cViewPr varScale="1">
        <p:scale>
          <a:sx n="84" d="100"/>
          <a:sy n="84" d="100"/>
        </p:scale>
        <p:origin x="1482" y="96"/>
      </p:cViewPr>
      <p:guideLst>
        <p:guide orient="horz" pos="2160"/>
        <p:guide pos="3840"/>
      </p:guideLst>
    </p:cSldViewPr>
  </p:slideViewPr>
  <p:notesTextViewPr>
    <p:cViewPr>
      <p:scale>
        <a:sx n="1" d="1"/>
        <a:sy n="1" d="1"/>
      </p:scale>
      <p:origin x="0" y="0"/>
    </p:cViewPr>
  </p:notesTextViewPr>
  <p:sorterViewPr>
    <p:cViewPr>
      <p:scale>
        <a:sx n="100" d="100"/>
        <a:sy n="100" d="100"/>
      </p:scale>
      <p:origin x="0" y="-180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BB604-AED8-40E3-896A-899F7A5F393B}"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55ACC-A189-4A31-AB98-827AFF7548B1}" type="slidenum">
              <a:rPr lang="en-US" smtClean="0"/>
              <a:t>‹#›</a:t>
            </a:fld>
            <a:endParaRPr lang="en-US"/>
          </a:p>
        </p:txBody>
      </p:sp>
    </p:spTree>
    <p:extLst>
      <p:ext uri="{BB962C8B-B14F-4D97-AF65-F5344CB8AC3E}">
        <p14:creationId xmlns:p14="http://schemas.microsoft.com/office/powerpoint/2010/main" val="419513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1</a:t>
            </a:fld>
            <a:endParaRPr lang="en-US"/>
          </a:p>
        </p:txBody>
      </p:sp>
    </p:spTree>
    <p:extLst>
      <p:ext uri="{BB962C8B-B14F-4D97-AF65-F5344CB8AC3E}">
        <p14:creationId xmlns:p14="http://schemas.microsoft.com/office/powerpoint/2010/main" val="343116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5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strike="sngStrik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5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04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14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09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4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55ACC-A189-4A31-AB98-827AFF754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80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63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0EEC3-B016-4A2A-8E53-915EC796A4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97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68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74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780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09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618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23</a:t>
            </a:fld>
            <a:endParaRPr lang="en-US"/>
          </a:p>
        </p:txBody>
      </p:sp>
    </p:spTree>
    <p:extLst>
      <p:ext uri="{BB962C8B-B14F-4D97-AF65-F5344CB8AC3E}">
        <p14:creationId xmlns:p14="http://schemas.microsoft.com/office/powerpoint/2010/main" val="415942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281" marR="0" lvl="0" indent="-225281"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680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281" indent="-225281">
              <a:defRPr/>
            </a:pPr>
            <a:endParaRPr lang="en-US"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739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55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38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800"/>
              </a:spcAft>
            </a:pPr>
            <a:endParaRPr lang="en-US" dirty="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EA55ACC-A189-4A31-AB98-827AFF7548B1}" type="slidenum">
              <a:rPr lang="en-US" smtClean="0"/>
              <a:t>3</a:t>
            </a:fld>
            <a:endParaRPr lang="en-US"/>
          </a:p>
        </p:txBody>
      </p:sp>
    </p:spTree>
    <p:extLst>
      <p:ext uri="{BB962C8B-B14F-4D97-AF65-F5344CB8AC3E}">
        <p14:creationId xmlns:p14="http://schemas.microsoft.com/office/powerpoint/2010/main" val="30961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defTabSz="911291">
              <a:defRPr/>
            </a:pPr>
            <a:fld id="{53C0FB46-27C6-4112-AAD7-283A5620387B}" type="slidenum">
              <a:rPr lang="en-US">
                <a:solidFill>
                  <a:prstClr val="black"/>
                </a:solidFill>
                <a:latin typeface="Calibri"/>
              </a:rPr>
              <a:pPr defTabSz="911291">
                <a:defRPr/>
              </a:pPr>
              <a:t>4</a:t>
            </a:fld>
            <a:endParaRPr lang="en-US" dirty="0">
              <a:solidFill>
                <a:prstClr val="black"/>
              </a:solidFill>
              <a:latin typeface="Calibri"/>
            </a:endParaRPr>
          </a:p>
        </p:txBody>
      </p:sp>
    </p:spTree>
    <p:extLst>
      <p:ext uri="{BB962C8B-B14F-4D97-AF65-F5344CB8AC3E}">
        <p14:creationId xmlns:p14="http://schemas.microsoft.com/office/powerpoint/2010/main" val="381341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800"/>
              </a:spcAft>
            </a:pPr>
            <a:endParaRPr lang="en-US" dirty="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EA55ACC-A189-4A31-AB98-827AFF7548B1}" type="slidenum">
              <a:rPr lang="en-US" smtClean="0"/>
              <a:t>5</a:t>
            </a:fld>
            <a:endParaRPr lang="en-US"/>
          </a:p>
        </p:txBody>
      </p:sp>
    </p:spTree>
    <p:extLst>
      <p:ext uri="{BB962C8B-B14F-4D97-AF65-F5344CB8AC3E}">
        <p14:creationId xmlns:p14="http://schemas.microsoft.com/office/powerpoint/2010/main" val="281688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6</a:t>
            </a:fld>
            <a:endParaRPr lang="en-US" dirty="0"/>
          </a:p>
        </p:txBody>
      </p:sp>
    </p:spTree>
    <p:extLst>
      <p:ext uri="{BB962C8B-B14F-4D97-AF65-F5344CB8AC3E}">
        <p14:creationId xmlns:p14="http://schemas.microsoft.com/office/powerpoint/2010/main" val="345157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7</a:t>
            </a:fld>
            <a:endParaRPr lang="en-US" dirty="0"/>
          </a:p>
        </p:txBody>
      </p:sp>
    </p:spTree>
    <p:extLst>
      <p:ext uri="{BB962C8B-B14F-4D97-AF65-F5344CB8AC3E}">
        <p14:creationId xmlns:p14="http://schemas.microsoft.com/office/powerpoint/2010/main" val="365104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8</a:t>
            </a:fld>
            <a:endParaRPr lang="en-US" dirty="0"/>
          </a:p>
        </p:txBody>
      </p:sp>
    </p:spTree>
    <p:extLst>
      <p:ext uri="{BB962C8B-B14F-4D97-AF65-F5344CB8AC3E}">
        <p14:creationId xmlns:p14="http://schemas.microsoft.com/office/powerpoint/2010/main" val="428219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9</a:t>
            </a:fld>
            <a:endParaRPr lang="en-US" dirty="0"/>
          </a:p>
        </p:txBody>
      </p:sp>
    </p:spTree>
    <p:extLst>
      <p:ext uri="{BB962C8B-B14F-4D97-AF65-F5344CB8AC3E}">
        <p14:creationId xmlns:p14="http://schemas.microsoft.com/office/powerpoint/2010/main" val="30342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21FA6C-8070-4E78-9978-C23127E8EF1B}"/>
              </a:ext>
            </a:extLst>
          </p:cNvPr>
          <p:cNvSpPr>
            <a:spLocks noGrp="1"/>
          </p:cNvSpPr>
          <p:nvPr>
            <p:ph type="dt" sz="half" idx="10"/>
          </p:nvPr>
        </p:nvSpPr>
        <p:spPr/>
        <p:txBody>
          <a:bodyPr/>
          <a:lstStyle/>
          <a:p>
            <a:fld id="{0A4F54CA-1748-4D73-A132-0E487FCD8938}" type="datetimeFigureOut">
              <a:rPr lang="en-US" smtClean="0"/>
              <a:t>3/12/2025</a:t>
            </a:fld>
            <a:endParaRPr lang="en-US"/>
          </a:p>
        </p:txBody>
      </p:sp>
      <p:sp>
        <p:nvSpPr>
          <p:cNvPr id="5" name="Footer Placeholder 4">
            <a:extLst>
              <a:ext uri="{FF2B5EF4-FFF2-40B4-BE49-F238E27FC236}">
                <a16:creationId xmlns:a16="http://schemas.microsoft.com/office/drawing/2014/main" id="{D043DC4D-4B90-40FC-BDC6-3F81A208B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201B8-8923-48E9-92B8-C32ECEB4F682}"/>
              </a:ext>
            </a:extLst>
          </p:cNvPr>
          <p:cNvSpPr>
            <a:spLocks noGrp="1"/>
          </p:cNvSpPr>
          <p:nvPr>
            <p:ph type="sldNum" sz="quarter" idx="12"/>
          </p:nvPr>
        </p:nvSpPr>
        <p:spPr/>
        <p:txBody>
          <a:bodyPr/>
          <a:lstStyle/>
          <a:p>
            <a:fld id="{FB7D62A9-0EF5-4353-8639-A6819D730E5C}" type="slidenum">
              <a:rPr lang="en-US" smtClean="0"/>
              <a:t>‹#›</a:t>
            </a:fld>
            <a:endParaRPr lang="en-US"/>
          </a:p>
        </p:txBody>
      </p:sp>
    </p:spTree>
    <p:extLst>
      <p:ext uri="{BB962C8B-B14F-4D97-AF65-F5344CB8AC3E}">
        <p14:creationId xmlns:p14="http://schemas.microsoft.com/office/powerpoint/2010/main" val="19246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C6531C-D71C-4DC1-A972-2065395075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3E4E072-10F7-4E10-94E0-B3B1CAF55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032CBD-7913-453E-A6C0-C7BCE5942825}"/>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2E88CA9C-8DC7-4BCA-9590-5E74944C35A5}"/>
              </a:ext>
            </a:extLst>
          </p:cNvPr>
          <p:cNvSpPr txBox="1"/>
          <p:nvPr userDrawn="1"/>
        </p:nvSpPr>
        <p:spPr>
          <a:xfrm>
            <a:off x="5943602" y="5814018"/>
            <a:ext cx="457201" cy="307777"/>
          </a:xfrm>
          <a:prstGeom prst="rect">
            <a:avLst/>
          </a:prstGeom>
          <a:noFill/>
        </p:spPr>
        <p:txBody>
          <a:bodyPr wrap="square" rtlCol="0">
            <a:spAutoFit/>
          </a:bodyPr>
          <a:lstStyle/>
          <a:p>
            <a:fld id="{6E213B16-766B-48B4-8B51-0A91D6F0820D}" type="slidenum">
              <a:rPr lang="en-US" sz="1400" smtClean="0">
                <a:solidFill>
                  <a:schemeClr val="bg1"/>
                </a:solidFill>
                <a:latin typeface="Helvetica" panose="020B0403020202020204" pitchFamily="34" charset="0"/>
              </a:rPr>
              <a:t>‹#›</a:t>
            </a:fld>
            <a:endParaRPr lang="en-US" sz="1400" dirty="0">
              <a:solidFill>
                <a:schemeClr val="bg1"/>
              </a:solidFill>
              <a:latin typeface="Helvetica" panose="020B0403020202020204" pitchFamily="34" charset="0"/>
            </a:endParaRPr>
          </a:p>
        </p:txBody>
      </p:sp>
    </p:spTree>
    <p:extLst>
      <p:ext uri="{BB962C8B-B14F-4D97-AF65-F5344CB8AC3E}">
        <p14:creationId xmlns:p14="http://schemas.microsoft.com/office/powerpoint/2010/main" val="186921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4"/>
          <p:cNvSpPr txBox="1">
            <a:spLocks/>
          </p:cNvSpPr>
          <p:nvPr userDrawn="1"/>
        </p:nvSpPr>
        <p:spPr>
          <a:xfrm>
            <a:off x="0" y="533400"/>
            <a:ext cx="12192000" cy="46038"/>
          </a:xfrm>
          <a:prstGeom prst="rect">
            <a:avLst/>
          </a:prstGeom>
          <a:gradFill flip="none" rotWithShape="1">
            <a:gsLst>
              <a:gs pos="100000">
                <a:schemeClr val="accent1">
                  <a:lumMod val="5000"/>
                  <a:lumOff val="95000"/>
                </a:schemeClr>
              </a:gs>
              <a:gs pos="3261">
                <a:schemeClr val="accent6">
                  <a:lumMod val="75000"/>
                </a:schemeClr>
              </a:gs>
              <a:gs pos="100000">
                <a:schemeClr val="accent6">
                  <a:lumMod val="20000"/>
                  <a:lumOff val="80000"/>
                </a:schemeClr>
              </a:gs>
              <a:gs pos="100000">
                <a:srgbClr val="134777"/>
              </a:gs>
              <a:gs pos="100000">
                <a:schemeClr val="accent6">
                  <a:lumMod val="20000"/>
                  <a:lumOff val="80000"/>
                </a:schemeClr>
              </a:gs>
            </a:gsLst>
            <a:lin ang="0" scaled="1"/>
            <a:tileRect/>
          </a:gra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600" b="1" i="1" dirty="0">
              <a:solidFill>
                <a:schemeClr val="tx2"/>
              </a:solidFill>
              <a:latin typeface="Calibri" panose="020F0502020204030204" pitchFamily="34" charset="0"/>
            </a:endParaRPr>
          </a:p>
        </p:txBody>
      </p:sp>
      <p:sp>
        <p:nvSpPr>
          <p:cNvPr id="2" name="TextBox 1"/>
          <p:cNvSpPr txBox="1"/>
          <p:nvPr userDrawn="1"/>
        </p:nvSpPr>
        <p:spPr>
          <a:xfrm>
            <a:off x="9652000" y="6550224"/>
            <a:ext cx="393056" cy="307777"/>
          </a:xfrm>
          <a:prstGeom prst="rect">
            <a:avLst/>
          </a:prstGeom>
          <a:ln/>
        </p:spPr>
        <p:txBody>
          <a:bodyPr vert="horz" wrap="none" lIns="91440" tIns="45720" rIns="91440" bIns="45720" rtlCol="0" anchor="ctr">
            <a:spAutoFit/>
          </a:bodyPr>
          <a:lstStyle/>
          <a:p>
            <a:fld id="{A96AD408-8C81-4BC7-AF42-A8A2C144248C}" type="slidenum">
              <a:rPr lang="en-US" sz="1400" smtClean="0">
                <a:solidFill>
                  <a:srgbClr val="002060"/>
                </a:solidFill>
                <a:latin typeface="Times New Roman" panose="02020603050405020304" pitchFamily="18" charset="0"/>
                <a:cs typeface="Times New Roman" panose="02020603050405020304" pitchFamily="18" charset="0"/>
              </a:rPr>
              <a:t>‹#›</a:t>
            </a:fld>
            <a:endParaRPr lang="en-US"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46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79CDE-7D7C-46BF-A58B-2F105EB1CE33}" type="datetimeFigureOut">
              <a:rPr lang="en-US" smtClean="0"/>
              <a:t>3/12/2025</a:t>
            </a:fld>
            <a:endParaRPr lang="en-US" dirty="0"/>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30807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A80359-F9F4-4295-9FE9-2EC2B069E153}"/>
              </a:ext>
            </a:extLst>
          </p:cNvPr>
          <p:cNvSpPr/>
          <p:nvPr userDrawn="1"/>
        </p:nvSpPr>
        <p:spPr>
          <a:xfrm>
            <a:off x="0" y="5686425"/>
            <a:ext cx="12192000" cy="1171575"/>
          </a:xfrm>
          <a:prstGeom prst="rect">
            <a:avLst/>
          </a:prstGeom>
          <a:gradFill flip="none" rotWithShape="1">
            <a:gsLst>
              <a:gs pos="6000">
                <a:schemeClr val="accent2">
                  <a:lumMod val="20000"/>
                  <a:lumOff val="80000"/>
                  <a:alpha val="70000"/>
                </a:schemeClr>
              </a:gs>
              <a:gs pos="48000">
                <a:schemeClr val="accent2">
                  <a:lumMod val="60000"/>
                  <a:lumOff val="40000"/>
                </a:schemeClr>
              </a:gs>
              <a:gs pos="78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8DC7663-974D-4546-BC21-DDF7DE0AE3E9}"/>
              </a:ext>
            </a:extLst>
          </p:cNvPr>
          <p:cNvGrpSpPr/>
          <p:nvPr userDrawn="1"/>
        </p:nvGrpSpPr>
        <p:grpSpPr>
          <a:xfrm>
            <a:off x="219177" y="5686425"/>
            <a:ext cx="2039420" cy="1062039"/>
            <a:chOff x="266802" y="5791199"/>
            <a:chExt cx="1838224" cy="957265"/>
          </a:xfrm>
        </p:grpSpPr>
        <p:pic>
          <p:nvPicPr>
            <p:cNvPr id="4" name="Picture 3" descr="Graphical user interface, text&#10;&#10;Description automatically generated">
              <a:extLst>
                <a:ext uri="{FF2B5EF4-FFF2-40B4-BE49-F238E27FC236}">
                  <a16:creationId xmlns:a16="http://schemas.microsoft.com/office/drawing/2014/main" id="{752CCF39-E31A-4F03-BB16-9437DFBCBA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6197" r="39125" b="18699"/>
            <a:stretch/>
          </p:blipFill>
          <p:spPr>
            <a:xfrm>
              <a:off x="266802" y="5791199"/>
              <a:ext cx="1838224" cy="819151"/>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A1222239-EE05-4736-9466-1F191D3781C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60559" t="57004" b="21042"/>
            <a:stretch/>
          </p:blipFill>
          <p:spPr>
            <a:xfrm>
              <a:off x="266802" y="6472238"/>
              <a:ext cx="1191008" cy="276226"/>
            </a:xfrm>
            <a:prstGeom prst="rect">
              <a:avLst/>
            </a:prstGeom>
          </p:spPr>
        </p:pic>
      </p:grpSp>
      <p:grpSp>
        <p:nvGrpSpPr>
          <p:cNvPr id="9" name="Group 8">
            <a:extLst>
              <a:ext uri="{FF2B5EF4-FFF2-40B4-BE49-F238E27FC236}">
                <a16:creationId xmlns:a16="http://schemas.microsoft.com/office/drawing/2014/main" id="{97C5AA00-478B-43D0-A99B-D641C56E8E94}"/>
              </a:ext>
            </a:extLst>
          </p:cNvPr>
          <p:cNvGrpSpPr/>
          <p:nvPr userDrawn="1"/>
        </p:nvGrpSpPr>
        <p:grpSpPr>
          <a:xfrm>
            <a:off x="3522745" y="6077971"/>
            <a:ext cx="5007103" cy="704428"/>
            <a:chOff x="8247144" y="-1021575"/>
            <a:chExt cx="5007103" cy="704428"/>
          </a:xfrm>
        </p:grpSpPr>
        <p:sp>
          <p:nvSpPr>
            <p:cNvPr id="13" name="Rectangle 12">
              <a:extLst>
                <a:ext uri="{FF2B5EF4-FFF2-40B4-BE49-F238E27FC236}">
                  <a16:creationId xmlns:a16="http://schemas.microsoft.com/office/drawing/2014/main" id="{030B4299-A924-4EC1-8F22-838F66B6D55A}"/>
                </a:ext>
              </a:extLst>
            </p:cNvPr>
            <p:cNvSpPr/>
            <p:nvPr userDrawn="1"/>
          </p:nvSpPr>
          <p:spPr>
            <a:xfrm>
              <a:off x="8253622" y="-1021575"/>
              <a:ext cx="5000625" cy="701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PHMSA: Your Safety is Our Mission</a:t>
              </a:r>
            </a:p>
          </p:txBody>
        </p:sp>
        <p:sp>
          <p:nvSpPr>
            <p:cNvPr id="7" name="Rectangle 6">
              <a:extLst>
                <a:ext uri="{FF2B5EF4-FFF2-40B4-BE49-F238E27FC236}">
                  <a16:creationId xmlns:a16="http://schemas.microsoft.com/office/drawing/2014/main" id="{FA8215BD-F55B-4447-A096-CAAA44DEB608}"/>
                </a:ext>
              </a:extLst>
            </p:cNvPr>
            <p:cNvSpPr/>
            <p:nvPr userDrawn="1"/>
          </p:nvSpPr>
          <p:spPr>
            <a:xfrm>
              <a:off x="8247144" y="-1018682"/>
              <a:ext cx="5000625" cy="701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50000"/>
                    </a:schemeClr>
                  </a:solidFill>
                </a:rPr>
                <a:t>PHMSA: Your Safety is Our Mission</a:t>
              </a:r>
            </a:p>
          </p:txBody>
        </p:sp>
      </p:grpSp>
      <p:pic>
        <p:nvPicPr>
          <p:cNvPr id="15" name="Picture 14">
            <a:extLst>
              <a:ext uri="{FF2B5EF4-FFF2-40B4-BE49-F238E27FC236}">
                <a16:creationId xmlns:a16="http://schemas.microsoft.com/office/drawing/2014/main" id="{006BF9C9-2450-411E-8964-55C873DA1B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73748" y="5137355"/>
            <a:ext cx="2818252" cy="1720645"/>
          </a:xfrm>
          <a:prstGeom prst="rect">
            <a:avLst/>
          </a:prstGeom>
        </p:spPr>
      </p:pic>
    </p:spTree>
    <p:extLst>
      <p:ext uri="{BB962C8B-B14F-4D97-AF65-F5344CB8AC3E}">
        <p14:creationId xmlns:p14="http://schemas.microsoft.com/office/powerpoint/2010/main" val="14167506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69" r:id="rId4"/>
  </p:sldLayoutIdLst>
  <p:transition spd="med">
    <p:fade thruBlk="1"/>
  </p:transition>
  <p:txStyles>
    <p:titleStyle>
      <a:lvl1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1" fontAlgn="base" hangingPunct="1">
        <a:spcBef>
          <a:spcPct val="50000"/>
        </a:spcBef>
        <a:spcAft>
          <a:spcPct val="0"/>
        </a:spcAft>
        <a:buClr>
          <a:srgbClr val="000099"/>
        </a:buClr>
        <a:buChar char="–"/>
        <a:defRPr sz="2000">
          <a:solidFill>
            <a:schemeClr val="tx1"/>
          </a:solidFill>
          <a:latin typeface="+mn-lt"/>
        </a:defRPr>
      </a:lvl2pPr>
      <a:lvl3pPr marL="1143000" indent="-228600" algn="l" rtl="0" eaLnBrk="1" fontAlgn="base" hangingPunct="1">
        <a:spcBef>
          <a:spcPct val="50000"/>
        </a:spcBef>
        <a:spcAft>
          <a:spcPct val="0"/>
        </a:spcAft>
        <a:buClr>
          <a:srgbClr val="000099"/>
        </a:buClr>
        <a:buChar char="•"/>
        <a:defRPr sz="2000">
          <a:solidFill>
            <a:schemeClr val="tx1"/>
          </a:solidFill>
          <a:latin typeface="+mn-lt"/>
        </a:defRPr>
      </a:lvl3pPr>
      <a:lvl4pPr marL="1600200" indent="-228600" algn="l" rtl="0" eaLnBrk="1" fontAlgn="base" hangingPunct="1">
        <a:spcBef>
          <a:spcPct val="50000"/>
        </a:spcBef>
        <a:spcAft>
          <a:spcPct val="0"/>
        </a:spcAft>
        <a:buClr>
          <a:srgbClr val="000099"/>
        </a:buClr>
        <a:buChar char="–"/>
        <a:defRPr sz="2000">
          <a:solidFill>
            <a:schemeClr val="tx1"/>
          </a:solidFill>
          <a:latin typeface="+mn-lt"/>
        </a:defRPr>
      </a:lvl4pPr>
      <a:lvl5pPr marL="2057400" indent="-228600" algn="l" rtl="0" eaLnBrk="1" fontAlgn="base" hangingPunct="1">
        <a:spcBef>
          <a:spcPct val="50000"/>
        </a:spcBef>
        <a:spcAft>
          <a:spcPct val="0"/>
        </a:spcAft>
        <a:buClr>
          <a:srgbClr val="000099"/>
        </a:buClr>
        <a:buChar char="»"/>
        <a:defRPr sz="2000">
          <a:solidFill>
            <a:schemeClr val="tx1"/>
          </a:solidFill>
          <a:latin typeface="+mn-lt"/>
        </a:defRPr>
      </a:lvl5pPr>
      <a:lvl6pPr marL="2514600" indent="-228600" algn="l" rtl="0" eaLnBrk="1" fontAlgn="base" hangingPunct="1">
        <a:spcBef>
          <a:spcPct val="50000"/>
        </a:spcBef>
        <a:spcAft>
          <a:spcPct val="0"/>
        </a:spcAft>
        <a:buClr>
          <a:srgbClr val="000099"/>
        </a:buClr>
        <a:buChar char="»"/>
        <a:defRPr sz="2000">
          <a:solidFill>
            <a:schemeClr val="tx1"/>
          </a:solidFill>
          <a:latin typeface="+mn-lt"/>
        </a:defRPr>
      </a:lvl6pPr>
      <a:lvl7pPr marL="2971800" indent="-228600" algn="l" rtl="0" eaLnBrk="1" fontAlgn="base" hangingPunct="1">
        <a:spcBef>
          <a:spcPct val="50000"/>
        </a:spcBef>
        <a:spcAft>
          <a:spcPct val="0"/>
        </a:spcAft>
        <a:buClr>
          <a:srgbClr val="000099"/>
        </a:buClr>
        <a:buChar char="»"/>
        <a:defRPr sz="2000">
          <a:solidFill>
            <a:schemeClr val="tx1"/>
          </a:solidFill>
          <a:latin typeface="+mn-lt"/>
        </a:defRPr>
      </a:lvl7pPr>
      <a:lvl8pPr marL="3429000" indent="-228600" algn="l" rtl="0" eaLnBrk="1" fontAlgn="base" hangingPunct="1">
        <a:spcBef>
          <a:spcPct val="50000"/>
        </a:spcBef>
        <a:spcAft>
          <a:spcPct val="0"/>
        </a:spcAft>
        <a:buClr>
          <a:srgbClr val="000099"/>
        </a:buClr>
        <a:buChar char="»"/>
        <a:defRPr sz="2000">
          <a:solidFill>
            <a:schemeClr val="tx1"/>
          </a:solidFill>
          <a:latin typeface="+mn-lt"/>
        </a:defRPr>
      </a:lvl8pPr>
      <a:lvl9pPr marL="3886200" indent="-228600" algn="l" rtl="0" eaLnBrk="1" fontAlgn="base" hangingPunct="1">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phmsa.dot.gov/" TargetMode="External"/><Relationship Id="rId7" Type="http://schemas.openxmlformats.org/officeDocument/2006/relationships/hyperlink" Target="http://www.npms.phmsa.dot.go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phmsa.dot.gov/safety-awareness/pipeline/safety-awareness-overview" TargetMode="External"/><Relationship Id="rId5" Type="http://schemas.openxmlformats.org/officeDocument/2006/relationships/hyperlink" Target="http://primis.phmsa.dot.gov/comm/" TargetMode="External"/><Relationship Id="rId4" Type="http://schemas.openxmlformats.org/officeDocument/2006/relationships/hyperlink" Target="http://primis.phmsa.dot.gov/com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j_KnWxjbZdE?feature=oembed" TargetMode="Externa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6BFD1E-BBCF-41F1-BC22-68A3B0A175EF}"/>
              </a:ext>
            </a:extLst>
          </p:cNvPr>
          <p:cNvSpPr/>
          <p:nvPr/>
        </p:nvSpPr>
        <p:spPr>
          <a:xfrm>
            <a:off x="6653457" y="0"/>
            <a:ext cx="5514036" cy="4223605"/>
          </a:xfrm>
          <a:prstGeom prst="rect">
            <a:avLst/>
          </a:prstGeom>
          <a:gradFill flip="none" rotWithShape="1">
            <a:gsLst>
              <a:gs pos="48000">
                <a:schemeClr val="tx2">
                  <a:lumMod val="75000"/>
                </a:schemeClr>
              </a:gs>
              <a:gs pos="17000">
                <a:schemeClr val="tx2">
                  <a:lumMod val="50000"/>
                </a:schemeClr>
              </a:gs>
              <a:gs pos="77000">
                <a:schemeClr val="tx2"/>
              </a:gs>
              <a:gs pos="100000">
                <a:schemeClr val="tx2">
                  <a:lumMod val="60000"/>
                  <a:lumOff val="4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 name="Rectangle 1">
            <a:extLst>
              <a:ext uri="{FF2B5EF4-FFF2-40B4-BE49-F238E27FC236}">
                <a16:creationId xmlns:a16="http://schemas.microsoft.com/office/drawing/2014/main" id="{91F3A8D1-57BD-4B99-B0BF-1EC27430037B}"/>
              </a:ext>
            </a:extLst>
          </p:cNvPr>
          <p:cNvSpPr/>
          <p:nvPr/>
        </p:nvSpPr>
        <p:spPr>
          <a:xfrm>
            <a:off x="6545169" y="580239"/>
            <a:ext cx="5658420" cy="4001095"/>
          </a:xfrm>
          <a:prstGeom prst="rect">
            <a:avLst/>
          </a:prstGeom>
          <a:scene3d>
            <a:camera prst="orthographicFront"/>
            <a:lightRig rig="threePt" dir="t"/>
          </a:scene3d>
          <a:sp3d>
            <a:bevelT prst="angle"/>
          </a:sp3d>
        </p:spPr>
        <p:txBody>
          <a:bodyPr wrap="square">
            <a:spAutoFit/>
          </a:bodyPr>
          <a:lstStyle/>
          <a:p>
            <a:pPr algn="ctr">
              <a:spcAft>
                <a:spcPts val="1800"/>
              </a:spcAft>
            </a:pPr>
            <a:r>
              <a:rPr lang="en-US" sz="4000" b="1" dirty="0">
                <a:solidFill>
                  <a:schemeClr val="accent2"/>
                </a:solidFill>
                <a:latin typeface="Times New Roman" panose="02020603050405020304" pitchFamily="18" charset="0"/>
                <a:cs typeface="Times New Roman" panose="02020603050405020304" pitchFamily="18" charset="0"/>
              </a:rPr>
              <a:t>Pipeline and Hazardous Materials Safety Administration</a:t>
            </a:r>
          </a:p>
          <a:p>
            <a:pPr algn="ctr">
              <a:spcAft>
                <a:spcPts val="1800"/>
              </a:spcAft>
            </a:pPr>
            <a:r>
              <a:rPr lang="en-US" sz="4000" b="1" dirty="0">
                <a:solidFill>
                  <a:schemeClr val="accent2"/>
                </a:solidFill>
                <a:latin typeface="Times New Roman" panose="02020603050405020304" pitchFamily="18" charset="0"/>
                <a:cs typeface="Times New Roman" panose="02020603050405020304" pitchFamily="18" charset="0"/>
              </a:rPr>
              <a:t>(PHMSA)</a:t>
            </a:r>
            <a:endParaRPr lang="en-US" sz="40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Office of Pipeline Safety</a:t>
            </a:r>
          </a:p>
          <a:p>
            <a:pPr algn="ctr"/>
            <a:endParaRPr lang="en-US" sz="3200" b="1" dirty="0">
              <a:latin typeface="Helvetica" panose="020B0403020202020204" pitchFamily="34" charset="0"/>
            </a:endParaRPr>
          </a:p>
        </p:txBody>
      </p:sp>
      <p:sp>
        <p:nvSpPr>
          <p:cNvPr id="4" name="Rectangle 3">
            <a:extLst>
              <a:ext uri="{FF2B5EF4-FFF2-40B4-BE49-F238E27FC236}">
                <a16:creationId xmlns:a16="http://schemas.microsoft.com/office/drawing/2014/main" id="{8FBB64AE-8844-492C-8C92-8DFF956E4047}"/>
              </a:ext>
            </a:extLst>
          </p:cNvPr>
          <p:cNvSpPr/>
          <p:nvPr/>
        </p:nvSpPr>
        <p:spPr>
          <a:xfrm>
            <a:off x="66782" y="4581334"/>
            <a:ext cx="12058436" cy="646331"/>
          </a:xfrm>
          <a:prstGeom prst="rect">
            <a:avLst/>
          </a:prstGeom>
        </p:spPr>
        <p:txBody>
          <a:bodyPr wrap="square">
            <a:spAutoFit/>
          </a:bodyPr>
          <a:lstStyle/>
          <a:p>
            <a:pPr>
              <a:spcAft>
                <a:spcPts val="600"/>
              </a:spcAft>
            </a:pPr>
            <a:r>
              <a:rPr lang="en-US" sz="3600" b="1" dirty="0">
                <a:solidFill>
                  <a:srgbClr val="0070C0"/>
                </a:solidFill>
                <a:latin typeface="Times New Roman" panose="02020603050405020304" pitchFamily="18" charset="0"/>
                <a:cs typeface="Times New Roman" panose="02020603050405020304" pitchFamily="18" charset="0"/>
              </a:rPr>
              <a:t>Why Safe Excavation Is So Important To Us </a:t>
            </a:r>
          </a:p>
        </p:txBody>
      </p:sp>
      <p:sp>
        <p:nvSpPr>
          <p:cNvPr id="5" name="Rectangle 4">
            <a:extLst>
              <a:ext uri="{FF2B5EF4-FFF2-40B4-BE49-F238E27FC236}">
                <a16:creationId xmlns:a16="http://schemas.microsoft.com/office/drawing/2014/main" id="{15F147B0-E123-4C7E-9F64-E9DDFD8750FF}"/>
              </a:ext>
            </a:extLst>
          </p:cNvPr>
          <p:cNvSpPr/>
          <p:nvPr/>
        </p:nvSpPr>
        <p:spPr>
          <a:xfrm>
            <a:off x="634482" y="429208"/>
            <a:ext cx="979714" cy="567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latin typeface="Helvetica" panose="020B0403020202020204" pitchFamily="34" charset="0"/>
              </a:rPr>
              <a:t>jcomp</a:t>
            </a:r>
          </a:p>
        </p:txBody>
      </p:sp>
      <p:pic>
        <p:nvPicPr>
          <p:cNvPr id="8" name="Picture 7" descr="A picture containing person, outdoor, raft&#10;&#10;Description automatically generated">
            <a:extLst>
              <a:ext uri="{FF2B5EF4-FFF2-40B4-BE49-F238E27FC236}">
                <a16:creationId xmlns:a16="http://schemas.microsoft.com/office/drawing/2014/main" id="{C71F345A-E1C6-4765-A128-351F795A8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641868" cy="4223605"/>
          </a:xfrm>
          <a:prstGeom prst="rect">
            <a:avLst/>
          </a:prstGeom>
        </p:spPr>
      </p:pic>
    </p:spTree>
    <p:extLst>
      <p:ext uri="{BB962C8B-B14F-4D97-AF65-F5344CB8AC3E}">
        <p14:creationId xmlns:p14="http://schemas.microsoft.com/office/powerpoint/2010/main" val="279163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79427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2023 Excavation Damages on Gas Distribution Pipelines </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6716"/>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9DA574D2-2BAE-EB41-0CE7-CBB70F22E46D}"/>
              </a:ext>
            </a:extLst>
          </p:cNvPr>
          <p:cNvSpPr txBox="1"/>
          <p:nvPr/>
        </p:nvSpPr>
        <p:spPr>
          <a:xfrm>
            <a:off x="0" y="5401653"/>
            <a:ext cx="3323968"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Data as of 12/18/2024 for CY 2023</a:t>
            </a:r>
          </a:p>
        </p:txBody>
      </p:sp>
      <p:sp>
        <p:nvSpPr>
          <p:cNvPr id="11" name="Content Placeholder 2">
            <a:extLst>
              <a:ext uri="{FF2B5EF4-FFF2-40B4-BE49-F238E27FC236}">
                <a16:creationId xmlns:a16="http://schemas.microsoft.com/office/drawing/2014/main" id="{3EAE7ED7-D978-C808-E941-B174F026EDED}"/>
              </a:ext>
            </a:extLst>
          </p:cNvPr>
          <p:cNvSpPr txBox="1">
            <a:spLocks/>
          </p:cNvSpPr>
          <p:nvPr/>
        </p:nvSpPr>
        <p:spPr bwMode="auto">
          <a:xfrm>
            <a:off x="224247" y="940064"/>
            <a:ext cx="8077200" cy="125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
                <a:srgbClr val="000099"/>
              </a:buClr>
              <a:buSzTx/>
              <a:buFontTx/>
              <a:buNone/>
              <a:tabLst/>
              <a:defRPr/>
            </a:pPr>
            <a:r>
              <a:rPr kumimoji="0" lang="en-US" sz="2800" b="1" i="0" u="sng"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87,010 Excavation Damages</a:t>
            </a:r>
            <a:r>
              <a:rPr kumimoji="0" lang="en-US" sz="28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DD3DDFC7-FD98-9943-054D-7BE29A84BB02}"/>
              </a:ext>
            </a:extLst>
          </p:cNvPr>
          <p:cNvPicPr>
            <a:picLocks noChangeAspect="1"/>
          </p:cNvPicPr>
          <p:nvPr/>
        </p:nvPicPr>
        <p:blipFill>
          <a:blip r:embed="rId3"/>
          <a:stretch>
            <a:fillRect/>
          </a:stretch>
        </p:blipFill>
        <p:spPr>
          <a:xfrm>
            <a:off x="2970072" y="1444869"/>
            <a:ext cx="6380952" cy="4161905"/>
          </a:xfrm>
          <a:prstGeom prst="rect">
            <a:avLst/>
          </a:prstGeom>
        </p:spPr>
      </p:pic>
      <p:pic>
        <p:nvPicPr>
          <p:cNvPr id="15" name="Picture 14">
            <a:extLst>
              <a:ext uri="{FF2B5EF4-FFF2-40B4-BE49-F238E27FC236}">
                <a16:creationId xmlns:a16="http://schemas.microsoft.com/office/drawing/2014/main" id="{38A6AF76-A731-2D22-1329-96BA8676D128}"/>
              </a:ext>
            </a:extLst>
          </p:cNvPr>
          <p:cNvPicPr>
            <a:picLocks noChangeAspect="1"/>
          </p:cNvPicPr>
          <p:nvPr/>
        </p:nvPicPr>
        <p:blipFill>
          <a:blip r:embed="rId4"/>
          <a:stretch>
            <a:fillRect/>
          </a:stretch>
        </p:blipFill>
        <p:spPr>
          <a:xfrm>
            <a:off x="7200643" y="1910950"/>
            <a:ext cx="4788626" cy="1256918"/>
          </a:xfrm>
          <a:prstGeom prst="rect">
            <a:avLst/>
          </a:prstGeom>
        </p:spPr>
      </p:pic>
      <p:sp>
        <p:nvSpPr>
          <p:cNvPr id="27" name="TextBox 26">
            <a:extLst>
              <a:ext uri="{FF2B5EF4-FFF2-40B4-BE49-F238E27FC236}">
                <a16:creationId xmlns:a16="http://schemas.microsoft.com/office/drawing/2014/main" id="{206759DE-87E4-57EA-105C-83B346B4E39C}"/>
              </a:ext>
            </a:extLst>
          </p:cNvPr>
          <p:cNvSpPr txBox="1"/>
          <p:nvPr/>
        </p:nvSpPr>
        <p:spPr>
          <a:xfrm>
            <a:off x="8520056" y="3441544"/>
            <a:ext cx="3469213" cy="1692771"/>
          </a:xfrm>
          <a:prstGeom prst="rect">
            <a:avLst/>
          </a:prstGeom>
          <a:ln/>
        </p:spPr>
        <p:txBody>
          <a:bodyPr vert="horz" wrap="square" lIns="91440" tIns="45720" rIns="91440" bIns="45720" rtlCol="0" anchor="ctr">
            <a:spAutoFit/>
          </a:bodyPr>
          <a:lstStyle/>
          <a:p>
            <a:pPr algn="ctr"/>
            <a:r>
              <a:rPr lang="en-US" sz="2600" b="1" dirty="0">
                <a:solidFill>
                  <a:srgbClr val="C00000"/>
                </a:solidFill>
                <a:latin typeface="Times New Roman" panose="02020603050405020304" pitchFamily="18" charset="0"/>
                <a:cs typeface="Times New Roman" panose="02020603050405020304" pitchFamily="18" charset="0"/>
              </a:rPr>
              <a:t>Please ask yourself, “Am I notifying Dig Safe and following safe excavation practices?”</a:t>
            </a:r>
          </a:p>
        </p:txBody>
      </p:sp>
    </p:spTree>
    <p:extLst>
      <p:ext uri="{BB962C8B-B14F-4D97-AF65-F5344CB8AC3E}">
        <p14:creationId xmlns:p14="http://schemas.microsoft.com/office/powerpoint/2010/main" val="396827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90643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Regulatory Requirements</a:t>
            </a:r>
          </a:p>
          <a:p>
            <a:pPr>
              <a:defRPr/>
            </a:pPr>
            <a:r>
              <a:rPr lang="en-US" sz="3200" b="1" dirty="0">
                <a:solidFill>
                  <a:prstClr val="white"/>
                </a:solidFill>
                <a:latin typeface="Times New Roman" panose="02020603050405020304" pitchFamily="18" charset="0"/>
                <a:cs typeface="Times New Roman" panose="02020603050405020304" pitchFamily="18" charset="0"/>
              </a:rPr>
              <a:t>Title 49 Code of Federal Regulations </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Content Placeholder 2">
            <a:extLst>
              <a:ext uri="{FF2B5EF4-FFF2-40B4-BE49-F238E27FC236}">
                <a16:creationId xmlns:a16="http://schemas.microsoft.com/office/drawing/2014/main" id="{92C5F86E-1F52-4322-875A-6F6416DB4EE3}"/>
              </a:ext>
            </a:extLst>
          </p:cNvPr>
          <p:cNvSpPr txBox="1">
            <a:spLocks/>
          </p:cNvSpPr>
          <p:nvPr/>
        </p:nvSpPr>
        <p:spPr>
          <a:xfrm>
            <a:off x="1676400" y="1023141"/>
            <a:ext cx="8383588" cy="42830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600" dirty="0">
                <a:solidFill>
                  <a:prstClr val="black"/>
                </a:solidFill>
                <a:latin typeface="Times New Roman" panose="02020603050405020304" pitchFamily="18" charset="0"/>
                <a:cs typeface="Times New Roman" panose="02020603050405020304" pitchFamily="18" charset="0"/>
              </a:rPr>
              <a:t>Part 190: Pipeline Safety Programs/Rulemaking</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191: Reporting Requirements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192: Natural Gas Pipelines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193: LNG Facilities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194: Oil Spill Response Plans (OPA)</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195: Hazardous Liquid Pipelines</a:t>
            </a:r>
          </a:p>
          <a:p>
            <a:pPr>
              <a:spcBef>
                <a:spcPts val="0"/>
              </a:spcBef>
              <a:defRPr/>
            </a:pPr>
            <a:r>
              <a:rPr lang="en-US" altLang="en-US" sz="2600" dirty="0">
                <a:solidFill>
                  <a:prstClr val="black"/>
                </a:solidFill>
                <a:latin typeface="Times New Roman" panose="02020603050405020304" pitchFamily="18" charset="0"/>
                <a:cs typeface="Times New Roman" panose="02020603050405020304" pitchFamily="18" charset="0"/>
              </a:rPr>
              <a:t>Part 196:  Protection of Pipelines From Excavation </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198: State Grants</a:t>
            </a:r>
          </a:p>
          <a:p>
            <a:pPr>
              <a:defRPr/>
            </a:pPr>
            <a:r>
              <a:rPr lang="en-US" altLang="en-US" sz="2600" dirty="0">
                <a:solidFill>
                  <a:prstClr val="black"/>
                </a:solidFill>
                <a:latin typeface="Times New Roman" panose="02020603050405020304" pitchFamily="18" charset="0"/>
                <a:cs typeface="Times New Roman" panose="02020603050405020304" pitchFamily="18" charset="0"/>
              </a:rPr>
              <a:t>Part 199: Drug and Alcohol</a:t>
            </a:r>
          </a:p>
        </p:txBody>
      </p:sp>
      <p:sp>
        <p:nvSpPr>
          <p:cNvPr id="19" name="Arrow: Right 18">
            <a:extLst>
              <a:ext uri="{FF2B5EF4-FFF2-40B4-BE49-F238E27FC236}">
                <a16:creationId xmlns:a16="http://schemas.microsoft.com/office/drawing/2014/main" id="{168D2F52-4AE9-4246-B5B5-C18F2DAB5A86}"/>
              </a:ext>
            </a:extLst>
          </p:cNvPr>
          <p:cNvSpPr/>
          <p:nvPr/>
        </p:nvSpPr>
        <p:spPr>
          <a:xfrm rot="10800000">
            <a:off x="8957198" y="3951361"/>
            <a:ext cx="600076" cy="255773"/>
          </a:xfrm>
          <a:prstGeom prst="right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54CD77C8-888B-44A2-AE76-F5D9B85D98AC}"/>
              </a:ext>
            </a:extLst>
          </p:cNvPr>
          <p:cNvSpPr txBox="1"/>
          <p:nvPr/>
        </p:nvSpPr>
        <p:spPr>
          <a:xfrm>
            <a:off x="9465896" y="3558843"/>
            <a:ext cx="1485900" cy="1015663"/>
          </a:xfrm>
          <a:prstGeom prst="rect">
            <a:avLst/>
          </a:prstGeom>
          <a:noFill/>
        </p:spPr>
        <p:txBody>
          <a:bodyPr wrap="square" rtlCol="0">
            <a:spAutoFit/>
          </a:bodyPr>
          <a:lstStyle/>
          <a:p>
            <a:pPr algn="ctr"/>
            <a:r>
              <a:rPr lang="en-US" sz="2000" b="1" dirty="0">
                <a:solidFill>
                  <a:prstClr val="black"/>
                </a:solidFill>
                <a:latin typeface="Times New Roman" panose="02020603050405020304" pitchFamily="18" charset="0"/>
                <a:cs typeface="Times New Roman" panose="02020603050405020304" pitchFamily="18" charset="0"/>
              </a:rPr>
              <a:t>Excavators </a:t>
            </a:r>
            <a:r>
              <a:rPr lang="en-US" sz="2000" b="1" u="sng" dirty="0">
                <a:solidFill>
                  <a:prstClr val="black"/>
                </a:solidFill>
                <a:latin typeface="Times New Roman" panose="02020603050405020304" pitchFamily="18" charset="0"/>
                <a:cs typeface="Times New Roman" panose="02020603050405020304" pitchFamily="18" charset="0"/>
              </a:rPr>
              <a:t>Must</a:t>
            </a:r>
            <a:r>
              <a:rPr lang="en-US" sz="2000" b="1" dirty="0">
                <a:solidFill>
                  <a:prstClr val="black"/>
                </a:solidFill>
                <a:latin typeface="Times New Roman" panose="02020603050405020304" pitchFamily="18" charset="0"/>
                <a:cs typeface="Times New Roman" panose="02020603050405020304" pitchFamily="18" charset="0"/>
              </a:rPr>
              <a:t> Follow</a:t>
            </a:r>
          </a:p>
        </p:txBody>
      </p:sp>
      <p:sp>
        <p:nvSpPr>
          <p:cNvPr id="21" name="Text Box 7">
            <a:extLst>
              <a:ext uri="{FF2B5EF4-FFF2-40B4-BE49-F238E27FC236}">
                <a16:creationId xmlns:a16="http://schemas.microsoft.com/office/drawing/2014/main" id="{649D67DF-BA67-44F3-8519-8DA97B994795}"/>
              </a:ext>
            </a:extLst>
          </p:cNvPr>
          <p:cNvSpPr txBox="1">
            <a:spLocks noChangeArrowheads="1"/>
          </p:cNvSpPr>
          <p:nvPr/>
        </p:nvSpPr>
        <p:spPr bwMode="auto">
          <a:xfrm>
            <a:off x="1524000" y="5213663"/>
            <a:ext cx="9144000" cy="1169551"/>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n-US" sz="2800" b="1" dirty="0">
                <a:solidFill>
                  <a:srgbClr val="000099"/>
                </a:solidFill>
                <a:latin typeface="Times New Roman" panose="02020603050405020304" pitchFamily="18" charset="0"/>
                <a:cs typeface="Times New Roman" panose="02020603050405020304" pitchFamily="18" charset="0"/>
              </a:rPr>
              <a:t>www.ecfr.gov</a:t>
            </a:r>
          </a:p>
          <a:p>
            <a:pPr algn="ctr" fontAlgn="base">
              <a:spcBef>
                <a:spcPct val="50000"/>
              </a:spcBef>
              <a:spcAft>
                <a:spcPct val="0"/>
              </a:spcAft>
              <a:defRPr/>
            </a:pPr>
            <a:endParaRPr lang="en-US"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4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ED49840-003B-44FC-AE69-3379D837A354}"/>
              </a:ext>
            </a:extLst>
          </p:cNvPr>
          <p:cNvSpPr txBox="1">
            <a:spLocks/>
          </p:cNvSpPr>
          <p:nvPr/>
        </p:nvSpPr>
        <p:spPr>
          <a:xfrm>
            <a:off x="0" y="40240"/>
            <a:ext cx="12192000" cy="906433"/>
          </a:xfrm>
          <a:prstGeom prst="rect">
            <a:avLst/>
          </a:prstGeom>
          <a:solidFill>
            <a:schemeClr val="tx2"/>
          </a:solidFill>
          <a:ln w="8572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Some Important Definitions in the</a:t>
            </a:r>
          </a:p>
          <a:p>
            <a:pPr>
              <a:defRPr/>
            </a:pPr>
            <a:r>
              <a:rPr lang="en-US" sz="3200" b="1" dirty="0">
                <a:solidFill>
                  <a:prstClr val="white"/>
                </a:solidFill>
                <a:latin typeface="Times New Roman" panose="02020603050405020304" pitchFamily="18" charset="0"/>
                <a:cs typeface="Times New Roman" panose="02020603050405020304" pitchFamily="18" charset="0"/>
              </a:rPr>
              <a:t>Federal Pipeline Safety Regulations</a:t>
            </a: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 name="Content Placeholder 2">
            <a:extLst>
              <a:ext uri="{FF2B5EF4-FFF2-40B4-BE49-F238E27FC236}">
                <a16:creationId xmlns:a16="http://schemas.microsoft.com/office/drawing/2014/main" id="{B86DF468-CCC7-4E70-967C-1E12BC83AD32}"/>
              </a:ext>
            </a:extLst>
          </p:cNvPr>
          <p:cNvSpPr txBox="1">
            <a:spLocks/>
          </p:cNvSpPr>
          <p:nvPr/>
        </p:nvSpPr>
        <p:spPr>
          <a:xfrm>
            <a:off x="2141638" y="1389624"/>
            <a:ext cx="9762207" cy="5137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E36C09"/>
              </a:buClr>
              <a:buFont typeface="Wingdings" panose="05000000000000000000" pitchFamily="2" charset="2"/>
              <a:buChar char="§"/>
              <a:defRPr/>
            </a:pPr>
            <a:r>
              <a:rPr lang="en-US" sz="2800" b="1" i="1" dirty="0">
                <a:solidFill>
                  <a:sysClr val="windowText" lastClr="000000"/>
                </a:solidFill>
                <a:latin typeface="Times New Roman" panose="02020603050405020304" pitchFamily="18" charset="0"/>
                <a:cs typeface="Times New Roman" panose="02020603050405020304" pitchFamily="18" charset="0"/>
              </a:rPr>
              <a:t>Excavator</a:t>
            </a:r>
            <a:r>
              <a:rPr lang="en-US" sz="2800" dirty="0">
                <a:solidFill>
                  <a:sysClr val="windowText" lastClr="000000"/>
                </a:solidFill>
                <a:latin typeface="Times New Roman" panose="02020603050405020304" pitchFamily="18" charset="0"/>
                <a:cs typeface="Times New Roman" panose="02020603050405020304" pitchFamily="18" charset="0"/>
              </a:rPr>
              <a:t> means any person or legal entity, public or private, proposing to or engaging in excavation.</a:t>
            </a:r>
          </a:p>
          <a:p>
            <a:pPr>
              <a:buClr>
                <a:srgbClr val="E36C09"/>
              </a:buClr>
              <a:buFont typeface="Wingdings" panose="05000000000000000000" pitchFamily="2" charset="2"/>
              <a:buChar char="§"/>
              <a:defRPr/>
            </a:pPr>
            <a:endParaRPr lang="en-US" sz="1300" dirty="0">
              <a:solidFill>
                <a:sysClr val="windowText" lastClr="000000"/>
              </a:solidFill>
              <a:latin typeface="Times New Roman" panose="02020603050405020304" pitchFamily="18" charset="0"/>
              <a:cs typeface="Times New Roman" panose="02020603050405020304" pitchFamily="18" charset="0"/>
            </a:endParaRPr>
          </a:p>
          <a:p>
            <a:pPr>
              <a:buClr>
                <a:srgbClr val="E36C09"/>
              </a:buClr>
              <a:buFont typeface="Wingdings" panose="05000000000000000000" pitchFamily="2" charset="2"/>
              <a:buChar char="§"/>
              <a:defRPr/>
            </a:pPr>
            <a:r>
              <a:rPr lang="en-US" sz="2800" b="1" i="1" dirty="0">
                <a:solidFill>
                  <a:sysClr val="windowText" lastClr="000000"/>
                </a:solidFill>
                <a:latin typeface="Times New Roman" panose="02020603050405020304" pitchFamily="18" charset="0"/>
                <a:cs typeface="Times New Roman" panose="02020603050405020304" pitchFamily="18" charset="0"/>
              </a:rPr>
              <a:t>Excavation</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dirty="0">
                <a:solidFill>
                  <a:sysClr val="windowText" lastClr="000000"/>
                </a:solidFill>
                <a:latin typeface="Times New Roman" panose="02020603050405020304" pitchFamily="18" charset="0"/>
                <a:cs typeface="Times New Roman" panose="02020603050405020304" pitchFamily="18" charset="0"/>
              </a:rPr>
              <a:t>refers to excavation activities as defined in 192.614 and covers all excavation activity involving mechanized and non-mechanized equipment, including hand tools. </a:t>
            </a:r>
          </a:p>
          <a:p>
            <a:pPr marL="457200" lvl="1" indent="0">
              <a:buClr>
                <a:srgbClr val="E36C09"/>
              </a:buClr>
              <a:buFont typeface="Arial" panose="020B0604020202020204" pitchFamily="34" charset="0"/>
              <a:buNone/>
              <a:defRPr/>
            </a:pPr>
            <a:r>
              <a:rPr lang="en-US" sz="2400" dirty="0">
                <a:solidFill>
                  <a:sysClr val="windowText" lastClr="000000"/>
                </a:solidFill>
                <a:latin typeface="Times New Roman" panose="02020603050405020304" pitchFamily="18" charset="0"/>
                <a:cs typeface="Times New Roman" panose="02020603050405020304" pitchFamily="18" charset="0"/>
              </a:rPr>
              <a:t>192.614 states that excavation activities includes excavation, blasting, boring, tunneling, backfilling, the removal of  aboveground structures either by explosive or mechanical means, and other earthmoving operations.</a:t>
            </a:r>
          </a:p>
          <a:p>
            <a:pPr marL="0" indent="0">
              <a:buClr>
                <a:srgbClr val="E36C09"/>
              </a:buClr>
              <a:buFont typeface="Arial" panose="020B0604020202020204" pitchFamily="34" charset="0"/>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28E283E-C7A8-B08F-FE76-E4E2F10A6868}"/>
              </a:ext>
            </a:extLst>
          </p:cNvPr>
          <p:cNvPicPr>
            <a:picLocks noChangeAspect="1"/>
          </p:cNvPicPr>
          <p:nvPr/>
        </p:nvPicPr>
        <p:blipFill>
          <a:blip r:embed="rId3"/>
          <a:stretch>
            <a:fillRect/>
          </a:stretch>
        </p:blipFill>
        <p:spPr>
          <a:xfrm>
            <a:off x="122590" y="1078132"/>
            <a:ext cx="2019048" cy="1314286"/>
          </a:xfrm>
          <a:prstGeom prst="rect">
            <a:avLst/>
          </a:prstGeom>
        </p:spPr>
      </p:pic>
    </p:spTree>
    <p:extLst>
      <p:ext uri="{BB962C8B-B14F-4D97-AF65-F5344CB8AC3E}">
        <p14:creationId xmlns:p14="http://schemas.microsoft.com/office/powerpoint/2010/main" val="184787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Content Placeholder 2">
            <a:extLst>
              <a:ext uri="{FF2B5EF4-FFF2-40B4-BE49-F238E27FC236}">
                <a16:creationId xmlns:a16="http://schemas.microsoft.com/office/drawing/2014/main" id="{BE61F8CD-69F6-4FE1-90E8-6ECBB2DB2533}"/>
              </a:ext>
            </a:extLst>
          </p:cNvPr>
          <p:cNvSpPr txBox="1">
            <a:spLocks/>
          </p:cNvSpPr>
          <p:nvPr/>
        </p:nvSpPr>
        <p:spPr>
          <a:xfrm>
            <a:off x="2540173" y="1600200"/>
            <a:ext cx="8200226"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Notify 811 (Dig Safe) before excavating</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Wait for pipeline operators to establish and mark the location of underground pipelines before excavating</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Excavate with proper regard for the marks by taking all practicable steps to prevent excavation damage</a:t>
            </a: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1" y="90130"/>
            <a:ext cx="12191999" cy="1323439"/>
          </a:xfrm>
          <a:prstGeom prst="rect">
            <a:avLst/>
          </a:prstGeom>
          <a:noFill/>
        </p:spPr>
        <p:txBody>
          <a:bodyPr wrap="square" rtlCol="0">
            <a:spAutoFit/>
          </a:bodyPr>
          <a:lstStyle/>
          <a:p>
            <a:pPr algn="ctr">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4000" b="1" dirty="0">
                <a:solidFill>
                  <a:prstClr val="white"/>
                </a:solidFill>
                <a:latin typeface="Times New Roman" panose="02020603050405020304" pitchFamily="18" charset="0"/>
                <a:cs typeface="Times New Roman" panose="02020603050405020304" pitchFamily="18" charset="0"/>
              </a:rPr>
              <a:t>Federal Standard for Excavators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D3E95B2-09DA-01D9-B927-DF6F4A035E0B}"/>
              </a:ext>
            </a:extLst>
          </p:cNvPr>
          <p:cNvPicPr>
            <a:picLocks noChangeAspect="1"/>
          </p:cNvPicPr>
          <p:nvPr/>
        </p:nvPicPr>
        <p:blipFill>
          <a:blip r:embed="rId3"/>
          <a:stretch>
            <a:fillRect/>
          </a:stretch>
        </p:blipFill>
        <p:spPr>
          <a:xfrm>
            <a:off x="507846" y="1965701"/>
            <a:ext cx="1481456" cy="1963082"/>
          </a:xfrm>
          <a:prstGeom prst="rect">
            <a:avLst/>
          </a:prstGeom>
        </p:spPr>
      </p:pic>
    </p:spTree>
    <p:extLst>
      <p:ext uri="{BB962C8B-B14F-4D97-AF65-F5344CB8AC3E}">
        <p14:creationId xmlns:p14="http://schemas.microsoft.com/office/powerpoint/2010/main" val="382284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1" y="90130"/>
            <a:ext cx="121919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Federal Standard for Excavators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Content Placeholder 2">
            <a:extLst>
              <a:ext uri="{FF2B5EF4-FFF2-40B4-BE49-F238E27FC236}">
                <a16:creationId xmlns:a16="http://schemas.microsoft.com/office/drawing/2014/main" id="{06542EDF-24D7-4E9D-814E-C4D758530AFD}"/>
              </a:ext>
            </a:extLst>
          </p:cNvPr>
          <p:cNvSpPr txBox="1">
            <a:spLocks/>
          </p:cNvSpPr>
          <p:nvPr/>
        </p:nvSpPr>
        <p:spPr>
          <a:xfrm>
            <a:off x="2590800" y="1220990"/>
            <a:ext cx="9143998"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Make additional use of 811 as necessary</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Report </a:t>
            </a:r>
            <a:r>
              <a:rPr lang="en-US" sz="2800" u="sng" dirty="0">
                <a:solidFill>
                  <a:sysClr val="windowText" lastClr="000000"/>
                </a:solidFill>
                <a:latin typeface="Times New Roman" panose="02020603050405020304" pitchFamily="18" charset="0"/>
                <a:cs typeface="Times New Roman" panose="02020603050405020304" pitchFamily="18" charset="0"/>
              </a:rPr>
              <a:t>any</a:t>
            </a:r>
            <a:r>
              <a:rPr lang="en-US" sz="2800" dirty="0">
                <a:solidFill>
                  <a:sysClr val="windowText" lastClr="000000"/>
                </a:solidFill>
                <a:latin typeface="Times New Roman" panose="02020603050405020304" pitchFamily="18" charset="0"/>
                <a:cs typeface="Times New Roman" panose="02020603050405020304" pitchFamily="18" charset="0"/>
              </a:rPr>
              <a:t> contact with pipelines to pipeline operator at earliest practical moment</a:t>
            </a:r>
          </a:p>
          <a:p>
            <a:pPr>
              <a:spcBef>
                <a:spcPts val="1800"/>
              </a:spcBef>
              <a:buClr>
                <a:srgbClr val="E36C09"/>
              </a:buClr>
              <a:buFont typeface="Wingdings" panose="05000000000000000000" pitchFamily="2" charset="2"/>
              <a:buChar char="§"/>
              <a:defRPr/>
            </a:pPr>
            <a:r>
              <a:rPr lang="en-US" sz="2800" dirty="0">
                <a:solidFill>
                  <a:sysClr val="windowText" lastClr="000000"/>
                </a:solidFill>
                <a:latin typeface="Times New Roman" panose="02020603050405020304" pitchFamily="18" charset="0"/>
                <a:cs typeface="Times New Roman" panose="02020603050405020304" pitchFamily="18" charset="0"/>
              </a:rPr>
              <a:t>Call 911 if there is a release</a:t>
            </a:r>
          </a:p>
          <a:p>
            <a:pPr marL="0" indent="0">
              <a:spcBef>
                <a:spcPts val="1800"/>
              </a:spcBef>
              <a:buClr>
                <a:srgbClr val="E36C09"/>
              </a:buClr>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a:p>
            <a:pPr marL="0" indent="0">
              <a:spcBef>
                <a:spcPts val="1800"/>
              </a:spcBef>
              <a:buClr>
                <a:srgbClr val="E36C09"/>
              </a:buClr>
              <a:buNone/>
              <a:defRPr/>
            </a:pP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F0B6036-04D3-4625-AE5A-6B8BA837EF6C}"/>
              </a:ext>
            </a:extLst>
          </p:cNvPr>
          <p:cNvSpPr txBox="1"/>
          <p:nvPr/>
        </p:nvSpPr>
        <p:spPr>
          <a:xfrm>
            <a:off x="627321" y="3648631"/>
            <a:ext cx="11107477" cy="2246769"/>
          </a:xfrm>
          <a:prstGeom prst="rect">
            <a:avLst/>
          </a:prstGeom>
          <a:ln/>
        </p:spPr>
        <p:txBody>
          <a:bodyPr vert="horz" wrap="square" lIns="91440" tIns="45720" rIns="91440" bIns="45720" rtlCol="0" anchor="ctr">
            <a:spAutoFit/>
          </a:bodyPr>
          <a:lstStyle/>
          <a:p>
            <a:r>
              <a:rPr lang="en-US" sz="2000" u="sng" dirty="0">
                <a:solidFill>
                  <a:sysClr val="windowText" lastClr="000000"/>
                </a:solidFill>
                <a:latin typeface="Times New Roman" panose="02020603050405020304" pitchFamily="18" charset="0"/>
                <a:cs typeface="Times New Roman" panose="02020603050405020304" pitchFamily="18" charset="0"/>
              </a:rPr>
              <a:t>NOTES</a:t>
            </a:r>
            <a:r>
              <a:rPr lang="en-US" sz="2000" dirty="0">
                <a:solidFill>
                  <a:sysClr val="windowText" lastClr="00000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State laws may have additional and/or more stringent requirements.</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State Offices in New England States (MA DPU, ME PUC, NH DOE, RI DPUC, VT DPS) perform enforcement for State excavation damage prevention laws.</a:t>
            </a:r>
          </a:p>
          <a:p>
            <a:pPr marL="342900" indent="-342900">
              <a:buFont typeface="Arial" panose="020B0604020202020204" pitchFamily="34" charset="0"/>
              <a:buChar char="•"/>
            </a:pPr>
            <a:r>
              <a:rPr lang="en-US" sz="2000" dirty="0">
                <a:solidFill>
                  <a:sysClr val="windowText" lastClr="000000"/>
                </a:solidFill>
                <a:latin typeface="Times New Roman" panose="02020603050405020304" pitchFamily="18" charset="0"/>
                <a:cs typeface="Times New Roman" panose="02020603050405020304" pitchFamily="18" charset="0"/>
              </a:rPr>
              <a:t>There are no exemptions in the Federal rule.  PHMSA will be considerate of exemptions in State laws when undertaking federal enforcement action.</a:t>
            </a:r>
          </a:p>
          <a:p>
            <a:endParaRPr lang="en-US" sz="2000" dirty="0">
              <a:solidFill>
                <a:prstClr val="black"/>
              </a:solidFill>
              <a:latin typeface="Calibri"/>
            </a:endParaRPr>
          </a:p>
        </p:txBody>
      </p:sp>
      <p:pic>
        <p:nvPicPr>
          <p:cNvPr id="3" name="Picture 2">
            <a:extLst>
              <a:ext uri="{FF2B5EF4-FFF2-40B4-BE49-F238E27FC236}">
                <a16:creationId xmlns:a16="http://schemas.microsoft.com/office/drawing/2014/main" id="{DF0520A7-70CD-134E-AB01-ED952081AD57}"/>
              </a:ext>
            </a:extLst>
          </p:cNvPr>
          <p:cNvPicPr>
            <a:picLocks noChangeAspect="1"/>
          </p:cNvPicPr>
          <p:nvPr/>
        </p:nvPicPr>
        <p:blipFill>
          <a:blip r:embed="rId3"/>
          <a:stretch>
            <a:fillRect/>
          </a:stretch>
        </p:blipFill>
        <p:spPr>
          <a:xfrm>
            <a:off x="457202" y="1336450"/>
            <a:ext cx="1481456" cy="1963082"/>
          </a:xfrm>
          <a:prstGeom prst="rect">
            <a:avLst/>
          </a:prstGeom>
        </p:spPr>
      </p:pic>
    </p:spTree>
    <p:extLst>
      <p:ext uri="{BB962C8B-B14F-4D97-AF65-F5344CB8AC3E}">
        <p14:creationId xmlns:p14="http://schemas.microsoft.com/office/powerpoint/2010/main" val="135856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0" y="127555"/>
            <a:ext cx="12192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Federal Penalties for Violators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Content Placeholder 3">
            <a:extLst>
              <a:ext uri="{FF2B5EF4-FFF2-40B4-BE49-F238E27FC236}">
                <a16:creationId xmlns:a16="http://schemas.microsoft.com/office/drawing/2014/main" id="{09D3621D-C674-4F12-ABED-C24474A58152}"/>
              </a:ext>
            </a:extLst>
          </p:cNvPr>
          <p:cNvSpPr txBox="1">
            <a:spLocks/>
          </p:cNvSpPr>
          <p:nvPr/>
        </p:nvSpPr>
        <p:spPr>
          <a:xfrm>
            <a:off x="178489" y="925942"/>
            <a:ext cx="934828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E36C09"/>
              </a:buClr>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Civil Penalties</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Up to $272,926* for each violation </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Separate violation occurs for each day the violation continues (maximum for series of  violations:  $2,729,245*)</a:t>
            </a:r>
          </a:p>
          <a:p>
            <a:pPr marL="342900" marR="0" lvl="0" indent="-342900" algn="l" defTabSz="914400" rtl="0" eaLnBrk="1" fontAlgn="auto" latinLnBrk="0" hangingPunct="1">
              <a:lnSpc>
                <a:spcPct val="100000"/>
              </a:lnSpc>
              <a:spcBef>
                <a:spcPct val="20000"/>
              </a:spcBef>
              <a:spcAft>
                <a:spcPts val="0"/>
              </a:spcAft>
              <a:buClr>
                <a:srgbClr val="E36C09"/>
              </a:buClr>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Criminal Penalties</a:t>
            </a:r>
          </a:p>
          <a:p>
            <a:pPr marL="742950" marR="0" lvl="1" indent="-342900" algn="l" defTabSz="914400" rtl="0" eaLnBrk="1" fontAlgn="auto" latinLnBrk="0" hangingPunct="1">
              <a:lnSpc>
                <a:spcPct val="100000"/>
              </a:lnSpc>
              <a:spcBef>
                <a:spcPct val="20000"/>
              </a:spcBef>
              <a:spcAft>
                <a:spcPts val="0"/>
              </a:spcAft>
              <a:buClr>
                <a:srgbClr val="E36C09"/>
              </a:buClr>
              <a:buSzTx/>
              <a:buFont typeface="Calibri" panose="020F050202020403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Fine, imprisonment for not more than 5 years, or both, for each offense</a:t>
            </a:r>
          </a:p>
          <a:p>
            <a:pPr marL="800100" marR="0" lvl="2" indent="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None/>
              <a:tabLst/>
              <a:defRPr/>
            </a:pPr>
            <a:endPar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E1453255-A8E2-46E0-9EED-A91BD745A462}"/>
              </a:ext>
            </a:extLst>
          </p:cNvPr>
          <p:cNvSpPr txBox="1"/>
          <p:nvPr/>
        </p:nvSpPr>
        <p:spPr>
          <a:xfrm>
            <a:off x="1288226" y="4052691"/>
            <a:ext cx="99212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89 FR </a:t>
            </a:r>
            <a:r>
              <a:rPr lang="en-US" sz="2400" dirty="0">
                <a:solidFill>
                  <a:prstClr val="black"/>
                </a:solidFill>
                <a:latin typeface="Times New Roman" panose="02020603050405020304" pitchFamily="18" charset="0"/>
                <a:cs typeface="Times New Roman" panose="02020603050405020304" pitchFamily="18" charset="0"/>
              </a:rPr>
              <a:t>106282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December </a:t>
            </a:r>
            <a:r>
              <a:rPr lang="en-US" sz="2400" dirty="0">
                <a:solidFill>
                  <a:prstClr val="black"/>
                </a:solidFill>
                <a:latin typeface="Times New Roman" panose="02020603050405020304" pitchFamily="18" charset="0"/>
                <a:cs typeface="Times New Roman" panose="02020603050405020304" pitchFamily="18" charset="0"/>
              </a:rPr>
              <a:t>30,</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2024, Final Rule for 2025 inflation adjustment; Federal agencies are required to adjust their civil monetary penalties each year to account for changes in inflation  in accordance with Federal Civil Penalties Inflation Adjustment Act Improvements Act of 2015 (Pub. L.114-72).</a:t>
            </a:r>
          </a:p>
        </p:txBody>
      </p:sp>
      <p:pic>
        <p:nvPicPr>
          <p:cNvPr id="15" name="Picture 14">
            <a:extLst>
              <a:ext uri="{FF2B5EF4-FFF2-40B4-BE49-F238E27FC236}">
                <a16:creationId xmlns:a16="http://schemas.microsoft.com/office/drawing/2014/main" id="{362E3286-1082-FA05-809F-815BB17B120A}"/>
              </a:ext>
            </a:extLst>
          </p:cNvPr>
          <p:cNvPicPr>
            <a:picLocks noChangeAspect="1"/>
          </p:cNvPicPr>
          <p:nvPr/>
        </p:nvPicPr>
        <p:blipFill>
          <a:blip r:embed="rId3"/>
          <a:stretch>
            <a:fillRect/>
          </a:stretch>
        </p:blipFill>
        <p:spPr>
          <a:xfrm>
            <a:off x="9705261" y="2423214"/>
            <a:ext cx="2140635" cy="1473232"/>
          </a:xfrm>
          <a:prstGeom prst="rect">
            <a:avLst/>
          </a:prstGeom>
        </p:spPr>
      </p:pic>
      <p:pic>
        <p:nvPicPr>
          <p:cNvPr id="5" name="Picture 4">
            <a:extLst>
              <a:ext uri="{FF2B5EF4-FFF2-40B4-BE49-F238E27FC236}">
                <a16:creationId xmlns:a16="http://schemas.microsoft.com/office/drawing/2014/main" id="{9EDA3D9F-5456-CFD5-B4EE-723A2617D058}"/>
              </a:ext>
            </a:extLst>
          </p:cNvPr>
          <p:cNvPicPr>
            <a:picLocks noChangeAspect="1"/>
          </p:cNvPicPr>
          <p:nvPr/>
        </p:nvPicPr>
        <p:blipFill>
          <a:blip r:embed="rId4"/>
          <a:stretch>
            <a:fillRect/>
          </a:stretch>
        </p:blipFill>
        <p:spPr>
          <a:xfrm>
            <a:off x="10345151" y="1342582"/>
            <a:ext cx="1752381" cy="1409524"/>
          </a:xfrm>
          <a:prstGeom prst="rect">
            <a:avLst/>
          </a:prstGeom>
        </p:spPr>
      </p:pic>
    </p:spTree>
    <p:extLst>
      <p:ext uri="{BB962C8B-B14F-4D97-AF65-F5344CB8AC3E}">
        <p14:creationId xmlns:p14="http://schemas.microsoft.com/office/powerpoint/2010/main" val="145650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066508D6-66A9-4374-B08C-1CE94A1ADB27}"/>
              </a:ext>
            </a:extLst>
          </p:cNvPr>
          <p:cNvSpPr txBox="1">
            <a:spLocks/>
          </p:cNvSpPr>
          <p:nvPr/>
        </p:nvSpPr>
        <p:spPr bwMode="auto">
          <a:xfrm>
            <a:off x="8301447" y="1967131"/>
            <a:ext cx="2260979" cy="350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
                <a:srgbClr val="000099"/>
              </a:buClr>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4C92537-483B-4650-B6F0-2167AB41429B}"/>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itle 1">
            <a:extLst>
              <a:ext uri="{FF2B5EF4-FFF2-40B4-BE49-F238E27FC236}">
                <a16:creationId xmlns:a16="http://schemas.microsoft.com/office/drawing/2014/main" id="{C4F9B206-67B5-4B35-A8FF-0BE978886838}"/>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2" name="TextBox 11">
            <a:extLst>
              <a:ext uri="{FF2B5EF4-FFF2-40B4-BE49-F238E27FC236}">
                <a16:creationId xmlns:a16="http://schemas.microsoft.com/office/drawing/2014/main" id="{E1225789-DA67-4D3B-ABC7-4E9F21E514E4}"/>
              </a:ext>
            </a:extLst>
          </p:cNvPr>
          <p:cNvSpPr txBox="1"/>
          <p:nvPr/>
        </p:nvSpPr>
        <p:spPr>
          <a:xfrm>
            <a:off x="0" y="127555"/>
            <a:ext cx="12192000" cy="1938992"/>
          </a:xfrm>
          <a:prstGeom prst="rect">
            <a:avLst/>
          </a:prstGeom>
          <a:noFill/>
        </p:spPr>
        <p:txBody>
          <a:bodyPr wrap="square" rtlCol="0">
            <a:spAutoFit/>
          </a:bodyPr>
          <a:lstStyle/>
          <a:p>
            <a:pPr algn="ctr">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4000" b="1" dirty="0">
                <a:solidFill>
                  <a:prstClr val="white"/>
                </a:solidFill>
                <a:latin typeface="Times New Roman" panose="02020603050405020304" pitchFamily="18" charset="0"/>
                <a:cs typeface="Times New Roman" panose="02020603050405020304" pitchFamily="18" charset="0"/>
              </a:rPr>
              <a:t>State Damage Prevention Laws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56630809-9164-441A-A5AA-1A9E2CB8F47C}"/>
              </a:ext>
            </a:extLst>
          </p:cNvPr>
          <p:cNvSpPr txBox="1"/>
          <p:nvPr/>
        </p:nvSpPr>
        <p:spPr>
          <a:xfrm>
            <a:off x="7707650" y="1958304"/>
            <a:ext cx="4105120" cy="2092881"/>
          </a:xfrm>
          <a:prstGeom prst="rect">
            <a:avLst/>
          </a:prstGeom>
          <a:noFill/>
        </p:spPr>
        <p:txBody>
          <a:bodyPr wrap="square" rtlCol="0">
            <a:spAutoFit/>
          </a:bodyPr>
          <a:lstStyle/>
          <a:p>
            <a:pPr algn="ctr"/>
            <a:r>
              <a:rPr lang="en-US" sz="2600" b="1" dirty="0">
                <a:solidFill>
                  <a:prstClr val="black"/>
                </a:solidFill>
                <a:latin typeface="Times New Roman" panose="02020603050405020304" pitchFamily="18" charset="0"/>
                <a:cs typeface="Times New Roman" panose="02020603050405020304" pitchFamily="18" charset="0"/>
              </a:rPr>
              <a:t>Most </a:t>
            </a:r>
            <a:r>
              <a:rPr lang="en-US" sz="2600" b="1" u="sng" dirty="0">
                <a:solidFill>
                  <a:prstClr val="black"/>
                </a:solidFill>
                <a:latin typeface="Times New Roman" panose="02020603050405020304" pitchFamily="18" charset="0"/>
                <a:cs typeface="Times New Roman" panose="02020603050405020304" pitchFamily="18" charset="0"/>
              </a:rPr>
              <a:t>State Damage Prevention Laws and Regulations are More Specific</a:t>
            </a:r>
            <a:r>
              <a:rPr lang="en-US" sz="2600" b="1" dirty="0">
                <a:solidFill>
                  <a:prstClr val="black"/>
                </a:solidFill>
                <a:latin typeface="Times New Roman" panose="02020603050405020304" pitchFamily="18" charset="0"/>
                <a:cs typeface="Times New Roman" panose="02020603050405020304" pitchFamily="18" charset="0"/>
              </a:rPr>
              <a:t> than the Federal Standards for Excavators</a:t>
            </a:r>
          </a:p>
        </p:txBody>
      </p:sp>
      <p:sp>
        <p:nvSpPr>
          <p:cNvPr id="3" name="TextBox 2">
            <a:extLst>
              <a:ext uri="{FF2B5EF4-FFF2-40B4-BE49-F238E27FC236}">
                <a16:creationId xmlns:a16="http://schemas.microsoft.com/office/drawing/2014/main" id="{D4256711-1DB4-C95C-A468-863F83C465AA}"/>
              </a:ext>
            </a:extLst>
          </p:cNvPr>
          <p:cNvSpPr txBox="1"/>
          <p:nvPr/>
        </p:nvSpPr>
        <p:spPr>
          <a:xfrm>
            <a:off x="1524000" y="5162182"/>
            <a:ext cx="9144000" cy="492443"/>
          </a:xfrm>
          <a:prstGeom prst="rect">
            <a:avLst/>
          </a:prstGeom>
          <a:noFill/>
        </p:spPr>
        <p:txBody>
          <a:bodyPr wrap="square" rtlCol="0">
            <a:spAutoFit/>
          </a:bodyPr>
          <a:lstStyle/>
          <a:p>
            <a:pPr algn="ctr">
              <a:defRPr/>
            </a:pPr>
            <a:r>
              <a:rPr lang="en-US" sz="2600" b="1" dirty="0">
                <a:solidFill>
                  <a:srgbClr val="0F0F7B"/>
                </a:solidFill>
                <a:latin typeface="Times New Roman" panose="02020603050405020304" pitchFamily="18" charset="0"/>
                <a:cs typeface="Times New Roman" panose="02020603050405020304" pitchFamily="18" charset="0"/>
              </a:rPr>
              <a:t>www.digsafe.com/laws-and-rules</a:t>
            </a:r>
          </a:p>
        </p:txBody>
      </p:sp>
      <p:pic>
        <p:nvPicPr>
          <p:cNvPr id="5" name="Picture 4">
            <a:extLst>
              <a:ext uri="{FF2B5EF4-FFF2-40B4-BE49-F238E27FC236}">
                <a16:creationId xmlns:a16="http://schemas.microsoft.com/office/drawing/2014/main" id="{5BE39A18-0D46-ABED-08EF-22D2DACE5F6E}"/>
              </a:ext>
            </a:extLst>
          </p:cNvPr>
          <p:cNvPicPr>
            <a:picLocks noChangeAspect="1"/>
          </p:cNvPicPr>
          <p:nvPr/>
        </p:nvPicPr>
        <p:blipFill>
          <a:blip r:embed="rId3"/>
          <a:stretch>
            <a:fillRect/>
          </a:stretch>
        </p:blipFill>
        <p:spPr>
          <a:xfrm>
            <a:off x="459243" y="1052124"/>
            <a:ext cx="6935881" cy="4137028"/>
          </a:xfrm>
          <a:prstGeom prst="rect">
            <a:avLst/>
          </a:prstGeom>
        </p:spPr>
      </p:pic>
    </p:spTree>
    <p:extLst>
      <p:ext uri="{BB962C8B-B14F-4D97-AF65-F5344CB8AC3E}">
        <p14:creationId xmlns:p14="http://schemas.microsoft.com/office/powerpoint/2010/main" val="122081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70210" y="5281105"/>
            <a:ext cx="9144000" cy="461665"/>
          </a:xfrm>
          <a:prstGeom prst="rect">
            <a:avLst/>
          </a:prstGeom>
          <a:noFill/>
        </p:spPr>
        <p:txBody>
          <a:bodyPr wrap="square" rtlCol="0">
            <a:spAutoFit/>
          </a:bodyPr>
          <a:lstStyle/>
          <a:p>
            <a:pPr algn="ctr">
              <a:defRPr/>
            </a:pPr>
            <a:r>
              <a:rPr lang="en-US" sz="2400" b="1" dirty="0">
                <a:solidFill>
                  <a:srgbClr val="0F0F7B"/>
                </a:solidFill>
                <a:latin typeface="Times New Roman" panose="02020603050405020304" pitchFamily="18" charset="0"/>
                <a:cs typeface="Times New Roman" panose="02020603050405020304" pitchFamily="18" charset="0"/>
              </a:rPr>
              <a:t>https://bestpractices.commongroundalliance.com</a:t>
            </a:r>
          </a:p>
        </p:txBody>
      </p:sp>
      <p:pic>
        <p:nvPicPr>
          <p:cNvPr id="17" name="Picture 16"/>
          <p:cNvPicPr>
            <a:picLocks noChangeAspect="1"/>
          </p:cNvPicPr>
          <p:nvPr/>
        </p:nvPicPr>
        <p:blipFill>
          <a:blip r:embed="rId3"/>
          <a:stretch>
            <a:fillRect/>
          </a:stretch>
        </p:blipFill>
        <p:spPr>
          <a:xfrm>
            <a:off x="1524001" y="5053796"/>
            <a:ext cx="9067801" cy="346540"/>
          </a:xfrm>
          <a:prstGeom prst="rect">
            <a:avLst/>
          </a:prstGeom>
        </p:spPr>
      </p:pic>
      <p:sp>
        <p:nvSpPr>
          <p:cNvPr id="6" name="TextBox 5">
            <a:extLst>
              <a:ext uri="{FF2B5EF4-FFF2-40B4-BE49-F238E27FC236}">
                <a16:creationId xmlns:a16="http://schemas.microsoft.com/office/drawing/2014/main" id="{C5B70447-1066-463C-8C31-1AB6492F9E23}"/>
              </a:ext>
            </a:extLst>
          </p:cNvPr>
          <p:cNvSpPr txBox="1"/>
          <p:nvPr/>
        </p:nvSpPr>
        <p:spPr>
          <a:xfrm>
            <a:off x="4267200" y="1054577"/>
            <a:ext cx="2971800" cy="3970318"/>
          </a:xfrm>
          <a:prstGeom prst="rect">
            <a:avLst/>
          </a:prstGeom>
          <a:ln/>
        </p:spPr>
        <p:txBody>
          <a:bodyPr vert="horz" wrap="square" lIns="91440" tIns="45720" rIns="91440" bIns="45720" rtlCol="0" anchor="ctr">
            <a:spAutoFit/>
          </a:bodyPr>
          <a:lstStyle/>
          <a:p>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 – Introduction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2 – Planning and Design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3 – 811 Center</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4 – Locating and Marking</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5 – Excavation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6 – Mapping</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7 – Compliance</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8 – Public Education and Awareness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9 – Reporting and Evaluation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10 – Miscellaneous </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84A271-D1DC-4DBC-ABBC-12DFBC7092AB}"/>
              </a:ext>
            </a:extLst>
          </p:cNvPr>
          <p:cNvSpPr txBox="1"/>
          <p:nvPr/>
        </p:nvSpPr>
        <p:spPr>
          <a:xfrm>
            <a:off x="7543800" y="933667"/>
            <a:ext cx="2971800" cy="3693319"/>
          </a:xfrm>
          <a:prstGeom prst="rect">
            <a:avLst/>
          </a:prstGeom>
          <a:ln/>
        </p:spPr>
        <p:txBody>
          <a:bodyPr vert="horz" wrap="square" lIns="91440" tIns="45720" rIns="91440" bIns="45720" rtlCol="0" anchor="ctr">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A – Glossary of Terms and Definitions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B – Uniform Color Code and Marking Guide</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C – Sample Forms, Reports, and Releases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Appendix D – Additional References </a:t>
            </a:r>
          </a:p>
          <a:p>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ACA8E9-E152-4C04-B073-FC1217FEBF08}"/>
              </a:ext>
            </a:extLst>
          </p:cNvPr>
          <p:cNvSpPr txBox="1"/>
          <p:nvPr/>
        </p:nvSpPr>
        <p:spPr>
          <a:xfrm>
            <a:off x="5791200" y="900628"/>
            <a:ext cx="4114800" cy="400110"/>
          </a:xfrm>
          <a:prstGeom prst="rect">
            <a:avLst/>
          </a:prstGeom>
          <a:ln/>
        </p:spPr>
        <p:txBody>
          <a:bodyPr vert="horz" wrap="square" lIns="91440" tIns="45720" rIns="91440" bIns="45720" rtlCol="0" anchor="ctr">
            <a:spAutoFit/>
          </a:bodyPr>
          <a:lstStyle/>
          <a:p>
            <a:r>
              <a:rPr lang="en-US" sz="2000" b="1" dirty="0">
                <a:latin typeface="Times New Roman" panose="02020603050405020304" pitchFamily="18" charset="0"/>
                <a:cs typeface="Times New Roman" panose="02020603050405020304" pitchFamily="18" charset="0"/>
              </a:rPr>
              <a:t>Chapters and Appendices</a:t>
            </a:r>
          </a:p>
        </p:txBody>
      </p:sp>
      <p:sp>
        <p:nvSpPr>
          <p:cNvPr id="11" name="Title 1">
            <a:extLst>
              <a:ext uri="{FF2B5EF4-FFF2-40B4-BE49-F238E27FC236}">
                <a16:creationId xmlns:a16="http://schemas.microsoft.com/office/drawing/2014/main" id="{AC6DBBE8-BE99-4012-954A-BA904859E19A}"/>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12" name="TextBox 11">
            <a:extLst>
              <a:ext uri="{FF2B5EF4-FFF2-40B4-BE49-F238E27FC236}">
                <a16:creationId xmlns:a16="http://schemas.microsoft.com/office/drawing/2014/main" id="{86291ED5-DB4D-49E7-8D42-54540200A1C8}"/>
              </a:ext>
            </a:extLst>
          </p:cNvPr>
          <p:cNvSpPr txBox="1"/>
          <p:nvPr/>
        </p:nvSpPr>
        <p:spPr>
          <a:xfrm>
            <a:off x="0" y="90130"/>
            <a:ext cx="12192000" cy="707886"/>
          </a:xfrm>
          <a:prstGeom prst="rect">
            <a:avLst/>
          </a:prstGeom>
          <a:noFill/>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Common Ground Alliance Best Practices </a:t>
            </a:r>
          </a:p>
        </p:txBody>
      </p:sp>
      <p:sp>
        <p:nvSpPr>
          <p:cNvPr id="15" name="TextBox 14">
            <a:extLst>
              <a:ext uri="{FF2B5EF4-FFF2-40B4-BE49-F238E27FC236}">
                <a16:creationId xmlns:a16="http://schemas.microsoft.com/office/drawing/2014/main" id="{0B6B59B6-4DD7-4EDA-B118-B5DA70CE5362}"/>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454B46A3-EBE5-A8F9-0F9C-ED663A51D05A}"/>
              </a:ext>
            </a:extLst>
          </p:cNvPr>
          <p:cNvPicPr>
            <a:picLocks noChangeAspect="1"/>
          </p:cNvPicPr>
          <p:nvPr/>
        </p:nvPicPr>
        <p:blipFill>
          <a:blip r:embed="rId4"/>
          <a:stretch>
            <a:fillRect/>
          </a:stretch>
        </p:blipFill>
        <p:spPr>
          <a:xfrm>
            <a:off x="1716705" y="967576"/>
            <a:ext cx="2207180" cy="4071769"/>
          </a:xfrm>
          <a:prstGeom prst="rect">
            <a:avLst/>
          </a:prstGeom>
        </p:spPr>
      </p:pic>
    </p:spTree>
    <p:extLst>
      <p:ext uri="{BB962C8B-B14F-4D97-AF65-F5344CB8AC3E}">
        <p14:creationId xmlns:p14="http://schemas.microsoft.com/office/powerpoint/2010/main" val="127283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6DFA76-C420-4E65-B906-FDD56D8BCE82}"/>
              </a:ext>
            </a:extLst>
          </p:cNvPr>
          <p:cNvSpPr/>
          <p:nvPr/>
        </p:nvSpPr>
        <p:spPr>
          <a:xfrm>
            <a:off x="0" y="0"/>
            <a:ext cx="12192000" cy="1151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Safety is a Shared Responsibility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Communication is Key</a:t>
            </a:r>
            <a:endParaRPr kumimoji="0" lang="en-US" sz="4000" b="1" i="0" u="none" strike="noStrike" kern="1200" cap="none" spc="0" normalizeH="0" baseline="0" noProof="0" dirty="0">
              <a:ln>
                <a:noFill/>
              </a:ln>
              <a:solidFill>
                <a:prstClr val="white"/>
              </a:solidFill>
              <a:effectLst/>
              <a:uLnTx/>
              <a:uFillTx/>
              <a:latin typeface="Verdana"/>
              <a:ea typeface="+mn-ea"/>
              <a:cs typeface="+mn-cs"/>
            </a:endParaRPr>
          </a:p>
        </p:txBody>
      </p:sp>
      <p:sp>
        <p:nvSpPr>
          <p:cNvPr id="9" name="TextBox 8">
            <a:extLst>
              <a:ext uri="{FF2B5EF4-FFF2-40B4-BE49-F238E27FC236}">
                <a16:creationId xmlns:a16="http://schemas.microsoft.com/office/drawing/2014/main" id="{8FE42A85-1DC7-464E-B18B-676072BB36F7}"/>
              </a:ext>
            </a:extLst>
          </p:cNvPr>
          <p:cNvSpPr txBox="1"/>
          <p:nvPr/>
        </p:nvSpPr>
        <p:spPr>
          <a:xfrm>
            <a:off x="476242" y="1746515"/>
            <a:ext cx="6610214" cy="357020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all must do our part to ensure 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any questions, concerns, or uncertainties when working around pipelines, resources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Pipeline operators (and other utilities)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Regulators (state and federal)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4BF12D62-0C04-42F3-8C7B-7CCE50EC45E1}"/>
              </a:ext>
            </a:extLst>
          </p:cNvPr>
          <p:cNvPicPr>
            <a:picLocks noChangeAspect="1"/>
          </p:cNvPicPr>
          <p:nvPr/>
        </p:nvPicPr>
        <p:blipFill>
          <a:blip r:embed="rId3"/>
          <a:stretch>
            <a:fillRect/>
          </a:stretch>
        </p:blipFill>
        <p:spPr>
          <a:xfrm>
            <a:off x="6914331" y="2640544"/>
            <a:ext cx="3820027" cy="2811368"/>
          </a:xfrm>
          <a:prstGeom prst="rect">
            <a:avLst/>
          </a:prstGeom>
        </p:spPr>
      </p:pic>
      <p:pic>
        <p:nvPicPr>
          <p:cNvPr id="5" name="Picture 4">
            <a:extLst>
              <a:ext uri="{FF2B5EF4-FFF2-40B4-BE49-F238E27FC236}">
                <a16:creationId xmlns:a16="http://schemas.microsoft.com/office/drawing/2014/main" id="{0FEA4CE5-0FC9-6BE0-D589-A9B862F6B67C}"/>
              </a:ext>
            </a:extLst>
          </p:cNvPr>
          <p:cNvPicPr>
            <a:picLocks noChangeAspect="1"/>
          </p:cNvPicPr>
          <p:nvPr/>
        </p:nvPicPr>
        <p:blipFill>
          <a:blip r:embed="rId4"/>
          <a:stretch>
            <a:fillRect/>
          </a:stretch>
        </p:blipFill>
        <p:spPr>
          <a:xfrm>
            <a:off x="9826416" y="1267108"/>
            <a:ext cx="2161892" cy="2161892"/>
          </a:xfrm>
          <a:prstGeom prst="rect">
            <a:avLst/>
          </a:prstGeom>
        </p:spPr>
      </p:pic>
    </p:spTree>
    <p:extLst>
      <p:ext uri="{BB962C8B-B14F-4D97-AF65-F5344CB8AC3E}">
        <p14:creationId xmlns:p14="http://schemas.microsoft.com/office/powerpoint/2010/main" val="3025154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16">
            <a:extLst>
              <a:ext uri="{FF2B5EF4-FFF2-40B4-BE49-F238E27FC236}">
                <a16:creationId xmlns:a16="http://schemas.microsoft.com/office/drawing/2014/main" id="{F604FCBD-3CFD-4C72-8B1C-3F2B128E9F92}"/>
              </a:ext>
            </a:extLst>
          </p:cNvPr>
          <p:cNvSpPr>
            <a:spLocks noGrp="1" noChangeAspect="1" noChangeArrowheads="1"/>
          </p:cNvSpPr>
          <p:nvPr/>
        </p:nvSpPr>
        <p:spPr bwMode="auto">
          <a:xfrm>
            <a:off x="5234470" y="1022170"/>
            <a:ext cx="5738331" cy="4620035"/>
          </a:xfrm>
          <a:prstGeom prst="rect">
            <a:avLst/>
          </a:prstGeom>
          <a:blipFill dpi="0" rotWithShape="1">
            <a:blip r:embed="rId3" cstate="print"/>
            <a:srcRect/>
            <a:stretch>
              <a:fillRect r="-5"/>
            </a:stretch>
          </a:blipFill>
          <a:ln w="9525">
            <a:solidFill>
              <a:schemeClr val="tx1"/>
            </a:solidFill>
            <a:miter lim="800000"/>
            <a:headEnd/>
            <a:tailEnd/>
          </a:ln>
          <a:effectLst/>
        </p:spPr>
        <p:txBody>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Bottom Line:  Dig Safe to Stay Safe</a:t>
            </a:r>
          </a:p>
        </p:txBody>
      </p:sp>
      <p:sp>
        <p:nvSpPr>
          <p:cNvPr id="7" name="TextBox 6">
            <a:extLst>
              <a:ext uri="{FF2B5EF4-FFF2-40B4-BE49-F238E27FC236}">
                <a16:creationId xmlns:a16="http://schemas.microsoft.com/office/drawing/2014/main" id="{C59D4573-A5B2-421C-8427-14EE8F0E6AAE}"/>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 name="Picture 1">
            <a:extLst>
              <a:ext uri="{FF2B5EF4-FFF2-40B4-BE49-F238E27FC236}">
                <a16:creationId xmlns:a16="http://schemas.microsoft.com/office/drawing/2014/main" id="{44B5F397-D483-7F9F-7386-FB9528FDD8E1}"/>
              </a:ext>
            </a:extLst>
          </p:cNvPr>
          <p:cNvPicPr>
            <a:picLocks noChangeAspect="1"/>
          </p:cNvPicPr>
          <p:nvPr/>
        </p:nvPicPr>
        <p:blipFill>
          <a:blip r:embed="rId4"/>
          <a:stretch>
            <a:fillRect/>
          </a:stretch>
        </p:blipFill>
        <p:spPr>
          <a:xfrm>
            <a:off x="474437" y="2100748"/>
            <a:ext cx="4355662" cy="1992786"/>
          </a:xfrm>
          <a:prstGeom prst="rect">
            <a:avLst/>
          </a:prstGeom>
        </p:spPr>
      </p:pic>
    </p:spTree>
    <p:extLst>
      <p:ext uri="{BB962C8B-B14F-4D97-AF65-F5344CB8AC3E}">
        <p14:creationId xmlns:p14="http://schemas.microsoft.com/office/powerpoint/2010/main" val="378425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39" name="Title 1">
            <a:extLst>
              <a:ext uri="{FF2B5EF4-FFF2-40B4-BE49-F238E27FC236}">
                <a16:creationId xmlns:a16="http://schemas.microsoft.com/office/drawing/2014/main" id="{1D583D5D-E1B3-4348-8AF5-7A35414EA8AA}"/>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43" name="Rectangle 2">
            <a:extLst>
              <a:ext uri="{FF2B5EF4-FFF2-40B4-BE49-F238E27FC236}">
                <a16:creationId xmlns:a16="http://schemas.microsoft.com/office/drawing/2014/main" id="{44342F8F-6EB0-4CF5-84ED-62C0A486069A}"/>
              </a:ext>
            </a:extLst>
          </p:cNvPr>
          <p:cNvSpPr txBox="1">
            <a:spLocks noChangeArrowheads="1"/>
          </p:cNvSpPr>
          <p:nvPr/>
        </p:nvSpPr>
        <p:spPr>
          <a:xfrm>
            <a:off x="0" y="118178"/>
            <a:ext cx="10815282" cy="639323"/>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What is PHMSA?</a:t>
            </a:r>
          </a:p>
        </p:txBody>
      </p:sp>
      <p:sp>
        <p:nvSpPr>
          <p:cNvPr id="2" name="TextBox 1">
            <a:extLst>
              <a:ext uri="{FF2B5EF4-FFF2-40B4-BE49-F238E27FC236}">
                <a16:creationId xmlns:a16="http://schemas.microsoft.com/office/drawing/2014/main" id="{1C344D5A-162B-49CC-A0F0-3FA14B0FA219}"/>
              </a:ext>
            </a:extLst>
          </p:cNvPr>
          <p:cNvSpPr txBox="1"/>
          <p:nvPr/>
        </p:nvSpPr>
        <p:spPr>
          <a:xfrm>
            <a:off x="5834063" y="5871048"/>
            <a:ext cx="304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Verdana"/>
                <a:ea typeface="+mn-ea"/>
                <a:cs typeface="+mn-cs"/>
              </a:rPr>
              <a:t>2</a:t>
            </a:r>
          </a:p>
        </p:txBody>
      </p:sp>
      <p:pic>
        <p:nvPicPr>
          <p:cNvPr id="4" name="Picture 3">
            <a:extLst>
              <a:ext uri="{FF2B5EF4-FFF2-40B4-BE49-F238E27FC236}">
                <a16:creationId xmlns:a16="http://schemas.microsoft.com/office/drawing/2014/main" id="{B1403F13-51DF-4D6F-B3C0-A9FCC01F0FB8}"/>
              </a:ext>
            </a:extLst>
          </p:cNvPr>
          <p:cNvPicPr>
            <a:picLocks noChangeAspect="1"/>
          </p:cNvPicPr>
          <p:nvPr/>
        </p:nvPicPr>
        <p:blipFill>
          <a:blip r:embed="rId3"/>
          <a:stretch>
            <a:fillRect/>
          </a:stretch>
        </p:blipFill>
        <p:spPr>
          <a:xfrm>
            <a:off x="1564885" y="946524"/>
            <a:ext cx="8518228" cy="4695644"/>
          </a:xfrm>
          <a:prstGeom prst="rect">
            <a:avLst/>
          </a:prstGeom>
        </p:spPr>
      </p:pic>
    </p:spTree>
    <p:extLst>
      <p:ext uri="{BB962C8B-B14F-4D97-AF65-F5344CB8AC3E}">
        <p14:creationId xmlns:p14="http://schemas.microsoft.com/office/powerpoint/2010/main" val="62300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prstClr val="white"/>
                </a:solidFill>
                <a:latin typeface="Times New Roman" panose="02020603050405020304" pitchFamily="18" charset="0"/>
                <a:cs typeface="Times New Roman" panose="02020603050405020304" pitchFamily="18" charset="0"/>
              </a:rPr>
              <a:t>Be Safe at Home Too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3" name="Picture 2">
            <a:extLst>
              <a:ext uri="{FF2B5EF4-FFF2-40B4-BE49-F238E27FC236}">
                <a16:creationId xmlns:a16="http://schemas.microsoft.com/office/drawing/2014/main" id="{D21414F3-FBA2-2200-5F66-0E880F6F4ABF}"/>
              </a:ext>
            </a:extLst>
          </p:cNvPr>
          <p:cNvPicPr>
            <a:picLocks noChangeAspect="1"/>
          </p:cNvPicPr>
          <p:nvPr/>
        </p:nvPicPr>
        <p:blipFill>
          <a:blip r:embed="rId3"/>
          <a:stretch>
            <a:fillRect/>
          </a:stretch>
        </p:blipFill>
        <p:spPr>
          <a:xfrm>
            <a:off x="4131265" y="1080023"/>
            <a:ext cx="3706938" cy="3518727"/>
          </a:xfrm>
          <a:prstGeom prst="rect">
            <a:avLst/>
          </a:prstGeom>
        </p:spPr>
      </p:pic>
      <p:pic>
        <p:nvPicPr>
          <p:cNvPr id="6" name="Picture 5">
            <a:extLst>
              <a:ext uri="{FF2B5EF4-FFF2-40B4-BE49-F238E27FC236}">
                <a16:creationId xmlns:a16="http://schemas.microsoft.com/office/drawing/2014/main" id="{45E609E7-6666-7510-FE0E-B2CF0DD8F3D2}"/>
              </a:ext>
            </a:extLst>
          </p:cNvPr>
          <p:cNvPicPr>
            <a:picLocks noChangeAspect="1"/>
          </p:cNvPicPr>
          <p:nvPr/>
        </p:nvPicPr>
        <p:blipFill>
          <a:blip r:embed="rId4"/>
          <a:stretch>
            <a:fillRect/>
          </a:stretch>
        </p:blipFill>
        <p:spPr>
          <a:xfrm>
            <a:off x="7365363" y="1867308"/>
            <a:ext cx="3477797" cy="3477797"/>
          </a:xfrm>
          <a:prstGeom prst="rect">
            <a:avLst/>
          </a:prstGeom>
        </p:spPr>
      </p:pic>
      <p:sp>
        <p:nvSpPr>
          <p:cNvPr id="7" name="TextBox 6">
            <a:extLst>
              <a:ext uri="{FF2B5EF4-FFF2-40B4-BE49-F238E27FC236}">
                <a16:creationId xmlns:a16="http://schemas.microsoft.com/office/drawing/2014/main" id="{F7EA1FAD-67D3-CE54-A9C2-9BBDBDF31D22}"/>
              </a:ext>
            </a:extLst>
          </p:cNvPr>
          <p:cNvSpPr txBox="1"/>
          <p:nvPr/>
        </p:nvSpPr>
        <p:spPr>
          <a:xfrm>
            <a:off x="742278" y="1285570"/>
            <a:ext cx="303365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Natural Gas or Propane at Home?  </a:t>
            </a:r>
          </a:p>
        </p:txBody>
      </p:sp>
      <p:sp>
        <p:nvSpPr>
          <p:cNvPr id="9" name="TextBox 8">
            <a:extLst>
              <a:ext uri="{FF2B5EF4-FFF2-40B4-BE49-F238E27FC236}">
                <a16:creationId xmlns:a16="http://schemas.microsoft.com/office/drawing/2014/main" id="{CDE9369A-EEE9-8E18-1BEC-2D7FDB44AE60}"/>
              </a:ext>
            </a:extLst>
          </p:cNvPr>
          <p:cNvSpPr txBox="1"/>
          <p:nvPr/>
        </p:nvSpPr>
        <p:spPr>
          <a:xfrm>
            <a:off x="4131265" y="5114272"/>
            <a:ext cx="562274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Please Consider Getting One of These </a:t>
            </a:r>
          </a:p>
        </p:txBody>
      </p:sp>
    </p:spTree>
    <p:extLst>
      <p:ext uri="{BB962C8B-B14F-4D97-AF65-F5344CB8AC3E}">
        <p14:creationId xmlns:p14="http://schemas.microsoft.com/office/powerpoint/2010/main" val="3448661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and Please Help Spread the Safety Message</a:t>
            </a:r>
          </a:p>
        </p:txBody>
      </p:sp>
      <p:pic>
        <p:nvPicPr>
          <p:cNvPr id="7" name="Picture 6">
            <a:extLst>
              <a:ext uri="{FF2B5EF4-FFF2-40B4-BE49-F238E27FC236}">
                <a16:creationId xmlns:a16="http://schemas.microsoft.com/office/drawing/2014/main" id="{2C979B47-A4B1-4683-A80E-F58ECE7CDEB7}"/>
              </a:ext>
            </a:extLst>
          </p:cNvPr>
          <p:cNvPicPr>
            <a:picLocks noChangeAspect="1"/>
          </p:cNvPicPr>
          <p:nvPr/>
        </p:nvPicPr>
        <p:blipFill>
          <a:blip r:embed="rId3"/>
          <a:stretch>
            <a:fillRect/>
          </a:stretch>
        </p:blipFill>
        <p:spPr>
          <a:xfrm>
            <a:off x="450319" y="1646462"/>
            <a:ext cx="8211768" cy="3565075"/>
          </a:xfrm>
          <a:prstGeom prst="rect">
            <a:avLst/>
          </a:prstGeom>
        </p:spPr>
      </p:pic>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 name="Content Placeholder 12" descr="Qr code&#10;&#10;Description automatically generated">
            <a:extLst>
              <a:ext uri="{FF2B5EF4-FFF2-40B4-BE49-F238E27FC236}">
                <a16:creationId xmlns:a16="http://schemas.microsoft.com/office/drawing/2014/main" id="{A33A7F2C-AD35-64C2-D8F8-4DFFC42B7A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9840" y="1998172"/>
            <a:ext cx="2645169" cy="2645169"/>
          </a:xfrm>
          <a:prstGeom prst="rect">
            <a:avLst/>
          </a:prstGeom>
        </p:spPr>
      </p:pic>
      <p:sp>
        <p:nvSpPr>
          <p:cNvPr id="5" name="TextBox 4">
            <a:extLst>
              <a:ext uri="{FF2B5EF4-FFF2-40B4-BE49-F238E27FC236}">
                <a16:creationId xmlns:a16="http://schemas.microsoft.com/office/drawing/2014/main" id="{629C1E3E-A87E-4BB5-425B-584042B36C9B}"/>
              </a:ext>
            </a:extLst>
          </p:cNvPr>
          <p:cNvSpPr txBox="1"/>
          <p:nvPr/>
        </p:nvSpPr>
        <p:spPr>
          <a:xfrm>
            <a:off x="1470210" y="5281105"/>
            <a:ext cx="9144000" cy="461665"/>
          </a:xfrm>
          <a:prstGeom prst="rect">
            <a:avLst/>
          </a:prstGeom>
          <a:noFill/>
        </p:spPr>
        <p:txBody>
          <a:bodyPr wrap="square" rtlCol="0">
            <a:spAutoFit/>
          </a:bodyPr>
          <a:lstStyle/>
          <a:p>
            <a:pPr algn="ctr">
              <a:defRPr/>
            </a:pPr>
            <a:r>
              <a:rPr lang="en-US" sz="2400" b="1" dirty="0">
                <a:solidFill>
                  <a:srgbClr val="0F0F7B"/>
                </a:solidFill>
                <a:latin typeface="Times New Roman" panose="02020603050405020304" pitchFamily="18" charset="0"/>
                <a:cs typeface="Times New Roman" panose="02020603050405020304" pitchFamily="18" charset="0"/>
              </a:rPr>
              <a:t>www.call811.com</a:t>
            </a:r>
          </a:p>
        </p:txBody>
      </p:sp>
    </p:spTree>
    <p:extLst>
      <p:ext uri="{BB962C8B-B14F-4D97-AF65-F5344CB8AC3E}">
        <p14:creationId xmlns:p14="http://schemas.microsoft.com/office/powerpoint/2010/main" val="303185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E59E11-3611-4424-876D-C7BA038CEA55}"/>
              </a:ext>
            </a:extLst>
          </p:cNvPr>
          <p:cNvSpPr txBox="1">
            <a:spLocks/>
          </p:cNvSpPr>
          <p:nvPr/>
        </p:nvSpPr>
        <p:spPr>
          <a:xfrm>
            <a:off x="0" y="0"/>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sp>
        <p:nvSpPr>
          <p:cNvPr id="14" name="Rectangle 2">
            <a:extLst>
              <a:ext uri="{FF2B5EF4-FFF2-40B4-BE49-F238E27FC236}">
                <a16:creationId xmlns:a16="http://schemas.microsoft.com/office/drawing/2014/main" id="{BA947446-4596-49D2-B860-B59AFB05AAE0}"/>
              </a:ext>
            </a:extLst>
          </p:cNvPr>
          <p:cNvSpPr txBox="1">
            <a:spLocks noChangeArrowheads="1"/>
          </p:cNvSpPr>
          <p:nvPr/>
        </p:nvSpPr>
        <p:spPr>
          <a:xfrm>
            <a:off x="0" y="145166"/>
            <a:ext cx="12192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prstClr val="white"/>
                </a:solidFill>
                <a:latin typeface="Times New Roman" panose="02020603050405020304" pitchFamily="18" charset="0"/>
                <a:cs typeface="Times New Roman" panose="02020603050405020304" pitchFamily="18" charset="0"/>
              </a:rPr>
              <a:t>Please Let Me Know How I Did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2D37CE06-C3D4-4DAB-909F-FEB61EB7BC86}"/>
              </a:ext>
            </a:extLst>
          </p:cNvPr>
          <p:cNvSpPr txBox="1"/>
          <p:nvPr/>
        </p:nvSpPr>
        <p:spPr>
          <a:xfrm>
            <a:off x="5875238" y="5900448"/>
            <a:ext cx="7650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4" name="Picture 3">
            <a:extLst>
              <a:ext uri="{FF2B5EF4-FFF2-40B4-BE49-F238E27FC236}">
                <a16:creationId xmlns:a16="http://schemas.microsoft.com/office/drawing/2014/main" id="{B1B2704E-FC67-C391-1514-AC7FBE0F4A44}"/>
              </a:ext>
            </a:extLst>
          </p:cNvPr>
          <p:cNvPicPr>
            <a:picLocks noChangeAspect="1"/>
          </p:cNvPicPr>
          <p:nvPr/>
        </p:nvPicPr>
        <p:blipFill>
          <a:blip r:embed="rId3"/>
          <a:stretch>
            <a:fillRect/>
          </a:stretch>
        </p:blipFill>
        <p:spPr>
          <a:xfrm>
            <a:off x="3552583" y="1228995"/>
            <a:ext cx="4885709" cy="4163339"/>
          </a:xfrm>
          <a:prstGeom prst="rect">
            <a:avLst/>
          </a:prstGeom>
        </p:spPr>
      </p:pic>
    </p:spTree>
    <p:extLst>
      <p:ext uri="{BB962C8B-B14F-4D97-AF65-F5344CB8AC3E}">
        <p14:creationId xmlns:p14="http://schemas.microsoft.com/office/powerpoint/2010/main" val="384851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79E376-B3E9-4837-907A-3F7027B8979F}"/>
              </a:ext>
            </a:extLst>
          </p:cNvPr>
          <p:cNvSpPr txBox="1">
            <a:spLocks/>
          </p:cNvSpPr>
          <p:nvPr/>
        </p:nvSpPr>
        <p:spPr>
          <a:xfrm>
            <a:off x="0" y="0"/>
            <a:ext cx="12192000" cy="5374888"/>
          </a:xfrm>
          <a:prstGeom prst="rect">
            <a:avLst/>
          </a:prstGeom>
          <a:solidFill>
            <a:schemeClr val="tx2"/>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400" b="1" i="0" u="none" strike="noStrike" kern="1200" cap="none" spc="0" normalizeH="0" baseline="0" noProof="0" dirty="0">
                <a:ln>
                  <a:noFill/>
                </a:ln>
                <a:solidFill>
                  <a:srgbClr val="FF883C"/>
                </a:solidFill>
                <a:effectLst/>
                <a:uLnTx/>
                <a:uFillTx/>
                <a:latin typeface="Times New Roman" panose="02020603050405020304" pitchFamily="18" charset="0"/>
                <a:ea typeface="+mj-ea"/>
                <a:cs typeface="Times New Roman" panose="02020603050405020304" pitchFamily="18" charset="0"/>
              </a:rPr>
              <a:t>Additional Information and Resources</a:t>
            </a:r>
          </a:p>
        </p:txBody>
      </p:sp>
    </p:spTree>
    <p:extLst>
      <p:ext uri="{BB962C8B-B14F-4D97-AF65-F5344CB8AC3E}">
        <p14:creationId xmlns:p14="http://schemas.microsoft.com/office/powerpoint/2010/main" val="401502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08572" y="5912029"/>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US" sz="12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10169" y="945971"/>
            <a:ext cx="6665203" cy="464742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Sight</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Liquid pools, discolored or abnormally dry soil/vegetation, continuous bubbling in wet or flooded areas, an oily sheen on water surfaces, vaporous fogs, blowing dirt around a pipeline area, or fire coming from the ground or appearing to burn aboveground can all be indicative of a pipeline leak</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Sound</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Volume can range from a quiet hissing to a loud roar depending on the size of the leak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1"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Smell</a:t>
            </a:r>
            <a:r>
              <a:rPr kumimoji="0" lang="en-US" sz="2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rPr>
              <a:t>An unusual smell, petroleum odor, or gaseous odor – like rotten eggs will sometimes accompany pipeline leaks</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How to Recognize a Pipeline Leak?</a:t>
            </a:r>
          </a:p>
        </p:txBody>
      </p:sp>
      <p:pic>
        <p:nvPicPr>
          <p:cNvPr id="3074" name="Picture 2">
            <a:extLst>
              <a:ext uri="{FF2B5EF4-FFF2-40B4-BE49-F238E27FC236}">
                <a16:creationId xmlns:a16="http://schemas.microsoft.com/office/drawing/2014/main" id="{BF10C2BC-C10F-4319-80D1-A9DD59A33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065" y="1091135"/>
            <a:ext cx="22002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4446B0D-7006-40EA-9A0E-7AD07F480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653" y="3436575"/>
            <a:ext cx="3051097" cy="20252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aydus's Bermuda Journal | Lawn Care Forum">
            <a:extLst>
              <a:ext uri="{FF2B5EF4-FFF2-40B4-BE49-F238E27FC236}">
                <a16:creationId xmlns:a16="http://schemas.microsoft.com/office/drawing/2014/main" id="{3B7AD2CE-B52C-4906-BFC2-FB8D592A3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8443" y="1266940"/>
            <a:ext cx="1847850" cy="38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72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705947" y="5819979"/>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US" sz="14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 y="945971"/>
            <a:ext cx="6555032" cy="440120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Turn off gas appliances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Leave the area by foot immediately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not try to locate the source of the odor or leak.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Try to direct other individuals to leave the area and attempt to stay upwind of the suspected leak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Call 911 from a safe location; then, notify the pipeline company and or your local emergency response number if known. Provide the emergency operator your name, phone number, a brief summary of the incident, and the location</a:t>
            </a: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Should You do if You Suspect or Detect a Leak?</a:t>
            </a:r>
          </a:p>
        </p:txBody>
      </p:sp>
      <p:pic>
        <p:nvPicPr>
          <p:cNvPr id="5122" name="Picture 2" descr="37 Evacuation Training Illustrations &amp; Clip Art - iStock">
            <a:extLst>
              <a:ext uri="{FF2B5EF4-FFF2-40B4-BE49-F238E27FC236}">
                <a16:creationId xmlns:a16="http://schemas.microsoft.com/office/drawing/2014/main" id="{DDF37217-A2E6-45C1-9716-1AE6A524D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033" y="1038021"/>
            <a:ext cx="5266063" cy="21069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en Should You Call an Ambulance for a Seizure? | Sharp Health News">
            <a:extLst>
              <a:ext uri="{FF2B5EF4-FFF2-40B4-BE49-F238E27FC236}">
                <a16:creationId xmlns:a16="http://schemas.microsoft.com/office/drawing/2014/main" id="{2BF29A07-FF95-4F3F-BA46-C97DD92DE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032" y="3365548"/>
            <a:ext cx="5266063" cy="210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93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Not Allowed&quot; Symbol 1">
            <a:extLst>
              <a:ext uri="{FF2B5EF4-FFF2-40B4-BE49-F238E27FC236}">
                <a16:creationId xmlns:a16="http://schemas.microsoft.com/office/drawing/2014/main" id="{8DFF6FA8-C9CE-49A4-B285-8F8479B519B7}"/>
              </a:ext>
            </a:extLst>
          </p:cNvPr>
          <p:cNvSpPr/>
          <p:nvPr/>
        </p:nvSpPr>
        <p:spPr>
          <a:xfrm>
            <a:off x="8762801" y="2007013"/>
            <a:ext cx="2877066" cy="2729839"/>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Slide Number Placeholder 5"/>
          <p:cNvSpPr>
            <a:spLocks noGrp="1"/>
          </p:cNvSpPr>
          <p:nvPr>
            <p:ph type="sldNum" sz="quarter" idx="12"/>
          </p:nvPr>
        </p:nvSpPr>
        <p:spPr>
          <a:xfrm>
            <a:off x="5834743" y="5868808"/>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0E61E3-F527-45CA-A87B-A2827927107D}" type="slidenum">
              <a:rPr kumimoji="0" lang="en-US" sz="14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552133" y="1248275"/>
            <a:ext cx="7075223" cy="424731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NOT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Come into direct contact with any escaping liquids or gas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Attempt to operate any pipeline valves yourself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Cause any open flame or other potential source of ignition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 a telephone or cell phone near the leak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Ring doorbells to notify others of the leak; knock instead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Drive into a leak or vapor cloud while leaving the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Attempt to extinguish a natural gas fire</a:t>
            </a:r>
          </a:p>
        </p:txBody>
      </p:sp>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F0F7B"/>
              </a:solidFill>
              <a:effectLst/>
              <a:uLnTx/>
              <a:uFillTx/>
              <a:latin typeface="Arial Rounded MT Bold" panose="020F0704030504030204" pitchFamily="34" charset="0"/>
              <a:ea typeface="+mj-ea"/>
              <a:cs typeface="+mj-cs"/>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Should You </a:t>
            </a:r>
            <a:r>
              <a:rPr kumimoji="0" lang="en-US" sz="4000" b="1" i="0" u="sng"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NOT</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do if You Suspect or Detect a Leak?</a:t>
            </a:r>
          </a:p>
        </p:txBody>
      </p:sp>
    </p:spTree>
    <p:extLst>
      <p:ext uri="{BB962C8B-B14F-4D97-AF65-F5344CB8AC3E}">
        <p14:creationId xmlns:p14="http://schemas.microsoft.com/office/powerpoint/2010/main" val="1667859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812971" y="5912351"/>
            <a:ext cx="2133600" cy="365125"/>
          </a:xfrm>
          <a:prstGeom prst="rect">
            <a:avLst/>
          </a:prstGeom>
        </p:spPr>
        <p:txBody>
          <a:bodyPr/>
          <a:lstStyle/>
          <a:p>
            <a:pPr>
              <a:defRPr/>
            </a:pPr>
            <a:fld id="{C40E61E3-F527-45CA-A87B-A2827927107D}" type="slidenum">
              <a:rPr lang="en-US" sz="1400" smtClean="0">
                <a:solidFill>
                  <a:schemeClr val="bg1"/>
                </a:solidFill>
              </a:rPr>
              <a:pPr>
                <a:defRPr/>
              </a:pPr>
              <a:t>27</a:t>
            </a:fld>
            <a:endParaRPr lang="en-US" sz="1400" dirty="0">
              <a:solidFill>
                <a:schemeClr val="bg1"/>
              </a:solidFill>
            </a:endParaRPr>
          </a:p>
        </p:txBody>
      </p:sp>
      <p:sp>
        <p:nvSpPr>
          <p:cNvPr id="6" name="Rectangle 5">
            <a:extLst>
              <a:ext uri="{FF2B5EF4-FFF2-40B4-BE49-F238E27FC236}">
                <a16:creationId xmlns:a16="http://schemas.microsoft.com/office/drawing/2014/main" id="{5C6981A8-E315-4C0F-BF00-3CB3336B7A54}"/>
              </a:ext>
            </a:extLst>
          </p:cNvPr>
          <p:cNvSpPr/>
          <p:nvPr/>
        </p:nvSpPr>
        <p:spPr>
          <a:xfrm>
            <a:off x="326570" y="1128829"/>
            <a:ext cx="4710170" cy="4007251"/>
          </a:xfrm>
          <a:prstGeom prst="rect">
            <a:avLst/>
          </a:prstGeom>
        </p:spPr>
        <p:txBody>
          <a:bodyPr wrap="square" lIns="91440" tIns="45720" rIns="91440" bIns="45720" anchor="t">
            <a:spAutoFit/>
          </a:bodyPr>
          <a:lstStyle/>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PHMSA Homepage</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3"/>
              </a:rPr>
              <a:t>www.phmsa.dot.gov</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Federal Regulations</a:t>
            </a: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hlinkClick r:id="rId4"/>
              </a:rPr>
              <a:t>www.ecfr.gov</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Excavation Enforcement Rule </a:t>
            </a:r>
            <a:endParaRPr lang="en-US" sz="2200" b="1" dirty="0">
              <a:latin typeface="Times New Roman" panose="02020603050405020304" pitchFamily="18" charset="0"/>
              <a:cs typeface="Times New Roman" panose="02020603050405020304" pitchFamily="18" charset="0"/>
              <a:hlinkClick r:id="rId5"/>
            </a:endParaRPr>
          </a:p>
          <a:p>
            <a:pPr>
              <a:lnSpc>
                <a:spcPct val="80000"/>
              </a:lnSpc>
              <a:defRPr/>
            </a:pPr>
            <a:r>
              <a:rPr lang="en-US" sz="2200" b="1" dirty="0">
                <a:latin typeface="Times New Roman" panose="02020603050405020304" pitchFamily="18" charset="0"/>
                <a:cs typeface="Times New Roman" panose="02020603050405020304" pitchFamily="18" charset="0"/>
                <a:hlinkClick r:id="rId5"/>
              </a:rPr>
              <a:t>www.phmsa.dot.gov/pipeline/excavator-final-rule/about-excavation-enforcement-final-rule</a:t>
            </a:r>
            <a:r>
              <a:rPr lang="en-US" sz="2200" b="1" dirty="0">
                <a:latin typeface="Times New Roman" panose="02020603050405020304" pitchFamily="18" charset="0"/>
                <a:cs typeface="Times New Roman" panose="02020603050405020304" pitchFamily="18" charset="0"/>
              </a:rPr>
              <a:t> </a:t>
            </a: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lvl="1">
              <a:lnSpc>
                <a:spcPct val="80000"/>
              </a:lnSpc>
              <a:defRPr/>
            </a:pP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9DECDBA8-E7AE-4F56-8B5E-8AE67F1E648E}"/>
              </a:ext>
            </a:extLst>
          </p:cNvPr>
          <p:cNvSpPr txBox="1">
            <a:spLocks/>
          </p:cNvSpPr>
          <p:nvPr/>
        </p:nvSpPr>
        <p:spPr>
          <a:xfrm>
            <a:off x="0" y="1"/>
            <a:ext cx="12192000"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19" name="Rectangle 2">
            <a:extLst>
              <a:ext uri="{FF2B5EF4-FFF2-40B4-BE49-F238E27FC236}">
                <a16:creationId xmlns:a16="http://schemas.microsoft.com/office/drawing/2014/main" id="{FBC4406E-70DD-4D7D-8EA5-FDED9FEA6485}"/>
              </a:ext>
            </a:extLst>
          </p:cNvPr>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prstClr val="white"/>
                </a:solidFill>
                <a:latin typeface="Times New Roman" panose="02020603050405020304" pitchFamily="18" charset="0"/>
                <a:cs typeface="Times New Roman" panose="02020603050405020304" pitchFamily="18" charset="0"/>
              </a:rPr>
              <a:t>Resources</a:t>
            </a:r>
          </a:p>
        </p:txBody>
      </p:sp>
      <p:sp>
        <p:nvSpPr>
          <p:cNvPr id="9" name="Rectangle 8">
            <a:extLst>
              <a:ext uri="{FF2B5EF4-FFF2-40B4-BE49-F238E27FC236}">
                <a16:creationId xmlns:a16="http://schemas.microsoft.com/office/drawing/2014/main" id="{FA239B92-DFB6-4789-93AF-2CD7881C6541}"/>
              </a:ext>
            </a:extLst>
          </p:cNvPr>
          <p:cNvSpPr/>
          <p:nvPr/>
        </p:nvSpPr>
        <p:spPr>
          <a:xfrm>
            <a:off x="5479013" y="877004"/>
            <a:ext cx="6263328" cy="3958007"/>
          </a:xfrm>
          <a:prstGeom prst="rect">
            <a:avLst/>
          </a:prstGeom>
        </p:spPr>
        <p:txBody>
          <a:bodyPr wrap="square" lIns="91440" tIns="45720" rIns="91440" bIns="45720" anchor="t">
            <a:spAutoFit/>
          </a:bodyPr>
          <a:lstStyle/>
          <a:p>
            <a:pPr>
              <a:lnSpc>
                <a:spcPct val="80000"/>
              </a:lnSpc>
              <a:defRPr/>
            </a:pPr>
            <a:endParaRPr lang="en-US" sz="20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Community Toolbox </a:t>
            </a:r>
            <a:endParaRPr lang="en-US" sz="2200" b="1" dirty="0">
              <a:latin typeface="Times New Roman" panose="02020603050405020304" pitchFamily="18" charset="0"/>
              <a:cs typeface="Times New Roman" panose="02020603050405020304" pitchFamily="18" charset="0"/>
              <a:hlinkClick r:id="rId5"/>
            </a:endParaRPr>
          </a:p>
          <a:p>
            <a:pPr>
              <a:lnSpc>
                <a:spcPct val="80000"/>
              </a:lnSpc>
              <a:defRPr/>
            </a:pPr>
            <a:r>
              <a:rPr lang="en-US" sz="2200" b="1" dirty="0">
                <a:latin typeface="Times New Roman" panose="02020603050405020304" pitchFamily="18" charset="0"/>
                <a:cs typeface="Times New Roman" panose="02020603050405020304" pitchFamily="18" charset="0"/>
                <a:hlinkClick r:id="rId5"/>
              </a:rPr>
              <a:t>http://primis.phmsa.dot.gov/comm/</a:t>
            </a:r>
            <a:r>
              <a:rPr lang="en-US" sz="2200" b="1" dirty="0">
                <a:latin typeface="Times New Roman" panose="02020603050405020304" pitchFamily="18" charset="0"/>
                <a:cs typeface="Times New Roman" panose="02020603050405020304" pitchFamily="18" charset="0"/>
              </a:rPr>
              <a:t> </a:t>
            </a: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panose="02020603050405020304" pitchFamily="18" charset="0"/>
                <a:cs typeface="Times New Roman" panose="02020603050405020304" pitchFamily="18" charset="0"/>
              </a:rPr>
              <a:t>Pipeline Terminology and Basics</a:t>
            </a:r>
          </a:p>
          <a:p>
            <a:pPr>
              <a:lnSpc>
                <a:spcPct val="80000"/>
              </a:lnSpc>
              <a:defRPr/>
            </a:pPr>
            <a:r>
              <a:rPr lang="en-US" sz="2200" b="1" dirty="0">
                <a:latin typeface="Times New Roman" panose="02020603050405020304" pitchFamily="18" charset="0"/>
                <a:cs typeface="Times New Roman" panose="02020603050405020304" pitchFamily="18" charset="0"/>
                <a:hlinkClick r:id="rId6"/>
              </a:rPr>
              <a:t>https://www.phmsa.dot.gov/safety-awareness/pipeline/safety-awareness-overview</a:t>
            </a:r>
            <a:r>
              <a:rPr lang="en-US" sz="2200" b="1" dirty="0">
                <a:latin typeface="Times New Roman" panose="02020603050405020304" pitchFamily="18" charset="0"/>
                <a:cs typeface="Times New Roman" panose="02020603050405020304" pitchFamily="18" charset="0"/>
              </a:rPr>
              <a:t> </a:t>
            </a:r>
            <a:endParaRPr lang="en-US" sz="22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endParaRPr lang="en-US" sz="2600" b="1" dirty="0">
              <a:solidFill>
                <a:prstClr val="black"/>
              </a:solidFill>
              <a:latin typeface="Times New Roman" panose="02020603050405020304" pitchFamily="18" charset="0"/>
              <a:cs typeface="Times New Roman" panose="02020603050405020304" pitchFamily="18" charset="0"/>
            </a:endParaRPr>
          </a:p>
          <a:p>
            <a:pPr>
              <a:lnSpc>
                <a:spcPct val="80000"/>
              </a:lnSpc>
              <a:defRPr/>
            </a:pPr>
            <a:r>
              <a:rPr lang="en-US" sz="2200" b="1" dirty="0">
                <a:solidFill>
                  <a:prstClr val="black"/>
                </a:solidFill>
                <a:latin typeface="Times New Roman"/>
                <a:cs typeface="Times New Roman"/>
              </a:rPr>
              <a:t> </a:t>
            </a:r>
            <a:endParaRPr lang="en-US" sz="2200" b="1">
              <a:solidFill>
                <a:prstClr val="black"/>
              </a:solidFill>
              <a:latin typeface="Times New Roman"/>
              <a:cs typeface="Times New Roman"/>
            </a:endParaRPr>
          </a:p>
          <a:p>
            <a:pPr>
              <a:lnSpc>
                <a:spcPct val="80000"/>
              </a:lnSpc>
              <a:defRPr/>
            </a:pPr>
            <a:r>
              <a:rPr lang="en-US" sz="2200" b="1">
                <a:solidFill>
                  <a:prstClr val="black"/>
                </a:solidFill>
                <a:latin typeface="Times New Roman"/>
                <a:cs typeface="Times New Roman"/>
              </a:rPr>
              <a:t>National Pipeline Mapping System</a:t>
            </a:r>
            <a:endParaRPr lang="en-US" sz="2200">
              <a:solidFill>
                <a:prstClr val="black"/>
              </a:solidFill>
              <a:latin typeface="Times New Roman"/>
              <a:cs typeface="Times New Roman"/>
            </a:endParaRPr>
          </a:p>
          <a:p>
            <a:pPr>
              <a:lnSpc>
                <a:spcPct val="80000"/>
              </a:lnSpc>
              <a:defRPr/>
            </a:pPr>
            <a:r>
              <a:rPr lang="en-US" sz="2200" b="1" dirty="0">
                <a:solidFill>
                  <a:prstClr val="black"/>
                </a:solidFill>
                <a:latin typeface="Times New Roman"/>
                <a:cs typeface="Times New Roman"/>
                <a:hlinkClick r:id="rId7">
                  <a:extLst>
                    <a:ext uri="{A12FA001-AC4F-418D-AE19-62706E023703}">
                      <ahyp:hlinkClr xmlns:ahyp="http://schemas.microsoft.com/office/drawing/2018/hyperlinkcolor" val="tx"/>
                    </a:ext>
                  </a:extLst>
                </a:hlinkClick>
              </a:rPr>
              <a:t>www.npms.phmsa.dot.gov</a:t>
            </a:r>
            <a:endParaRPr lang="en-US" sz="2200">
              <a:solidFill>
                <a:prstClr val="black"/>
              </a:solidFill>
              <a:latin typeface="Times New Roman"/>
              <a:cs typeface="Times New Roman"/>
            </a:endParaRPr>
          </a:p>
          <a:p>
            <a:pPr lvl="1">
              <a:lnSpc>
                <a:spcPct val="80000"/>
              </a:lnSpc>
              <a:defRPr/>
            </a:pP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62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AFF3D-1771-4E61-883B-BE381A307991}"/>
              </a:ext>
            </a:extLst>
          </p:cNvPr>
          <p:cNvSpPr>
            <a:spLocks noGrp="1"/>
          </p:cNvSpPr>
          <p:nvPr>
            <p:ph idx="4294967295"/>
          </p:nvPr>
        </p:nvSpPr>
        <p:spPr>
          <a:xfrm>
            <a:off x="537635" y="936596"/>
            <a:ext cx="11328016" cy="1089060"/>
          </a:xfrm>
          <a:prstGeom prst="rect">
            <a:avLst/>
          </a:prstGeom>
        </p:spPr>
        <p:txBody>
          <a:bodyPr/>
          <a:lstStyle/>
          <a:p>
            <a:pPr marL="0" indent="0">
              <a:buNone/>
            </a:pPr>
            <a:r>
              <a:rPr lang="en-US" sz="2800" dirty="0">
                <a:latin typeface="Times New Roman" panose="02020603050405020304" pitchFamily="18" charset="0"/>
                <a:cs typeface="Times New Roman" panose="02020603050405020304" pitchFamily="18" charset="0"/>
              </a:rPr>
              <a:t>To protect people and the environment by advancing the safe transportation of energy and other hazardous materials that are essential to our daily lives. </a:t>
            </a:r>
          </a:p>
        </p:txBody>
      </p:sp>
      <p:sp>
        <p:nvSpPr>
          <p:cNvPr id="4" name="Rectangle 3">
            <a:extLst>
              <a:ext uri="{FF2B5EF4-FFF2-40B4-BE49-F238E27FC236}">
                <a16:creationId xmlns:a16="http://schemas.microsoft.com/office/drawing/2014/main" id="{36F09B7B-EBDF-430C-94A7-B32024E156CE}"/>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Mission</a:t>
            </a:r>
          </a:p>
        </p:txBody>
      </p:sp>
      <p:pic>
        <p:nvPicPr>
          <p:cNvPr id="3074" name="Picture 2" descr="DOT-111 railcars banned from transporting crude in Canada by the fall | Oil  Sands Magazine">
            <a:extLst>
              <a:ext uri="{FF2B5EF4-FFF2-40B4-BE49-F238E27FC236}">
                <a16:creationId xmlns:a16="http://schemas.microsoft.com/office/drawing/2014/main" id="{226D12DF-052F-4885-A504-845DE6F6B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361" y="1884478"/>
            <a:ext cx="3832396" cy="21776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tep 4: Transportation | Crude Oil Commodity Chain">
            <a:extLst>
              <a:ext uri="{FF2B5EF4-FFF2-40B4-BE49-F238E27FC236}">
                <a16:creationId xmlns:a16="http://schemas.microsoft.com/office/drawing/2014/main" id="{DFB92944-2D05-4B0E-AEB8-FC8A2ED56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60" y="1925849"/>
            <a:ext cx="3832398" cy="21362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7,035 Oil Truck Stock Photos, Pictures &amp; Royalty-Free Images - iStock">
            <a:extLst>
              <a:ext uri="{FF2B5EF4-FFF2-40B4-BE49-F238E27FC236}">
                <a16:creationId xmlns:a16="http://schemas.microsoft.com/office/drawing/2014/main" id="{1FC959CB-79FD-4B84-81AC-9E07E76D1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856" y="1950574"/>
            <a:ext cx="3832398" cy="21115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BAA51A9-2ABE-40A8-9836-397D0D977D64}"/>
              </a:ext>
            </a:extLst>
          </p:cNvPr>
          <p:cNvGrpSpPr/>
          <p:nvPr/>
        </p:nvGrpSpPr>
        <p:grpSpPr>
          <a:xfrm>
            <a:off x="1884528" y="4100825"/>
            <a:ext cx="8117954" cy="1501780"/>
            <a:chOff x="575733" y="3733800"/>
            <a:chExt cx="7975600" cy="1735667"/>
          </a:xfrm>
        </p:grpSpPr>
        <p:sp>
          <p:nvSpPr>
            <p:cNvPr id="8" name="Rectangle 7">
              <a:extLst>
                <a:ext uri="{FF2B5EF4-FFF2-40B4-BE49-F238E27FC236}">
                  <a16:creationId xmlns:a16="http://schemas.microsoft.com/office/drawing/2014/main" id="{30F9520E-4F73-4542-8696-CDE04FC0DF44}"/>
                </a:ext>
              </a:extLst>
            </p:cNvPr>
            <p:cNvSpPr/>
            <p:nvPr/>
          </p:nvSpPr>
          <p:spPr>
            <a:xfrm>
              <a:off x="575733" y="3733800"/>
              <a:ext cx="7975600" cy="1735667"/>
            </a:xfrm>
            <a:prstGeom prst="rect">
              <a:avLst/>
            </a:prstGeom>
            <a:solidFill>
              <a:srgbClr val="3F4A7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descr="A picture containing outdoor, tree, grass, telescope&#10;&#10;Description automatically generated">
              <a:extLst>
                <a:ext uri="{FF2B5EF4-FFF2-40B4-BE49-F238E27FC236}">
                  <a16:creationId xmlns:a16="http://schemas.microsoft.com/office/drawing/2014/main" id="{4869FF43-0563-47AE-B226-24AB93AEBF0A}"/>
                </a:ext>
              </a:extLst>
            </p:cNvPr>
            <p:cNvPicPr>
              <a:picLocks noChangeAspect="1"/>
            </p:cNvPicPr>
            <p:nvPr/>
          </p:nvPicPr>
          <p:blipFill rotWithShape="1">
            <a:blip r:embed="rId6" cstate="print">
              <a:alphaModFix amt="15000"/>
              <a:extLst>
                <a:ext uri="{28A0092B-C50C-407E-A947-70E740481C1C}">
                  <a14:useLocalDpi xmlns:a14="http://schemas.microsoft.com/office/drawing/2010/main" val="0"/>
                </a:ext>
              </a:extLst>
            </a:blip>
            <a:srcRect/>
            <a:stretch/>
          </p:blipFill>
          <p:spPr>
            <a:xfrm>
              <a:off x="575733" y="3733800"/>
              <a:ext cx="7975600" cy="1735667"/>
            </a:xfrm>
            <a:prstGeom prst="rect">
              <a:avLst/>
            </a:prstGeom>
          </p:spPr>
        </p:pic>
      </p:grpSp>
      <p:graphicFrame>
        <p:nvGraphicFramePr>
          <p:cNvPr id="10" name="Table 5">
            <a:extLst>
              <a:ext uri="{FF2B5EF4-FFF2-40B4-BE49-F238E27FC236}">
                <a16:creationId xmlns:a16="http://schemas.microsoft.com/office/drawing/2014/main" id="{18ED70D7-285F-4AB3-A722-F8C9265F796F}"/>
              </a:ext>
            </a:extLst>
          </p:cNvPr>
          <p:cNvGraphicFramePr>
            <a:graphicFrameLocks noGrp="1"/>
          </p:cNvGraphicFramePr>
          <p:nvPr>
            <p:extLst>
              <p:ext uri="{D42A27DB-BD31-4B8C-83A1-F6EECF244321}">
                <p14:modId xmlns:p14="http://schemas.microsoft.com/office/powerpoint/2010/main" val="2909309497"/>
              </p:ext>
            </p:extLst>
          </p:nvPr>
        </p:nvGraphicFramePr>
        <p:xfrm>
          <a:off x="2189518" y="4139565"/>
          <a:ext cx="7446051" cy="1463040"/>
        </p:xfrm>
        <a:graphic>
          <a:graphicData uri="http://schemas.openxmlformats.org/drawingml/2006/table">
            <a:tbl>
              <a:tblPr firstRow="1" bandRow="1"/>
              <a:tblGrid>
                <a:gridCol w="1446107">
                  <a:extLst>
                    <a:ext uri="{9D8B030D-6E8A-4147-A177-3AD203B41FA5}">
                      <a16:colId xmlns:a16="http://schemas.microsoft.com/office/drawing/2014/main" val="1995625037"/>
                    </a:ext>
                  </a:extLst>
                </a:gridCol>
                <a:gridCol w="1446107">
                  <a:extLst>
                    <a:ext uri="{9D8B030D-6E8A-4147-A177-3AD203B41FA5}">
                      <a16:colId xmlns:a16="http://schemas.microsoft.com/office/drawing/2014/main" val="2643526057"/>
                    </a:ext>
                  </a:extLst>
                </a:gridCol>
                <a:gridCol w="1574338">
                  <a:extLst>
                    <a:ext uri="{9D8B030D-6E8A-4147-A177-3AD203B41FA5}">
                      <a16:colId xmlns:a16="http://schemas.microsoft.com/office/drawing/2014/main" val="3137763763"/>
                    </a:ext>
                  </a:extLst>
                </a:gridCol>
                <a:gridCol w="1447800">
                  <a:extLst>
                    <a:ext uri="{9D8B030D-6E8A-4147-A177-3AD203B41FA5}">
                      <a16:colId xmlns:a16="http://schemas.microsoft.com/office/drawing/2014/main" val="3792008494"/>
                    </a:ext>
                  </a:extLst>
                </a:gridCol>
                <a:gridCol w="1531699">
                  <a:extLst>
                    <a:ext uri="{9D8B030D-6E8A-4147-A177-3AD203B41FA5}">
                      <a16:colId xmlns:a16="http://schemas.microsoft.com/office/drawing/2014/main" val="4207846825"/>
                    </a:ext>
                  </a:extLst>
                </a:gridCol>
              </a:tblGrid>
              <a:tr h="353384">
                <a:tc gridSpan="5">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Helvetica" panose="020B0604020202020204" pitchFamily="34" charset="0"/>
                          <a:cs typeface="Helvetica" panose="020B0604020202020204" pitchFamily="34" charset="0"/>
                        </a:rPr>
                        <a:t>PHMSA By the Numbers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pPr algn="ctr"/>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91586053"/>
                  </a:ext>
                </a:extLst>
              </a:tr>
              <a:tr h="3488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a:cs typeface="Helvetica"/>
                        </a:rPr>
                        <a:t>3.3 Million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panose="020B0604020202020204" pitchFamily="34" charset="0"/>
                          <a:cs typeface="Helvetica" panose="020B0604020202020204" pitchFamily="34" charset="0"/>
                        </a:rPr>
                        <a:t>1.2 Million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a:cs typeface="Helvetica"/>
                        </a:rPr>
                        <a:t>16,700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a:cs typeface="Helvetica"/>
                        </a:rPr>
                        <a:t>1.6 Billion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b="1" dirty="0">
                          <a:solidFill>
                            <a:schemeClr val="bg1"/>
                          </a:solidFill>
                          <a:latin typeface="Helvetica" panose="020B0604020202020204" pitchFamily="34" charset="0"/>
                          <a:cs typeface="Helvetica" panose="020B0604020202020204" pitchFamily="34" charset="0"/>
                        </a:rPr>
                        <a:t>64%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3535166"/>
                  </a:ext>
                </a:extLst>
              </a:tr>
              <a:tr h="730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dirty="0">
                          <a:solidFill>
                            <a:schemeClr val="bg1"/>
                          </a:solidFill>
                          <a:latin typeface="Helvetica"/>
                          <a:cs typeface="Helvetica"/>
                        </a:rPr>
                        <a:t>Miles of Regulated Pipelines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dirty="0">
                          <a:solidFill>
                            <a:schemeClr val="bg1"/>
                          </a:solidFill>
                          <a:latin typeface="Helvetica"/>
                          <a:cs typeface="Helvetica"/>
                        </a:rPr>
                        <a:t>Daily Shipments of Hazardous Materials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dirty="0">
                          <a:solidFill>
                            <a:schemeClr val="bg1"/>
                          </a:solidFill>
                          <a:latin typeface="Helvetica"/>
                          <a:cs typeface="Helvetica"/>
                        </a:rPr>
                        <a:t>Underground Natural Gas Storage</a:t>
                      </a:r>
                    </a:p>
                    <a:p>
                      <a:pPr algn="ctr"/>
                      <a:r>
                        <a:rPr lang="en-US" sz="1050" dirty="0">
                          <a:solidFill>
                            <a:schemeClr val="bg1"/>
                          </a:solidFill>
                          <a:latin typeface="Helvetica"/>
                          <a:cs typeface="Helvetica"/>
                        </a:rPr>
                        <a:t>Wells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dirty="0">
                          <a:solidFill>
                            <a:schemeClr val="bg1"/>
                          </a:solidFill>
                          <a:latin typeface="Helvetica"/>
                          <a:cs typeface="Helvetica"/>
                        </a:rPr>
                        <a:t>Tons of Hazardous Materials Shipped Annually by All Modes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50" dirty="0">
                          <a:solidFill>
                            <a:schemeClr val="bg1"/>
                          </a:solidFill>
                          <a:latin typeface="Helvetica" panose="020B0604020202020204" pitchFamily="34" charset="0"/>
                          <a:cs typeface="Helvetica" panose="020B0604020202020204" pitchFamily="34" charset="0"/>
                        </a:rPr>
                        <a:t>Of U.S. Energy Commodities Transported by Pipeline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0504895"/>
                  </a:ext>
                </a:extLst>
              </a:tr>
            </a:tbl>
          </a:graphicData>
        </a:graphic>
      </p:graphicFrame>
    </p:spTree>
    <p:extLst>
      <p:ext uri="{BB962C8B-B14F-4D97-AF65-F5344CB8AC3E}">
        <p14:creationId xmlns:p14="http://schemas.microsoft.com/office/powerpoint/2010/main" val="58945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5638800" y="5761819"/>
            <a:ext cx="2133600" cy="365125"/>
          </a:xfrm>
          <a:prstGeom prst="rect">
            <a:avLst/>
          </a:prstGeom>
        </p:spPr>
        <p:txBody>
          <a:bodyPr/>
          <a:lstStyle/>
          <a:p>
            <a:pPr>
              <a:defRPr/>
            </a:pPr>
            <a:fld id="{C40E61E3-F527-45CA-A87B-A2827927107D}" type="slidenum">
              <a:rPr lang="en-US" sz="1400" smtClean="0">
                <a:solidFill>
                  <a:schemeClr val="bg1"/>
                </a:solidFill>
              </a:rPr>
              <a:pPr>
                <a:defRPr/>
              </a:pPr>
              <a:t>4</a:t>
            </a:fld>
            <a:r>
              <a:rPr lang="en-US" sz="1400" dirty="0">
                <a:solidFill>
                  <a:schemeClr val="bg1"/>
                </a:solidFill>
                <a:latin typeface="Calibri"/>
              </a:rPr>
              <a:t> </a:t>
            </a:r>
          </a:p>
        </p:txBody>
      </p:sp>
      <p:sp>
        <p:nvSpPr>
          <p:cNvPr id="7" name="Rectangle 2"/>
          <p:cNvSpPr txBox="1">
            <a:spLocks noChangeArrowheads="1"/>
          </p:cNvSpPr>
          <p:nvPr/>
        </p:nvSpPr>
        <p:spPr>
          <a:xfrm>
            <a:off x="1498600" y="145166"/>
            <a:ext cx="9144000" cy="731838"/>
          </a:xfr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All Pipelines Have Something In Common</a:t>
            </a:r>
          </a:p>
        </p:txBody>
      </p:sp>
      <p:sp>
        <p:nvSpPr>
          <p:cNvPr id="6" name="TextBox 5">
            <a:extLst>
              <a:ext uri="{FF2B5EF4-FFF2-40B4-BE49-F238E27FC236}">
                <a16:creationId xmlns:a16="http://schemas.microsoft.com/office/drawing/2014/main" id="{6CF7BFFC-668B-42F4-928E-2FDB3227CD70}"/>
              </a:ext>
            </a:extLst>
          </p:cNvPr>
          <p:cNvSpPr txBox="1">
            <a:spLocks noChangeArrowheads="1"/>
          </p:cNvSpPr>
          <p:nvPr/>
        </p:nvSpPr>
        <p:spPr bwMode="auto">
          <a:xfrm>
            <a:off x="1783375" y="1234044"/>
            <a:ext cx="8686800" cy="4031873"/>
          </a:xfrm>
          <a:prstGeom prst="rect">
            <a:avLst/>
          </a:prstGeom>
          <a:noFill/>
          <a:ln w="9525">
            <a:noFill/>
            <a:miter lim="800000"/>
            <a:headEnd/>
            <a:tailEnd/>
          </a:ln>
        </p:spPr>
        <p:txBody>
          <a:bodyPr wrap="square">
            <a:spAutoFit/>
          </a:bodyPr>
          <a:lstStyle/>
          <a:p>
            <a:pPr algn="ctr">
              <a:defRPr/>
            </a:pPr>
            <a:r>
              <a:rPr lang="en-US" sz="2800" dirty="0">
                <a:solidFill>
                  <a:prstClr val="black"/>
                </a:solidFill>
                <a:latin typeface="Times New Roman" panose="02020603050405020304" pitchFamily="18" charset="0"/>
                <a:cs typeface="Times New Roman" panose="02020603050405020304" pitchFamily="18" charset="0"/>
              </a:rPr>
              <a:t>No matter the size, pressure, or operator, </a:t>
            </a:r>
          </a:p>
          <a:p>
            <a:pPr algn="ctr">
              <a:defRPr/>
            </a:pPr>
            <a:r>
              <a:rPr lang="en-US" sz="2800" dirty="0">
                <a:solidFill>
                  <a:prstClr val="black"/>
                </a:solidFill>
                <a:latin typeface="Times New Roman" panose="02020603050405020304" pitchFamily="18" charset="0"/>
                <a:cs typeface="Times New Roman" panose="02020603050405020304" pitchFamily="18" charset="0"/>
              </a:rPr>
              <a:t>all PHMSA-regulated pipelines carry</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r>
              <a:rPr lang="en-US" sz="3200" b="1" i="1" dirty="0">
                <a:solidFill>
                  <a:prstClr val="black"/>
                </a:solidFill>
                <a:latin typeface="Times New Roman" panose="02020603050405020304" pitchFamily="18" charset="0"/>
                <a:cs typeface="Times New Roman" panose="02020603050405020304" pitchFamily="18" charset="0"/>
              </a:rPr>
              <a:t>HAZARDOUS MATERIALS</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r>
              <a:rPr lang="en-US" sz="2800" dirty="0">
                <a:solidFill>
                  <a:prstClr val="black"/>
                </a:solidFill>
                <a:latin typeface="Times New Roman" panose="02020603050405020304" pitchFamily="18" charset="0"/>
                <a:cs typeface="Times New Roman" panose="02020603050405020304" pitchFamily="18" charset="0"/>
              </a:rPr>
              <a:t>that can pose serious risks </a:t>
            </a:r>
          </a:p>
          <a:p>
            <a:pPr algn="ctr">
              <a:defRPr/>
            </a:pPr>
            <a:r>
              <a:rPr lang="en-US" sz="2800" dirty="0">
                <a:solidFill>
                  <a:prstClr val="black"/>
                </a:solidFill>
                <a:latin typeface="Times New Roman" panose="02020603050405020304" pitchFamily="18" charset="0"/>
                <a:cs typeface="Times New Roman" panose="02020603050405020304" pitchFamily="18" charset="0"/>
              </a:rPr>
              <a:t>to people and the environment.</a:t>
            </a: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a:p>
            <a:pPr algn="ctr">
              <a:defRPr/>
            </a:pP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7C113125-FDD4-48E9-A6CD-B0B7310FA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550" y="2356437"/>
            <a:ext cx="1614850" cy="164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a16="http://schemas.microsoft.com/office/drawing/2014/main" id="{E133F21D-EDA7-4AEC-9026-C4DA0F828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423" y="3614125"/>
            <a:ext cx="54641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a:extLst>
              <a:ext uri="{FF2B5EF4-FFF2-40B4-BE49-F238E27FC236}">
                <a16:creationId xmlns:a16="http://schemas.microsoft.com/office/drawing/2014/main" id="{B31CC8F7-A537-443D-AAEE-697330FDB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6137" y="3757671"/>
            <a:ext cx="666354" cy="131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A229DCA4-C716-4FC5-AFF6-DBAE5F5A2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2532898"/>
            <a:ext cx="1676400" cy="168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a:extLst>
              <a:ext uri="{FF2B5EF4-FFF2-40B4-BE49-F238E27FC236}">
                <a16:creationId xmlns:a16="http://schemas.microsoft.com/office/drawing/2014/main" id="{881523F5-F290-414A-896B-90B6512E78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771" y="3429000"/>
            <a:ext cx="52674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0AB4D644-5771-4DB8-A8FB-954B187E925F}"/>
              </a:ext>
            </a:extLst>
          </p:cNvPr>
          <p:cNvSpPr txBox="1">
            <a:spLocks/>
          </p:cNvSpPr>
          <p:nvPr/>
        </p:nvSpPr>
        <p:spPr>
          <a:xfrm>
            <a:off x="1524000" y="0"/>
            <a:ext cx="9118600" cy="1143000"/>
          </a:xfrm>
          <a:solidFill>
            <a:schemeClr val="tx2"/>
          </a:solidFill>
          <a:effectLst>
            <a:outerShdw blurRad="50800" dist="38100" dir="2700000" algn="tl" rotWithShape="0">
              <a:prstClr val="black">
                <a:alpha val="40000"/>
              </a:prstClr>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0F0F7B"/>
              </a:solidFill>
              <a:latin typeface="Arial Rounded MT Bold" panose="020F0704030504030204" pitchFamily="34" charset="0"/>
            </a:endParaRPr>
          </a:p>
        </p:txBody>
      </p:sp>
      <p:sp>
        <p:nvSpPr>
          <p:cNvPr id="15" name="Title 1">
            <a:extLst>
              <a:ext uri="{FF2B5EF4-FFF2-40B4-BE49-F238E27FC236}">
                <a16:creationId xmlns:a16="http://schemas.microsoft.com/office/drawing/2014/main" id="{43DB5620-1F06-4AE2-8AC8-9745BBAF52D5}"/>
              </a:ext>
            </a:extLst>
          </p:cNvPr>
          <p:cNvSpPr txBox="1">
            <a:spLocks/>
          </p:cNvSpPr>
          <p:nvPr/>
        </p:nvSpPr>
        <p:spPr>
          <a:xfrm>
            <a:off x="0" y="0"/>
            <a:ext cx="12192000" cy="945970"/>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US" sz="4000" b="1" dirty="0">
                <a:solidFill>
                  <a:prstClr val="white"/>
                </a:solidFill>
                <a:latin typeface="Times New Roman" panose="02020603050405020304" pitchFamily="18" charset="0"/>
                <a:cs typeface="Times New Roman" panose="02020603050405020304" pitchFamily="18" charset="0"/>
              </a:rPr>
              <a:t>All Regulated Pipelines Have Something In Common</a:t>
            </a:r>
          </a:p>
        </p:txBody>
      </p:sp>
    </p:spTree>
    <p:extLst>
      <p:ext uri="{BB962C8B-B14F-4D97-AF65-F5344CB8AC3E}">
        <p14:creationId xmlns:p14="http://schemas.microsoft.com/office/powerpoint/2010/main" val="284173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F09B7B-EBDF-430C-94A7-B32024E156CE}"/>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Why PHMSA’s Here</a:t>
            </a:r>
          </a:p>
        </p:txBody>
      </p:sp>
      <p:pic>
        <p:nvPicPr>
          <p:cNvPr id="5" name="Picture 4">
            <a:extLst>
              <a:ext uri="{FF2B5EF4-FFF2-40B4-BE49-F238E27FC236}">
                <a16:creationId xmlns:a16="http://schemas.microsoft.com/office/drawing/2014/main" id="{802E1761-0929-D5C6-929A-AF89AFA4BDF3}"/>
              </a:ext>
            </a:extLst>
          </p:cNvPr>
          <p:cNvPicPr>
            <a:picLocks noChangeAspect="1"/>
          </p:cNvPicPr>
          <p:nvPr/>
        </p:nvPicPr>
        <p:blipFill>
          <a:blip r:embed="rId3"/>
          <a:stretch>
            <a:fillRect/>
          </a:stretch>
        </p:blipFill>
        <p:spPr>
          <a:xfrm>
            <a:off x="1604074" y="1039064"/>
            <a:ext cx="8946292" cy="1626523"/>
          </a:xfrm>
          <a:prstGeom prst="rect">
            <a:avLst/>
          </a:prstGeom>
        </p:spPr>
      </p:pic>
      <p:pic>
        <p:nvPicPr>
          <p:cNvPr id="11" name="Picture 10">
            <a:extLst>
              <a:ext uri="{FF2B5EF4-FFF2-40B4-BE49-F238E27FC236}">
                <a16:creationId xmlns:a16="http://schemas.microsoft.com/office/drawing/2014/main" id="{E06AD969-8291-5646-3D53-000D7E094507}"/>
              </a:ext>
            </a:extLst>
          </p:cNvPr>
          <p:cNvPicPr>
            <a:picLocks noChangeAspect="1"/>
          </p:cNvPicPr>
          <p:nvPr/>
        </p:nvPicPr>
        <p:blipFill>
          <a:blip r:embed="rId4"/>
          <a:stretch>
            <a:fillRect/>
          </a:stretch>
        </p:blipFill>
        <p:spPr>
          <a:xfrm>
            <a:off x="1627929" y="2793246"/>
            <a:ext cx="2965622" cy="2742581"/>
          </a:xfrm>
          <a:prstGeom prst="rect">
            <a:avLst/>
          </a:prstGeom>
        </p:spPr>
      </p:pic>
      <p:pic>
        <p:nvPicPr>
          <p:cNvPr id="13" name="Picture 12">
            <a:extLst>
              <a:ext uri="{FF2B5EF4-FFF2-40B4-BE49-F238E27FC236}">
                <a16:creationId xmlns:a16="http://schemas.microsoft.com/office/drawing/2014/main" id="{95EED69C-C110-52A6-3499-853DC21E99A7}"/>
              </a:ext>
            </a:extLst>
          </p:cNvPr>
          <p:cNvPicPr>
            <a:picLocks noChangeAspect="1"/>
          </p:cNvPicPr>
          <p:nvPr/>
        </p:nvPicPr>
        <p:blipFill>
          <a:blip r:embed="rId5"/>
          <a:stretch>
            <a:fillRect/>
          </a:stretch>
        </p:blipFill>
        <p:spPr>
          <a:xfrm>
            <a:off x="4926003" y="2730984"/>
            <a:ext cx="5627435" cy="2804843"/>
          </a:xfrm>
          <a:prstGeom prst="rect">
            <a:avLst/>
          </a:prstGeom>
        </p:spPr>
      </p:pic>
    </p:spTree>
    <p:extLst>
      <p:ext uri="{BB962C8B-B14F-4D97-AF65-F5344CB8AC3E}">
        <p14:creationId xmlns:p14="http://schemas.microsoft.com/office/powerpoint/2010/main" val="83791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Past Accidents</a:t>
            </a:r>
          </a:p>
        </p:txBody>
      </p:sp>
      <p:pic>
        <p:nvPicPr>
          <p:cNvPr id="3" name="Picture 2">
            <a:extLst>
              <a:ext uri="{FF2B5EF4-FFF2-40B4-BE49-F238E27FC236}">
                <a16:creationId xmlns:a16="http://schemas.microsoft.com/office/drawing/2014/main" id="{C212FB49-B030-875F-C81B-68F6F6B36AFA}"/>
              </a:ext>
            </a:extLst>
          </p:cNvPr>
          <p:cNvPicPr>
            <a:picLocks noChangeAspect="1"/>
          </p:cNvPicPr>
          <p:nvPr/>
        </p:nvPicPr>
        <p:blipFill>
          <a:blip r:embed="rId3"/>
          <a:stretch>
            <a:fillRect/>
          </a:stretch>
        </p:blipFill>
        <p:spPr>
          <a:xfrm>
            <a:off x="206993" y="1604451"/>
            <a:ext cx="5676993" cy="3319716"/>
          </a:xfrm>
          <a:prstGeom prst="rect">
            <a:avLst/>
          </a:prstGeom>
        </p:spPr>
      </p:pic>
      <p:pic>
        <p:nvPicPr>
          <p:cNvPr id="6" name="Picture 7">
            <a:extLst>
              <a:ext uri="{FF2B5EF4-FFF2-40B4-BE49-F238E27FC236}">
                <a16:creationId xmlns:a16="http://schemas.microsoft.com/office/drawing/2014/main" id="{5E4A12F9-80A2-A66C-C3DF-6351D4B45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523" y="1128716"/>
            <a:ext cx="5898927" cy="427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41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Some Risks of Accidental Strike… Why Risk It?</a:t>
            </a:r>
            <a:endParaRPr lang="en-US" sz="4000" b="1" dirty="0"/>
          </a:p>
        </p:txBody>
      </p:sp>
      <p:sp>
        <p:nvSpPr>
          <p:cNvPr id="5" name="Rectangle 4">
            <a:extLst>
              <a:ext uri="{FF2B5EF4-FFF2-40B4-BE49-F238E27FC236}">
                <a16:creationId xmlns:a16="http://schemas.microsoft.com/office/drawing/2014/main" id="{88525228-9B78-E44B-848B-0CB6367F4D1A}"/>
              </a:ext>
            </a:extLst>
          </p:cNvPr>
          <p:cNvSpPr/>
          <p:nvPr/>
        </p:nvSpPr>
        <p:spPr>
          <a:xfrm>
            <a:off x="375858" y="1044261"/>
            <a:ext cx="6991276" cy="840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Aft>
                <a:spcPts val="600"/>
              </a:spcAft>
            </a:pPr>
            <a:r>
              <a:rPr lang="en-US" sz="2400" b="1" dirty="0">
                <a:solidFill>
                  <a:schemeClr val="tx1"/>
                </a:solidFill>
                <a:latin typeface="Times New Roman" panose="02020603050405020304" pitchFamily="18" charset="0"/>
                <a:cs typeface="Times New Roman" panose="02020603050405020304" pitchFamily="18" charset="0"/>
              </a:rPr>
              <a:t>Loss of Life </a:t>
            </a: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rPr>
              <a:t>                 </a:t>
            </a:r>
          </a:p>
          <a:p>
            <a:endParaRPr lang="en-US" sz="2400" dirty="0">
              <a:solidFill>
                <a:schemeClr val="tx1"/>
              </a:solidFill>
            </a:endParaRPr>
          </a:p>
          <a:p>
            <a:r>
              <a:rPr lang="en-US" sz="2400" dirty="0">
                <a:solidFill>
                  <a:schemeClr val="tx1"/>
                </a:solidFill>
              </a:rPr>
              <a:t>                 </a:t>
            </a:r>
          </a:p>
          <a:p>
            <a:endParaRPr lang="en-US" sz="2400" dirty="0">
              <a:solidFill>
                <a:schemeClr val="tx1"/>
              </a:solidFill>
            </a:endParaRPr>
          </a:p>
          <a:p>
            <a:r>
              <a:rPr lang="en-US" sz="2400" dirty="0">
                <a:solidFill>
                  <a:schemeClr val="tx1"/>
                </a:solidFill>
              </a:rPr>
              <a:t>     </a:t>
            </a:r>
          </a:p>
        </p:txBody>
      </p:sp>
      <p:pic>
        <p:nvPicPr>
          <p:cNvPr id="3" name="Picture 2">
            <a:extLst>
              <a:ext uri="{FF2B5EF4-FFF2-40B4-BE49-F238E27FC236}">
                <a16:creationId xmlns:a16="http://schemas.microsoft.com/office/drawing/2014/main" id="{E79F24FB-5AB0-FAF2-4F32-B138F4D20C99}"/>
              </a:ext>
            </a:extLst>
          </p:cNvPr>
          <p:cNvPicPr>
            <a:picLocks noChangeAspect="1"/>
          </p:cNvPicPr>
          <p:nvPr/>
        </p:nvPicPr>
        <p:blipFill>
          <a:blip r:embed="rId3"/>
          <a:stretch>
            <a:fillRect/>
          </a:stretch>
        </p:blipFill>
        <p:spPr>
          <a:xfrm>
            <a:off x="9835085" y="1389310"/>
            <a:ext cx="1915391" cy="1708081"/>
          </a:xfrm>
          <a:prstGeom prst="rect">
            <a:avLst/>
          </a:prstGeom>
        </p:spPr>
      </p:pic>
      <p:pic>
        <p:nvPicPr>
          <p:cNvPr id="7" name="Picture 6">
            <a:extLst>
              <a:ext uri="{FF2B5EF4-FFF2-40B4-BE49-F238E27FC236}">
                <a16:creationId xmlns:a16="http://schemas.microsoft.com/office/drawing/2014/main" id="{9BFD196E-6BAA-E02E-B012-22E7EC8DCC61}"/>
              </a:ext>
            </a:extLst>
          </p:cNvPr>
          <p:cNvPicPr>
            <a:picLocks noChangeAspect="1"/>
          </p:cNvPicPr>
          <p:nvPr/>
        </p:nvPicPr>
        <p:blipFill>
          <a:blip r:embed="rId4"/>
          <a:stretch>
            <a:fillRect/>
          </a:stretch>
        </p:blipFill>
        <p:spPr>
          <a:xfrm>
            <a:off x="223416" y="1426403"/>
            <a:ext cx="1915392" cy="1673216"/>
          </a:xfrm>
          <a:prstGeom prst="rect">
            <a:avLst/>
          </a:prstGeom>
        </p:spPr>
      </p:pic>
      <p:pic>
        <p:nvPicPr>
          <p:cNvPr id="11" name="Picture 10">
            <a:extLst>
              <a:ext uri="{FF2B5EF4-FFF2-40B4-BE49-F238E27FC236}">
                <a16:creationId xmlns:a16="http://schemas.microsoft.com/office/drawing/2014/main" id="{1DFB2B74-3F67-0B9D-241A-29CC1ADAD7E3}"/>
              </a:ext>
            </a:extLst>
          </p:cNvPr>
          <p:cNvPicPr>
            <a:picLocks noChangeAspect="1"/>
          </p:cNvPicPr>
          <p:nvPr/>
        </p:nvPicPr>
        <p:blipFill>
          <a:blip r:embed="rId5"/>
          <a:stretch>
            <a:fillRect/>
          </a:stretch>
        </p:blipFill>
        <p:spPr>
          <a:xfrm>
            <a:off x="4847336" y="1424174"/>
            <a:ext cx="1915391" cy="1673217"/>
          </a:xfrm>
          <a:prstGeom prst="rect">
            <a:avLst/>
          </a:prstGeom>
        </p:spPr>
      </p:pic>
      <p:pic>
        <p:nvPicPr>
          <p:cNvPr id="15" name="Picture 14">
            <a:extLst>
              <a:ext uri="{FF2B5EF4-FFF2-40B4-BE49-F238E27FC236}">
                <a16:creationId xmlns:a16="http://schemas.microsoft.com/office/drawing/2014/main" id="{38AC20CD-E8FB-EA34-D0FE-3DC3B31EB485}"/>
              </a:ext>
            </a:extLst>
          </p:cNvPr>
          <p:cNvPicPr>
            <a:picLocks noChangeAspect="1"/>
          </p:cNvPicPr>
          <p:nvPr/>
        </p:nvPicPr>
        <p:blipFill>
          <a:blip r:embed="rId6"/>
          <a:stretch>
            <a:fillRect/>
          </a:stretch>
        </p:blipFill>
        <p:spPr>
          <a:xfrm>
            <a:off x="223416" y="3763928"/>
            <a:ext cx="1912833" cy="1673215"/>
          </a:xfrm>
          <a:prstGeom prst="rect">
            <a:avLst/>
          </a:prstGeom>
        </p:spPr>
      </p:pic>
      <p:pic>
        <p:nvPicPr>
          <p:cNvPr id="18" name="Picture 17">
            <a:extLst>
              <a:ext uri="{FF2B5EF4-FFF2-40B4-BE49-F238E27FC236}">
                <a16:creationId xmlns:a16="http://schemas.microsoft.com/office/drawing/2014/main" id="{854ED770-602D-084F-A674-1F7D683B88B7}"/>
              </a:ext>
            </a:extLst>
          </p:cNvPr>
          <p:cNvPicPr>
            <a:picLocks noChangeAspect="1"/>
          </p:cNvPicPr>
          <p:nvPr/>
        </p:nvPicPr>
        <p:blipFill>
          <a:blip r:embed="rId7"/>
          <a:stretch>
            <a:fillRect/>
          </a:stretch>
        </p:blipFill>
        <p:spPr>
          <a:xfrm>
            <a:off x="4847336" y="3891201"/>
            <a:ext cx="1980952" cy="1633082"/>
          </a:xfrm>
          <a:prstGeom prst="rect">
            <a:avLst/>
          </a:prstGeom>
        </p:spPr>
      </p:pic>
      <p:pic>
        <p:nvPicPr>
          <p:cNvPr id="20" name="Picture 19">
            <a:extLst>
              <a:ext uri="{FF2B5EF4-FFF2-40B4-BE49-F238E27FC236}">
                <a16:creationId xmlns:a16="http://schemas.microsoft.com/office/drawing/2014/main" id="{1763B12C-50E9-0B20-53B1-0BDD2BB60616}"/>
              </a:ext>
            </a:extLst>
          </p:cNvPr>
          <p:cNvPicPr>
            <a:picLocks noChangeAspect="1"/>
          </p:cNvPicPr>
          <p:nvPr/>
        </p:nvPicPr>
        <p:blipFill>
          <a:blip r:embed="rId8"/>
          <a:stretch>
            <a:fillRect/>
          </a:stretch>
        </p:blipFill>
        <p:spPr>
          <a:xfrm>
            <a:off x="9835084" y="3806137"/>
            <a:ext cx="1915391" cy="1673218"/>
          </a:xfrm>
          <a:prstGeom prst="rect">
            <a:avLst/>
          </a:prstGeom>
        </p:spPr>
      </p:pic>
      <p:pic>
        <p:nvPicPr>
          <p:cNvPr id="22" name="Picture 21">
            <a:extLst>
              <a:ext uri="{FF2B5EF4-FFF2-40B4-BE49-F238E27FC236}">
                <a16:creationId xmlns:a16="http://schemas.microsoft.com/office/drawing/2014/main" id="{B0195262-F1AD-C569-5E44-E1529525FD2E}"/>
              </a:ext>
            </a:extLst>
          </p:cNvPr>
          <p:cNvPicPr>
            <a:picLocks noChangeAspect="1"/>
          </p:cNvPicPr>
          <p:nvPr/>
        </p:nvPicPr>
        <p:blipFill>
          <a:blip r:embed="rId9"/>
          <a:stretch>
            <a:fillRect/>
          </a:stretch>
        </p:blipFill>
        <p:spPr>
          <a:xfrm>
            <a:off x="7225207" y="2635280"/>
            <a:ext cx="1915391" cy="1673217"/>
          </a:xfrm>
          <a:prstGeom prst="rect">
            <a:avLst/>
          </a:prstGeom>
        </p:spPr>
      </p:pic>
      <p:sp>
        <p:nvSpPr>
          <p:cNvPr id="24" name="TextBox 23">
            <a:extLst>
              <a:ext uri="{FF2B5EF4-FFF2-40B4-BE49-F238E27FC236}">
                <a16:creationId xmlns:a16="http://schemas.microsoft.com/office/drawing/2014/main" id="{18DDCFB4-E3C9-83AA-BB24-B6BAE877F593}"/>
              </a:ext>
            </a:extLst>
          </p:cNvPr>
          <p:cNvSpPr txBox="1"/>
          <p:nvPr/>
        </p:nvSpPr>
        <p:spPr>
          <a:xfrm>
            <a:off x="2963280" y="2151582"/>
            <a:ext cx="15927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Injury</a:t>
            </a:r>
          </a:p>
        </p:txBody>
      </p:sp>
      <p:sp>
        <p:nvSpPr>
          <p:cNvPr id="25" name="TextBox 24">
            <a:extLst>
              <a:ext uri="{FF2B5EF4-FFF2-40B4-BE49-F238E27FC236}">
                <a16:creationId xmlns:a16="http://schemas.microsoft.com/office/drawing/2014/main" id="{4D3B519E-F5DC-42BF-D491-10165C74A5F1}"/>
              </a:ext>
            </a:extLst>
          </p:cNvPr>
          <p:cNvSpPr txBox="1"/>
          <p:nvPr/>
        </p:nvSpPr>
        <p:spPr>
          <a:xfrm>
            <a:off x="9421298" y="968088"/>
            <a:ext cx="342550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Reputation Damage</a:t>
            </a:r>
          </a:p>
        </p:txBody>
      </p:sp>
      <p:sp>
        <p:nvSpPr>
          <p:cNvPr id="26" name="TextBox 25">
            <a:extLst>
              <a:ext uri="{FF2B5EF4-FFF2-40B4-BE49-F238E27FC236}">
                <a16:creationId xmlns:a16="http://schemas.microsoft.com/office/drawing/2014/main" id="{1E26A2C0-516D-8FE9-9DC9-D5A45C2CCA4F}"/>
              </a:ext>
            </a:extLst>
          </p:cNvPr>
          <p:cNvSpPr txBox="1"/>
          <p:nvPr/>
        </p:nvSpPr>
        <p:spPr>
          <a:xfrm>
            <a:off x="9835084" y="3378849"/>
            <a:ext cx="21283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Legal Action</a:t>
            </a:r>
          </a:p>
        </p:txBody>
      </p:sp>
      <p:sp>
        <p:nvSpPr>
          <p:cNvPr id="27" name="TextBox 26">
            <a:extLst>
              <a:ext uri="{FF2B5EF4-FFF2-40B4-BE49-F238E27FC236}">
                <a16:creationId xmlns:a16="http://schemas.microsoft.com/office/drawing/2014/main" id="{7F59F9CE-BD97-77E2-0A80-F6C760382176}"/>
              </a:ext>
            </a:extLst>
          </p:cNvPr>
          <p:cNvSpPr txBox="1"/>
          <p:nvPr/>
        </p:nvSpPr>
        <p:spPr>
          <a:xfrm>
            <a:off x="6762727" y="2191493"/>
            <a:ext cx="35411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Financial Implications</a:t>
            </a:r>
          </a:p>
        </p:txBody>
      </p:sp>
      <p:sp>
        <p:nvSpPr>
          <p:cNvPr id="28" name="TextBox 27">
            <a:extLst>
              <a:ext uri="{FF2B5EF4-FFF2-40B4-BE49-F238E27FC236}">
                <a16:creationId xmlns:a16="http://schemas.microsoft.com/office/drawing/2014/main" id="{42F70F3F-2C3E-7FE9-FE18-32969E7B93D4}"/>
              </a:ext>
            </a:extLst>
          </p:cNvPr>
          <p:cNvSpPr txBox="1"/>
          <p:nvPr/>
        </p:nvSpPr>
        <p:spPr>
          <a:xfrm>
            <a:off x="4788066" y="3425045"/>
            <a:ext cx="232668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Project Delays</a:t>
            </a:r>
          </a:p>
        </p:txBody>
      </p:sp>
      <p:sp>
        <p:nvSpPr>
          <p:cNvPr id="29" name="TextBox 28">
            <a:extLst>
              <a:ext uri="{FF2B5EF4-FFF2-40B4-BE49-F238E27FC236}">
                <a16:creationId xmlns:a16="http://schemas.microsoft.com/office/drawing/2014/main" id="{BE9816C2-7E48-359A-6BD7-85F7C62E972C}"/>
              </a:ext>
            </a:extLst>
          </p:cNvPr>
          <p:cNvSpPr txBox="1"/>
          <p:nvPr/>
        </p:nvSpPr>
        <p:spPr>
          <a:xfrm>
            <a:off x="4177102" y="1004137"/>
            <a:ext cx="386056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Environmental Damage</a:t>
            </a:r>
          </a:p>
        </p:txBody>
      </p:sp>
      <p:sp>
        <p:nvSpPr>
          <p:cNvPr id="30" name="TextBox 29">
            <a:extLst>
              <a:ext uri="{FF2B5EF4-FFF2-40B4-BE49-F238E27FC236}">
                <a16:creationId xmlns:a16="http://schemas.microsoft.com/office/drawing/2014/main" id="{05478E35-DFF8-6375-259C-7DDC31A832FD}"/>
              </a:ext>
            </a:extLst>
          </p:cNvPr>
          <p:cNvSpPr txBox="1"/>
          <p:nvPr/>
        </p:nvSpPr>
        <p:spPr>
          <a:xfrm>
            <a:off x="401230" y="3339658"/>
            <a:ext cx="15927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Explosion</a:t>
            </a:r>
          </a:p>
        </p:txBody>
      </p:sp>
      <p:pic>
        <p:nvPicPr>
          <p:cNvPr id="32" name="Picture 31">
            <a:extLst>
              <a:ext uri="{FF2B5EF4-FFF2-40B4-BE49-F238E27FC236}">
                <a16:creationId xmlns:a16="http://schemas.microsoft.com/office/drawing/2014/main" id="{EA972E7F-6E6A-0CD0-1CB4-8C0CE025E642}"/>
              </a:ext>
            </a:extLst>
          </p:cNvPr>
          <p:cNvPicPr>
            <a:picLocks noChangeAspect="1"/>
          </p:cNvPicPr>
          <p:nvPr/>
        </p:nvPicPr>
        <p:blipFill>
          <a:blip r:embed="rId10"/>
          <a:stretch>
            <a:fillRect/>
          </a:stretch>
        </p:blipFill>
        <p:spPr>
          <a:xfrm>
            <a:off x="2521233" y="2613247"/>
            <a:ext cx="1928965" cy="1666667"/>
          </a:xfrm>
          <a:prstGeom prst="rect">
            <a:avLst/>
          </a:prstGeom>
        </p:spPr>
      </p:pic>
    </p:spTree>
    <p:extLst>
      <p:ext uri="{BB962C8B-B14F-4D97-AF65-F5344CB8AC3E}">
        <p14:creationId xmlns:p14="http://schemas.microsoft.com/office/powerpoint/2010/main" val="251097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Past Incident Example</a:t>
            </a:r>
          </a:p>
        </p:txBody>
      </p:sp>
      <p:pic>
        <p:nvPicPr>
          <p:cNvPr id="3" name="Online Media 2" title="House explodes in New York after contractor strikes gas service line">
            <a:hlinkClick r:id="" action="ppaction://media"/>
            <a:extLst>
              <a:ext uri="{FF2B5EF4-FFF2-40B4-BE49-F238E27FC236}">
                <a16:creationId xmlns:a16="http://schemas.microsoft.com/office/drawing/2014/main" id="{C5FBAF1A-5181-70FE-DE3E-CDD0FC79054C}"/>
              </a:ext>
            </a:extLst>
          </p:cNvPr>
          <p:cNvPicPr>
            <a:picLocks noRot="1" noChangeAspect="1"/>
          </p:cNvPicPr>
          <p:nvPr>
            <a:videoFile r:link="rId1"/>
          </p:nvPr>
        </p:nvPicPr>
        <p:blipFill>
          <a:blip r:embed="rId4"/>
          <a:stretch>
            <a:fillRect/>
          </a:stretch>
        </p:blipFill>
        <p:spPr>
          <a:xfrm>
            <a:off x="1861073" y="1036266"/>
            <a:ext cx="7914422" cy="4471649"/>
          </a:xfrm>
          <a:prstGeom prst="rect">
            <a:avLst/>
          </a:prstGeom>
        </p:spPr>
      </p:pic>
    </p:spTree>
    <p:extLst>
      <p:ext uri="{BB962C8B-B14F-4D97-AF65-F5344CB8AC3E}">
        <p14:creationId xmlns:p14="http://schemas.microsoft.com/office/powerpoint/2010/main" val="12018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D729E-0399-49DD-9B1B-86E5AEBD1895}"/>
              </a:ext>
            </a:extLst>
          </p:cNvPr>
          <p:cNvSpPr/>
          <p:nvPr/>
        </p:nvSpPr>
        <p:spPr>
          <a:xfrm>
            <a:off x="0" y="0"/>
            <a:ext cx="12192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Another Incident Example</a:t>
            </a:r>
          </a:p>
        </p:txBody>
      </p:sp>
      <p:pic>
        <p:nvPicPr>
          <p:cNvPr id="5" name="Picture 4">
            <a:extLst>
              <a:ext uri="{FF2B5EF4-FFF2-40B4-BE49-F238E27FC236}">
                <a16:creationId xmlns:a16="http://schemas.microsoft.com/office/drawing/2014/main" id="{8B8BF472-1D0D-55FC-0256-AADE2AEE4A4D}"/>
              </a:ext>
            </a:extLst>
          </p:cNvPr>
          <p:cNvPicPr>
            <a:picLocks noChangeAspect="1"/>
          </p:cNvPicPr>
          <p:nvPr/>
        </p:nvPicPr>
        <p:blipFill>
          <a:blip r:embed="rId3"/>
          <a:stretch>
            <a:fillRect/>
          </a:stretch>
        </p:blipFill>
        <p:spPr>
          <a:xfrm>
            <a:off x="0" y="2435400"/>
            <a:ext cx="12085120" cy="2659400"/>
          </a:xfrm>
          <a:prstGeom prst="rect">
            <a:avLst/>
          </a:prstGeom>
        </p:spPr>
      </p:pic>
      <p:pic>
        <p:nvPicPr>
          <p:cNvPr id="9" name="Picture 8">
            <a:extLst>
              <a:ext uri="{FF2B5EF4-FFF2-40B4-BE49-F238E27FC236}">
                <a16:creationId xmlns:a16="http://schemas.microsoft.com/office/drawing/2014/main" id="{FC338382-FBFC-03B3-0544-B7701006F444}"/>
              </a:ext>
            </a:extLst>
          </p:cNvPr>
          <p:cNvPicPr>
            <a:picLocks noChangeAspect="1"/>
          </p:cNvPicPr>
          <p:nvPr/>
        </p:nvPicPr>
        <p:blipFill>
          <a:blip r:embed="rId4"/>
          <a:stretch>
            <a:fillRect/>
          </a:stretch>
        </p:blipFill>
        <p:spPr>
          <a:xfrm>
            <a:off x="679385" y="1085568"/>
            <a:ext cx="10588680" cy="1349832"/>
          </a:xfrm>
          <a:prstGeom prst="rect">
            <a:avLst/>
          </a:prstGeom>
        </p:spPr>
      </p:pic>
    </p:spTree>
    <p:extLst>
      <p:ext uri="{BB962C8B-B14F-4D97-AF65-F5344CB8AC3E}">
        <p14:creationId xmlns:p14="http://schemas.microsoft.com/office/powerpoint/2010/main" val="685772464"/>
      </p:ext>
    </p:extLst>
  </p:cSld>
  <p:clrMapOvr>
    <a:masterClrMapping/>
  </p:clrMapOvr>
</p:sld>
</file>

<file path=ppt/theme/theme1.xml><?xml version="1.0" encoding="utf-8"?>
<a:theme xmlns:a="http://schemas.openxmlformats.org/drawingml/2006/main" name="Theme1">
  <a:themeElements>
    <a:clrScheme name="PHMSA Official 8-11">
      <a:dk1>
        <a:sysClr val="windowText" lastClr="000000"/>
      </a:dk1>
      <a:lt1>
        <a:sysClr val="window" lastClr="FFFFFF"/>
      </a:lt1>
      <a:dk2>
        <a:srgbClr val="3F4A75"/>
      </a:dk2>
      <a:lt2>
        <a:srgbClr val="E7E6E6"/>
      </a:lt2>
      <a:accent1>
        <a:srgbClr val="62A8E5"/>
      </a:accent1>
      <a:accent2>
        <a:srgbClr val="FF883C"/>
      </a:accent2>
      <a:accent3>
        <a:srgbClr val="D2515E"/>
      </a:accent3>
      <a:accent4>
        <a:srgbClr val="247E6F"/>
      </a:accent4>
      <a:accent5>
        <a:srgbClr val="3F4A75"/>
      </a:accent5>
      <a:accent6>
        <a:srgbClr val="FFC700"/>
      </a:accent6>
      <a:hlink>
        <a:srgbClr val="0070C0"/>
      </a:hlink>
      <a:folHlink>
        <a:srgbClr val="954F72"/>
      </a:folHlink>
    </a:clrScheme>
    <a:fontScheme name="OPS Quarterly Report 10-05-2009">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S Quarterly Report 10-05-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S Quarterly Report 10-05-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S Quarterly Report 10-05-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S Quarterly Report 10-05-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S Quarterly Report 10-05-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S Quarterly Report 10-05-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S Quarterly Report 10-05-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S Quarterly Report 10-05-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S Quarterly Report 10-05-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S Quarterly Report 10-05-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S Quarterly Report 10-05-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D87739147104A9C23FA60EAEA14FA" ma:contentTypeVersion="4" ma:contentTypeDescription="Create a new document." ma:contentTypeScope="" ma:versionID="1ab084fd89b7d89c71f23298dae49df5">
  <xsd:schema xmlns:xsd="http://www.w3.org/2001/XMLSchema" xmlns:xs="http://www.w3.org/2001/XMLSchema" xmlns:p="http://schemas.microsoft.com/office/2006/metadata/properties" xmlns:ns2="6327d30d-f7c6-4029-83c2-b2c5c6ed3160" targetNamespace="http://schemas.microsoft.com/office/2006/metadata/properties" ma:root="true" ma:fieldsID="24bbdb8d5c0036ffceefc2c70d96a6b5" ns2:_="">
    <xsd:import namespace="6327d30d-f7c6-4029-83c2-b2c5c6ed31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7d30d-f7c6-4029-83c2-b2c5c6ed3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440E0-173E-440B-BF93-385D440C9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7d30d-f7c6-4029-83c2-b2c5c6ed31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1BF6E9-6F22-4C6B-8DF9-36613332110A}">
  <ds:schemaRefs>
    <ds:schemaRef ds:uri="http://schemas.microsoft.com/office/2006/documentManagement/types"/>
    <ds:schemaRef ds:uri="http://schemas.microsoft.com/office/2006/metadata/properties"/>
    <ds:schemaRef ds:uri="http://purl.org/dc/elements/1.1/"/>
    <ds:schemaRef ds:uri="http://www.w3.org/XML/1998/namespace"/>
    <ds:schemaRef ds:uri="b3ce6949-99fe-4549-b75a-2322037c47c1"/>
    <ds:schemaRef ds:uri="http://purl.org/dc/terms/"/>
    <ds:schemaRef ds:uri="63ed583d-7590-47b9-98bc-2af72f9646ac"/>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253B253-D802-4F10-AA4A-549EE63F6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26640</TotalTime>
  <Words>1270</Words>
  <Application>Microsoft Office PowerPoint</Application>
  <PresentationFormat>Widescreen</PresentationFormat>
  <Paragraphs>248</Paragraphs>
  <Slides>27</Slides>
  <Notes>27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Rounded MT Bold</vt:lpstr>
      <vt:lpstr>Calibri</vt:lpstr>
      <vt:lpstr>Helvetica</vt:lpstr>
      <vt:lpstr>Tahoma</vt:lpstr>
      <vt:lpstr>Times New Roman</vt:lpstr>
      <vt:lpstr>Verdana</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PHMSA Experience!</dc:title>
  <dc:creator>Pearch, Stephen (PHMSA)</dc:creator>
  <cp:lastModifiedBy>Lisa Powers</cp:lastModifiedBy>
  <cp:revision>797</cp:revision>
  <dcterms:created xsi:type="dcterms:W3CDTF">2019-08-08T18:07:55Z</dcterms:created>
  <dcterms:modified xsi:type="dcterms:W3CDTF">2025-03-13T00:38:49Z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0x0101005B8D87739147104A9C23FA60EAEA14FA</vt:lpwstr>
  </property>
  <property fmtid="{D5CDD505-2E9C-101B-9397-08002B2CF9AE}" pid="3" name="MediaServiceImageTags">
    <vt:lpwstr/>
  </property>
</Properties>
</file>