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4"/>
  </p:sldMasterIdLst>
  <p:notesMasterIdLst>
    <p:notesMasterId r:id="rId36"/>
  </p:notesMasterIdLst>
  <p:sldIdLst>
    <p:sldId id="406" r:id="rId5"/>
    <p:sldId id="269" r:id="rId6"/>
    <p:sldId id="347" r:id="rId7"/>
    <p:sldId id="265" r:id="rId8"/>
    <p:sldId id="271" r:id="rId9"/>
    <p:sldId id="351" r:id="rId10"/>
    <p:sldId id="408" r:id="rId11"/>
    <p:sldId id="287" r:id="rId12"/>
    <p:sldId id="299" r:id="rId13"/>
    <p:sldId id="350" r:id="rId14"/>
    <p:sldId id="409" r:id="rId15"/>
    <p:sldId id="301" r:id="rId16"/>
    <p:sldId id="404" r:id="rId17"/>
    <p:sldId id="302" r:id="rId18"/>
    <p:sldId id="357" r:id="rId19"/>
    <p:sldId id="359" r:id="rId20"/>
    <p:sldId id="360" r:id="rId21"/>
    <p:sldId id="403" r:id="rId22"/>
    <p:sldId id="410" r:id="rId23"/>
    <p:sldId id="401" r:id="rId24"/>
    <p:sldId id="411" r:id="rId25"/>
    <p:sldId id="294" r:id="rId26"/>
    <p:sldId id="295" r:id="rId27"/>
    <p:sldId id="312" r:id="rId28"/>
    <p:sldId id="356" r:id="rId29"/>
    <p:sldId id="397" r:id="rId30"/>
    <p:sldId id="398" r:id="rId31"/>
    <p:sldId id="318" r:id="rId32"/>
    <p:sldId id="323" r:id="rId33"/>
    <p:sldId id="324" r:id="rId34"/>
    <p:sldId id="33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BC55"/>
    <a:srgbClr val="00C459"/>
    <a:srgbClr val="00D661"/>
    <a:srgbClr val="00E668"/>
    <a:srgbClr val="00DA63"/>
    <a:srgbClr val="FFC5F4"/>
    <a:srgbClr val="FFC9F5"/>
    <a:srgbClr val="FFB7F1"/>
    <a:srgbClr val="FFA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1" Type="http://schemas.openxmlformats.org/officeDocument/2006/relationships/hyperlink" Target="http://www.digsafe.com/"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digsafe.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6C156F-6E1F-42E5-B105-0DB158234D8D}"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40F7D8E9-9E56-4B1F-B918-C2A411B9A6B8}">
      <dgm:prSet phldrT="[Text]" custT="1"/>
      <dgm:spPr>
        <a:solidFill>
          <a:srgbClr val="FFC000"/>
        </a:solidFill>
      </dgm:spPr>
      <dgm:t>
        <a:bodyPr/>
        <a:lstStyle/>
        <a:p>
          <a:r>
            <a:rPr lang="en-US" sz="2000" b="1" dirty="0">
              <a:solidFill>
                <a:srgbClr val="FF0000"/>
              </a:solidFill>
            </a:rPr>
            <a:t>Violations related to </a:t>
          </a:r>
          <a:r>
            <a:rPr lang="en-US" sz="2000" b="1" u="sng" dirty="0">
              <a:solidFill>
                <a:srgbClr val="FF0000"/>
              </a:solidFill>
            </a:rPr>
            <a:t>natural gas</a:t>
          </a:r>
          <a:r>
            <a:rPr lang="en-US" sz="2000" b="1" u="none" dirty="0">
              <a:solidFill>
                <a:srgbClr val="FF0000"/>
              </a:solidFill>
            </a:rPr>
            <a:t>:</a:t>
          </a:r>
        </a:p>
      </dgm:t>
    </dgm:pt>
    <dgm:pt modelId="{7CCE5A52-2FE8-42C3-A842-3417823F8047}" type="parTrans" cxnId="{72B8B478-B091-4932-ACE8-DCA0F52E45D7}">
      <dgm:prSet/>
      <dgm:spPr/>
      <dgm:t>
        <a:bodyPr/>
        <a:lstStyle/>
        <a:p>
          <a:endParaRPr lang="en-US"/>
        </a:p>
      </dgm:t>
    </dgm:pt>
    <dgm:pt modelId="{E4D3C1EB-7574-4BE0-A725-0FC572273365}" type="sibTrans" cxnId="{72B8B478-B091-4932-ACE8-DCA0F52E45D7}">
      <dgm:prSet/>
      <dgm:spPr/>
      <dgm:t>
        <a:bodyPr/>
        <a:lstStyle/>
        <a:p>
          <a:endParaRPr lang="en-US"/>
        </a:p>
      </dgm:t>
    </dgm:pt>
    <dgm:pt modelId="{7B65EF1F-B000-4EE6-840E-8D9635D1B449}">
      <dgm:prSet phldrT="[Text]" custT="1"/>
      <dgm:spPr>
        <a:solidFill>
          <a:srgbClr val="FFC000">
            <a:alpha val="90000"/>
          </a:srgbClr>
        </a:solidFill>
      </dgm:spPr>
      <dgm:t>
        <a:bodyPr anchor="ctr" anchorCtr="0"/>
        <a:lstStyle/>
        <a:p>
          <a:pPr algn="l">
            <a:buFontTx/>
            <a:buNone/>
          </a:pPr>
          <a:r>
            <a:rPr lang="en-US" sz="2000" b="1" dirty="0">
              <a:solidFill>
                <a:srgbClr val="FF0000"/>
              </a:solidFill>
            </a:rPr>
            <a:t>   Fines can be issued up to $500,000 for each violation for each day that the violation exists, up to a maximum of $10,000,000 for a related series of </a:t>
          </a:r>
          <a:r>
            <a:rPr lang="en-US" sz="2000" b="1" u="none" baseline="0" dirty="0">
              <a:solidFill>
                <a:srgbClr val="FF0000"/>
              </a:solidFill>
            </a:rPr>
            <a:t>violations</a:t>
          </a:r>
          <a:r>
            <a:rPr lang="en-US" sz="2000" b="1" dirty="0">
              <a:solidFill>
                <a:srgbClr val="FF0000"/>
              </a:solidFill>
            </a:rPr>
            <a:t>.  </a:t>
          </a:r>
        </a:p>
      </dgm:t>
    </dgm:pt>
    <dgm:pt modelId="{B95577E1-1182-47B2-A33D-F5572D017A29}" type="parTrans" cxnId="{7625787F-59D6-4F66-A836-485337AF0726}">
      <dgm:prSet/>
      <dgm:spPr/>
      <dgm:t>
        <a:bodyPr/>
        <a:lstStyle/>
        <a:p>
          <a:endParaRPr lang="en-US"/>
        </a:p>
      </dgm:t>
    </dgm:pt>
    <dgm:pt modelId="{7091FBF5-1DD6-48F0-B238-054486DBB8D4}" type="sibTrans" cxnId="{7625787F-59D6-4F66-A836-485337AF0726}">
      <dgm:prSet/>
      <dgm:spPr/>
      <dgm:t>
        <a:bodyPr/>
        <a:lstStyle/>
        <a:p>
          <a:endParaRPr lang="en-US"/>
        </a:p>
      </dgm:t>
    </dgm:pt>
    <dgm:pt modelId="{E1F56071-9F86-457B-96FE-4F5F6973FC54}">
      <dgm:prSet phldrT="[Text]" custT="1"/>
      <dgm:spPr>
        <a:solidFill>
          <a:srgbClr val="FFC000">
            <a:alpha val="90000"/>
          </a:srgbClr>
        </a:solidFill>
      </dgm:spPr>
      <dgm:t>
        <a:bodyPr anchor="ctr" anchorCtr="0"/>
        <a:lstStyle/>
        <a:p>
          <a:pPr>
            <a:buFont typeface="Arial" panose="020B0604020202020204" pitchFamily="34" charset="0"/>
            <a:buNone/>
          </a:pPr>
          <a:r>
            <a:rPr lang="en-US" sz="2400" b="1" dirty="0">
              <a:solidFill>
                <a:srgbClr val="FF0000"/>
              </a:solidFill>
            </a:rPr>
            <a:t>  Fine for 1</a:t>
          </a:r>
          <a:r>
            <a:rPr lang="en-US" sz="2400" b="1" baseline="30000" dirty="0">
              <a:solidFill>
                <a:srgbClr val="FF0000"/>
              </a:solidFill>
            </a:rPr>
            <a:t>st</a:t>
          </a:r>
          <a:r>
            <a:rPr lang="en-US" sz="2400" b="1" dirty="0">
              <a:solidFill>
                <a:srgbClr val="FF0000"/>
              </a:solidFill>
            </a:rPr>
            <a:t> offence start with minimum of $1,000.</a:t>
          </a:r>
        </a:p>
      </dgm:t>
    </dgm:pt>
    <dgm:pt modelId="{916AD7CE-1B39-4D86-9CEB-1F4942F54756}" type="parTrans" cxnId="{10644B04-DBFD-445E-A891-4AAAEBC07153}">
      <dgm:prSet/>
      <dgm:spPr/>
      <dgm:t>
        <a:bodyPr/>
        <a:lstStyle/>
        <a:p>
          <a:endParaRPr lang="en-US"/>
        </a:p>
      </dgm:t>
    </dgm:pt>
    <dgm:pt modelId="{66EBB6C9-446E-4CAA-8B7B-39B3C3C9D4E3}" type="sibTrans" cxnId="{10644B04-DBFD-445E-A891-4AAAEBC07153}">
      <dgm:prSet/>
      <dgm:spPr/>
      <dgm:t>
        <a:bodyPr/>
        <a:lstStyle/>
        <a:p>
          <a:endParaRPr lang="en-US"/>
        </a:p>
      </dgm:t>
    </dgm:pt>
    <dgm:pt modelId="{B65E81DA-E942-4EC8-89F7-58CA5141E127}">
      <dgm:prSet phldrT="[Text]" custT="1"/>
      <dgm:spPr>
        <a:solidFill>
          <a:srgbClr val="FFC000"/>
        </a:solidFill>
      </dgm:spPr>
      <dgm:t>
        <a:bodyPr/>
        <a:lstStyle/>
        <a:p>
          <a:r>
            <a:rPr lang="en-US" sz="1900" b="1" kern="1200" dirty="0">
              <a:solidFill>
                <a:srgbClr val="FF0000"/>
              </a:solidFill>
            </a:rPr>
            <a:t>Violations </a:t>
          </a:r>
          <a:r>
            <a:rPr lang="en-US" sz="1900" b="1" i="0" u="sng" kern="1200" dirty="0">
              <a:solidFill>
                <a:srgbClr val="FF0000"/>
              </a:solidFill>
            </a:rPr>
            <a:t>not</a:t>
          </a:r>
          <a:r>
            <a:rPr lang="en-US" sz="1900" b="1" kern="1200" dirty="0">
              <a:solidFill>
                <a:srgbClr val="FF0000"/>
              </a:solidFill>
            </a:rPr>
            <a:t> related to natural gas for e.g.: </a:t>
          </a:r>
          <a:r>
            <a:rPr lang="en-US" sz="1900" b="1" u="sng" kern="1200" dirty="0">
              <a:solidFill>
                <a:srgbClr val="FF0000"/>
              </a:solidFill>
            </a:rPr>
            <a:t>electrical</a:t>
          </a:r>
          <a:r>
            <a:rPr lang="en-US" sz="1900" b="1" kern="1200" dirty="0">
              <a:solidFill>
                <a:srgbClr val="FF0000"/>
              </a:solidFill>
            </a:rPr>
            <a:t>, </a:t>
          </a:r>
          <a:r>
            <a:rPr lang="en-US" sz="1900" b="1" u="sng" kern="1200" dirty="0">
              <a:solidFill>
                <a:srgbClr val="FF0000"/>
              </a:solidFill>
            </a:rPr>
            <a:t>communications</a:t>
          </a:r>
          <a:r>
            <a:rPr lang="en-US" sz="1900" b="1" kern="1200" dirty="0">
              <a:solidFill>
                <a:srgbClr val="FF0000"/>
              </a:solidFill>
            </a:rPr>
            <a:t>, </a:t>
          </a:r>
          <a:r>
            <a:rPr lang="en-US" sz="1900" b="1" u="sng" kern="1200" dirty="0">
              <a:solidFill>
                <a:srgbClr val="FF0000"/>
              </a:solidFill>
              <a:latin typeface="Century Gothic" panose="020B0502020202020204"/>
              <a:ea typeface="+mn-ea"/>
              <a:cs typeface="+mn-cs"/>
            </a:rPr>
            <a:t>water</a:t>
          </a:r>
          <a:r>
            <a:rPr lang="en-US" sz="1900" b="1" kern="1200" dirty="0">
              <a:solidFill>
                <a:srgbClr val="FF0000"/>
              </a:solidFill>
            </a:rPr>
            <a:t>, </a:t>
          </a:r>
          <a:r>
            <a:rPr lang="en-US" sz="1900" b="1" u="sng" kern="1200" dirty="0">
              <a:solidFill>
                <a:srgbClr val="FF0000"/>
              </a:solidFill>
            </a:rPr>
            <a:t>sewer</a:t>
          </a:r>
          <a:r>
            <a:rPr lang="en-US" sz="1900" b="1" kern="1200" dirty="0">
              <a:solidFill>
                <a:srgbClr val="FF0000"/>
              </a:solidFill>
            </a:rPr>
            <a:t>, </a:t>
          </a:r>
          <a:r>
            <a:rPr lang="en-US" sz="1900" b="1" u="sng" kern="1200" dirty="0">
              <a:solidFill>
                <a:srgbClr val="FF0000"/>
              </a:solidFill>
            </a:rPr>
            <a:t>etc.</a:t>
          </a:r>
          <a:r>
            <a:rPr lang="en-US" sz="1900" b="1" kern="1200" dirty="0">
              <a:solidFill>
                <a:srgbClr val="FF0000"/>
              </a:solidFill>
            </a:rPr>
            <a:t>:</a:t>
          </a:r>
          <a:endParaRPr lang="en-US" sz="1900" kern="1200" dirty="0"/>
        </a:p>
      </dgm:t>
    </dgm:pt>
    <dgm:pt modelId="{943B3AA5-89B1-4ED0-AB5B-E3B0ABAA8A1A}" type="sibTrans" cxnId="{27189389-14FE-4153-BC10-A121B1537BB2}">
      <dgm:prSet/>
      <dgm:spPr/>
      <dgm:t>
        <a:bodyPr/>
        <a:lstStyle/>
        <a:p>
          <a:endParaRPr lang="en-US"/>
        </a:p>
      </dgm:t>
    </dgm:pt>
    <dgm:pt modelId="{12655328-2B1B-4281-B2D8-C399339CF40F}" type="parTrans" cxnId="{27189389-14FE-4153-BC10-A121B1537BB2}">
      <dgm:prSet/>
      <dgm:spPr/>
      <dgm:t>
        <a:bodyPr/>
        <a:lstStyle/>
        <a:p>
          <a:endParaRPr lang="en-US"/>
        </a:p>
      </dgm:t>
    </dgm:pt>
    <dgm:pt modelId="{38ABA7BE-2363-4EEF-B6E7-C91DC011FBC3}">
      <dgm:prSet phldrT="[Text]" custT="1"/>
      <dgm:spPr>
        <a:solidFill>
          <a:srgbClr val="FFC000">
            <a:alpha val="90000"/>
          </a:srgbClr>
        </a:solidFill>
      </dgm:spPr>
      <dgm:t>
        <a:bodyPr anchor="ctr" anchorCtr="0"/>
        <a:lstStyle/>
        <a:p>
          <a:pPr>
            <a:buFont typeface="Arial" panose="020B0604020202020204" pitchFamily="34" charset="0"/>
            <a:buNone/>
          </a:pPr>
          <a:r>
            <a:rPr lang="en-US" sz="2400" b="1" dirty="0">
              <a:solidFill>
                <a:srgbClr val="FF0000"/>
              </a:solidFill>
            </a:rPr>
            <a:t>  Fine for 2</a:t>
          </a:r>
          <a:r>
            <a:rPr lang="en-US" sz="2400" b="1" baseline="30000" dirty="0">
              <a:solidFill>
                <a:srgbClr val="FF0000"/>
              </a:solidFill>
            </a:rPr>
            <a:t>nd</a:t>
          </a:r>
          <a:r>
            <a:rPr lang="en-US" sz="2400" b="1" dirty="0">
              <a:solidFill>
                <a:srgbClr val="FF0000"/>
              </a:solidFill>
            </a:rPr>
            <a:t> offense within 12 months are $5,000 to $10,000. </a:t>
          </a:r>
        </a:p>
      </dgm:t>
    </dgm:pt>
    <dgm:pt modelId="{C37F64B4-C1F1-4116-9325-94DABE47B317}" type="parTrans" cxnId="{18227B02-D2A9-4FFE-8EFF-E30F8F3C9916}">
      <dgm:prSet/>
      <dgm:spPr/>
      <dgm:t>
        <a:bodyPr/>
        <a:lstStyle/>
        <a:p>
          <a:endParaRPr lang="en-US"/>
        </a:p>
      </dgm:t>
    </dgm:pt>
    <dgm:pt modelId="{801217C0-54D8-4083-A076-AF61E63EBE18}" type="sibTrans" cxnId="{18227B02-D2A9-4FFE-8EFF-E30F8F3C9916}">
      <dgm:prSet/>
      <dgm:spPr/>
      <dgm:t>
        <a:bodyPr/>
        <a:lstStyle/>
        <a:p>
          <a:endParaRPr lang="en-US"/>
        </a:p>
      </dgm:t>
    </dgm:pt>
    <dgm:pt modelId="{D43AED7B-FCBD-474C-9445-F3CDEA0DF9C4}">
      <dgm:prSet phldrT="[Text]" custT="1"/>
      <dgm:spPr>
        <a:solidFill>
          <a:srgbClr val="FFC000">
            <a:alpha val="90000"/>
          </a:srgbClr>
        </a:solidFill>
      </dgm:spPr>
      <dgm:t>
        <a:bodyPr anchor="ctr" anchorCtr="0"/>
        <a:lstStyle/>
        <a:p>
          <a:pPr>
            <a:buFont typeface="Arial" panose="020B0604020202020204" pitchFamily="34" charset="0"/>
            <a:buNone/>
          </a:pPr>
          <a:endParaRPr lang="en-US" sz="800" b="1" dirty="0">
            <a:solidFill>
              <a:srgbClr val="FF0000"/>
            </a:solidFill>
          </a:endParaRPr>
        </a:p>
      </dgm:t>
    </dgm:pt>
    <dgm:pt modelId="{DA886C12-01A2-4D52-B912-B27D15777C23}" type="parTrans" cxnId="{6DEE209A-080D-4901-8C5E-3DF5C3D60D5E}">
      <dgm:prSet/>
      <dgm:spPr/>
      <dgm:t>
        <a:bodyPr/>
        <a:lstStyle/>
        <a:p>
          <a:endParaRPr lang="en-US"/>
        </a:p>
      </dgm:t>
    </dgm:pt>
    <dgm:pt modelId="{3224F76F-3EA2-4883-80CB-04BBA7A27CF3}" type="sibTrans" cxnId="{6DEE209A-080D-4901-8C5E-3DF5C3D60D5E}">
      <dgm:prSet/>
      <dgm:spPr/>
      <dgm:t>
        <a:bodyPr/>
        <a:lstStyle/>
        <a:p>
          <a:endParaRPr lang="en-US"/>
        </a:p>
      </dgm:t>
    </dgm:pt>
    <dgm:pt modelId="{8AFAA96E-C521-4740-B377-94CE92702CF7}">
      <dgm:prSet phldrT="[Text]" custT="1"/>
      <dgm:spPr>
        <a:solidFill>
          <a:srgbClr val="FFC000">
            <a:alpha val="90000"/>
          </a:srgbClr>
        </a:solidFill>
      </dgm:spPr>
      <dgm:t>
        <a:bodyPr anchor="ctr" anchorCtr="0"/>
        <a:lstStyle/>
        <a:p>
          <a:pPr algn="l">
            <a:buFont typeface="Arial" panose="020B0604020202020204" pitchFamily="34" charset="0"/>
            <a:buNone/>
          </a:pPr>
          <a:r>
            <a:rPr lang="en-US" sz="2000" b="1" dirty="0">
              <a:solidFill>
                <a:srgbClr val="FF0000"/>
              </a:solidFill>
            </a:rPr>
            <a:t>   These dollar amounts shall be doubled if similar violation(s) in the past three years. </a:t>
          </a:r>
          <a:r>
            <a:rPr lang="en-US" sz="2400" b="1" dirty="0">
              <a:solidFill>
                <a:srgbClr val="FF0000"/>
              </a:solidFill>
            </a:rPr>
            <a:t> </a:t>
          </a:r>
        </a:p>
      </dgm:t>
    </dgm:pt>
    <dgm:pt modelId="{67E0D3FC-3EE5-42F9-983E-DE856A150824}" type="parTrans" cxnId="{C956A2AA-F9AC-4332-9F82-0312944BD705}">
      <dgm:prSet/>
      <dgm:spPr/>
      <dgm:t>
        <a:bodyPr/>
        <a:lstStyle/>
        <a:p>
          <a:endParaRPr lang="en-US"/>
        </a:p>
      </dgm:t>
    </dgm:pt>
    <dgm:pt modelId="{030465CF-0DC2-4CCB-9AC2-756442E3976F}" type="sibTrans" cxnId="{C956A2AA-F9AC-4332-9F82-0312944BD705}">
      <dgm:prSet/>
      <dgm:spPr/>
      <dgm:t>
        <a:bodyPr/>
        <a:lstStyle/>
        <a:p>
          <a:endParaRPr lang="en-US"/>
        </a:p>
      </dgm:t>
    </dgm:pt>
    <dgm:pt modelId="{79F8A37A-02BC-4849-90B0-605B2011C473}">
      <dgm:prSet phldrT="[Text]" custT="1"/>
      <dgm:spPr>
        <a:solidFill>
          <a:srgbClr val="FFC000">
            <a:alpha val="90000"/>
          </a:srgbClr>
        </a:solidFill>
      </dgm:spPr>
      <dgm:t>
        <a:bodyPr anchor="ctr" anchorCtr="0"/>
        <a:lstStyle/>
        <a:p>
          <a:pPr algn="l">
            <a:buFont typeface="Arial" panose="020B0604020202020204" pitchFamily="34" charset="0"/>
            <a:buNone/>
          </a:pPr>
          <a:endParaRPr lang="en-US" sz="800" b="1" dirty="0">
            <a:solidFill>
              <a:srgbClr val="FF0000"/>
            </a:solidFill>
          </a:endParaRPr>
        </a:p>
      </dgm:t>
    </dgm:pt>
    <dgm:pt modelId="{932C1C35-DD05-4AA2-A951-04EFCE84EA97}" type="parTrans" cxnId="{95181CC4-BB87-4BD4-A4CC-046FDA9D5604}">
      <dgm:prSet/>
      <dgm:spPr/>
      <dgm:t>
        <a:bodyPr/>
        <a:lstStyle/>
        <a:p>
          <a:endParaRPr lang="en-US"/>
        </a:p>
      </dgm:t>
    </dgm:pt>
    <dgm:pt modelId="{7ABA09A8-F169-424F-8107-5D8AA6B8C010}" type="sibTrans" cxnId="{95181CC4-BB87-4BD4-A4CC-046FDA9D5604}">
      <dgm:prSet/>
      <dgm:spPr/>
      <dgm:t>
        <a:bodyPr/>
        <a:lstStyle/>
        <a:p>
          <a:endParaRPr lang="en-US"/>
        </a:p>
      </dgm:t>
    </dgm:pt>
    <dgm:pt modelId="{CF645FD4-069B-4400-A02B-3C89119F6087}" type="pres">
      <dgm:prSet presAssocID="{0C6C156F-6E1F-42E5-B105-0DB158234D8D}" presName="Name0" presStyleCnt="0">
        <dgm:presLayoutVars>
          <dgm:dir/>
          <dgm:animLvl val="lvl"/>
          <dgm:resizeHandles/>
        </dgm:presLayoutVars>
      </dgm:prSet>
      <dgm:spPr/>
    </dgm:pt>
    <dgm:pt modelId="{2D0DEF05-9D5F-446B-BBF4-0EC092FD09E4}" type="pres">
      <dgm:prSet presAssocID="{40F7D8E9-9E56-4B1F-B918-C2A411B9A6B8}" presName="linNode" presStyleCnt="0"/>
      <dgm:spPr/>
    </dgm:pt>
    <dgm:pt modelId="{542C2618-F847-45BA-B655-82031381658C}" type="pres">
      <dgm:prSet presAssocID="{40F7D8E9-9E56-4B1F-B918-C2A411B9A6B8}" presName="parentShp" presStyleLbl="node1" presStyleIdx="0" presStyleCnt="2" custScaleX="58900" custScaleY="104250">
        <dgm:presLayoutVars>
          <dgm:bulletEnabled val="1"/>
        </dgm:presLayoutVars>
      </dgm:prSet>
      <dgm:spPr/>
    </dgm:pt>
    <dgm:pt modelId="{032854AE-C12A-40E0-B8FB-7F7F24CD5291}" type="pres">
      <dgm:prSet presAssocID="{40F7D8E9-9E56-4B1F-B918-C2A411B9A6B8}" presName="childShp" presStyleLbl="bgAccFollowNode1" presStyleIdx="0" presStyleCnt="2" custScaleX="127961" custScaleY="147010">
        <dgm:presLayoutVars>
          <dgm:bulletEnabled val="1"/>
        </dgm:presLayoutVars>
      </dgm:prSet>
      <dgm:spPr/>
    </dgm:pt>
    <dgm:pt modelId="{49F5D58C-63CF-40D6-B3F4-F0021B21938E}" type="pres">
      <dgm:prSet presAssocID="{E4D3C1EB-7574-4BE0-A725-0FC572273365}" presName="spacing" presStyleCnt="0"/>
      <dgm:spPr/>
    </dgm:pt>
    <dgm:pt modelId="{7B74A2F8-892A-48F2-8CE0-E5C09A4DFF55}" type="pres">
      <dgm:prSet presAssocID="{B65E81DA-E942-4EC8-89F7-58CA5141E127}" presName="linNode" presStyleCnt="0"/>
      <dgm:spPr/>
    </dgm:pt>
    <dgm:pt modelId="{310E7671-5F8A-47FB-98A6-F6384F9917F6}" type="pres">
      <dgm:prSet presAssocID="{B65E81DA-E942-4EC8-89F7-58CA5141E127}" presName="parentShp" presStyleLbl="node1" presStyleIdx="1" presStyleCnt="2" custScaleX="61686" custScaleY="115747" custLinFactNeighborX="161" custLinFactNeighborY="317">
        <dgm:presLayoutVars>
          <dgm:bulletEnabled val="1"/>
        </dgm:presLayoutVars>
      </dgm:prSet>
      <dgm:spPr/>
    </dgm:pt>
    <dgm:pt modelId="{09C92776-AA0F-4A26-A6D9-F92348260313}" type="pres">
      <dgm:prSet presAssocID="{B65E81DA-E942-4EC8-89F7-58CA5141E127}" presName="childShp" presStyleLbl="bgAccFollowNode1" presStyleIdx="1" presStyleCnt="2" custScaleX="128453" custScaleY="146816" custLinFactNeighborX="0" custLinFactNeighborY="1942">
        <dgm:presLayoutVars>
          <dgm:bulletEnabled val="1"/>
        </dgm:presLayoutVars>
      </dgm:prSet>
      <dgm:spPr/>
    </dgm:pt>
  </dgm:ptLst>
  <dgm:cxnLst>
    <dgm:cxn modelId="{18227B02-D2A9-4FFE-8EFF-E30F8F3C9916}" srcId="{B65E81DA-E942-4EC8-89F7-58CA5141E127}" destId="{38ABA7BE-2363-4EEF-B6E7-C91DC011FBC3}" srcOrd="2" destOrd="0" parTransId="{C37F64B4-C1F1-4116-9325-94DABE47B317}" sibTransId="{801217C0-54D8-4083-A076-AF61E63EBE18}"/>
    <dgm:cxn modelId="{10644B04-DBFD-445E-A891-4AAAEBC07153}" srcId="{B65E81DA-E942-4EC8-89F7-58CA5141E127}" destId="{E1F56071-9F86-457B-96FE-4F5F6973FC54}" srcOrd="0" destOrd="0" parTransId="{916AD7CE-1B39-4D86-9CEB-1F4942F54756}" sibTransId="{66EBB6C9-446E-4CAA-8B7B-39B3C3C9D4E3}"/>
    <dgm:cxn modelId="{50B69211-5FC4-42FA-84E0-78A3E70F9C3C}" type="presOf" srcId="{79F8A37A-02BC-4849-90B0-605B2011C473}" destId="{032854AE-C12A-40E0-B8FB-7F7F24CD5291}" srcOrd="0" destOrd="1" presId="urn:microsoft.com/office/officeart/2005/8/layout/vList6"/>
    <dgm:cxn modelId="{1D333127-A0E0-4FE8-9798-B33CD305582C}" type="presOf" srcId="{0C6C156F-6E1F-42E5-B105-0DB158234D8D}" destId="{CF645FD4-069B-4400-A02B-3C89119F6087}" srcOrd="0" destOrd="0" presId="urn:microsoft.com/office/officeart/2005/8/layout/vList6"/>
    <dgm:cxn modelId="{0DAF6F33-0A77-465C-A936-12F84778FEDB}" type="presOf" srcId="{38ABA7BE-2363-4EEF-B6E7-C91DC011FBC3}" destId="{09C92776-AA0F-4A26-A6D9-F92348260313}" srcOrd="0" destOrd="2" presId="urn:microsoft.com/office/officeart/2005/8/layout/vList6"/>
    <dgm:cxn modelId="{F0AEAC69-56C7-4932-AECF-29C99075912D}" type="presOf" srcId="{D43AED7B-FCBD-474C-9445-F3CDEA0DF9C4}" destId="{09C92776-AA0F-4A26-A6D9-F92348260313}" srcOrd="0" destOrd="1" presId="urn:microsoft.com/office/officeart/2005/8/layout/vList6"/>
    <dgm:cxn modelId="{72B8B478-B091-4932-ACE8-DCA0F52E45D7}" srcId="{0C6C156F-6E1F-42E5-B105-0DB158234D8D}" destId="{40F7D8E9-9E56-4B1F-B918-C2A411B9A6B8}" srcOrd="0" destOrd="0" parTransId="{7CCE5A52-2FE8-42C3-A842-3417823F8047}" sibTransId="{E4D3C1EB-7574-4BE0-A725-0FC572273365}"/>
    <dgm:cxn modelId="{7625787F-59D6-4F66-A836-485337AF0726}" srcId="{40F7D8E9-9E56-4B1F-B918-C2A411B9A6B8}" destId="{7B65EF1F-B000-4EE6-840E-8D9635D1B449}" srcOrd="0" destOrd="0" parTransId="{B95577E1-1182-47B2-A33D-F5572D017A29}" sibTransId="{7091FBF5-1DD6-48F0-B238-054486DBB8D4}"/>
    <dgm:cxn modelId="{27189389-14FE-4153-BC10-A121B1537BB2}" srcId="{0C6C156F-6E1F-42E5-B105-0DB158234D8D}" destId="{B65E81DA-E942-4EC8-89F7-58CA5141E127}" srcOrd="1" destOrd="0" parTransId="{12655328-2B1B-4281-B2D8-C399339CF40F}" sibTransId="{943B3AA5-89B1-4ED0-AB5B-E3B0ABAA8A1A}"/>
    <dgm:cxn modelId="{6DEE209A-080D-4901-8C5E-3DF5C3D60D5E}" srcId="{B65E81DA-E942-4EC8-89F7-58CA5141E127}" destId="{D43AED7B-FCBD-474C-9445-F3CDEA0DF9C4}" srcOrd="1" destOrd="0" parTransId="{DA886C12-01A2-4D52-B912-B27D15777C23}" sibTransId="{3224F76F-3EA2-4883-80CB-04BBA7A27CF3}"/>
    <dgm:cxn modelId="{751EE3A6-54E4-4CE3-BE09-B091AE81174F}" type="presOf" srcId="{40F7D8E9-9E56-4B1F-B918-C2A411B9A6B8}" destId="{542C2618-F847-45BA-B655-82031381658C}" srcOrd="0" destOrd="0" presId="urn:microsoft.com/office/officeart/2005/8/layout/vList6"/>
    <dgm:cxn modelId="{C956A2AA-F9AC-4332-9F82-0312944BD705}" srcId="{40F7D8E9-9E56-4B1F-B918-C2A411B9A6B8}" destId="{8AFAA96E-C521-4740-B377-94CE92702CF7}" srcOrd="2" destOrd="0" parTransId="{67E0D3FC-3EE5-42F9-983E-DE856A150824}" sibTransId="{030465CF-0DC2-4CCB-9AC2-756442E3976F}"/>
    <dgm:cxn modelId="{EAD121B4-F2B5-434B-B068-8582989AE2B9}" type="presOf" srcId="{B65E81DA-E942-4EC8-89F7-58CA5141E127}" destId="{310E7671-5F8A-47FB-98A6-F6384F9917F6}" srcOrd="0" destOrd="0" presId="urn:microsoft.com/office/officeart/2005/8/layout/vList6"/>
    <dgm:cxn modelId="{AFF839C3-C030-442D-9A01-C4B9E4FD2876}" type="presOf" srcId="{8AFAA96E-C521-4740-B377-94CE92702CF7}" destId="{032854AE-C12A-40E0-B8FB-7F7F24CD5291}" srcOrd="0" destOrd="2" presId="urn:microsoft.com/office/officeart/2005/8/layout/vList6"/>
    <dgm:cxn modelId="{95181CC4-BB87-4BD4-A4CC-046FDA9D5604}" srcId="{40F7D8E9-9E56-4B1F-B918-C2A411B9A6B8}" destId="{79F8A37A-02BC-4849-90B0-605B2011C473}" srcOrd="1" destOrd="0" parTransId="{932C1C35-DD05-4AA2-A951-04EFCE84EA97}" sibTransId="{7ABA09A8-F169-424F-8107-5D8AA6B8C010}"/>
    <dgm:cxn modelId="{380499C8-2BD4-4132-9149-BCF59C94E880}" type="presOf" srcId="{7B65EF1F-B000-4EE6-840E-8D9635D1B449}" destId="{032854AE-C12A-40E0-B8FB-7F7F24CD5291}" srcOrd="0" destOrd="0" presId="urn:microsoft.com/office/officeart/2005/8/layout/vList6"/>
    <dgm:cxn modelId="{68BE3EFF-BAB0-4E4F-ACDA-EB76DE2F85FD}" type="presOf" srcId="{E1F56071-9F86-457B-96FE-4F5F6973FC54}" destId="{09C92776-AA0F-4A26-A6D9-F92348260313}" srcOrd="0" destOrd="0" presId="urn:microsoft.com/office/officeart/2005/8/layout/vList6"/>
    <dgm:cxn modelId="{4600CEC5-BB4A-4181-9C3F-554FB6FCD3B7}" type="presParOf" srcId="{CF645FD4-069B-4400-A02B-3C89119F6087}" destId="{2D0DEF05-9D5F-446B-BBF4-0EC092FD09E4}" srcOrd="0" destOrd="0" presId="urn:microsoft.com/office/officeart/2005/8/layout/vList6"/>
    <dgm:cxn modelId="{7185ECFB-11E6-4DF4-A7D0-5BC310C3D160}" type="presParOf" srcId="{2D0DEF05-9D5F-446B-BBF4-0EC092FD09E4}" destId="{542C2618-F847-45BA-B655-82031381658C}" srcOrd="0" destOrd="0" presId="urn:microsoft.com/office/officeart/2005/8/layout/vList6"/>
    <dgm:cxn modelId="{656A1AC9-CD9D-4E8A-835A-2883E1093150}" type="presParOf" srcId="{2D0DEF05-9D5F-446B-BBF4-0EC092FD09E4}" destId="{032854AE-C12A-40E0-B8FB-7F7F24CD5291}" srcOrd="1" destOrd="0" presId="urn:microsoft.com/office/officeart/2005/8/layout/vList6"/>
    <dgm:cxn modelId="{7369992A-4D10-4F3A-B4E9-E16087A17488}" type="presParOf" srcId="{CF645FD4-069B-4400-A02B-3C89119F6087}" destId="{49F5D58C-63CF-40D6-B3F4-F0021B21938E}" srcOrd="1" destOrd="0" presId="urn:microsoft.com/office/officeart/2005/8/layout/vList6"/>
    <dgm:cxn modelId="{7A76C340-4F5F-4F46-9B7E-BC98B5038D33}" type="presParOf" srcId="{CF645FD4-069B-4400-A02B-3C89119F6087}" destId="{7B74A2F8-892A-48F2-8CE0-E5C09A4DFF55}" srcOrd="2" destOrd="0" presId="urn:microsoft.com/office/officeart/2005/8/layout/vList6"/>
    <dgm:cxn modelId="{7370D612-AA97-466D-9ACE-E22BB39B07A1}" type="presParOf" srcId="{7B74A2F8-892A-48F2-8CE0-E5C09A4DFF55}" destId="{310E7671-5F8A-47FB-98A6-F6384F9917F6}" srcOrd="0" destOrd="0" presId="urn:microsoft.com/office/officeart/2005/8/layout/vList6"/>
    <dgm:cxn modelId="{20F0FD2E-C6CD-4B3A-AA1A-5FFCE2C38BB7}" type="presParOf" srcId="{7B74A2F8-892A-48F2-8CE0-E5C09A4DFF55}" destId="{09C92776-AA0F-4A26-A6D9-F9234826031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1DB34-A0AA-43A1-BB85-C6B5DCFF9AE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B6E5E209-4DF9-4E8A-AA95-C31797A2D220}">
      <dgm:prSet phldrT="[Text]"/>
      <dgm:spPr>
        <a:solidFill>
          <a:srgbClr val="FF0000"/>
        </a:solidFill>
      </dgm:spPr>
      <dgm:t>
        <a:bodyPr/>
        <a:lstStyle/>
        <a:p>
          <a:r>
            <a:rPr lang="en-US" b="1" dirty="0"/>
            <a:t>Observe the Site</a:t>
          </a:r>
        </a:p>
      </dgm:t>
    </dgm:pt>
    <dgm:pt modelId="{4044DCC0-E602-4294-8CBA-AA5A8D6B5FF9}" type="parTrans" cxnId="{F9440E74-16F6-40A5-914D-AE1966C3ED22}">
      <dgm:prSet/>
      <dgm:spPr/>
      <dgm:t>
        <a:bodyPr/>
        <a:lstStyle/>
        <a:p>
          <a:endParaRPr lang="en-US"/>
        </a:p>
      </dgm:t>
    </dgm:pt>
    <dgm:pt modelId="{A5CC679C-912B-4254-AF14-803DE51D7C65}" type="sibTrans" cxnId="{F9440E74-16F6-40A5-914D-AE1966C3ED22}">
      <dgm:prSet/>
      <dgm:spPr/>
      <dgm:t>
        <a:bodyPr/>
        <a:lstStyle/>
        <a:p>
          <a:endParaRPr lang="en-US"/>
        </a:p>
      </dgm:t>
    </dgm:pt>
    <dgm:pt modelId="{130155AA-9AC6-43AC-85D2-C000D09D55A6}">
      <dgm:prSet phldrT="[Text]" custT="1"/>
      <dgm:spPr/>
      <dgm:t>
        <a:bodyPr anchor="b" anchorCtr="0"/>
        <a:lstStyle/>
        <a:p>
          <a:pPr algn="l" rtl="0"/>
          <a:r>
            <a:rPr lang="en-US" sz="1800" dirty="0">
              <a:solidFill>
                <a:schemeClr val="accent1">
                  <a:lumMod val="75000"/>
                </a:schemeClr>
              </a:solidFill>
              <a:latin typeface="Century Gothic" panose="020B0502020202020204"/>
            </a:rPr>
            <a:t> </a:t>
          </a:r>
          <a:r>
            <a:rPr lang="en-US" sz="2400" b="1" dirty="0">
              <a:solidFill>
                <a:schemeClr val="tx1"/>
              </a:solidFill>
            </a:rPr>
            <a:t>Ask yourself these questions:</a:t>
          </a:r>
        </a:p>
      </dgm:t>
    </dgm:pt>
    <dgm:pt modelId="{CCAC647D-0D0F-4521-8315-35DA21D112B9}" type="parTrans" cxnId="{76E4295A-F582-4C2B-ADC5-B3BA9A63AE2A}">
      <dgm:prSet/>
      <dgm:spPr/>
      <dgm:t>
        <a:bodyPr/>
        <a:lstStyle/>
        <a:p>
          <a:endParaRPr lang="en-US"/>
        </a:p>
      </dgm:t>
    </dgm:pt>
    <dgm:pt modelId="{44AEDD2D-36E4-4097-899E-C06BA2B317AB}" type="sibTrans" cxnId="{76E4295A-F582-4C2B-ADC5-B3BA9A63AE2A}">
      <dgm:prSet/>
      <dgm:spPr/>
      <dgm:t>
        <a:bodyPr/>
        <a:lstStyle/>
        <a:p>
          <a:endParaRPr lang="en-US"/>
        </a:p>
      </dgm:t>
    </dgm:pt>
    <dgm:pt modelId="{F7C6FB6D-42A6-47BD-9144-ADC1E40D06E7}">
      <dgm:prSet phldrT="[Text]" custT="1"/>
      <dgm:spPr/>
      <dgm:t>
        <a:bodyPr/>
        <a:lstStyle/>
        <a:p>
          <a:r>
            <a:rPr lang="en-US" sz="2000" b="1" dirty="0"/>
            <a:t>Did </a:t>
          </a:r>
          <a:r>
            <a:rPr lang="en-US" sz="2000" b="1" u="none" dirty="0"/>
            <a:t>all the notified </a:t>
          </a:r>
          <a:r>
            <a:rPr lang="en-US" sz="2000" b="1" u="sng" dirty="0"/>
            <a:t>Utilities respond</a:t>
          </a:r>
          <a:r>
            <a:rPr lang="en-US" sz="2000" b="1" dirty="0"/>
            <a:t>?</a:t>
          </a:r>
        </a:p>
      </dgm:t>
    </dgm:pt>
    <dgm:pt modelId="{AE39BD2D-3E87-4ABF-8A51-B3A36953990B}" type="parTrans" cxnId="{3DA517FC-330B-49DC-A3C6-48F3535936E1}">
      <dgm:prSet/>
      <dgm:spPr/>
      <dgm:t>
        <a:bodyPr/>
        <a:lstStyle/>
        <a:p>
          <a:endParaRPr lang="en-US"/>
        </a:p>
      </dgm:t>
    </dgm:pt>
    <dgm:pt modelId="{1DB1BF85-C707-4D18-84D0-068D2272FF4F}" type="sibTrans" cxnId="{3DA517FC-330B-49DC-A3C6-48F3535936E1}">
      <dgm:prSet/>
      <dgm:spPr/>
      <dgm:t>
        <a:bodyPr/>
        <a:lstStyle/>
        <a:p>
          <a:endParaRPr lang="en-US"/>
        </a:p>
      </dgm:t>
    </dgm:pt>
    <dgm:pt modelId="{70CC6633-6814-4888-AEC3-7274C7A10645}">
      <dgm:prSet phldrT="[Text]"/>
      <dgm:spPr>
        <a:solidFill>
          <a:srgbClr val="FF0000"/>
        </a:solidFill>
      </dgm:spPr>
      <dgm:t>
        <a:bodyPr/>
        <a:lstStyle/>
        <a:p>
          <a:r>
            <a:rPr lang="en-US" b="1" dirty="0"/>
            <a:t>Respect the Marks</a:t>
          </a:r>
        </a:p>
      </dgm:t>
    </dgm:pt>
    <dgm:pt modelId="{E0D0C270-3D94-47D2-8D9B-2856CA05BA7D}" type="parTrans" cxnId="{096D09AD-46E7-4485-86F6-5B3E3E0159F3}">
      <dgm:prSet/>
      <dgm:spPr/>
      <dgm:t>
        <a:bodyPr/>
        <a:lstStyle/>
        <a:p>
          <a:endParaRPr lang="en-US"/>
        </a:p>
      </dgm:t>
    </dgm:pt>
    <dgm:pt modelId="{B1976CFC-B1A1-4DCC-AE53-E950332A586A}" type="sibTrans" cxnId="{096D09AD-46E7-4485-86F6-5B3E3E0159F3}">
      <dgm:prSet/>
      <dgm:spPr/>
      <dgm:t>
        <a:bodyPr/>
        <a:lstStyle/>
        <a:p>
          <a:endParaRPr lang="en-US"/>
        </a:p>
      </dgm:t>
    </dgm:pt>
    <dgm:pt modelId="{31D8013C-1072-477D-AFC5-483DBF1D51EC}">
      <dgm:prSet phldrT="[Text]" custT="1"/>
      <dgm:spPr/>
      <dgm:t>
        <a:bodyPr/>
        <a:lstStyle/>
        <a:p>
          <a:pPr rtl="0"/>
          <a:r>
            <a:rPr lang="en-US" sz="2900" dirty="0">
              <a:solidFill>
                <a:schemeClr val="accent1">
                  <a:lumMod val="75000"/>
                </a:schemeClr>
              </a:solidFill>
              <a:latin typeface="Century Gothic" panose="020B0502020202020204"/>
            </a:rPr>
            <a:t> </a:t>
          </a:r>
          <a:r>
            <a:rPr lang="en-US" sz="2400" b="1" dirty="0">
              <a:solidFill>
                <a:schemeClr val="tx1"/>
              </a:solidFill>
            </a:rPr>
            <a:t>&amp; the Tolerance/Safety Zone</a:t>
          </a:r>
        </a:p>
      </dgm:t>
    </dgm:pt>
    <dgm:pt modelId="{B77B87B5-8B6E-440A-9A3D-E89AF254025A}" type="parTrans" cxnId="{38203DDA-9EB3-4E77-850D-6A6C444DAA7A}">
      <dgm:prSet/>
      <dgm:spPr/>
      <dgm:t>
        <a:bodyPr/>
        <a:lstStyle/>
        <a:p>
          <a:endParaRPr lang="en-US"/>
        </a:p>
      </dgm:t>
    </dgm:pt>
    <dgm:pt modelId="{1646D478-03B3-43B6-BCE9-CD71FD52E4F4}" type="sibTrans" cxnId="{38203DDA-9EB3-4E77-850D-6A6C444DAA7A}">
      <dgm:prSet/>
      <dgm:spPr/>
      <dgm:t>
        <a:bodyPr/>
        <a:lstStyle/>
        <a:p>
          <a:endParaRPr lang="en-US"/>
        </a:p>
      </dgm:t>
    </dgm:pt>
    <dgm:pt modelId="{9E5264B0-21BF-4ACB-8AE7-B9C79AC70A11}">
      <dgm:prSet phldrT="[Text]"/>
      <dgm:spPr>
        <a:solidFill>
          <a:srgbClr val="FF0000"/>
        </a:solidFill>
      </dgm:spPr>
      <dgm:t>
        <a:bodyPr/>
        <a:lstStyle/>
        <a:p>
          <a:r>
            <a:rPr lang="en-US" b="1" dirty="0"/>
            <a:t>Tickets Expiration</a:t>
          </a:r>
        </a:p>
      </dgm:t>
    </dgm:pt>
    <dgm:pt modelId="{6BB1713B-0BC8-4AF6-B935-63FAD1895FC5}" type="parTrans" cxnId="{AB6C1315-423F-47BA-8AF0-B849F905A94A}">
      <dgm:prSet/>
      <dgm:spPr/>
      <dgm:t>
        <a:bodyPr/>
        <a:lstStyle/>
        <a:p>
          <a:endParaRPr lang="en-US"/>
        </a:p>
      </dgm:t>
    </dgm:pt>
    <dgm:pt modelId="{FC3CE9FA-CFA4-4681-A17A-03FB2030B082}" type="sibTrans" cxnId="{AB6C1315-423F-47BA-8AF0-B849F905A94A}">
      <dgm:prSet/>
      <dgm:spPr/>
      <dgm:t>
        <a:bodyPr/>
        <a:lstStyle/>
        <a:p>
          <a:endParaRPr lang="en-US"/>
        </a:p>
      </dgm:t>
    </dgm:pt>
    <dgm:pt modelId="{0286D938-61C3-4800-A27E-E35DAAFA5307}">
      <dgm:prSet phldrT="[Text]" custT="1"/>
      <dgm:spPr/>
      <dgm:t>
        <a:bodyPr/>
        <a:lstStyle/>
        <a:p>
          <a:pPr rtl="0"/>
          <a:r>
            <a:rPr lang="en-US" sz="2400" b="1" dirty="0">
              <a:solidFill>
                <a:schemeClr val="accent1">
                  <a:lumMod val="75000"/>
                </a:schemeClr>
              </a:solidFill>
              <a:latin typeface="+mn-lt"/>
            </a:rPr>
            <a:t> </a:t>
          </a:r>
          <a:r>
            <a:rPr lang="en-US" sz="2400" b="1" dirty="0">
              <a:solidFill>
                <a:schemeClr val="tx1"/>
              </a:solidFill>
              <a:latin typeface="+mn-lt"/>
            </a:rPr>
            <a:t>A new ticket must be requested if:</a:t>
          </a:r>
        </a:p>
      </dgm:t>
    </dgm:pt>
    <dgm:pt modelId="{E17A5916-5447-43AD-9582-7FF69CEB5749}" type="parTrans" cxnId="{C99BE8E7-DDA0-44C2-BB77-50EF76CF3942}">
      <dgm:prSet/>
      <dgm:spPr/>
      <dgm:t>
        <a:bodyPr/>
        <a:lstStyle/>
        <a:p>
          <a:endParaRPr lang="en-US"/>
        </a:p>
      </dgm:t>
    </dgm:pt>
    <dgm:pt modelId="{56FC926D-3392-443D-8589-4C2668EB7B6B}" type="sibTrans" cxnId="{C99BE8E7-DDA0-44C2-BB77-50EF76CF3942}">
      <dgm:prSet/>
      <dgm:spPr/>
      <dgm:t>
        <a:bodyPr/>
        <a:lstStyle/>
        <a:p>
          <a:endParaRPr lang="en-US"/>
        </a:p>
      </dgm:t>
    </dgm:pt>
    <dgm:pt modelId="{E0BB3D73-5CB9-4C1A-9716-0A99B619F697}">
      <dgm:prSet phldrT="[Text]" custT="1"/>
      <dgm:spPr/>
      <dgm:t>
        <a:bodyPr anchor="ctr" anchorCtr="1"/>
        <a:lstStyle/>
        <a:p>
          <a:r>
            <a:rPr lang="en-US" sz="2000" b="1" i="0" dirty="0"/>
            <a:t>The </a:t>
          </a:r>
          <a:r>
            <a:rPr lang="en-US" sz="2000" b="1" i="0" u="sng" dirty="0"/>
            <a:t>scope of work or excavation location has changed</a:t>
          </a:r>
          <a:r>
            <a:rPr lang="en-US" sz="2000" b="1" i="0" dirty="0"/>
            <a:t>.</a:t>
          </a:r>
          <a:endParaRPr lang="en-US" sz="2000" b="1" dirty="0"/>
        </a:p>
      </dgm:t>
    </dgm:pt>
    <dgm:pt modelId="{E10589C9-DF00-4D46-9104-1F294EAB9046}" type="parTrans" cxnId="{26D21D13-0D7F-4A48-93F6-607110553719}">
      <dgm:prSet/>
      <dgm:spPr/>
      <dgm:t>
        <a:bodyPr/>
        <a:lstStyle/>
        <a:p>
          <a:endParaRPr lang="en-US"/>
        </a:p>
      </dgm:t>
    </dgm:pt>
    <dgm:pt modelId="{CF88A280-8D14-4106-B336-97442F3D5173}" type="sibTrans" cxnId="{26D21D13-0D7F-4A48-93F6-607110553719}">
      <dgm:prSet/>
      <dgm:spPr/>
      <dgm:t>
        <a:bodyPr/>
        <a:lstStyle/>
        <a:p>
          <a:endParaRPr lang="en-US"/>
        </a:p>
      </dgm:t>
    </dgm:pt>
    <dgm:pt modelId="{CAAC2179-5827-4D93-8F4D-6A09E6389B30}">
      <dgm:prSet custT="1"/>
      <dgm:spPr/>
      <dgm:t>
        <a:bodyPr/>
        <a:lstStyle/>
        <a:p>
          <a:r>
            <a:rPr lang="en-US" sz="2000" b="1" dirty="0"/>
            <a:t>Excavators must </a:t>
          </a:r>
          <a:r>
            <a:rPr lang="en-US" sz="2000" b="1" u="sng" dirty="0"/>
            <a:t>refresh the marks with the same color</a:t>
          </a:r>
          <a:r>
            <a:rPr lang="en-US" sz="2000" b="1" u="none" dirty="0"/>
            <a:t> OR </a:t>
          </a:r>
          <a:r>
            <a:rPr lang="en-US" sz="2000" b="1" dirty="0"/>
            <a:t>call Utilities directly / Dig Safe 811 to request re-marks.</a:t>
          </a:r>
        </a:p>
      </dgm:t>
    </dgm:pt>
    <dgm:pt modelId="{9D09C871-393A-4D09-8942-7C939C4021CD}" type="parTrans" cxnId="{6C55FBE3-58D0-4296-AF3F-2E2BC558056B}">
      <dgm:prSet/>
      <dgm:spPr/>
      <dgm:t>
        <a:bodyPr/>
        <a:lstStyle/>
        <a:p>
          <a:endParaRPr lang="en-US"/>
        </a:p>
      </dgm:t>
    </dgm:pt>
    <dgm:pt modelId="{9FE44EF1-E56D-4183-8AB2-3F9A11DB8EC9}" type="sibTrans" cxnId="{6C55FBE3-58D0-4296-AF3F-2E2BC558056B}">
      <dgm:prSet/>
      <dgm:spPr/>
      <dgm:t>
        <a:bodyPr/>
        <a:lstStyle/>
        <a:p>
          <a:endParaRPr lang="en-US"/>
        </a:p>
      </dgm:t>
    </dgm:pt>
    <dgm:pt modelId="{8F23E79E-3793-4120-BB53-60D243B71E6A}">
      <dgm:prSet phldrT="[Text]" custT="1"/>
      <dgm:spPr/>
      <dgm:t>
        <a:bodyPr/>
        <a:lstStyle/>
        <a:p>
          <a:pPr rtl="0"/>
          <a:r>
            <a:rPr lang="en-US" sz="2000" b="1" u="sng" dirty="0">
              <a:latin typeface="Century Gothic" panose="020B0502020202020204"/>
            </a:rPr>
            <a:t>No mechanical</a:t>
          </a:r>
          <a:r>
            <a:rPr lang="en-US" sz="2000" b="1" u="sng" dirty="0"/>
            <a:t> means within the tolerance zone</a:t>
          </a:r>
          <a:r>
            <a:rPr lang="en-US" sz="2000" b="1" dirty="0"/>
            <a:t>.</a:t>
          </a:r>
          <a:endParaRPr lang="en-US" sz="1400" b="1" dirty="0"/>
        </a:p>
      </dgm:t>
    </dgm:pt>
    <dgm:pt modelId="{C4DF0682-77EC-4156-BC7D-650A257F7706}" type="parTrans" cxnId="{B1EAD38A-D143-44A8-90D1-0796C8EE6437}">
      <dgm:prSet/>
      <dgm:spPr/>
      <dgm:t>
        <a:bodyPr/>
        <a:lstStyle/>
        <a:p>
          <a:endParaRPr lang="en-US"/>
        </a:p>
      </dgm:t>
    </dgm:pt>
    <dgm:pt modelId="{B514298B-26C0-424D-8A7B-7D5AD16C2B04}" type="sibTrans" cxnId="{B1EAD38A-D143-44A8-90D1-0796C8EE6437}">
      <dgm:prSet/>
      <dgm:spPr/>
      <dgm:t>
        <a:bodyPr/>
        <a:lstStyle/>
        <a:p>
          <a:endParaRPr lang="en-US"/>
        </a:p>
      </dgm:t>
    </dgm:pt>
    <dgm:pt modelId="{BC7F1F05-0E92-41B4-8BF7-598ECC98BCE1}">
      <dgm:prSet phldrT="[Text]" custT="1"/>
      <dgm:spPr/>
      <dgm:t>
        <a:bodyPr/>
        <a:lstStyle/>
        <a:p>
          <a:r>
            <a:rPr lang="en-US" sz="2000" b="1" dirty="0"/>
            <a:t>Do you suspect a </a:t>
          </a:r>
          <a:r>
            <a:rPr lang="en-US" sz="2000" b="1" u="sng" dirty="0"/>
            <a:t>potential mis-marked or unmarked </a:t>
          </a:r>
          <a:r>
            <a:rPr lang="en-US" sz="2000" b="1" dirty="0"/>
            <a:t>utilities</a:t>
          </a:r>
          <a:r>
            <a:rPr lang="en-US" sz="2000" b="1" dirty="0">
              <a:latin typeface="Century Gothic" panose="020B0502020202020204"/>
            </a:rPr>
            <a:t>?</a:t>
          </a:r>
          <a:endParaRPr lang="en-US" sz="2000" b="1" dirty="0"/>
        </a:p>
      </dgm:t>
    </dgm:pt>
    <dgm:pt modelId="{340E57EA-4987-4B7B-889E-9DBFAF6B5BA4}" type="parTrans" cxnId="{B5FC2C27-712B-4353-BC0E-5966CC8AD72B}">
      <dgm:prSet/>
      <dgm:spPr/>
      <dgm:t>
        <a:bodyPr/>
        <a:lstStyle/>
        <a:p>
          <a:endParaRPr lang="en-US"/>
        </a:p>
      </dgm:t>
    </dgm:pt>
    <dgm:pt modelId="{A04F5F5C-F59F-458A-8E84-EFD251038B52}" type="sibTrans" cxnId="{B5FC2C27-712B-4353-BC0E-5966CC8AD72B}">
      <dgm:prSet/>
      <dgm:spPr/>
      <dgm:t>
        <a:bodyPr/>
        <a:lstStyle/>
        <a:p>
          <a:endParaRPr lang="en-US"/>
        </a:p>
      </dgm:t>
    </dgm:pt>
    <dgm:pt modelId="{9DC560A4-CF73-4878-A8BA-64740C4D3A94}">
      <dgm:prSet custT="1"/>
      <dgm:spPr/>
      <dgm:t>
        <a:bodyPr/>
        <a:lstStyle/>
        <a:p>
          <a:pPr rtl="0"/>
          <a:r>
            <a:rPr lang="en-US" sz="2000" b="1" dirty="0">
              <a:latin typeface="Century Gothic" panose="020B0502020202020204"/>
            </a:rPr>
            <a:t>If so, you must </a:t>
          </a:r>
          <a:r>
            <a:rPr lang="en-US" sz="2000" b="1" u="sng" dirty="0">
              <a:latin typeface="Century Gothic" panose="020B0502020202020204"/>
            </a:rPr>
            <a:t>suspend work for 24 hours allowing time for remarking</a:t>
          </a:r>
          <a:endParaRPr lang="en-US" sz="2000" b="1" dirty="0"/>
        </a:p>
      </dgm:t>
    </dgm:pt>
    <dgm:pt modelId="{CD08899A-EE2F-4AB8-8794-B8EAD90B1E02}" type="parTrans" cxnId="{285F90E8-301F-490C-9EBD-7D4CC19DE430}">
      <dgm:prSet/>
      <dgm:spPr/>
      <dgm:t>
        <a:bodyPr/>
        <a:lstStyle/>
        <a:p>
          <a:endParaRPr lang="en-US"/>
        </a:p>
      </dgm:t>
    </dgm:pt>
    <dgm:pt modelId="{A64943BE-170B-4689-956F-BEE1686550C6}" type="sibTrans" cxnId="{285F90E8-301F-490C-9EBD-7D4CC19DE430}">
      <dgm:prSet/>
      <dgm:spPr/>
      <dgm:t>
        <a:bodyPr/>
        <a:lstStyle/>
        <a:p>
          <a:endParaRPr lang="en-US"/>
        </a:p>
      </dgm:t>
    </dgm:pt>
    <dgm:pt modelId="{94AF8C55-5F69-4B56-9102-17B5297D0060}">
      <dgm:prSet phldrT="[Text]" custT="1"/>
      <dgm:spPr/>
      <dgm:t>
        <a:bodyPr/>
        <a:lstStyle/>
        <a:p>
          <a:r>
            <a:rPr lang="en-US" sz="2000" b="1" dirty="0"/>
            <a:t>Did you take a </a:t>
          </a:r>
          <a:r>
            <a:rPr lang="en-US" sz="2000" b="1" u="sng" dirty="0"/>
            <a:t>BEFORE picture</a:t>
          </a:r>
          <a:r>
            <a:rPr lang="en-US" sz="2000" b="1" u="none" dirty="0"/>
            <a:t> </a:t>
          </a:r>
          <a:r>
            <a:rPr lang="en-US" sz="2000" b="1" dirty="0"/>
            <a:t>of the area with all markings visible?</a:t>
          </a:r>
        </a:p>
      </dgm:t>
    </dgm:pt>
    <dgm:pt modelId="{B2C2A0A0-D4CC-424D-B954-42845A51BA7E}" type="parTrans" cxnId="{44B534A8-6E36-462A-863A-C5243B1F65BB}">
      <dgm:prSet/>
      <dgm:spPr/>
      <dgm:t>
        <a:bodyPr/>
        <a:lstStyle/>
        <a:p>
          <a:endParaRPr lang="en-US"/>
        </a:p>
      </dgm:t>
    </dgm:pt>
    <dgm:pt modelId="{B4D135E6-A2B4-47ED-91B8-C9D2CF9F8F72}" type="sibTrans" cxnId="{44B534A8-6E36-462A-863A-C5243B1F65BB}">
      <dgm:prSet/>
      <dgm:spPr/>
      <dgm:t>
        <a:bodyPr/>
        <a:lstStyle/>
        <a:p>
          <a:endParaRPr lang="en-US"/>
        </a:p>
      </dgm:t>
    </dgm:pt>
    <dgm:pt modelId="{4615C36B-FE50-42E4-9B26-EA8E72508420}">
      <dgm:prSet phldrT="[Text]" custT="1"/>
      <dgm:spPr/>
      <dgm:t>
        <a:bodyPr anchor="ctr" anchorCtr="1"/>
        <a:lstStyle/>
        <a:p>
          <a:r>
            <a:rPr lang="en-US" sz="2000" b="1" i="0" dirty="0"/>
            <a:t>The job is </a:t>
          </a:r>
          <a:r>
            <a:rPr lang="en-US" sz="2000" b="1" i="0" u="sng" dirty="0"/>
            <a:t>going to take longer than allotted 30-day expiration date</a:t>
          </a:r>
          <a:r>
            <a:rPr lang="en-US" sz="2000" b="1" i="0" dirty="0"/>
            <a:t>.</a:t>
          </a:r>
          <a:endParaRPr lang="en-US" sz="2000" b="1" dirty="0"/>
        </a:p>
      </dgm:t>
    </dgm:pt>
    <dgm:pt modelId="{59EC9D09-E340-4BDD-852E-6814C9B94242}" type="parTrans" cxnId="{95ECB04B-06C8-4A58-8C80-801298EDCF1E}">
      <dgm:prSet/>
      <dgm:spPr/>
      <dgm:t>
        <a:bodyPr/>
        <a:lstStyle/>
        <a:p>
          <a:endParaRPr lang="en-US"/>
        </a:p>
      </dgm:t>
    </dgm:pt>
    <dgm:pt modelId="{D94E6CCE-85E3-4C75-8B21-0D61F72FA8DB}" type="sibTrans" cxnId="{95ECB04B-06C8-4A58-8C80-801298EDCF1E}">
      <dgm:prSet/>
      <dgm:spPr/>
      <dgm:t>
        <a:bodyPr/>
        <a:lstStyle/>
        <a:p>
          <a:endParaRPr lang="en-US"/>
        </a:p>
      </dgm:t>
    </dgm:pt>
    <dgm:pt modelId="{FC7BF266-228A-4378-8700-8BA6C3235C42}" type="pres">
      <dgm:prSet presAssocID="{C421DB34-A0AA-43A1-BB85-C6B5DCFF9AE1}" presName="Name0" presStyleCnt="0">
        <dgm:presLayoutVars>
          <dgm:chMax/>
          <dgm:chPref val="3"/>
          <dgm:dir/>
          <dgm:animOne val="branch"/>
          <dgm:animLvl val="lvl"/>
        </dgm:presLayoutVars>
      </dgm:prSet>
      <dgm:spPr/>
    </dgm:pt>
    <dgm:pt modelId="{F925D1D2-B5B9-4CA6-93AB-97FE41AC40B1}" type="pres">
      <dgm:prSet presAssocID="{B6E5E209-4DF9-4E8A-AA95-C31797A2D220}" presName="composite" presStyleCnt="0"/>
      <dgm:spPr/>
    </dgm:pt>
    <dgm:pt modelId="{AD45FBD5-0F35-44A7-8478-D015D9C5F622}" type="pres">
      <dgm:prSet presAssocID="{B6E5E209-4DF9-4E8A-AA95-C31797A2D220}" presName="FirstChild" presStyleLbl="revTx" presStyleIdx="0" presStyleCnt="6" custLinFactNeighborX="-165" custLinFactNeighborY="-521">
        <dgm:presLayoutVars>
          <dgm:chMax val="0"/>
          <dgm:chPref val="0"/>
          <dgm:bulletEnabled val="1"/>
        </dgm:presLayoutVars>
      </dgm:prSet>
      <dgm:spPr/>
    </dgm:pt>
    <dgm:pt modelId="{27A45BEA-BF08-462B-BBCF-E23FE50D1C4E}" type="pres">
      <dgm:prSet presAssocID="{B6E5E209-4DF9-4E8A-AA95-C31797A2D220}" presName="Parent" presStyleLbl="alignNode1" presStyleIdx="0" presStyleCnt="3">
        <dgm:presLayoutVars>
          <dgm:chMax val="3"/>
          <dgm:chPref val="3"/>
          <dgm:bulletEnabled val="1"/>
        </dgm:presLayoutVars>
      </dgm:prSet>
      <dgm:spPr/>
    </dgm:pt>
    <dgm:pt modelId="{07C8A5AD-DF75-4822-9541-542C3AA46E5E}" type="pres">
      <dgm:prSet presAssocID="{B6E5E209-4DF9-4E8A-AA95-C31797A2D220}" presName="Accent" presStyleLbl="parChTrans1D1" presStyleIdx="0" presStyleCnt="3"/>
      <dgm:spPr/>
    </dgm:pt>
    <dgm:pt modelId="{24D95EB4-9401-4E73-BC38-AC37E6481FC2}" type="pres">
      <dgm:prSet presAssocID="{B6E5E209-4DF9-4E8A-AA95-C31797A2D220}" presName="Child" presStyleLbl="revTx" presStyleIdx="1" presStyleCnt="6" custScaleY="83109">
        <dgm:presLayoutVars>
          <dgm:chMax val="0"/>
          <dgm:chPref val="0"/>
          <dgm:bulletEnabled val="1"/>
        </dgm:presLayoutVars>
      </dgm:prSet>
      <dgm:spPr/>
    </dgm:pt>
    <dgm:pt modelId="{0587905B-037E-4EE0-9CC7-14097716D519}" type="pres">
      <dgm:prSet presAssocID="{A5CC679C-912B-4254-AF14-803DE51D7C65}" presName="sibTrans" presStyleCnt="0"/>
      <dgm:spPr/>
    </dgm:pt>
    <dgm:pt modelId="{AE1956A1-3178-4095-9691-8157B5D0C95B}" type="pres">
      <dgm:prSet presAssocID="{70CC6633-6814-4888-AEC3-7274C7A10645}" presName="composite" presStyleCnt="0"/>
      <dgm:spPr/>
    </dgm:pt>
    <dgm:pt modelId="{33441919-0BC2-423E-90C5-A882FDF40725}" type="pres">
      <dgm:prSet presAssocID="{70CC6633-6814-4888-AEC3-7274C7A10645}" presName="FirstChild" presStyleLbl="revTx" presStyleIdx="2" presStyleCnt="6" custLinFactNeighborX="-1184" custLinFactNeighborY="11691">
        <dgm:presLayoutVars>
          <dgm:chMax val="0"/>
          <dgm:chPref val="0"/>
          <dgm:bulletEnabled val="1"/>
        </dgm:presLayoutVars>
      </dgm:prSet>
      <dgm:spPr/>
    </dgm:pt>
    <dgm:pt modelId="{286E9A07-1EDE-443B-931D-3D4807F3B80F}" type="pres">
      <dgm:prSet presAssocID="{70CC6633-6814-4888-AEC3-7274C7A10645}" presName="Parent" presStyleLbl="alignNode1" presStyleIdx="1" presStyleCnt="3" custLinFactNeighborX="352" custLinFactNeighborY="694">
        <dgm:presLayoutVars>
          <dgm:chMax val="3"/>
          <dgm:chPref val="3"/>
          <dgm:bulletEnabled val="1"/>
        </dgm:presLayoutVars>
      </dgm:prSet>
      <dgm:spPr/>
    </dgm:pt>
    <dgm:pt modelId="{AB83FB01-0414-4320-BAF4-AD8486C37A09}" type="pres">
      <dgm:prSet presAssocID="{70CC6633-6814-4888-AEC3-7274C7A10645}" presName="Accent" presStyleLbl="parChTrans1D1" presStyleIdx="1" presStyleCnt="3"/>
      <dgm:spPr/>
    </dgm:pt>
    <dgm:pt modelId="{90EC688A-97A9-4A6C-B489-9BFD9E193C67}" type="pres">
      <dgm:prSet presAssocID="{70CC6633-6814-4888-AEC3-7274C7A10645}" presName="Child" presStyleLbl="revTx" presStyleIdx="3" presStyleCnt="6" custScaleY="93660" custLinFactY="-157" custLinFactNeighborY="-100000">
        <dgm:presLayoutVars>
          <dgm:chMax val="0"/>
          <dgm:chPref val="0"/>
          <dgm:bulletEnabled val="1"/>
        </dgm:presLayoutVars>
      </dgm:prSet>
      <dgm:spPr/>
    </dgm:pt>
    <dgm:pt modelId="{A180B4CE-7EC5-4709-B565-BFDD09E648D7}" type="pres">
      <dgm:prSet presAssocID="{B1976CFC-B1A1-4DCC-AE53-E950332A586A}" presName="sibTrans" presStyleCnt="0"/>
      <dgm:spPr/>
    </dgm:pt>
    <dgm:pt modelId="{DFE5DC42-BCE8-4FAA-8B66-BEB83A82923E}" type="pres">
      <dgm:prSet presAssocID="{9E5264B0-21BF-4ACB-8AE7-B9C79AC70A11}" presName="composite" presStyleCnt="0"/>
      <dgm:spPr/>
    </dgm:pt>
    <dgm:pt modelId="{31430B04-D046-4C3C-A9FD-DE8A071C4E79}" type="pres">
      <dgm:prSet presAssocID="{9E5264B0-21BF-4ACB-8AE7-B9C79AC70A11}" presName="FirstChild" presStyleLbl="revTx" presStyleIdx="4" presStyleCnt="6" custScaleY="52067" custLinFactNeighborX="165" custLinFactNeighborY="34081">
        <dgm:presLayoutVars>
          <dgm:chMax val="0"/>
          <dgm:chPref val="0"/>
          <dgm:bulletEnabled val="1"/>
        </dgm:presLayoutVars>
      </dgm:prSet>
      <dgm:spPr/>
    </dgm:pt>
    <dgm:pt modelId="{1947818F-9517-479B-9C05-A1ADE489970B}" type="pres">
      <dgm:prSet presAssocID="{9E5264B0-21BF-4ACB-8AE7-B9C79AC70A11}" presName="Parent" presStyleLbl="alignNode1" presStyleIdx="2" presStyleCnt="3" custLinFactNeighborX="1432" custLinFactNeighborY="10827">
        <dgm:presLayoutVars>
          <dgm:chMax val="3"/>
          <dgm:chPref val="3"/>
          <dgm:bulletEnabled val="1"/>
        </dgm:presLayoutVars>
      </dgm:prSet>
      <dgm:spPr/>
    </dgm:pt>
    <dgm:pt modelId="{47159683-4540-4B51-B5D2-5042425B596E}" type="pres">
      <dgm:prSet presAssocID="{9E5264B0-21BF-4ACB-8AE7-B9C79AC70A11}" presName="Accent" presStyleLbl="parChTrans1D1" presStyleIdx="2" presStyleCnt="3"/>
      <dgm:spPr/>
    </dgm:pt>
    <dgm:pt modelId="{EA4648B0-4F99-413D-8468-9805D6E2C09E}" type="pres">
      <dgm:prSet presAssocID="{9E5264B0-21BF-4ACB-8AE7-B9C79AC70A11}" presName="Child" presStyleLbl="revTx" presStyleIdx="5" presStyleCnt="6" custScaleY="77860" custLinFactNeighborX="122" custLinFactNeighborY="-16034">
        <dgm:presLayoutVars>
          <dgm:chMax val="0"/>
          <dgm:chPref val="0"/>
          <dgm:bulletEnabled val="1"/>
        </dgm:presLayoutVars>
      </dgm:prSet>
      <dgm:spPr/>
    </dgm:pt>
  </dgm:ptLst>
  <dgm:cxnLst>
    <dgm:cxn modelId="{D07B4A0E-F1FE-406E-A0B2-1A8624CB7D2C}" type="presOf" srcId="{BC7F1F05-0E92-41B4-8BF7-598ECC98BCE1}" destId="{24D95EB4-9401-4E73-BC38-AC37E6481FC2}" srcOrd="0" destOrd="1" presId="urn:microsoft.com/office/officeart/2011/layout/TabList"/>
    <dgm:cxn modelId="{26D21D13-0D7F-4A48-93F6-607110553719}" srcId="{9E5264B0-21BF-4ACB-8AE7-B9C79AC70A11}" destId="{E0BB3D73-5CB9-4C1A-9716-0A99B619F697}" srcOrd="2" destOrd="0" parTransId="{E10589C9-DF00-4D46-9104-1F294EAB9046}" sibTransId="{CF88A280-8D14-4106-B336-97442F3D5173}"/>
    <dgm:cxn modelId="{AB6C1315-423F-47BA-8AF0-B849F905A94A}" srcId="{C421DB34-A0AA-43A1-BB85-C6B5DCFF9AE1}" destId="{9E5264B0-21BF-4ACB-8AE7-B9C79AC70A11}" srcOrd="2" destOrd="0" parTransId="{6BB1713B-0BC8-4AF6-B935-63FAD1895FC5}" sibTransId="{FC3CE9FA-CFA4-4681-A17A-03FB2030B082}"/>
    <dgm:cxn modelId="{28C6EC21-703F-42D3-91CC-6BF616815D1D}" type="presOf" srcId="{E0BB3D73-5CB9-4C1A-9716-0A99B619F697}" destId="{EA4648B0-4F99-413D-8468-9805D6E2C09E}" srcOrd="0" destOrd="1" presId="urn:microsoft.com/office/officeart/2011/layout/TabList"/>
    <dgm:cxn modelId="{E0183A24-17CC-4AB0-B975-827DFEBB8EF1}" type="presOf" srcId="{130155AA-9AC6-43AC-85D2-C000D09D55A6}" destId="{AD45FBD5-0F35-44A7-8478-D015D9C5F622}" srcOrd="0" destOrd="0" presId="urn:microsoft.com/office/officeart/2011/layout/TabList"/>
    <dgm:cxn modelId="{B5FC2C27-712B-4353-BC0E-5966CC8AD72B}" srcId="{B6E5E209-4DF9-4E8A-AA95-C31797A2D220}" destId="{BC7F1F05-0E92-41B4-8BF7-598ECC98BCE1}" srcOrd="2" destOrd="0" parTransId="{340E57EA-4987-4B7B-889E-9DBFAF6B5BA4}" sibTransId="{A04F5F5C-F59F-458A-8E84-EFD251038B52}"/>
    <dgm:cxn modelId="{95ECB04B-06C8-4A58-8C80-801298EDCF1E}" srcId="{9E5264B0-21BF-4ACB-8AE7-B9C79AC70A11}" destId="{4615C36B-FE50-42E4-9B26-EA8E72508420}" srcOrd="1" destOrd="0" parTransId="{59EC9D09-E340-4BDD-852E-6814C9B94242}" sibTransId="{D94E6CCE-85E3-4C75-8B21-0D61F72FA8DB}"/>
    <dgm:cxn modelId="{CCF8766D-A6F2-4DCD-847C-FBA86DC5017A}" type="presOf" srcId="{C421DB34-A0AA-43A1-BB85-C6B5DCFF9AE1}" destId="{FC7BF266-228A-4378-8700-8BA6C3235C42}" srcOrd="0" destOrd="0" presId="urn:microsoft.com/office/officeart/2011/layout/TabList"/>
    <dgm:cxn modelId="{F9440E74-16F6-40A5-914D-AE1966C3ED22}" srcId="{C421DB34-A0AA-43A1-BB85-C6B5DCFF9AE1}" destId="{B6E5E209-4DF9-4E8A-AA95-C31797A2D220}" srcOrd="0" destOrd="0" parTransId="{4044DCC0-E602-4294-8CBA-AA5A8D6B5FF9}" sibTransId="{A5CC679C-912B-4254-AF14-803DE51D7C65}"/>
    <dgm:cxn modelId="{0C724C58-2CF4-4B73-921C-0A1C79C707FE}" type="presOf" srcId="{8F23E79E-3793-4120-BB53-60D243B71E6A}" destId="{90EC688A-97A9-4A6C-B489-9BFD9E193C67}" srcOrd="0" destOrd="0" presId="urn:microsoft.com/office/officeart/2011/layout/TabList"/>
    <dgm:cxn modelId="{76E4295A-F582-4C2B-ADC5-B3BA9A63AE2A}" srcId="{B6E5E209-4DF9-4E8A-AA95-C31797A2D220}" destId="{130155AA-9AC6-43AC-85D2-C000D09D55A6}" srcOrd="0" destOrd="0" parTransId="{CCAC647D-0D0F-4521-8315-35DA21D112B9}" sibTransId="{44AEDD2D-36E4-4097-899E-C06BA2B317AB}"/>
    <dgm:cxn modelId="{371AD87C-C5BC-4190-B610-51BF536802D6}" type="presOf" srcId="{CAAC2179-5827-4D93-8F4D-6A09E6389B30}" destId="{90EC688A-97A9-4A6C-B489-9BFD9E193C67}" srcOrd="0" destOrd="1" presId="urn:microsoft.com/office/officeart/2011/layout/TabList"/>
    <dgm:cxn modelId="{B1EAD38A-D143-44A8-90D1-0796C8EE6437}" srcId="{70CC6633-6814-4888-AEC3-7274C7A10645}" destId="{8F23E79E-3793-4120-BB53-60D243B71E6A}" srcOrd="1" destOrd="0" parTransId="{C4DF0682-77EC-4156-BC7D-650A257F7706}" sibTransId="{B514298B-26C0-424D-8A7B-7D5AD16C2B04}"/>
    <dgm:cxn modelId="{F3814C98-9FFE-4EBA-A798-C8073FDE5C85}" type="presOf" srcId="{4615C36B-FE50-42E4-9B26-EA8E72508420}" destId="{EA4648B0-4F99-413D-8468-9805D6E2C09E}" srcOrd="0" destOrd="0" presId="urn:microsoft.com/office/officeart/2011/layout/TabList"/>
    <dgm:cxn modelId="{1E61579C-B631-4C71-8A5E-FDF77A817FA3}" type="presOf" srcId="{B6E5E209-4DF9-4E8A-AA95-C31797A2D220}" destId="{27A45BEA-BF08-462B-BBCF-E23FE50D1C4E}" srcOrd="0" destOrd="0" presId="urn:microsoft.com/office/officeart/2011/layout/TabList"/>
    <dgm:cxn modelId="{4450B29F-A312-4096-8868-666D93E5FF88}" type="presOf" srcId="{31D8013C-1072-477D-AFC5-483DBF1D51EC}" destId="{33441919-0BC2-423E-90C5-A882FDF40725}" srcOrd="0" destOrd="0" presId="urn:microsoft.com/office/officeart/2011/layout/TabList"/>
    <dgm:cxn modelId="{44B534A8-6E36-462A-863A-C5243B1F65BB}" srcId="{B6E5E209-4DF9-4E8A-AA95-C31797A2D220}" destId="{94AF8C55-5F69-4B56-9102-17B5297D0060}" srcOrd="3" destOrd="0" parTransId="{B2C2A0A0-D4CC-424D-B954-42845A51BA7E}" sibTransId="{B4D135E6-A2B4-47ED-91B8-C9D2CF9F8F72}"/>
    <dgm:cxn modelId="{096D09AD-46E7-4485-86F6-5B3E3E0159F3}" srcId="{C421DB34-A0AA-43A1-BB85-C6B5DCFF9AE1}" destId="{70CC6633-6814-4888-AEC3-7274C7A10645}" srcOrd="1" destOrd="0" parTransId="{E0D0C270-3D94-47D2-8D9B-2856CA05BA7D}" sibTransId="{B1976CFC-B1A1-4DCC-AE53-E950332A586A}"/>
    <dgm:cxn modelId="{98480BB4-508A-4EA1-AA1C-997E4C47363A}" type="presOf" srcId="{94AF8C55-5F69-4B56-9102-17B5297D0060}" destId="{24D95EB4-9401-4E73-BC38-AC37E6481FC2}" srcOrd="0" destOrd="2" presId="urn:microsoft.com/office/officeart/2011/layout/TabList"/>
    <dgm:cxn modelId="{12A898D4-29A9-4D75-9046-0DC01B75B695}" type="presOf" srcId="{70CC6633-6814-4888-AEC3-7274C7A10645}" destId="{286E9A07-1EDE-443B-931D-3D4807F3B80F}" srcOrd="0" destOrd="0" presId="urn:microsoft.com/office/officeart/2011/layout/TabList"/>
    <dgm:cxn modelId="{1B887DD5-0F16-4400-B035-57EF73AEECBD}" type="presOf" srcId="{9DC560A4-CF73-4878-A8BA-64740C4D3A94}" destId="{90EC688A-97A9-4A6C-B489-9BFD9E193C67}" srcOrd="0" destOrd="2" presId="urn:microsoft.com/office/officeart/2011/layout/TabList"/>
    <dgm:cxn modelId="{38203DDA-9EB3-4E77-850D-6A6C444DAA7A}" srcId="{70CC6633-6814-4888-AEC3-7274C7A10645}" destId="{31D8013C-1072-477D-AFC5-483DBF1D51EC}" srcOrd="0" destOrd="0" parTransId="{B77B87B5-8B6E-440A-9A3D-E89AF254025A}" sibTransId="{1646D478-03B3-43B6-BCE9-CD71FD52E4F4}"/>
    <dgm:cxn modelId="{6C55FBE3-58D0-4296-AF3F-2E2BC558056B}" srcId="{70CC6633-6814-4888-AEC3-7274C7A10645}" destId="{CAAC2179-5827-4D93-8F4D-6A09E6389B30}" srcOrd="2" destOrd="0" parTransId="{9D09C871-393A-4D09-8942-7C939C4021CD}" sibTransId="{9FE44EF1-E56D-4183-8AB2-3F9A11DB8EC9}"/>
    <dgm:cxn modelId="{C99BE8E7-DDA0-44C2-BB77-50EF76CF3942}" srcId="{9E5264B0-21BF-4ACB-8AE7-B9C79AC70A11}" destId="{0286D938-61C3-4800-A27E-E35DAAFA5307}" srcOrd="0" destOrd="0" parTransId="{E17A5916-5447-43AD-9582-7FF69CEB5749}" sibTransId="{56FC926D-3392-443D-8589-4C2668EB7B6B}"/>
    <dgm:cxn modelId="{285F90E8-301F-490C-9EBD-7D4CC19DE430}" srcId="{70CC6633-6814-4888-AEC3-7274C7A10645}" destId="{9DC560A4-CF73-4878-A8BA-64740C4D3A94}" srcOrd="3" destOrd="0" parTransId="{CD08899A-EE2F-4AB8-8794-B8EAD90B1E02}" sibTransId="{A64943BE-170B-4689-956F-BEE1686550C6}"/>
    <dgm:cxn modelId="{8ADA94E8-B07E-44A5-8428-3CD795F23B22}" type="presOf" srcId="{0286D938-61C3-4800-A27E-E35DAAFA5307}" destId="{31430B04-D046-4C3C-A9FD-DE8A071C4E79}" srcOrd="0" destOrd="0" presId="urn:microsoft.com/office/officeart/2011/layout/TabList"/>
    <dgm:cxn modelId="{02771CF4-9280-4766-8327-F3E423CDE5A1}" type="presOf" srcId="{F7C6FB6D-42A6-47BD-9144-ADC1E40D06E7}" destId="{24D95EB4-9401-4E73-BC38-AC37E6481FC2}" srcOrd="0" destOrd="0" presId="urn:microsoft.com/office/officeart/2011/layout/TabList"/>
    <dgm:cxn modelId="{061729F8-EE38-4DA8-B8ED-9ED49AE78E4F}" type="presOf" srcId="{9E5264B0-21BF-4ACB-8AE7-B9C79AC70A11}" destId="{1947818F-9517-479B-9C05-A1ADE489970B}" srcOrd="0" destOrd="0" presId="urn:microsoft.com/office/officeart/2011/layout/TabList"/>
    <dgm:cxn modelId="{3DA517FC-330B-49DC-A3C6-48F3535936E1}" srcId="{B6E5E209-4DF9-4E8A-AA95-C31797A2D220}" destId="{F7C6FB6D-42A6-47BD-9144-ADC1E40D06E7}" srcOrd="1" destOrd="0" parTransId="{AE39BD2D-3E87-4ABF-8A51-B3A36953990B}" sibTransId="{1DB1BF85-C707-4D18-84D0-068D2272FF4F}"/>
    <dgm:cxn modelId="{2BF5EE41-BC4A-4A62-A307-68A95B0E1ED9}" type="presParOf" srcId="{FC7BF266-228A-4378-8700-8BA6C3235C42}" destId="{F925D1D2-B5B9-4CA6-93AB-97FE41AC40B1}" srcOrd="0" destOrd="0" presId="urn:microsoft.com/office/officeart/2011/layout/TabList"/>
    <dgm:cxn modelId="{1545F31C-F2DA-4271-B8BC-C9D671531806}" type="presParOf" srcId="{F925D1D2-B5B9-4CA6-93AB-97FE41AC40B1}" destId="{AD45FBD5-0F35-44A7-8478-D015D9C5F622}" srcOrd="0" destOrd="0" presId="urn:microsoft.com/office/officeart/2011/layout/TabList"/>
    <dgm:cxn modelId="{D40FB380-33FD-4847-BF2F-35DA1BEB166F}" type="presParOf" srcId="{F925D1D2-B5B9-4CA6-93AB-97FE41AC40B1}" destId="{27A45BEA-BF08-462B-BBCF-E23FE50D1C4E}" srcOrd="1" destOrd="0" presId="urn:microsoft.com/office/officeart/2011/layout/TabList"/>
    <dgm:cxn modelId="{CC5DF34E-9765-458E-9643-AB8C73642829}" type="presParOf" srcId="{F925D1D2-B5B9-4CA6-93AB-97FE41AC40B1}" destId="{07C8A5AD-DF75-4822-9541-542C3AA46E5E}" srcOrd="2" destOrd="0" presId="urn:microsoft.com/office/officeart/2011/layout/TabList"/>
    <dgm:cxn modelId="{1C2DEE9A-EDB8-415E-893E-5031C5557DBF}" type="presParOf" srcId="{FC7BF266-228A-4378-8700-8BA6C3235C42}" destId="{24D95EB4-9401-4E73-BC38-AC37E6481FC2}" srcOrd="1" destOrd="0" presId="urn:microsoft.com/office/officeart/2011/layout/TabList"/>
    <dgm:cxn modelId="{24C471D6-781B-42E3-BF24-5186312CCF83}" type="presParOf" srcId="{FC7BF266-228A-4378-8700-8BA6C3235C42}" destId="{0587905B-037E-4EE0-9CC7-14097716D519}" srcOrd="2" destOrd="0" presId="urn:microsoft.com/office/officeart/2011/layout/TabList"/>
    <dgm:cxn modelId="{971782A4-3B84-418F-BF2A-630EBEC6344C}" type="presParOf" srcId="{FC7BF266-228A-4378-8700-8BA6C3235C42}" destId="{AE1956A1-3178-4095-9691-8157B5D0C95B}" srcOrd="3" destOrd="0" presId="urn:microsoft.com/office/officeart/2011/layout/TabList"/>
    <dgm:cxn modelId="{B8EE5D7B-B0A5-4F2B-A950-049A184FBEBB}" type="presParOf" srcId="{AE1956A1-3178-4095-9691-8157B5D0C95B}" destId="{33441919-0BC2-423E-90C5-A882FDF40725}" srcOrd="0" destOrd="0" presId="urn:microsoft.com/office/officeart/2011/layout/TabList"/>
    <dgm:cxn modelId="{B2B25DBD-04EB-46CF-8CAA-E7C50D5A7736}" type="presParOf" srcId="{AE1956A1-3178-4095-9691-8157B5D0C95B}" destId="{286E9A07-1EDE-443B-931D-3D4807F3B80F}" srcOrd="1" destOrd="0" presId="urn:microsoft.com/office/officeart/2011/layout/TabList"/>
    <dgm:cxn modelId="{498FF36C-00A4-41D8-9EE7-27E571D2DF94}" type="presParOf" srcId="{AE1956A1-3178-4095-9691-8157B5D0C95B}" destId="{AB83FB01-0414-4320-BAF4-AD8486C37A09}" srcOrd="2" destOrd="0" presId="urn:microsoft.com/office/officeart/2011/layout/TabList"/>
    <dgm:cxn modelId="{C3A8B0A3-2AF7-4102-8000-9AA7699A4C4F}" type="presParOf" srcId="{FC7BF266-228A-4378-8700-8BA6C3235C42}" destId="{90EC688A-97A9-4A6C-B489-9BFD9E193C67}" srcOrd="4" destOrd="0" presId="urn:microsoft.com/office/officeart/2011/layout/TabList"/>
    <dgm:cxn modelId="{8663CDE2-40B7-48AE-B017-E245FA1284B0}" type="presParOf" srcId="{FC7BF266-228A-4378-8700-8BA6C3235C42}" destId="{A180B4CE-7EC5-4709-B565-BFDD09E648D7}" srcOrd="5" destOrd="0" presId="urn:microsoft.com/office/officeart/2011/layout/TabList"/>
    <dgm:cxn modelId="{852C8E63-30BF-403F-BF9F-8CE5DE945BB8}" type="presParOf" srcId="{FC7BF266-228A-4378-8700-8BA6C3235C42}" destId="{DFE5DC42-BCE8-4FAA-8B66-BEB83A82923E}" srcOrd="6" destOrd="0" presId="urn:microsoft.com/office/officeart/2011/layout/TabList"/>
    <dgm:cxn modelId="{70931670-7193-4247-AD5B-F7469B44AF4F}" type="presParOf" srcId="{DFE5DC42-BCE8-4FAA-8B66-BEB83A82923E}" destId="{31430B04-D046-4C3C-A9FD-DE8A071C4E79}" srcOrd="0" destOrd="0" presId="urn:microsoft.com/office/officeart/2011/layout/TabList"/>
    <dgm:cxn modelId="{A50CE2B1-1F97-4888-AB95-A2588AD0D39F}" type="presParOf" srcId="{DFE5DC42-BCE8-4FAA-8B66-BEB83A82923E}" destId="{1947818F-9517-479B-9C05-A1ADE489970B}" srcOrd="1" destOrd="0" presId="urn:microsoft.com/office/officeart/2011/layout/TabList"/>
    <dgm:cxn modelId="{B019FED8-EC02-4AB6-9386-C7F648C1B6F5}" type="presParOf" srcId="{DFE5DC42-BCE8-4FAA-8B66-BEB83A82923E}" destId="{47159683-4540-4B51-B5D2-5042425B596E}" srcOrd="2" destOrd="0" presId="urn:microsoft.com/office/officeart/2011/layout/TabList"/>
    <dgm:cxn modelId="{638D0310-1229-404B-BC3C-F6E6341A1A65}" type="presParOf" srcId="{FC7BF266-228A-4378-8700-8BA6C3235C42}" destId="{EA4648B0-4F99-413D-8468-9805D6E2C09E}"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4023A-17E0-48B5-B21D-B521CD5DBCA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1AC0F45-E110-4305-A4D6-318F2F40F77C}">
      <dgm:prSet/>
      <dgm:spPr>
        <a:gradFill rotWithShape="0">
          <a:gsLst>
            <a:gs pos="100000">
              <a:srgbClr val="FFC000"/>
            </a:gs>
            <a:gs pos="100000">
              <a:schemeClr val="accent2">
                <a:hueOff val="0"/>
                <a:satOff val="0"/>
                <a:lumOff val="0"/>
                <a:alphaOff val="0"/>
                <a:shade val="90000"/>
                <a:lumMod val="84000"/>
              </a:schemeClr>
            </a:gs>
          </a:gsLst>
        </a:gradFill>
      </dgm:spPr>
      <dgm:t>
        <a:bodyPr/>
        <a:lstStyle/>
        <a:p>
          <a:pPr rtl="0"/>
          <a:r>
            <a:rPr lang="en-US" b="1" dirty="0"/>
            <a:t>New definition for Emergency: “</a:t>
          </a:r>
          <a:r>
            <a:rPr lang="en-US" b="1" i="1" dirty="0"/>
            <a:t>A sudden or unexpected occurrence involving a clear and imminent danger demanding immediate action to prevent or mitigate loss of, or damage to, life, health, property, or essential public services, but not including a loss of business or profits.”</a:t>
          </a:r>
        </a:p>
      </dgm:t>
    </dgm:pt>
    <dgm:pt modelId="{50CF4B1C-DF1D-4FE0-835E-5A11873FC980}" type="parTrans" cxnId="{5CC6BE5E-AF97-4048-9DCB-9448C003D847}">
      <dgm:prSet/>
      <dgm:spPr/>
      <dgm:t>
        <a:bodyPr/>
        <a:lstStyle/>
        <a:p>
          <a:endParaRPr lang="en-US"/>
        </a:p>
      </dgm:t>
    </dgm:pt>
    <dgm:pt modelId="{C6605449-30A1-4690-BB21-0FB8823B91F5}" type="sibTrans" cxnId="{5CC6BE5E-AF97-4048-9DCB-9448C003D847}">
      <dgm:prSet/>
      <dgm:spPr/>
      <dgm:t>
        <a:bodyPr/>
        <a:lstStyle/>
        <a:p>
          <a:endParaRPr lang="en-US"/>
        </a:p>
      </dgm:t>
    </dgm:pt>
    <dgm:pt modelId="{EAC74F37-590B-4AAB-979E-A78CCFB35686}">
      <dgm:prSet/>
      <dgm:spPr/>
      <dgm:t>
        <a:bodyPr/>
        <a:lstStyle/>
        <a:p>
          <a:pPr rtl="0"/>
          <a:r>
            <a:rPr lang="en-US" b="1" dirty="0"/>
            <a:t>Must be true emergency:</a:t>
          </a:r>
          <a:r>
            <a:rPr lang="en-US" b="1" dirty="0">
              <a:latin typeface="Century Gothic" panose="020B0502020202020204"/>
            </a:rPr>
            <a:t> </a:t>
          </a:r>
          <a:r>
            <a:rPr lang="en-US" b="1" dirty="0"/>
            <a:t> </a:t>
          </a:r>
          <a:r>
            <a:rPr lang="en-US" b="1" u="sng" dirty="0"/>
            <a:t>an unanticipated event, not merely to prevent loss of business or profits</a:t>
          </a:r>
        </a:p>
      </dgm:t>
    </dgm:pt>
    <dgm:pt modelId="{37CDCCA1-AD3E-411C-B938-49C6050CE81F}" type="parTrans" cxnId="{A9A5BE0B-C9E6-44AD-96E0-0B1A0FB2E897}">
      <dgm:prSet/>
      <dgm:spPr/>
      <dgm:t>
        <a:bodyPr/>
        <a:lstStyle/>
        <a:p>
          <a:endParaRPr lang="en-US"/>
        </a:p>
      </dgm:t>
    </dgm:pt>
    <dgm:pt modelId="{C6273093-570E-4120-A2B5-32B489AF2925}" type="sibTrans" cxnId="{A9A5BE0B-C9E6-44AD-96E0-0B1A0FB2E897}">
      <dgm:prSet/>
      <dgm:spPr/>
      <dgm:t>
        <a:bodyPr/>
        <a:lstStyle/>
        <a:p>
          <a:endParaRPr lang="en-US"/>
        </a:p>
      </dgm:t>
    </dgm:pt>
    <dgm:pt modelId="{DB0B5BD7-4BED-47EA-9889-D574393287F3}">
      <dgm:prSet/>
      <dgm:spPr/>
      <dgm:t>
        <a:bodyPr/>
        <a:lstStyle/>
        <a:p>
          <a:r>
            <a:rPr lang="en-US" b="1" dirty="0"/>
            <a:t>E.g., Not for tent stakes on a Friday when party is on Sunday</a:t>
          </a:r>
        </a:p>
      </dgm:t>
    </dgm:pt>
    <dgm:pt modelId="{E821A56A-5272-4DC3-8BA0-F674306BD7B0}" type="parTrans" cxnId="{3DD78E27-6A38-42ED-A7C4-79AC24324E61}">
      <dgm:prSet/>
      <dgm:spPr/>
      <dgm:t>
        <a:bodyPr/>
        <a:lstStyle/>
        <a:p>
          <a:endParaRPr lang="en-US"/>
        </a:p>
      </dgm:t>
    </dgm:pt>
    <dgm:pt modelId="{04D2C622-1713-44F6-905C-CF73C33FE44A}" type="sibTrans" cxnId="{3DD78E27-6A38-42ED-A7C4-79AC24324E61}">
      <dgm:prSet/>
      <dgm:spPr/>
      <dgm:t>
        <a:bodyPr/>
        <a:lstStyle/>
        <a:p>
          <a:endParaRPr lang="en-US"/>
        </a:p>
      </dgm:t>
    </dgm:pt>
    <dgm:pt modelId="{400535DD-86D5-4095-91A0-A79934320FAD}">
      <dgm:prSet/>
      <dgm:spPr/>
      <dgm:t>
        <a:bodyPr/>
        <a:lstStyle/>
        <a:p>
          <a:r>
            <a:rPr lang="en-US" b="1" u="sng" dirty="0"/>
            <a:t>Must use reasonable precaution</a:t>
          </a:r>
          <a:r>
            <a:rPr lang="en-US" b="1" u="none" dirty="0"/>
            <a:t> </a:t>
          </a:r>
          <a:r>
            <a:rPr lang="en-US" b="1" dirty="0"/>
            <a:t>to avoid damage and comply with all Damage Prevention laws and regulations</a:t>
          </a:r>
        </a:p>
      </dgm:t>
    </dgm:pt>
    <dgm:pt modelId="{B76A5D1C-F8BB-4EE6-B6C3-59F2E871D53F}" type="parTrans" cxnId="{21727B6F-7C63-41EA-9A69-2BFED00AC8FC}">
      <dgm:prSet/>
      <dgm:spPr/>
      <dgm:t>
        <a:bodyPr/>
        <a:lstStyle/>
        <a:p>
          <a:endParaRPr lang="en-US"/>
        </a:p>
      </dgm:t>
    </dgm:pt>
    <dgm:pt modelId="{B37C1D4D-7FA7-4C08-9C38-289C19BDD318}" type="sibTrans" cxnId="{21727B6F-7C63-41EA-9A69-2BFED00AC8FC}">
      <dgm:prSet/>
      <dgm:spPr/>
      <dgm:t>
        <a:bodyPr/>
        <a:lstStyle/>
        <a:p>
          <a:endParaRPr lang="en-US"/>
        </a:p>
      </dgm:t>
    </dgm:pt>
    <dgm:pt modelId="{917ACBC2-05FD-4E32-9EDE-308FFDDB220D}" type="pres">
      <dgm:prSet presAssocID="{1274023A-17E0-48B5-B21D-B521CD5DBCA9}" presName="linear" presStyleCnt="0">
        <dgm:presLayoutVars>
          <dgm:animLvl val="lvl"/>
          <dgm:resizeHandles val="exact"/>
        </dgm:presLayoutVars>
      </dgm:prSet>
      <dgm:spPr/>
    </dgm:pt>
    <dgm:pt modelId="{B1F457CC-FC93-4D0C-BB1D-FD6B016AE1E1}" type="pres">
      <dgm:prSet presAssocID="{01AC0F45-E110-4305-A4D6-318F2F40F77C}" presName="parentText" presStyleLbl="node1" presStyleIdx="0" presStyleCnt="1" custScaleY="99976">
        <dgm:presLayoutVars>
          <dgm:chMax val="0"/>
          <dgm:bulletEnabled val="1"/>
        </dgm:presLayoutVars>
      </dgm:prSet>
      <dgm:spPr/>
    </dgm:pt>
    <dgm:pt modelId="{CF8EF66B-B34C-48C4-8AA4-AAF3C4B4D00D}" type="pres">
      <dgm:prSet presAssocID="{01AC0F45-E110-4305-A4D6-318F2F40F77C}" presName="childText" presStyleLbl="revTx" presStyleIdx="0" presStyleCnt="1" custLinFactNeighborX="164" custLinFactNeighborY="5949">
        <dgm:presLayoutVars>
          <dgm:bulletEnabled val="1"/>
        </dgm:presLayoutVars>
      </dgm:prSet>
      <dgm:spPr/>
    </dgm:pt>
  </dgm:ptLst>
  <dgm:cxnLst>
    <dgm:cxn modelId="{A9A5BE0B-C9E6-44AD-96E0-0B1A0FB2E897}" srcId="{01AC0F45-E110-4305-A4D6-318F2F40F77C}" destId="{EAC74F37-590B-4AAB-979E-A78CCFB35686}" srcOrd="0" destOrd="0" parTransId="{37CDCCA1-AD3E-411C-B938-49C6050CE81F}" sibTransId="{C6273093-570E-4120-A2B5-32B489AF2925}"/>
    <dgm:cxn modelId="{DBE5BE1E-E970-4BFA-A8DB-AB868C48A202}" type="presOf" srcId="{400535DD-86D5-4095-91A0-A79934320FAD}" destId="{CF8EF66B-B34C-48C4-8AA4-AAF3C4B4D00D}" srcOrd="0" destOrd="2" presId="urn:microsoft.com/office/officeart/2005/8/layout/vList2"/>
    <dgm:cxn modelId="{3DD78E27-6A38-42ED-A7C4-79AC24324E61}" srcId="{01AC0F45-E110-4305-A4D6-318F2F40F77C}" destId="{DB0B5BD7-4BED-47EA-9889-D574393287F3}" srcOrd="1" destOrd="0" parTransId="{E821A56A-5272-4DC3-8BA0-F674306BD7B0}" sibTransId="{04D2C622-1713-44F6-905C-CF73C33FE44A}"/>
    <dgm:cxn modelId="{5CC6BE5E-AF97-4048-9DCB-9448C003D847}" srcId="{1274023A-17E0-48B5-B21D-B521CD5DBCA9}" destId="{01AC0F45-E110-4305-A4D6-318F2F40F77C}" srcOrd="0" destOrd="0" parTransId="{50CF4B1C-DF1D-4FE0-835E-5A11873FC980}" sibTransId="{C6605449-30A1-4690-BB21-0FB8823B91F5}"/>
    <dgm:cxn modelId="{D35F0C4B-B379-4407-9ADE-B5FF93F4BFCE}" type="presOf" srcId="{1274023A-17E0-48B5-B21D-B521CD5DBCA9}" destId="{917ACBC2-05FD-4E32-9EDE-308FFDDB220D}" srcOrd="0" destOrd="0" presId="urn:microsoft.com/office/officeart/2005/8/layout/vList2"/>
    <dgm:cxn modelId="{21727B6F-7C63-41EA-9A69-2BFED00AC8FC}" srcId="{01AC0F45-E110-4305-A4D6-318F2F40F77C}" destId="{400535DD-86D5-4095-91A0-A79934320FAD}" srcOrd="2" destOrd="0" parTransId="{B76A5D1C-F8BB-4EE6-B6C3-59F2E871D53F}" sibTransId="{B37C1D4D-7FA7-4C08-9C38-289C19BDD318}"/>
    <dgm:cxn modelId="{77DEA3AA-6F22-48B3-B6C9-8586A6FC1B1B}" type="presOf" srcId="{01AC0F45-E110-4305-A4D6-318F2F40F77C}" destId="{B1F457CC-FC93-4D0C-BB1D-FD6B016AE1E1}" srcOrd="0" destOrd="0" presId="urn:microsoft.com/office/officeart/2005/8/layout/vList2"/>
    <dgm:cxn modelId="{E05205D7-7454-458A-8785-5840783167FE}" type="presOf" srcId="{EAC74F37-590B-4AAB-979E-A78CCFB35686}" destId="{CF8EF66B-B34C-48C4-8AA4-AAF3C4B4D00D}" srcOrd="0" destOrd="0" presId="urn:microsoft.com/office/officeart/2005/8/layout/vList2"/>
    <dgm:cxn modelId="{8C0230E9-33DD-4A58-955C-19CB3E9CC8BA}" type="presOf" srcId="{DB0B5BD7-4BED-47EA-9889-D574393287F3}" destId="{CF8EF66B-B34C-48C4-8AA4-AAF3C4B4D00D}" srcOrd="0" destOrd="1" presId="urn:microsoft.com/office/officeart/2005/8/layout/vList2"/>
    <dgm:cxn modelId="{4DC6549C-5FE5-4635-91E2-70304BF1DC1D}" type="presParOf" srcId="{917ACBC2-05FD-4E32-9EDE-308FFDDB220D}" destId="{B1F457CC-FC93-4D0C-BB1D-FD6B016AE1E1}" srcOrd="0" destOrd="0" presId="urn:microsoft.com/office/officeart/2005/8/layout/vList2"/>
    <dgm:cxn modelId="{3618BD1E-C0DA-4D2C-9968-BF5B4A9714E6}" type="presParOf" srcId="{917ACBC2-05FD-4E32-9EDE-308FFDDB220D}" destId="{CF8EF66B-B34C-48C4-8AA4-AAF3C4B4D00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6A0837-ED3B-481E-AA24-833DEEB02B2A}"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D5E56FB6-56A6-4730-8DC8-77D8A8932683}">
      <dgm:prSet custT="1"/>
      <dgm:spPr>
        <a:gradFill rotWithShape="0">
          <a:gsLst>
            <a:gs pos="100000">
              <a:srgbClr val="FF0000"/>
            </a:gs>
            <a:gs pos="100000">
              <a:schemeClr val="accent2">
                <a:hueOff val="0"/>
                <a:satOff val="0"/>
                <a:lumOff val="0"/>
                <a:alphaOff val="0"/>
                <a:shade val="90000"/>
                <a:lumMod val="84000"/>
              </a:schemeClr>
            </a:gs>
          </a:gsLst>
        </a:gradFill>
      </dgm:spPr>
      <dgm:t>
        <a:bodyPr/>
        <a:lstStyle/>
        <a:p>
          <a:r>
            <a:rPr lang="en-US" sz="2800" b="1" dirty="0"/>
            <a:t>Call</a:t>
          </a:r>
        </a:p>
      </dgm:t>
    </dgm:pt>
    <dgm:pt modelId="{836B735B-F938-46D7-80E2-3C82F8C18AA9}" type="parTrans" cxnId="{66E5D371-E3EF-4C85-B0A8-D0FF99C11BEE}">
      <dgm:prSet/>
      <dgm:spPr/>
      <dgm:t>
        <a:bodyPr/>
        <a:lstStyle/>
        <a:p>
          <a:endParaRPr lang="en-US"/>
        </a:p>
      </dgm:t>
    </dgm:pt>
    <dgm:pt modelId="{7745056B-ACCC-48D7-AEE1-1548EAED6EBE}" type="sibTrans" cxnId="{66E5D371-E3EF-4C85-B0A8-D0FF99C11BEE}">
      <dgm:prSet/>
      <dgm:spPr/>
      <dgm:t>
        <a:bodyPr/>
        <a:lstStyle/>
        <a:p>
          <a:endParaRPr lang="en-US"/>
        </a:p>
      </dgm:t>
    </dgm:pt>
    <dgm:pt modelId="{5E0A15AD-093D-4060-A0C3-C5547947BB82}">
      <dgm:prSet custT="1"/>
      <dgm:spPr>
        <a:solidFill>
          <a:schemeClr val="tx1">
            <a:lumMod val="95000"/>
            <a:alpha val="90000"/>
          </a:schemeClr>
        </a:solidFill>
      </dgm:spPr>
      <dgm:t>
        <a:bodyPr anchor="ctr"/>
        <a:lstStyle/>
        <a:p>
          <a:pPr algn="l" rtl="0"/>
          <a:r>
            <a:rPr lang="en-US" sz="2000" b="1" dirty="0">
              <a:latin typeface="+mn-lt"/>
            </a:rPr>
            <a:t>Visit </a:t>
          </a:r>
          <a:r>
            <a:rPr lang="en-US" sz="2000" b="1" dirty="0">
              <a:solidFill>
                <a:srgbClr val="FF0000"/>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www.DigSafe.com</a:t>
          </a:r>
          <a:r>
            <a:rPr lang="en-US" sz="2000" b="1" dirty="0">
              <a:solidFill>
                <a:srgbClr val="FF0000"/>
              </a:solidFill>
              <a:latin typeface="+mn-lt"/>
            </a:rPr>
            <a:t> </a:t>
          </a:r>
          <a:r>
            <a:rPr lang="en-US" sz="2000" b="1" dirty="0">
              <a:latin typeface="+mn-lt"/>
            </a:rPr>
            <a:t>or </a:t>
          </a:r>
          <a:r>
            <a:rPr lang="en-US" sz="2000" b="1" dirty="0">
              <a:solidFill>
                <a:srgbClr val="FF0000"/>
              </a:solidFill>
              <a:latin typeface="+mn-lt"/>
            </a:rPr>
            <a:t>call 811</a:t>
          </a:r>
          <a:r>
            <a:rPr lang="en-US" sz="2000" b="1" dirty="0">
              <a:latin typeface="+mn-lt"/>
            </a:rPr>
            <a:t>. </a:t>
          </a:r>
        </a:p>
      </dgm:t>
    </dgm:pt>
    <dgm:pt modelId="{1F529A94-FD0D-4727-B5FA-F6E3939B0AB5}" type="parTrans" cxnId="{582A871F-B653-4B13-8874-15CBCFA62935}">
      <dgm:prSet/>
      <dgm:spPr/>
      <dgm:t>
        <a:bodyPr/>
        <a:lstStyle/>
        <a:p>
          <a:endParaRPr lang="en-US"/>
        </a:p>
      </dgm:t>
    </dgm:pt>
    <dgm:pt modelId="{5C111AC0-21C0-4828-A9D5-26D6E323B4E7}" type="sibTrans" cxnId="{582A871F-B653-4B13-8874-15CBCFA62935}">
      <dgm:prSet/>
      <dgm:spPr/>
      <dgm:t>
        <a:bodyPr/>
        <a:lstStyle/>
        <a:p>
          <a:endParaRPr lang="en-US"/>
        </a:p>
      </dgm:t>
    </dgm:pt>
    <dgm:pt modelId="{487D8077-13EB-4624-A519-DDBC57FCA27C}">
      <dgm:prSet custT="1"/>
      <dgm:spPr>
        <a:solidFill>
          <a:schemeClr val="tx1">
            <a:lumMod val="95000"/>
            <a:alpha val="90000"/>
          </a:schemeClr>
        </a:solidFill>
      </dgm:spPr>
      <dgm:t>
        <a:bodyPr anchor="ctr"/>
        <a:lstStyle/>
        <a:p>
          <a:pPr algn="l">
            <a:buClr>
              <a:srgbClr val="FF0000"/>
            </a:buClr>
          </a:pPr>
          <a:r>
            <a:rPr lang="en-US" sz="2000" b="1" dirty="0">
              <a:latin typeface="+mn-lt"/>
            </a:rPr>
            <a:t>Dig Safe, Inc. shall not issue Emergency ticket if it does not believe in good faith that situation is an emergency</a:t>
          </a:r>
        </a:p>
      </dgm:t>
    </dgm:pt>
    <dgm:pt modelId="{0ABD9E85-A76E-47EA-AE81-C643FFDFE122}" type="parTrans" cxnId="{E67E5CB1-7E1E-4858-ADD6-10572080F190}">
      <dgm:prSet/>
      <dgm:spPr/>
      <dgm:t>
        <a:bodyPr/>
        <a:lstStyle/>
        <a:p>
          <a:endParaRPr lang="en-US"/>
        </a:p>
      </dgm:t>
    </dgm:pt>
    <dgm:pt modelId="{BB27AC37-BA66-400B-8749-D76D2DA8E674}" type="sibTrans" cxnId="{E67E5CB1-7E1E-4858-ADD6-10572080F190}">
      <dgm:prSet/>
      <dgm:spPr/>
      <dgm:t>
        <a:bodyPr/>
        <a:lstStyle/>
        <a:p>
          <a:endParaRPr lang="en-US"/>
        </a:p>
      </dgm:t>
    </dgm:pt>
    <dgm:pt modelId="{D60EFD0D-B59D-4389-8DAD-13287E854207}">
      <dgm:prSet custT="1"/>
      <dgm:spPr>
        <a:gradFill rotWithShape="0">
          <a:gsLst>
            <a:gs pos="100000">
              <a:srgbClr val="FFC000"/>
            </a:gs>
            <a:gs pos="100000">
              <a:schemeClr val="accent2">
                <a:hueOff val="677407"/>
                <a:satOff val="-3316"/>
                <a:lumOff val="1862"/>
                <a:alphaOff val="0"/>
                <a:shade val="90000"/>
                <a:lumMod val="84000"/>
              </a:schemeClr>
            </a:gs>
          </a:gsLst>
        </a:gradFill>
      </dgm:spPr>
      <dgm:t>
        <a:bodyPr/>
        <a:lstStyle/>
        <a:p>
          <a:r>
            <a:rPr lang="en-US" sz="2400" b="1" dirty="0"/>
            <a:t>Mark out</a:t>
          </a:r>
        </a:p>
      </dgm:t>
    </dgm:pt>
    <dgm:pt modelId="{041C807F-2D03-400B-BF33-DF75C63CFB2B}" type="parTrans" cxnId="{E510D861-6B42-4DEF-8379-7BA715D158F7}">
      <dgm:prSet/>
      <dgm:spPr/>
      <dgm:t>
        <a:bodyPr/>
        <a:lstStyle/>
        <a:p>
          <a:endParaRPr lang="en-US"/>
        </a:p>
      </dgm:t>
    </dgm:pt>
    <dgm:pt modelId="{B8D7CF1B-1B32-4F33-BF6B-E97843D32BB4}" type="sibTrans" cxnId="{E510D861-6B42-4DEF-8379-7BA715D158F7}">
      <dgm:prSet/>
      <dgm:spPr/>
      <dgm:t>
        <a:bodyPr/>
        <a:lstStyle/>
        <a:p>
          <a:endParaRPr lang="en-US"/>
        </a:p>
      </dgm:t>
    </dgm:pt>
    <dgm:pt modelId="{FE13AEE1-A3DC-4059-B0E1-93D7795D64A8}">
      <dgm:prSet custT="1"/>
      <dgm:spPr>
        <a:solidFill>
          <a:schemeClr val="tx1">
            <a:lumMod val="95000"/>
            <a:alpha val="90000"/>
          </a:schemeClr>
        </a:solidFill>
      </dgm:spPr>
      <dgm:t>
        <a:bodyPr anchor="ctr"/>
        <a:lstStyle/>
        <a:p>
          <a:pPr algn="l" rtl="0">
            <a:buClr>
              <a:srgbClr val="FF0000"/>
            </a:buClr>
            <a:buFont typeface="Arial" panose="020B0604020202020204" pitchFamily="34" charset="0"/>
            <a:buNone/>
          </a:pPr>
          <a:r>
            <a:rPr lang="en-US" sz="2400" b="1" dirty="0"/>
            <a:t>Companies must </a:t>
          </a:r>
          <a:r>
            <a:rPr lang="en-US" sz="2400" b="1" u="none" dirty="0"/>
            <a:t>mark out </a:t>
          </a:r>
          <a:r>
            <a:rPr lang="en-US" sz="2400" b="1" dirty="0"/>
            <a:t>the area </a:t>
          </a:r>
          <a:r>
            <a:rPr lang="en-US" sz="2400" b="1" u="none" dirty="0"/>
            <a:t>within three hours of notice</a:t>
          </a:r>
          <a:r>
            <a:rPr lang="en-US" sz="2400" b="1" u="none" dirty="0">
              <a:latin typeface="Century Gothic" panose="020B0502020202020204"/>
            </a:rPr>
            <a:t> </a:t>
          </a:r>
          <a:endParaRPr lang="en-US" sz="800" u="none" dirty="0"/>
        </a:p>
      </dgm:t>
    </dgm:pt>
    <dgm:pt modelId="{CB89E426-5380-44E0-9B94-387AE1D91655}" type="parTrans" cxnId="{9A1CD4B8-D439-4938-9BFC-64E2F92A9EFD}">
      <dgm:prSet/>
      <dgm:spPr/>
      <dgm:t>
        <a:bodyPr/>
        <a:lstStyle/>
        <a:p>
          <a:endParaRPr lang="en-US"/>
        </a:p>
      </dgm:t>
    </dgm:pt>
    <dgm:pt modelId="{9855281E-7F02-4A70-8BF6-607644CD8A32}" type="sibTrans" cxnId="{9A1CD4B8-D439-4938-9BFC-64E2F92A9EFD}">
      <dgm:prSet/>
      <dgm:spPr/>
      <dgm:t>
        <a:bodyPr/>
        <a:lstStyle/>
        <a:p>
          <a:endParaRPr lang="en-US"/>
        </a:p>
      </dgm:t>
    </dgm:pt>
    <dgm:pt modelId="{E6F5A364-44C1-400D-9039-41028F5A7468}">
      <dgm:prSet custT="1"/>
      <dgm:spPr>
        <a:solidFill>
          <a:srgbClr val="00D661"/>
        </a:solidFill>
      </dgm:spPr>
      <dgm:t>
        <a:bodyPr/>
        <a:lstStyle/>
        <a:p>
          <a:r>
            <a:rPr lang="en-US" sz="2800" b="1" dirty="0"/>
            <a:t>Notify</a:t>
          </a:r>
        </a:p>
      </dgm:t>
    </dgm:pt>
    <dgm:pt modelId="{81CCB857-9643-4B9D-A4EA-051FAA507EBC}" type="parTrans" cxnId="{F6E727BC-FA41-4C23-880E-A7E19E7B1C3A}">
      <dgm:prSet/>
      <dgm:spPr/>
      <dgm:t>
        <a:bodyPr/>
        <a:lstStyle/>
        <a:p>
          <a:endParaRPr lang="en-US"/>
        </a:p>
      </dgm:t>
    </dgm:pt>
    <dgm:pt modelId="{00AFD399-49FC-41CB-98E8-9A3F7CC1F9CD}" type="sibTrans" cxnId="{F6E727BC-FA41-4C23-880E-A7E19E7B1C3A}">
      <dgm:prSet/>
      <dgm:spPr/>
      <dgm:t>
        <a:bodyPr/>
        <a:lstStyle/>
        <a:p>
          <a:endParaRPr lang="en-US"/>
        </a:p>
      </dgm:t>
    </dgm:pt>
    <dgm:pt modelId="{6401E9CB-07BB-487C-B593-7E478162548E}">
      <dgm:prSet custT="1"/>
      <dgm:spPr>
        <a:solidFill>
          <a:schemeClr val="tx1">
            <a:lumMod val="95000"/>
            <a:alpha val="90000"/>
          </a:schemeClr>
        </a:solidFill>
      </dgm:spPr>
      <dgm:t>
        <a:bodyPr anchor="ctr"/>
        <a:lstStyle/>
        <a:p>
          <a:pPr algn="l"/>
          <a:r>
            <a:rPr lang="en-US" sz="2400" b="1" dirty="0"/>
            <a:t>Once emergency has concluded, notify Dig Safe, Inc. </a:t>
          </a:r>
          <a:r>
            <a:rPr lang="en-US" sz="2400" b="1" u="none" dirty="0"/>
            <a:t>if further excavation is needed by obtaining a new 30-day ticket</a:t>
          </a:r>
          <a:endParaRPr lang="en-US" sz="1800" b="1" dirty="0"/>
        </a:p>
      </dgm:t>
    </dgm:pt>
    <dgm:pt modelId="{6F313FF8-3EBD-4348-8AA0-2436B3495F1A}" type="parTrans" cxnId="{094120E0-47CD-416F-987F-54D3AA126732}">
      <dgm:prSet/>
      <dgm:spPr/>
      <dgm:t>
        <a:bodyPr/>
        <a:lstStyle/>
        <a:p>
          <a:endParaRPr lang="en-US"/>
        </a:p>
      </dgm:t>
    </dgm:pt>
    <dgm:pt modelId="{AB5C2EB5-3CF1-4EAC-B823-E676360BC8B3}" type="sibTrans" cxnId="{094120E0-47CD-416F-987F-54D3AA126732}">
      <dgm:prSet/>
      <dgm:spPr/>
      <dgm:t>
        <a:bodyPr/>
        <a:lstStyle/>
        <a:p>
          <a:endParaRPr lang="en-US"/>
        </a:p>
      </dgm:t>
    </dgm:pt>
    <dgm:pt modelId="{BEC7752E-7F48-45F8-90F6-898FCC1DDE35}" type="pres">
      <dgm:prSet presAssocID="{8E6A0837-ED3B-481E-AA24-833DEEB02B2A}" presName="Name0" presStyleCnt="0">
        <dgm:presLayoutVars>
          <dgm:dir/>
          <dgm:animLvl val="lvl"/>
          <dgm:resizeHandles val="exact"/>
        </dgm:presLayoutVars>
      </dgm:prSet>
      <dgm:spPr/>
    </dgm:pt>
    <dgm:pt modelId="{38A3D0E0-DD78-4CB6-BDBA-16EB4C5A0A2F}" type="pres">
      <dgm:prSet presAssocID="{D5E56FB6-56A6-4730-8DC8-77D8A8932683}" presName="linNode" presStyleCnt="0"/>
      <dgm:spPr/>
    </dgm:pt>
    <dgm:pt modelId="{B1449600-61A4-4B2A-8555-D4A00193E872}" type="pres">
      <dgm:prSet presAssocID="{D5E56FB6-56A6-4730-8DC8-77D8A8932683}" presName="parentText" presStyleLbl="alignNode1" presStyleIdx="0" presStyleCnt="3" custScaleY="72693">
        <dgm:presLayoutVars>
          <dgm:chMax val="1"/>
          <dgm:bulletEnabled/>
        </dgm:presLayoutVars>
      </dgm:prSet>
      <dgm:spPr/>
    </dgm:pt>
    <dgm:pt modelId="{67B6737A-F51D-4773-8768-768946AAE2AA}" type="pres">
      <dgm:prSet presAssocID="{D5E56FB6-56A6-4730-8DC8-77D8A8932683}" presName="descendantText" presStyleLbl="alignAccFollowNode1" presStyleIdx="0" presStyleCnt="3" custScaleY="71072">
        <dgm:presLayoutVars>
          <dgm:bulletEnabled/>
        </dgm:presLayoutVars>
      </dgm:prSet>
      <dgm:spPr/>
    </dgm:pt>
    <dgm:pt modelId="{4F0C6AD7-21DC-4087-9BE6-1826AFECE845}" type="pres">
      <dgm:prSet presAssocID="{7745056B-ACCC-48D7-AEE1-1548EAED6EBE}" presName="sp" presStyleCnt="0"/>
      <dgm:spPr/>
    </dgm:pt>
    <dgm:pt modelId="{4F0EB1B4-36D3-4221-9BD6-A3A81F5279D5}" type="pres">
      <dgm:prSet presAssocID="{D60EFD0D-B59D-4389-8DAD-13287E854207}" presName="linNode" presStyleCnt="0"/>
      <dgm:spPr/>
    </dgm:pt>
    <dgm:pt modelId="{C4657790-632D-4BEC-A21D-E7708B46E136}" type="pres">
      <dgm:prSet presAssocID="{D60EFD0D-B59D-4389-8DAD-13287E854207}" presName="parentText" presStyleLbl="alignNode1" presStyleIdx="1" presStyleCnt="3" custScaleY="66197" custLinFactNeighborX="267" custLinFactNeighborY="2268">
        <dgm:presLayoutVars>
          <dgm:chMax val="1"/>
          <dgm:bulletEnabled/>
        </dgm:presLayoutVars>
      </dgm:prSet>
      <dgm:spPr/>
    </dgm:pt>
    <dgm:pt modelId="{BDC6D5A1-F4E5-49B1-ADB0-F8442943ED3C}" type="pres">
      <dgm:prSet presAssocID="{D60EFD0D-B59D-4389-8DAD-13287E854207}" presName="descendantText" presStyleLbl="alignAccFollowNode1" presStyleIdx="1" presStyleCnt="3" custScaleY="63716" custLinFactNeighborX="3205" custLinFactNeighborY="2873">
        <dgm:presLayoutVars>
          <dgm:bulletEnabled/>
        </dgm:presLayoutVars>
      </dgm:prSet>
      <dgm:spPr/>
    </dgm:pt>
    <dgm:pt modelId="{DC4ACD2B-3103-40A3-B87C-70F62A2B359B}" type="pres">
      <dgm:prSet presAssocID="{B8D7CF1B-1B32-4F33-BF6B-E97843D32BB4}" presName="sp" presStyleCnt="0"/>
      <dgm:spPr/>
    </dgm:pt>
    <dgm:pt modelId="{8CEB19D0-09F0-455B-A502-FA95F7BFCA03}" type="pres">
      <dgm:prSet presAssocID="{E6F5A364-44C1-400D-9039-41028F5A7468}" presName="linNode" presStyleCnt="0"/>
      <dgm:spPr/>
    </dgm:pt>
    <dgm:pt modelId="{16415260-6DA4-4074-B464-3B399D02CC83}" type="pres">
      <dgm:prSet presAssocID="{E6F5A364-44C1-400D-9039-41028F5A7468}" presName="parentText" presStyleLbl="alignNode1" presStyleIdx="2" presStyleCnt="3" custScaleX="105547" custScaleY="73331" custLinFactNeighborX="141" custLinFactNeighborY="2086">
        <dgm:presLayoutVars>
          <dgm:chMax val="1"/>
          <dgm:bulletEnabled/>
        </dgm:presLayoutVars>
      </dgm:prSet>
      <dgm:spPr/>
    </dgm:pt>
    <dgm:pt modelId="{D2A385A9-D7F7-4A9D-B847-64B50E53DC9E}" type="pres">
      <dgm:prSet presAssocID="{E6F5A364-44C1-400D-9039-41028F5A7468}" presName="descendantText" presStyleLbl="alignAccFollowNode1" presStyleIdx="2" presStyleCnt="3" custScaleX="105745" custScaleY="70857" custLinFactNeighborX="1529" custLinFactNeighborY="1009">
        <dgm:presLayoutVars>
          <dgm:bulletEnabled/>
        </dgm:presLayoutVars>
      </dgm:prSet>
      <dgm:spPr/>
    </dgm:pt>
  </dgm:ptLst>
  <dgm:cxnLst>
    <dgm:cxn modelId="{582A871F-B653-4B13-8874-15CBCFA62935}" srcId="{D5E56FB6-56A6-4730-8DC8-77D8A8932683}" destId="{5E0A15AD-093D-4060-A0C3-C5547947BB82}" srcOrd="0" destOrd="0" parTransId="{1F529A94-FD0D-4727-B5FA-F6E3939B0AB5}" sibTransId="{5C111AC0-21C0-4828-A9D5-26D6E323B4E7}"/>
    <dgm:cxn modelId="{A6937222-BCE9-44EF-96E3-94C72EDC8969}" type="presOf" srcId="{FE13AEE1-A3DC-4059-B0E1-93D7795D64A8}" destId="{BDC6D5A1-F4E5-49B1-ADB0-F8442943ED3C}" srcOrd="0" destOrd="0" presId="urn:microsoft.com/office/officeart/2016/7/layout/VerticalSolidActionList"/>
    <dgm:cxn modelId="{6E030936-C599-4730-A050-AEB59D2C7E45}" type="presOf" srcId="{487D8077-13EB-4624-A519-DDBC57FCA27C}" destId="{67B6737A-F51D-4773-8768-768946AAE2AA}" srcOrd="0" destOrd="1" presId="urn:microsoft.com/office/officeart/2016/7/layout/VerticalSolidActionList"/>
    <dgm:cxn modelId="{E510D861-6B42-4DEF-8379-7BA715D158F7}" srcId="{8E6A0837-ED3B-481E-AA24-833DEEB02B2A}" destId="{D60EFD0D-B59D-4389-8DAD-13287E854207}" srcOrd="1" destOrd="0" parTransId="{041C807F-2D03-400B-BF33-DF75C63CFB2B}" sibTransId="{B8D7CF1B-1B32-4F33-BF6B-E97843D32BB4}"/>
    <dgm:cxn modelId="{66E5D371-E3EF-4C85-B0A8-D0FF99C11BEE}" srcId="{8E6A0837-ED3B-481E-AA24-833DEEB02B2A}" destId="{D5E56FB6-56A6-4730-8DC8-77D8A8932683}" srcOrd="0" destOrd="0" parTransId="{836B735B-F938-46D7-80E2-3C82F8C18AA9}" sibTransId="{7745056B-ACCC-48D7-AEE1-1548EAED6EBE}"/>
    <dgm:cxn modelId="{1E9F9758-A59A-48AB-89A5-63E34344076A}" type="presOf" srcId="{D5E56FB6-56A6-4730-8DC8-77D8A8932683}" destId="{B1449600-61A4-4B2A-8555-D4A00193E872}" srcOrd="0" destOrd="0" presId="urn:microsoft.com/office/officeart/2016/7/layout/VerticalSolidActionList"/>
    <dgm:cxn modelId="{D035CD81-1982-47FC-910B-57B4CE80F42F}" type="presOf" srcId="{8E6A0837-ED3B-481E-AA24-833DEEB02B2A}" destId="{BEC7752E-7F48-45F8-90F6-898FCC1DDE35}" srcOrd="0" destOrd="0" presId="urn:microsoft.com/office/officeart/2016/7/layout/VerticalSolidActionList"/>
    <dgm:cxn modelId="{43ADBDA0-F2D8-4FBD-B0F3-872238B783E0}" type="presOf" srcId="{D60EFD0D-B59D-4389-8DAD-13287E854207}" destId="{C4657790-632D-4BEC-A21D-E7708B46E136}" srcOrd="0" destOrd="0" presId="urn:microsoft.com/office/officeart/2016/7/layout/VerticalSolidActionList"/>
    <dgm:cxn modelId="{E67E5CB1-7E1E-4858-ADD6-10572080F190}" srcId="{5E0A15AD-093D-4060-A0C3-C5547947BB82}" destId="{487D8077-13EB-4624-A519-DDBC57FCA27C}" srcOrd="0" destOrd="0" parTransId="{0ABD9E85-A76E-47EA-AE81-C643FFDFE122}" sibTransId="{BB27AC37-BA66-400B-8749-D76D2DA8E674}"/>
    <dgm:cxn modelId="{D4EBF7B2-8AA1-45F6-87BF-EC73D2A5A1E0}" type="presOf" srcId="{E6F5A364-44C1-400D-9039-41028F5A7468}" destId="{16415260-6DA4-4074-B464-3B399D02CC83}" srcOrd="0" destOrd="0" presId="urn:microsoft.com/office/officeart/2016/7/layout/VerticalSolidActionList"/>
    <dgm:cxn modelId="{9A1CD4B8-D439-4938-9BFC-64E2F92A9EFD}" srcId="{D60EFD0D-B59D-4389-8DAD-13287E854207}" destId="{FE13AEE1-A3DC-4059-B0E1-93D7795D64A8}" srcOrd="0" destOrd="0" parTransId="{CB89E426-5380-44E0-9B94-387AE1D91655}" sibTransId="{9855281E-7F02-4A70-8BF6-607644CD8A32}"/>
    <dgm:cxn modelId="{F6E727BC-FA41-4C23-880E-A7E19E7B1C3A}" srcId="{8E6A0837-ED3B-481E-AA24-833DEEB02B2A}" destId="{E6F5A364-44C1-400D-9039-41028F5A7468}" srcOrd="2" destOrd="0" parTransId="{81CCB857-9643-4B9D-A4EA-051FAA507EBC}" sibTransId="{00AFD399-49FC-41CB-98E8-9A3F7CC1F9CD}"/>
    <dgm:cxn modelId="{094120E0-47CD-416F-987F-54D3AA126732}" srcId="{E6F5A364-44C1-400D-9039-41028F5A7468}" destId="{6401E9CB-07BB-487C-B593-7E478162548E}" srcOrd="0" destOrd="0" parTransId="{6F313FF8-3EBD-4348-8AA0-2436B3495F1A}" sibTransId="{AB5C2EB5-3CF1-4EAC-B823-E676360BC8B3}"/>
    <dgm:cxn modelId="{C40C30EA-5F86-4CB6-B7A6-C2069A43F060}" type="presOf" srcId="{5E0A15AD-093D-4060-A0C3-C5547947BB82}" destId="{67B6737A-F51D-4773-8768-768946AAE2AA}" srcOrd="0" destOrd="0" presId="urn:microsoft.com/office/officeart/2016/7/layout/VerticalSolidActionList"/>
    <dgm:cxn modelId="{78808CED-6F6F-4E27-9F8E-1D64BAAAB287}" type="presOf" srcId="{6401E9CB-07BB-487C-B593-7E478162548E}" destId="{D2A385A9-D7F7-4A9D-B847-64B50E53DC9E}" srcOrd="0" destOrd="0" presId="urn:microsoft.com/office/officeart/2016/7/layout/VerticalSolidActionList"/>
    <dgm:cxn modelId="{423A8A9D-C66C-4700-AAE5-DC46C2B666EA}" type="presParOf" srcId="{BEC7752E-7F48-45F8-90F6-898FCC1DDE35}" destId="{38A3D0E0-DD78-4CB6-BDBA-16EB4C5A0A2F}" srcOrd="0" destOrd="0" presId="urn:microsoft.com/office/officeart/2016/7/layout/VerticalSolidActionList"/>
    <dgm:cxn modelId="{5C67ABA7-28DF-4028-82DB-FEB431BDF2B1}" type="presParOf" srcId="{38A3D0E0-DD78-4CB6-BDBA-16EB4C5A0A2F}" destId="{B1449600-61A4-4B2A-8555-D4A00193E872}" srcOrd="0" destOrd="0" presId="urn:microsoft.com/office/officeart/2016/7/layout/VerticalSolidActionList"/>
    <dgm:cxn modelId="{37FB9F88-D397-4523-9D6E-0D152CC9A386}" type="presParOf" srcId="{38A3D0E0-DD78-4CB6-BDBA-16EB4C5A0A2F}" destId="{67B6737A-F51D-4773-8768-768946AAE2AA}" srcOrd="1" destOrd="0" presId="urn:microsoft.com/office/officeart/2016/7/layout/VerticalSolidActionList"/>
    <dgm:cxn modelId="{E04FE73A-20AF-4993-B138-86FAB77C6A90}" type="presParOf" srcId="{BEC7752E-7F48-45F8-90F6-898FCC1DDE35}" destId="{4F0C6AD7-21DC-4087-9BE6-1826AFECE845}" srcOrd="1" destOrd="0" presId="urn:microsoft.com/office/officeart/2016/7/layout/VerticalSolidActionList"/>
    <dgm:cxn modelId="{F0E41327-E424-4F34-BE62-FEE32C539D85}" type="presParOf" srcId="{BEC7752E-7F48-45F8-90F6-898FCC1DDE35}" destId="{4F0EB1B4-36D3-4221-9BD6-A3A81F5279D5}" srcOrd="2" destOrd="0" presId="urn:microsoft.com/office/officeart/2016/7/layout/VerticalSolidActionList"/>
    <dgm:cxn modelId="{C00A0980-A9D2-4513-898D-63CA7BB3E2FD}" type="presParOf" srcId="{4F0EB1B4-36D3-4221-9BD6-A3A81F5279D5}" destId="{C4657790-632D-4BEC-A21D-E7708B46E136}" srcOrd="0" destOrd="0" presId="urn:microsoft.com/office/officeart/2016/7/layout/VerticalSolidActionList"/>
    <dgm:cxn modelId="{EBD9538B-D330-4AE8-90C4-3CB2DFB8935C}" type="presParOf" srcId="{4F0EB1B4-36D3-4221-9BD6-A3A81F5279D5}" destId="{BDC6D5A1-F4E5-49B1-ADB0-F8442943ED3C}" srcOrd="1" destOrd="0" presId="urn:microsoft.com/office/officeart/2016/7/layout/VerticalSolidActionList"/>
    <dgm:cxn modelId="{51EC51F2-A864-4662-A378-5B0BEC152060}" type="presParOf" srcId="{BEC7752E-7F48-45F8-90F6-898FCC1DDE35}" destId="{DC4ACD2B-3103-40A3-B87C-70F62A2B359B}" srcOrd="3" destOrd="0" presId="urn:microsoft.com/office/officeart/2016/7/layout/VerticalSolidActionList"/>
    <dgm:cxn modelId="{369D92A9-303A-480D-BF61-44769FB3A2FE}" type="presParOf" srcId="{BEC7752E-7F48-45F8-90F6-898FCC1DDE35}" destId="{8CEB19D0-09F0-455B-A502-FA95F7BFCA03}" srcOrd="4" destOrd="0" presId="urn:microsoft.com/office/officeart/2016/7/layout/VerticalSolidActionList"/>
    <dgm:cxn modelId="{CDA57F59-FA01-4535-933D-FCB250EF37E4}" type="presParOf" srcId="{8CEB19D0-09F0-455B-A502-FA95F7BFCA03}" destId="{16415260-6DA4-4074-B464-3B399D02CC83}" srcOrd="0" destOrd="0" presId="urn:microsoft.com/office/officeart/2016/7/layout/VerticalSolidActionList"/>
    <dgm:cxn modelId="{BC315CB7-C3C9-41CD-8815-E3025F0E7CDF}" type="presParOf" srcId="{8CEB19D0-09F0-455B-A502-FA95F7BFCA03}" destId="{D2A385A9-D7F7-4A9D-B847-64B50E53DC9E}"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827404-E71A-45FF-A9FA-896EFE54FD6D}" type="doc">
      <dgm:prSet loTypeId="urn:microsoft.com/office/officeart/2005/8/layout/process1" loCatId="process" qsTypeId="urn:microsoft.com/office/officeart/2005/8/quickstyle/simple1" qsCatId="simple" csTypeId="urn:microsoft.com/office/officeart/2005/8/colors/accent1_2" csCatId="accent1" phldr="1"/>
      <dgm:spPr/>
    </dgm:pt>
    <dgm:pt modelId="{FAF256D3-007A-486C-A075-0D9AAAF78115}">
      <dgm:prSet phldrT="[Text]"/>
      <dgm:spPr>
        <a:solidFill>
          <a:srgbClr val="FF0000"/>
        </a:solidFill>
      </dgm:spPr>
      <dgm:t>
        <a:bodyPr/>
        <a:lstStyle/>
        <a:p>
          <a:r>
            <a:rPr lang="en-US" b="1" dirty="0"/>
            <a:t>NOPV</a:t>
          </a:r>
        </a:p>
      </dgm:t>
    </dgm:pt>
    <dgm:pt modelId="{9EB621A4-A760-4B10-BC03-E7946E3019A0}" type="parTrans" cxnId="{35D337CD-3A93-469A-ABA2-D0BE2F90FA67}">
      <dgm:prSet/>
      <dgm:spPr/>
      <dgm:t>
        <a:bodyPr/>
        <a:lstStyle/>
        <a:p>
          <a:endParaRPr lang="en-US"/>
        </a:p>
      </dgm:t>
    </dgm:pt>
    <dgm:pt modelId="{FD1D384E-3911-4291-B018-F0A4A5DC0BF6}" type="sibTrans" cxnId="{35D337CD-3A93-469A-ABA2-D0BE2F90FA67}">
      <dgm:prSet/>
      <dgm:spPr/>
      <dgm:t>
        <a:bodyPr/>
        <a:lstStyle/>
        <a:p>
          <a:endParaRPr lang="en-US"/>
        </a:p>
      </dgm:t>
    </dgm:pt>
    <dgm:pt modelId="{E77FB6A8-3776-49ED-A5D2-EEF88DF4D83A}">
      <dgm:prSet phldrT="[Text]"/>
      <dgm:spPr>
        <a:solidFill>
          <a:srgbClr val="FF0000"/>
        </a:solidFill>
      </dgm:spPr>
      <dgm:t>
        <a:bodyPr/>
        <a:lstStyle/>
        <a:p>
          <a:r>
            <a:rPr lang="en-US" b="1" dirty="0"/>
            <a:t>Informal Conference</a:t>
          </a:r>
        </a:p>
      </dgm:t>
    </dgm:pt>
    <dgm:pt modelId="{C89AA369-1FF9-4B21-811B-33CFD265AD5E}" type="parTrans" cxnId="{877F4264-8391-48D7-9A09-AE92016C798F}">
      <dgm:prSet/>
      <dgm:spPr/>
      <dgm:t>
        <a:bodyPr/>
        <a:lstStyle/>
        <a:p>
          <a:endParaRPr lang="en-US"/>
        </a:p>
      </dgm:t>
    </dgm:pt>
    <dgm:pt modelId="{EF0839BB-BD92-4151-87EF-1AFCA9E0C052}" type="sibTrans" cxnId="{877F4264-8391-48D7-9A09-AE92016C798F}">
      <dgm:prSet/>
      <dgm:spPr/>
      <dgm:t>
        <a:bodyPr/>
        <a:lstStyle/>
        <a:p>
          <a:endParaRPr lang="en-US"/>
        </a:p>
      </dgm:t>
    </dgm:pt>
    <dgm:pt modelId="{1E652F63-F2BD-4B6C-A147-E7EB55346A96}">
      <dgm:prSet phldrT="[Text]"/>
      <dgm:spPr>
        <a:solidFill>
          <a:srgbClr val="FF0000"/>
        </a:solidFill>
      </dgm:spPr>
      <dgm:t>
        <a:bodyPr/>
        <a:lstStyle/>
        <a:p>
          <a:r>
            <a:rPr lang="en-US" b="1" dirty="0"/>
            <a:t>IRD</a:t>
          </a:r>
        </a:p>
      </dgm:t>
    </dgm:pt>
    <dgm:pt modelId="{55363027-BB11-4360-B4FA-6537D782F802}" type="parTrans" cxnId="{BE4659E5-64D7-44AF-88E8-46CE9092DBB6}">
      <dgm:prSet/>
      <dgm:spPr/>
      <dgm:t>
        <a:bodyPr/>
        <a:lstStyle/>
        <a:p>
          <a:endParaRPr lang="en-US"/>
        </a:p>
      </dgm:t>
    </dgm:pt>
    <dgm:pt modelId="{21E53F39-E943-478A-AA2C-786808E4DAC1}" type="sibTrans" cxnId="{BE4659E5-64D7-44AF-88E8-46CE9092DBB6}">
      <dgm:prSet/>
      <dgm:spPr/>
      <dgm:t>
        <a:bodyPr/>
        <a:lstStyle/>
        <a:p>
          <a:endParaRPr lang="en-US"/>
        </a:p>
      </dgm:t>
    </dgm:pt>
    <dgm:pt modelId="{6114641A-75F9-4A5A-ABF1-D5F2D2CE3BB4}">
      <dgm:prSet phldrT="[Text]"/>
      <dgm:spPr>
        <a:solidFill>
          <a:srgbClr val="FF0000"/>
        </a:solidFill>
      </dgm:spPr>
      <dgm:t>
        <a:bodyPr/>
        <a:lstStyle/>
        <a:p>
          <a:r>
            <a:rPr lang="en-US" b="1" dirty="0"/>
            <a:t>Adjudicatory Hearing</a:t>
          </a:r>
        </a:p>
      </dgm:t>
    </dgm:pt>
    <dgm:pt modelId="{B706BA26-E8FC-4184-A729-1301DE0AD3EB}" type="parTrans" cxnId="{85627D2C-957E-4E4C-A2A0-566B64F996CF}">
      <dgm:prSet/>
      <dgm:spPr/>
      <dgm:t>
        <a:bodyPr/>
        <a:lstStyle/>
        <a:p>
          <a:endParaRPr lang="en-US"/>
        </a:p>
      </dgm:t>
    </dgm:pt>
    <dgm:pt modelId="{AE63CF58-6297-48C0-BC15-3060AA9AE01A}" type="sibTrans" cxnId="{85627D2C-957E-4E4C-A2A0-566B64F996CF}">
      <dgm:prSet/>
      <dgm:spPr/>
      <dgm:t>
        <a:bodyPr/>
        <a:lstStyle/>
        <a:p>
          <a:endParaRPr lang="en-US"/>
        </a:p>
      </dgm:t>
    </dgm:pt>
    <dgm:pt modelId="{D0D628DB-ABDE-4332-A7A3-7B9409BFEC72}">
      <dgm:prSet phldrT="[Text]"/>
      <dgm:spPr>
        <a:solidFill>
          <a:srgbClr val="FF0000"/>
        </a:solidFill>
      </dgm:spPr>
      <dgm:t>
        <a:bodyPr/>
        <a:lstStyle/>
        <a:p>
          <a:r>
            <a:rPr lang="en-US" b="1" dirty="0"/>
            <a:t>DSVR</a:t>
          </a:r>
        </a:p>
      </dgm:t>
    </dgm:pt>
    <dgm:pt modelId="{5CB35C62-F9DF-4554-8615-71A1723559B4}" type="parTrans" cxnId="{0338906F-ABB5-47FC-9E1C-C9F780434AC3}">
      <dgm:prSet/>
      <dgm:spPr/>
      <dgm:t>
        <a:bodyPr/>
        <a:lstStyle/>
        <a:p>
          <a:endParaRPr lang="en-US"/>
        </a:p>
      </dgm:t>
    </dgm:pt>
    <dgm:pt modelId="{100660CD-FFC8-4D69-923C-49957479595E}" type="sibTrans" cxnId="{0338906F-ABB5-47FC-9E1C-C9F780434AC3}">
      <dgm:prSet/>
      <dgm:spPr/>
      <dgm:t>
        <a:bodyPr/>
        <a:lstStyle/>
        <a:p>
          <a:endParaRPr lang="en-US"/>
        </a:p>
      </dgm:t>
    </dgm:pt>
    <dgm:pt modelId="{039FF60B-43D5-41E1-BE33-D657B90CEC1A}" type="pres">
      <dgm:prSet presAssocID="{A1827404-E71A-45FF-A9FA-896EFE54FD6D}" presName="Name0" presStyleCnt="0">
        <dgm:presLayoutVars>
          <dgm:dir/>
          <dgm:resizeHandles val="exact"/>
        </dgm:presLayoutVars>
      </dgm:prSet>
      <dgm:spPr/>
    </dgm:pt>
    <dgm:pt modelId="{5420DE9E-5041-4985-A0CE-914A5360C670}" type="pres">
      <dgm:prSet presAssocID="{D0D628DB-ABDE-4332-A7A3-7B9409BFEC72}" presName="node" presStyleLbl="node1" presStyleIdx="0" presStyleCnt="5">
        <dgm:presLayoutVars>
          <dgm:bulletEnabled val="1"/>
        </dgm:presLayoutVars>
      </dgm:prSet>
      <dgm:spPr/>
    </dgm:pt>
    <dgm:pt modelId="{A9F64702-7B13-432E-9212-7C27C9CAA3D3}" type="pres">
      <dgm:prSet presAssocID="{100660CD-FFC8-4D69-923C-49957479595E}" presName="sibTrans" presStyleLbl="sibTrans2D1" presStyleIdx="0" presStyleCnt="4"/>
      <dgm:spPr/>
    </dgm:pt>
    <dgm:pt modelId="{726A7038-3E85-4570-AA17-F14F071395DC}" type="pres">
      <dgm:prSet presAssocID="{100660CD-FFC8-4D69-923C-49957479595E}" presName="connectorText" presStyleLbl="sibTrans2D1" presStyleIdx="0" presStyleCnt="4"/>
      <dgm:spPr/>
    </dgm:pt>
    <dgm:pt modelId="{775823D5-4124-4EAC-9A11-CA0EFADD57BE}" type="pres">
      <dgm:prSet presAssocID="{FAF256D3-007A-486C-A075-0D9AAAF78115}" presName="node" presStyleLbl="node1" presStyleIdx="1" presStyleCnt="5">
        <dgm:presLayoutVars>
          <dgm:bulletEnabled val="1"/>
        </dgm:presLayoutVars>
      </dgm:prSet>
      <dgm:spPr/>
    </dgm:pt>
    <dgm:pt modelId="{935F1B8F-6629-4DFD-873E-6E5BD03BAE0B}" type="pres">
      <dgm:prSet presAssocID="{FD1D384E-3911-4291-B018-F0A4A5DC0BF6}" presName="sibTrans" presStyleLbl="sibTrans2D1" presStyleIdx="1" presStyleCnt="4"/>
      <dgm:spPr/>
    </dgm:pt>
    <dgm:pt modelId="{C5B6251C-23F1-459E-B511-B1B6C229C569}" type="pres">
      <dgm:prSet presAssocID="{FD1D384E-3911-4291-B018-F0A4A5DC0BF6}" presName="connectorText" presStyleLbl="sibTrans2D1" presStyleIdx="1" presStyleCnt="4"/>
      <dgm:spPr/>
    </dgm:pt>
    <dgm:pt modelId="{27216184-4A4D-485E-A9FE-4B3A48E3B08C}" type="pres">
      <dgm:prSet presAssocID="{E77FB6A8-3776-49ED-A5D2-EEF88DF4D83A}" presName="node" presStyleLbl="node1" presStyleIdx="2" presStyleCnt="5">
        <dgm:presLayoutVars>
          <dgm:bulletEnabled val="1"/>
        </dgm:presLayoutVars>
      </dgm:prSet>
      <dgm:spPr/>
    </dgm:pt>
    <dgm:pt modelId="{4890EBCE-C116-4BA9-9E65-083D95B34A75}" type="pres">
      <dgm:prSet presAssocID="{EF0839BB-BD92-4151-87EF-1AFCA9E0C052}" presName="sibTrans" presStyleLbl="sibTrans2D1" presStyleIdx="2" presStyleCnt="4"/>
      <dgm:spPr/>
    </dgm:pt>
    <dgm:pt modelId="{D1175C7D-93FF-4CF6-8088-25CE21616C23}" type="pres">
      <dgm:prSet presAssocID="{EF0839BB-BD92-4151-87EF-1AFCA9E0C052}" presName="connectorText" presStyleLbl="sibTrans2D1" presStyleIdx="2" presStyleCnt="4"/>
      <dgm:spPr/>
    </dgm:pt>
    <dgm:pt modelId="{53B60167-5DAF-4FDA-BB30-31F57DC549E3}" type="pres">
      <dgm:prSet presAssocID="{1E652F63-F2BD-4B6C-A147-E7EB55346A96}" presName="node" presStyleLbl="node1" presStyleIdx="3" presStyleCnt="5">
        <dgm:presLayoutVars>
          <dgm:bulletEnabled val="1"/>
        </dgm:presLayoutVars>
      </dgm:prSet>
      <dgm:spPr/>
    </dgm:pt>
    <dgm:pt modelId="{E670681B-6D4E-487A-84D5-B10C79ACA7AB}" type="pres">
      <dgm:prSet presAssocID="{21E53F39-E943-478A-AA2C-786808E4DAC1}" presName="sibTrans" presStyleLbl="sibTrans2D1" presStyleIdx="3" presStyleCnt="4"/>
      <dgm:spPr/>
    </dgm:pt>
    <dgm:pt modelId="{7442A1B3-50BA-4DE3-9E9F-177A2A88C24A}" type="pres">
      <dgm:prSet presAssocID="{21E53F39-E943-478A-AA2C-786808E4DAC1}" presName="connectorText" presStyleLbl="sibTrans2D1" presStyleIdx="3" presStyleCnt="4"/>
      <dgm:spPr/>
    </dgm:pt>
    <dgm:pt modelId="{32429A39-46DB-4EF1-800E-83D0E3DCD188}" type="pres">
      <dgm:prSet presAssocID="{6114641A-75F9-4A5A-ABF1-D5F2D2CE3BB4}" presName="node" presStyleLbl="node1" presStyleIdx="4" presStyleCnt="5">
        <dgm:presLayoutVars>
          <dgm:bulletEnabled val="1"/>
        </dgm:presLayoutVars>
      </dgm:prSet>
      <dgm:spPr/>
    </dgm:pt>
  </dgm:ptLst>
  <dgm:cxnLst>
    <dgm:cxn modelId="{9E3C9403-8001-43B2-916D-E3690E22DF71}" type="presOf" srcId="{21E53F39-E943-478A-AA2C-786808E4DAC1}" destId="{7442A1B3-50BA-4DE3-9E9F-177A2A88C24A}" srcOrd="1" destOrd="0" presId="urn:microsoft.com/office/officeart/2005/8/layout/process1"/>
    <dgm:cxn modelId="{85627D2C-957E-4E4C-A2A0-566B64F996CF}" srcId="{A1827404-E71A-45FF-A9FA-896EFE54FD6D}" destId="{6114641A-75F9-4A5A-ABF1-D5F2D2CE3BB4}" srcOrd="4" destOrd="0" parTransId="{B706BA26-E8FC-4184-A729-1301DE0AD3EB}" sibTransId="{AE63CF58-6297-48C0-BC15-3060AA9AE01A}"/>
    <dgm:cxn modelId="{B23E1B40-9EB8-4CC4-9D20-2EB43F569B2D}" type="presOf" srcId="{EF0839BB-BD92-4151-87EF-1AFCA9E0C052}" destId="{D1175C7D-93FF-4CF6-8088-25CE21616C23}" srcOrd="1" destOrd="0" presId="urn:microsoft.com/office/officeart/2005/8/layout/process1"/>
    <dgm:cxn modelId="{877F4264-8391-48D7-9A09-AE92016C798F}" srcId="{A1827404-E71A-45FF-A9FA-896EFE54FD6D}" destId="{E77FB6A8-3776-49ED-A5D2-EEF88DF4D83A}" srcOrd="2" destOrd="0" parTransId="{C89AA369-1FF9-4B21-811B-33CFD265AD5E}" sibTransId="{EF0839BB-BD92-4151-87EF-1AFCA9E0C052}"/>
    <dgm:cxn modelId="{0338906F-ABB5-47FC-9E1C-C9F780434AC3}" srcId="{A1827404-E71A-45FF-A9FA-896EFE54FD6D}" destId="{D0D628DB-ABDE-4332-A7A3-7B9409BFEC72}" srcOrd="0" destOrd="0" parTransId="{5CB35C62-F9DF-4554-8615-71A1723559B4}" sibTransId="{100660CD-FFC8-4D69-923C-49957479595E}"/>
    <dgm:cxn modelId="{2AB9FC55-9855-4FFB-8E5D-5D07707265AF}" type="presOf" srcId="{EF0839BB-BD92-4151-87EF-1AFCA9E0C052}" destId="{4890EBCE-C116-4BA9-9E65-083D95B34A75}" srcOrd="0" destOrd="0" presId="urn:microsoft.com/office/officeart/2005/8/layout/process1"/>
    <dgm:cxn modelId="{B01DE380-86FA-47DB-A556-9B3966339142}" type="presOf" srcId="{100660CD-FFC8-4D69-923C-49957479595E}" destId="{A9F64702-7B13-432E-9212-7C27C9CAA3D3}" srcOrd="0" destOrd="0" presId="urn:microsoft.com/office/officeart/2005/8/layout/process1"/>
    <dgm:cxn modelId="{3D62568B-BCAD-407C-B088-83C5F26DB0C9}" type="presOf" srcId="{E77FB6A8-3776-49ED-A5D2-EEF88DF4D83A}" destId="{27216184-4A4D-485E-A9FE-4B3A48E3B08C}" srcOrd="0" destOrd="0" presId="urn:microsoft.com/office/officeart/2005/8/layout/process1"/>
    <dgm:cxn modelId="{73F3AB93-D165-4202-9FC2-5E94EC085129}" type="presOf" srcId="{FAF256D3-007A-486C-A075-0D9AAAF78115}" destId="{775823D5-4124-4EAC-9A11-CA0EFADD57BE}" srcOrd="0" destOrd="0" presId="urn:microsoft.com/office/officeart/2005/8/layout/process1"/>
    <dgm:cxn modelId="{B5C9FD9D-5683-42CD-85E8-F94CA0E3DB84}" type="presOf" srcId="{100660CD-FFC8-4D69-923C-49957479595E}" destId="{726A7038-3E85-4570-AA17-F14F071395DC}" srcOrd="1" destOrd="0" presId="urn:microsoft.com/office/officeart/2005/8/layout/process1"/>
    <dgm:cxn modelId="{85F114A7-FB2E-48C8-9C51-B5F1216A6226}" type="presOf" srcId="{1E652F63-F2BD-4B6C-A147-E7EB55346A96}" destId="{53B60167-5DAF-4FDA-BB30-31F57DC549E3}" srcOrd="0" destOrd="0" presId="urn:microsoft.com/office/officeart/2005/8/layout/process1"/>
    <dgm:cxn modelId="{A45198A7-BBA9-469B-A596-A1B371C2F261}" type="presOf" srcId="{21E53F39-E943-478A-AA2C-786808E4DAC1}" destId="{E670681B-6D4E-487A-84D5-B10C79ACA7AB}" srcOrd="0" destOrd="0" presId="urn:microsoft.com/office/officeart/2005/8/layout/process1"/>
    <dgm:cxn modelId="{EA0127CC-4F58-4933-9406-CCA239B0E9B2}" type="presOf" srcId="{FD1D384E-3911-4291-B018-F0A4A5DC0BF6}" destId="{935F1B8F-6629-4DFD-873E-6E5BD03BAE0B}" srcOrd="0" destOrd="0" presId="urn:microsoft.com/office/officeart/2005/8/layout/process1"/>
    <dgm:cxn modelId="{35D337CD-3A93-469A-ABA2-D0BE2F90FA67}" srcId="{A1827404-E71A-45FF-A9FA-896EFE54FD6D}" destId="{FAF256D3-007A-486C-A075-0D9AAAF78115}" srcOrd="1" destOrd="0" parTransId="{9EB621A4-A760-4B10-BC03-E7946E3019A0}" sibTransId="{FD1D384E-3911-4291-B018-F0A4A5DC0BF6}"/>
    <dgm:cxn modelId="{9856C6DC-C879-4FEE-8895-C5BE1B2E9566}" type="presOf" srcId="{A1827404-E71A-45FF-A9FA-896EFE54FD6D}" destId="{039FF60B-43D5-41E1-BE33-D657B90CEC1A}" srcOrd="0" destOrd="0" presId="urn:microsoft.com/office/officeart/2005/8/layout/process1"/>
    <dgm:cxn modelId="{9CDE2BDD-1753-4766-A145-6F871C4E3494}" type="presOf" srcId="{FD1D384E-3911-4291-B018-F0A4A5DC0BF6}" destId="{C5B6251C-23F1-459E-B511-B1B6C229C569}" srcOrd="1" destOrd="0" presId="urn:microsoft.com/office/officeart/2005/8/layout/process1"/>
    <dgm:cxn modelId="{1A42ECE1-CB59-4E0A-B1CD-D21EF1D04572}" type="presOf" srcId="{6114641A-75F9-4A5A-ABF1-D5F2D2CE3BB4}" destId="{32429A39-46DB-4EF1-800E-83D0E3DCD188}" srcOrd="0" destOrd="0" presId="urn:microsoft.com/office/officeart/2005/8/layout/process1"/>
    <dgm:cxn modelId="{BE4659E5-64D7-44AF-88E8-46CE9092DBB6}" srcId="{A1827404-E71A-45FF-A9FA-896EFE54FD6D}" destId="{1E652F63-F2BD-4B6C-A147-E7EB55346A96}" srcOrd="3" destOrd="0" parTransId="{55363027-BB11-4360-B4FA-6537D782F802}" sibTransId="{21E53F39-E943-478A-AA2C-786808E4DAC1}"/>
    <dgm:cxn modelId="{3EAB6EE8-5370-4F19-832D-B634ED12581D}" type="presOf" srcId="{D0D628DB-ABDE-4332-A7A3-7B9409BFEC72}" destId="{5420DE9E-5041-4985-A0CE-914A5360C670}" srcOrd="0" destOrd="0" presId="urn:microsoft.com/office/officeart/2005/8/layout/process1"/>
    <dgm:cxn modelId="{CA080D55-00EC-4E14-802D-A31A08B7BB26}" type="presParOf" srcId="{039FF60B-43D5-41E1-BE33-D657B90CEC1A}" destId="{5420DE9E-5041-4985-A0CE-914A5360C670}" srcOrd="0" destOrd="0" presId="urn:microsoft.com/office/officeart/2005/8/layout/process1"/>
    <dgm:cxn modelId="{6976F448-B552-461D-B4AB-AB5009B504A6}" type="presParOf" srcId="{039FF60B-43D5-41E1-BE33-D657B90CEC1A}" destId="{A9F64702-7B13-432E-9212-7C27C9CAA3D3}" srcOrd="1" destOrd="0" presId="urn:microsoft.com/office/officeart/2005/8/layout/process1"/>
    <dgm:cxn modelId="{4E5DF8B6-BCAF-4F93-B546-DC588AD0F66E}" type="presParOf" srcId="{A9F64702-7B13-432E-9212-7C27C9CAA3D3}" destId="{726A7038-3E85-4570-AA17-F14F071395DC}" srcOrd="0" destOrd="0" presId="urn:microsoft.com/office/officeart/2005/8/layout/process1"/>
    <dgm:cxn modelId="{4372B5C3-672D-48E3-812E-BBA89A6C9669}" type="presParOf" srcId="{039FF60B-43D5-41E1-BE33-D657B90CEC1A}" destId="{775823D5-4124-4EAC-9A11-CA0EFADD57BE}" srcOrd="2" destOrd="0" presId="urn:microsoft.com/office/officeart/2005/8/layout/process1"/>
    <dgm:cxn modelId="{E9D46A1E-2DCA-4298-B03B-F304896A0840}" type="presParOf" srcId="{039FF60B-43D5-41E1-BE33-D657B90CEC1A}" destId="{935F1B8F-6629-4DFD-873E-6E5BD03BAE0B}" srcOrd="3" destOrd="0" presId="urn:microsoft.com/office/officeart/2005/8/layout/process1"/>
    <dgm:cxn modelId="{21E702E2-0AAC-4CA5-B641-4BB8011DD28E}" type="presParOf" srcId="{935F1B8F-6629-4DFD-873E-6E5BD03BAE0B}" destId="{C5B6251C-23F1-459E-B511-B1B6C229C569}" srcOrd="0" destOrd="0" presId="urn:microsoft.com/office/officeart/2005/8/layout/process1"/>
    <dgm:cxn modelId="{3F58A629-571E-4ECA-BD95-C99031D01842}" type="presParOf" srcId="{039FF60B-43D5-41E1-BE33-D657B90CEC1A}" destId="{27216184-4A4D-485E-A9FE-4B3A48E3B08C}" srcOrd="4" destOrd="0" presId="urn:microsoft.com/office/officeart/2005/8/layout/process1"/>
    <dgm:cxn modelId="{C0DD6CEB-F121-4A20-8EBC-A4C3CFE339EB}" type="presParOf" srcId="{039FF60B-43D5-41E1-BE33-D657B90CEC1A}" destId="{4890EBCE-C116-4BA9-9E65-083D95B34A75}" srcOrd="5" destOrd="0" presId="urn:microsoft.com/office/officeart/2005/8/layout/process1"/>
    <dgm:cxn modelId="{5699EDA7-7A6E-4054-A317-2DAB22C9DC38}" type="presParOf" srcId="{4890EBCE-C116-4BA9-9E65-083D95B34A75}" destId="{D1175C7D-93FF-4CF6-8088-25CE21616C23}" srcOrd="0" destOrd="0" presId="urn:microsoft.com/office/officeart/2005/8/layout/process1"/>
    <dgm:cxn modelId="{2FD30C16-0161-4DD7-918E-68A9098F2231}" type="presParOf" srcId="{039FF60B-43D5-41E1-BE33-D657B90CEC1A}" destId="{53B60167-5DAF-4FDA-BB30-31F57DC549E3}" srcOrd="6" destOrd="0" presId="urn:microsoft.com/office/officeart/2005/8/layout/process1"/>
    <dgm:cxn modelId="{BD635C2D-326D-4BA5-AE08-7FF345C0EEF4}" type="presParOf" srcId="{039FF60B-43D5-41E1-BE33-D657B90CEC1A}" destId="{E670681B-6D4E-487A-84D5-B10C79ACA7AB}" srcOrd="7" destOrd="0" presId="urn:microsoft.com/office/officeart/2005/8/layout/process1"/>
    <dgm:cxn modelId="{CC8F3A0A-B8CA-45D3-8757-288D568493F4}" type="presParOf" srcId="{E670681B-6D4E-487A-84D5-B10C79ACA7AB}" destId="{7442A1B3-50BA-4DE3-9E9F-177A2A88C24A}" srcOrd="0" destOrd="0" presId="urn:microsoft.com/office/officeart/2005/8/layout/process1"/>
    <dgm:cxn modelId="{04E96DF3-E7B6-4B20-88A9-CF2062E5409D}" type="presParOf" srcId="{039FF60B-43D5-41E1-BE33-D657B90CEC1A}" destId="{32429A39-46DB-4EF1-800E-83D0E3DCD188}"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854AE-C12A-40E0-B8FB-7F7F24CD5291}">
      <dsp:nvSpPr>
        <dsp:cNvPr id="0" name=""/>
        <dsp:cNvSpPr/>
      </dsp:nvSpPr>
      <dsp:spPr>
        <a:xfrm>
          <a:off x="2626725" y="268"/>
          <a:ext cx="8549810" cy="2496388"/>
        </a:xfrm>
        <a:prstGeom prst="rightArrow">
          <a:avLst>
            <a:gd name="adj1" fmla="val 75000"/>
            <a:gd name="adj2" fmla="val 50000"/>
          </a:avLst>
        </a:prstGeom>
        <a:solidFill>
          <a:srgbClr val="FFC000">
            <a:alpha val="90000"/>
          </a:srgb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US" sz="2000" b="1" kern="1200" dirty="0">
              <a:solidFill>
                <a:srgbClr val="FF0000"/>
              </a:solidFill>
            </a:rPr>
            <a:t>   Fines can be issued up to $500,000 for each violation for each day that the violation exists, up to a maximum of $10,000,000 for a related series of </a:t>
          </a:r>
          <a:r>
            <a:rPr lang="en-US" sz="2000" b="1" u="none" kern="1200" baseline="0" dirty="0">
              <a:solidFill>
                <a:srgbClr val="FF0000"/>
              </a:solidFill>
            </a:rPr>
            <a:t>violations</a:t>
          </a:r>
          <a:r>
            <a:rPr lang="en-US" sz="2000" b="1" kern="1200" dirty="0">
              <a:solidFill>
                <a:srgbClr val="FF0000"/>
              </a:solidFill>
            </a:rPr>
            <a:t>.  </a:t>
          </a:r>
        </a:p>
        <a:p>
          <a:pPr marL="57150" lvl="1" indent="-57150" algn="l" defTabSz="355600">
            <a:lnSpc>
              <a:spcPct val="90000"/>
            </a:lnSpc>
            <a:spcBef>
              <a:spcPct val="0"/>
            </a:spcBef>
            <a:spcAft>
              <a:spcPct val="15000"/>
            </a:spcAft>
            <a:buFont typeface="Arial" panose="020B0604020202020204" pitchFamily="34" charset="0"/>
            <a:buNone/>
          </a:pPr>
          <a:endParaRPr lang="en-US" sz="800" b="1" kern="1200" dirty="0">
            <a:solidFill>
              <a:srgbClr val="FF0000"/>
            </a:solidFill>
          </a:endParaRPr>
        </a:p>
        <a:p>
          <a:pPr marL="228600" lvl="1" indent="-228600" algn="l" defTabSz="889000">
            <a:lnSpc>
              <a:spcPct val="90000"/>
            </a:lnSpc>
            <a:spcBef>
              <a:spcPct val="0"/>
            </a:spcBef>
            <a:spcAft>
              <a:spcPct val="15000"/>
            </a:spcAft>
            <a:buFont typeface="Arial" panose="020B0604020202020204" pitchFamily="34" charset="0"/>
            <a:buNone/>
          </a:pPr>
          <a:r>
            <a:rPr lang="en-US" sz="2000" b="1" kern="1200" dirty="0">
              <a:solidFill>
                <a:srgbClr val="FF0000"/>
              </a:solidFill>
            </a:rPr>
            <a:t>   These dollar amounts shall be doubled if similar violation(s) in the past three years. </a:t>
          </a:r>
          <a:r>
            <a:rPr lang="en-US" sz="2400" b="1" kern="1200" dirty="0">
              <a:solidFill>
                <a:srgbClr val="FF0000"/>
              </a:solidFill>
            </a:rPr>
            <a:t> </a:t>
          </a:r>
        </a:p>
      </dsp:txBody>
      <dsp:txXfrm>
        <a:off x="2626725" y="312317"/>
        <a:ext cx="7613665" cy="1872291"/>
      </dsp:txXfrm>
    </dsp:sp>
    <dsp:sp modelId="{542C2618-F847-45BA-B655-82031381658C}">
      <dsp:nvSpPr>
        <dsp:cNvPr id="0" name=""/>
        <dsp:cNvSpPr/>
      </dsp:nvSpPr>
      <dsp:spPr>
        <a:xfrm>
          <a:off x="3093" y="363323"/>
          <a:ext cx="2623631" cy="1770277"/>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Violations related to </a:t>
          </a:r>
          <a:r>
            <a:rPr lang="en-US" sz="2000" b="1" u="sng" kern="1200" dirty="0">
              <a:solidFill>
                <a:srgbClr val="FF0000"/>
              </a:solidFill>
            </a:rPr>
            <a:t>natural gas</a:t>
          </a:r>
          <a:r>
            <a:rPr lang="en-US" sz="2000" b="1" u="none" kern="1200" dirty="0">
              <a:solidFill>
                <a:srgbClr val="FF0000"/>
              </a:solidFill>
            </a:rPr>
            <a:t>:</a:t>
          </a:r>
        </a:p>
      </dsp:txBody>
      <dsp:txXfrm>
        <a:off x="89511" y="449741"/>
        <a:ext cx="2450795" cy="1597441"/>
      </dsp:txXfrm>
    </dsp:sp>
    <dsp:sp modelId="{09C92776-AA0F-4A26-A6D9-F92348260313}">
      <dsp:nvSpPr>
        <dsp:cNvPr id="0" name=""/>
        <dsp:cNvSpPr/>
      </dsp:nvSpPr>
      <dsp:spPr>
        <a:xfrm>
          <a:off x="2712381" y="2666735"/>
          <a:ext cx="8464882" cy="2493093"/>
        </a:xfrm>
        <a:prstGeom prst="rightArrow">
          <a:avLst>
            <a:gd name="adj1" fmla="val 75000"/>
            <a:gd name="adj2" fmla="val 50000"/>
          </a:avLst>
        </a:prstGeom>
        <a:solidFill>
          <a:srgbClr val="FFC000">
            <a:alpha val="90000"/>
          </a:srgb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en-US" sz="2400" b="1" kern="1200" dirty="0">
              <a:solidFill>
                <a:srgbClr val="FF0000"/>
              </a:solidFill>
            </a:rPr>
            <a:t>  Fine for 1</a:t>
          </a:r>
          <a:r>
            <a:rPr lang="en-US" sz="2400" b="1" kern="1200" baseline="30000" dirty="0">
              <a:solidFill>
                <a:srgbClr val="FF0000"/>
              </a:solidFill>
            </a:rPr>
            <a:t>st</a:t>
          </a:r>
          <a:r>
            <a:rPr lang="en-US" sz="2400" b="1" kern="1200" dirty="0">
              <a:solidFill>
                <a:srgbClr val="FF0000"/>
              </a:solidFill>
            </a:rPr>
            <a:t> offence start with minimum of $1,000.</a:t>
          </a:r>
        </a:p>
        <a:p>
          <a:pPr marL="57150" lvl="1" indent="-57150" algn="l" defTabSz="355600">
            <a:lnSpc>
              <a:spcPct val="90000"/>
            </a:lnSpc>
            <a:spcBef>
              <a:spcPct val="0"/>
            </a:spcBef>
            <a:spcAft>
              <a:spcPct val="15000"/>
            </a:spcAft>
            <a:buFont typeface="Arial" panose="020B0604020202020204" pitchFamily="34" charset="0"/>
            <a:buNone/>
          </a:pPr>
          <a:endParaRPr lang="en-US" sz="800" b="1" kern="1200" dirty="0">
            <a:solidFill>
              <a:srgbClr val="FF0000"/>
            </a:solidFill>
          </a:endParaRPr>
        </a:p>
        <a:p>
          <a:pPr marL="228600" lvl="1" indent="-228600" algn="l" defTabSz="1066800">
            <a:lnSpc>
              <a:spcPct val="90000"/>
            </a:lnSpc>
            <a:spcBef>
              <a:spcPct val="0"/>
            </a:spcBef>
            <a:spcAft>
              <a:spcPct val="15000"/>
            </a:spcAft>
            <a:buFont typeface="Arial" panose="020B0604020202020204" pitchFamily="34" charset="0"/>
            <a:buNone/>
          </a:pPr>
          <a:r>
            <a:rPr lang="en-US" sz="2400" b="1" kern="1200" dirty="0">
              <a:solidFill>
                <a:srgbClr val="FF0000"/>
              </a:solidFill>
            </a:rPr>
            <a:t>  Fine for 2</a:t>
          </a:r>
          <a:r>
            <a:rPr lang="en-US" sz="2400" b="1" kern="1200" baseline="30000" dirty="0">
              <a:solidFill>
                <a:srgbClr val="FF0000"/>
              </a:solidFill>
            </a:rPr>
            <a:t>nd</a:t>
          </a:r>
          <a:r>
            <a:rPr lang="en-US" sz="2400" b="1" kern="1200" dirty="0">
              <a:solidFill>
                <a:srgbClr val="FF0000"/>
              </a:solidFill>
            </a:rPr>
            <a:t> offense within 12 months are $5,000 to $10,000. </a:t>
          </a:r>
        </a:p>
      </dsp:txBody>
      <dsp:txXfrm>
        <a:off x="2712381" y="2978372"/>
        <a:ext cx="7529972" cy="1869819"/>
      </dsp:txXfrm>
    </dsp:sp>
    <dsp:sp modelId="{310E7671-5F8A-47FB-98A6-F6384F9917F6}">
      <dsp:nvSpPr>
        <dsp:cNvPr id="0" name=""/>
        <dsp:cNvSpPr/>
      </dsp:nvSpPr>
      <dsp:spPr>
        <a:xfrm>
          <a:off x="12974" y="2935642"/>
          <a:ext cx="2710017" cy="1965508"/>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0000"/>
              </a:solidFill>
            </a:rPr>
            <a:t>Violations </a:t>
          </a:r>
          <a:r>
            <a:rPr lang="en-US" sz="1900" b="1" i="0" u="sng" kern="1200" dirty="0">
              <a:solidFill>
                <a:srgbClr val="FF0000"/>
              </a:solidFill>
            </a:rPr>
            <a:t>not</a:t>
          </a:r>
          <a:r>
            <a:rPr lang="en-US" sz="1900" b="1" kern="1200" dirty="0">
              <a:solidFill>
                <a:srgbClr val="FF0000"/>
              </a:solidFill>
            </a:rPr>
            <a:t> related to natural gas for e.g.: </a:t>
          </a:r>
          <a:r>
            <a:rPr lang="en-US" sz="1900" b="1" u="sng" kern="1200" dirty="0">
              <a:solidFill>
                <a:srgbClr val="FF0000"/>
              </a:solidFill>
            </a:rPr>
            <a:t>electrical</a:t>
          </a:r>
          <a:r>
            <a:rPr lang="en-US" sz="1900" b="1" kern="1200" dirty="0">
              <a:solidFill>
                <a:srgbClr val="FF0000"/>
              </a:solidFill>
            </a:rPr>
            <a:t>, </a:t>
          </a:r>
          <a:r>
            <a:rPr lang="en-US" sz="1900" b="1" u="sng" kern="1200" dirty="0">
              <a:solidFill>
                <a:srgbClr val="FF0000"/>
              </a:solidFill>
            </a:rPr>
            <a:t>communications</a:t>
          </a:r>
          <a:r>
            <a:rPr lang="en-US" sz="1900" b="1" kern="1200" dirty="0">
              <a:solidFill>
                <a:srgbClr val="FF0000"/>
              </a:solidFill>
            </a:rPr>
            <a:t>, </a:t>
          </a:r>
          <a:r>
            <a:rPr lang="en-US" sz="1900" b="1" u="sng" kern="1200" dirty="0">
              <a:solidFill>
                <a:srgbClr val="FF0000"/>
              </a:solidFill>
              <a:latin typeface="Century Gothic" panose="020B0502020202020204"/>
              <a:ea typeface="+mn-ea"/>
              <a:cs typeface="+mn-cs"/>
            </a:rPr>
            <a:t>water</a:t>
          </a:r>
          <a:r>
            <a:rPr lang="en-US" sz="1900" b="1" kern="1200" dirty="0">
              <a:solidFill>
                <a:srgbClr val="FF0000"/>
              </a:solidFill>
            </a:rPr>
            <a:t>, </a:t>
          </a:r>
          <a:r>
            <a:rPr lang="en-US" sz="1900" b="1" u="sng" kern="1200" dirty="0">
              <a:solidFill>
                <a:srgbClr val="FF0000"/>
              </a:solidFill>
            </a:rPr>
            <a:t>sewer</a:t>
          </a:r>
          <a:r>
            <a:rPr lang="en-US" sz="1900" b="1" kern="1200" dirty="0">
              <a:solidFill>
                <a:srgbClr val="FF0000"/>
              </a:solidFill>
            </a:rPr>
            <a:t>, </a:t>
          </a:r>
          <a:r>
            <a:rPr lang="en-US" sz="1900" b="1" u="sng" kern="1200" dirty="0">
              <a:solidFill>
                <a:srgbClr val="FF0000"/>
              </a:solidFill>
            </a:rPr>
            <a:t>etc.</a:t>
          </a:r>
          <a:r>
            <a:rPr lang="en-US" sz="1900" b="1" kern="1200" dirty="0">
              <a:solidFill>
                <a:srgbClr val="FF0000"/>
              </a:solidFill>
            </a:rPr>
            <a:t>:</a:t>
          </a:r>
          <a:endParaRPr lang="en-US" sz="1900" kern="1200" dirty="0"/>
        </a:p>
      </dsp:txBody>
      <dsp:txXfrm>
        <a:off x="108922" y="3031590"/>
        <a:ext cx="2518121" cy="1773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59683-4540-4B51-B5D2-5042425B596E}">
      <dsp:nvSpPr>
        <dsp:cNvPr id="0" name=""/>
        <dsp:cNvSpPr/>
      </dsp:nvSpPr>
      <dsp:spPr>
        <a:xfrm>
          <a:off x="0" y="4366821"/>
          <a:ext cx="8914319"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83FB01-0414-4320-BAF4-AD8486C37A09}">
      <dsp:nvSpPr>
        <dsp:cNvPr id="0" name=""/>
        <dsp:cNvSpPr/>
      </dsp:nvSpPr>
      <dsp:spPr>
        <a:xfrm>
          <a:off x="0" y="2444506"/>
          <a:ext cx="8914319"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C8A5AD-DF75-4822-9541-542C3AA46E5E}">
      <dsp:nvSpPr>
        <dsp:cNvPr id="0" name=""/>
        <dsp:cNvSpPr/>
      </dsp:nvSpPr>
      <dsp:spPr>
        <a:xfrm>
          <a:off x="0" y="660966"/>
          <a:ext cx="8914319"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45FBD5-0F35-44A7-8478-D015D9C5F622}">
      <dsp:nvSpPr>
        <dsp:cNvPr id="0" name=""/>
        <dsp:cNvSpPr/>
      </dsp:nvSpPr>
      <dsp:spPr>
        <a:xfrm>
          <a:off x="2306838" y="0"/>
          <a:ext cx="6596596" cy="65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rtl="0">
            <a:lnSpc>
              <a:spcPct val="90000"/>
            </a:lnSpc>
            <a:spcBef>
              <a:spcPct val="0"/>
            </a:spcBef>
            <a:spcAft>
              <a:spcPct val="35000"/>
            </a:spcAft>
            <a:buNone/>
          </a:pPr>
          <a:r>
            <a:rPr lang="en-US" sz="1800" kern="1200" dirty="0">
              <a:solidFill>
                <a:schemeClr val="accent1">
                  <a:lumMod val="75000"/>
                </a:schemeClr>
              </a:solidFill>
              <a:latin typeface="Century Gothic" panose="020B0502020202020204"/>
            </a:rPr>
            <a:t> </a:t>
          </a:r>
          <a:r>
            <a:rPr lang="en-US" sz="2400" b="1" kern="1200" dirty="0">
              <a:solidFill>
                <a:schemeClr val="tx1"/>
              </a:solidFill>
            </a:rPr>
            <a:t>Ask yourself these questions:</a:t>
          </a:r>
        </a:p>
      </dsp:txBody>
      <dsp:txXfrm>
        <a:off x="2306838" y="0"/>
        <a:ext cx="6596596" cy="657543"/>
      </dsp:txXfrm>
    </dsp:sp>
    <dsp:sp modelId="{27A45BEA-BF08-462B-BBCF-E23FE50D1C4E}">
      <dsp:nvSpPr>
        <dsp:cNvPr id="0" name=""/>
        <dsp:cNvSpPr/>
      </dsp:nvSpPr>
      <dsp:spPr>
        <a:xfrm>
          <a:off x="0" y="3423"/>
          <a:ext cx="2317722" cy="657543"/>
        </a:xfrm>
        <a:prstGeom prst="round2SameRect">
          <a:avLst>
            <a:gd name="adj1" fmla="val 16670"/>
            <a:gd name="adj2" fmla="val 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Observe the Site</a:t>
          </a:r>
        </a:p>
      </dsp:txBody>
      <dsp:txXfrm>
        <a:off x="32104" y="35527"/>
        <a:ext cx="2253514" cy="625439"/>
      </dsp:txXfrm>
    </dsp:sp>
    <dsp:sp modelId="{24D95EB4-9401-4E73-BC38-AC37E6481FC2}">
      <dsp:nvSpPr>
        <dsp:cNvPr id="0" name=""/>
        <dsp:cNvSpPr/>
      </dsp:nvSpPr>
      <dsp:spPr>
        <a:xfrm>
          <a:off x="0" y="660966"/>
          <a:ext cx="8914319" cy="1093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Did </a:t>
          </a:r>
          <a:r>
            <a:rPr lang="en-US" sz="2000" b="1" u="none" kern="1200" dirty="0"/>
            <a:t>all the notified </a:t>
          </a:r>
          <a:r>
            <a:rPr lang="en-US" sz="2000" b="1" u="sng" kern="1200" dirty="0"/>
            <a:t>Utilities respond</a:t>
          </a:r>
          <a:r>
            <a:rPr lang="en-US" sz="2000" b="1" kern="1200" dirty="0"/>
            <a:t>?</a:t>
          </a:r>
        </a:p>
        <a:p>
          <a:pPr marL="228600" lvl="1" indent="-228600" algn="l" defTabSz="889000">
            <a:lnSpc>
              <a:spcPct val="90000"/>
            </a:lnSpc>
            <a:spcBef>
              <a:spcPct val="0"/>
            </a:spcBef>
            <a:spcAft>
              <a:spcPct val="15000"/>
            </a:spcAft>
            <a:buChar char="•"/>
          </a:pPr>
          <a:r>
            <a:rPr lang="en-US" sz="2000" b="1" kern="1200" dirty="0"/>
            <a:t>Do you suspect a </a:t>
          </a:r>
          <a:r>
            <a:rPr lang="en-US" sz="2000" b="1" u="sng" kern="1200" dirty="0"/>
            <a:t>potential mis-marked or unmarked </a:t>
          </a:r>
          <a:r>
            <a:rPr lang="en-US" sz="2000" b="1" kern="1200" dirty="0"/>
            <a:t>utilities</a:t>
          </a:r>
          <a:r>
            <a:rPr lang="en-US" sz="2000" b="1" kern="1200" dirty="0">
              <a:latin typeface="Century Gothic" panose="020B0502020202020204"/>
            </a:rPr>
            <a:t>?</a:t>
          </a:r>
          <a:endParaRPr lang="en-US" sz="2000" b="1" kern="1200" dirty="0"/>
        </a:p>
        <a:p>
          <a:pPr marL="228600" lvl="1" indent="-228600" algn="l" defTabSz="889000">
            <a:lnSpc>
              <a:spcPct val="90000"/>
            </a:lnSpc>
            <a:spcBef>
              <a:spcPct val="0"/>
            </a:spcBef>
            <a:spcAft>
              <a:spcPct val="15000"/>
            </a:spcAft>
            <a:buChar char="•"/>
          </a:pPr>
          <a:r>
            <a:rPr lang="en-US" sz="2000" b="1" kern="1200" dirty="0"/>
            <a:t>Did you take a </a:t>
          </a:r>
          <a:r>
            <a:rPr lang="en-US" sz="2000" b="1" u="sng" kern="1200" dirty="0"/>
            <a:t>BEFORE picture</a:t>
          </a:r>
          <a:r>
            <a:rPr lang="en-US" sz="2000" b="1" u="none" kern="1200" dirty="0"/>
            <a:t> </a:t>
          </a:r>
          <a:r>
            <a:rPr lang="en-US" sz="2000" b="1" kern="1200" dirty="0"/>
            <a:t>of the area with all markings visible?</a:t>
          </a:r>
        </a:p>
      </dsp:txBody>
      <dsp:txXfrm>
        <a:off x="0" y="660966"/>
        <a:ext cx="8914319" cy="1093119"/>
      </dsp:txXfrm>
    </dsp:sp>
    <dsp:sp modelId="{33441919-0BC2-423E-90C5-A882FDF40725}">
      <dsp:nvSpPr>
        <dsp:cNvPr id="0" name=""/>
        <dsp:cNvSpPr/>
      </dsp:nvSpPr>
      <dsp:spPr>
        <a:xfrm>
          <a:off x="2239619" y="1863836"/>
          <a:ext cx="6596596" cy="65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245" tIns="55245" rIns="55245" bIns="55245" numCol="1" spcCol="1270" anchor="b" anchorCtr="0">
          <a:noAutofit/>
        </a:bodyPr>
        <a:lstStyle/>
        <a:p>
          <a:pPr marL="0" lvl="0" indent="0" algn="l" defTabSz="1289050" rtl="0">
            <a:lnSpc>
              <a:spcPct val="90000"/>
            </a:lnSpc>
            <a:spcBef>
              <a:spcPct val="0"/>
            </a:spcBef>
            <a:spcAft>
              <a:spcPct val="35000"/>
            </a:spcAft>
            <a:buNone/>
          </a:pPr>
          <a:r>
            <a:rPr lang="en-US" sz="2900" kern="1200" dirty="0">
              <a:solidFill>
                <a:schemeClr val="accent1">
                  <a:lumMod val="75000"/>
                </a:schemeClr>
              </a:solidFill>
              <a:latin typeface="Century Gothic" panose="020B0502020202020204"/>
            </a:rPr>
            <a:t> </a:t>
          </a:r>
          <a:r>
            <a:rPr lang="en-US" sz="2400" b="1" kern="1200" dirty="0">
              <a:solidFill>
                <a:schemeClr val="tx1"/>
              </a:solidFill>
            </a:rPr>
            <a:t>&amp; the Tolerance/Safety Zone</a:t>
          </a:r>
        </a:p>
      </dsp:txBody>
      <dsp:txXfrm>
        <a:off x="2239619" y="1863836"/>
        <a:ext cx="6596596" cy="657543"/>
      </dsp:txXfrm>
    </dsp:sp>
    <dsp:sp modelId="{286E9A07-1EDE-443B-931D-3D4807F3B80F}">
      <dsp:nvSpPr>
        <dsp:cNvPr id="0" name=""/>
        <dsp:cNvSpPr/>
      </dsp:nvSpPr>
      <dsp:spPr>
        <a:xfrm>
          <a:off x="8158" y="1791526"/>
          <a:ext cx="2317722" cy="657543"/>
        </a:xfrm>
        <a:prstGeom prst="round2SameRect">
          <a:avLst>
            <a:gd name="adj1" fmla="val 16670"/>
            <a:gd name="adj2" fmla="val 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Respect the Marks</a:t>
          </a:r>
        </a:p>
      </dsp:txBody>
      <dsp:txXfrm>
        <a:off x="40262" y="1823630"/>
        <a:ext cx="2253514" cy="625439"/>
      </dsp:txXfrm>
    </dsp:sp>
    <dsp:sp modelId="{90EC688A-97A9-4A6C-B489-9BFD9E193C67}">
      <dsp:nvSpPr>
        <dsp:cNvPr id="0" name=""/>
        <dsp:cNvSpPr/>
      </dsp:nvSpPr>
      <dsp:spPr>
        <a:xfrm>
          <a:off x="0" y="2409564"/>
          <a:ext cx="8914319" cy="12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rtl="0">
            <a:lnSpc>
              <a:spcPct val="90000"/>
            </a:lnSpc>
            <a:spcBef>
              <a:spcPct val="0"/>
            </a:spcBef>
            <a:spcAft>
              <a:spcPct val="15000"/>
            </a:spcAft>
            <a:buChar char="•"/>
          </a:pPr>
          <a:r>
            <a:rPr lang="en-US" sz="2000" b="1" u="sng" kern="1200" dirty="0">
              <a:latin typeface="Century Gothic" panose="020B0502020202020204"/>
            </a:rPr>
            <a:t>No mechanical</a:t>
          </a:r>
          <a:r>
            <a:rPr lang="en-US" sz="2000" b="1" u="sng" kern="1200" dirty="0"/>
            <a:t> means within the tolerance zone</a:t>
          </a:r>
          <a:r>
            <a:rPr lang="en-US" sz="2000" b="1" kern="1200" dirty="0"/>
            <a:t>.</a:t>
          </a:r>
          <a:endParaRPr lang="en-US" sz="1400" b="1" kern="1200" dirty="0"/>
        </a:p>
        <a:p>
          <a:pPr marL="228600" lvl="1" indent="-228600" algn="l" defTabSz="889000">
            <a:lnSpc>
              <a:spcPct val="90000"/>
            </a:lnSpc>
            <a:spcBef>
              <a:spcPct val="0"/>
            </a:spcBef>
            <a:spcAft>
              <a:spcPct val="15000"/>
            </a:spcAft>
            <a:buChar char="•"/>
          </a:pPr>
          <a:r>
            <a:rPr lang="en-US" sz="2000" b="1" kern="1200" dirty="0"/>
            <a:t>Excavators must </a:t>
          </a:r>
          <a:r>
            <a:rPr lang="en-US" sz="2000" b="1" u="sng" kern="1200" dirty="0"/>
            <a:t>refresh the marks with the same color</a:t>
          </a:r>
          <a:r>
            <a:rPr lang="en-US" sz="2000" b="1" u="none" kern="1200" dirty="0"/>
            <a:t> OR </a:t>
          </a:r>
          <a:r>
            <a:rPr lang="en-US" sz="2000" b="1" kern="1200" dirty="0"/>
            <a:t>call Utilities directly / Dig Safe 811 to request re-marks.</a:t>
          </a:r>
        </a:p>
        <a:p>
          <a:pPr marL="228600" lvl="1" indent="-228600" algn="l" defTabSz="889000" rtl="0">
            <a:lnSpc>
              <a:spcPct val="90000"/>
            </a:lnSpc>
            <a:spcBef>
              <a:spcPct val="0"/>
            </a:spcBef>
            <a:spcAft>
              <a:spcPct val="15000"/>
            </a:spcAft>
            <a:buChar char="•"/>
          </a:pPr>
          <a:r>
            <a:rPr lang="en-US" sz="2000" b="1" kern="1200" dirty="0">
              <a:latin typeface="Century Gothic" panose="020B0502020202020204"/>
            </a:rPr>
            <a:t>If so, you must </a:t>
          </a:r>
          <a:r>
            <a:rPr lang="en-US" sz="2000" b="1" u="sng" kern="1200" dirty="0">
              <a:latin typeface="Century Gothic" panose="020B0502020202020204"/>
            </a:rPr>
            <a:t>suspend work for 24 hours allowing time for remarking</a:t>
          </a:r>
          <a:endParaRPr lang="en-US" sz="2000" b="1" kern="1200" dirty="0"/>
        </a:p>
      </dsp:txBody>
      <dsp:txXfrm>
        <a:off x="0" y="2409564"/>
        <a:ext cx="8914319" cy="1231894"/>
      </dsp:txXfrm>
    </dsp:sp>
    <dsp:sp modelId="{31430B04-D046-4C3C-A9FD-DE8A071C4E79}">
      <dsp:nvSpPr>
        <dsp:cNvPr id="0" name=""/>
        <dsp:cNvSpPr/>
      </dsp:nvSpPr>
      <dsp:spPr>
        <a:xfrm>
          <a:off x="2317722" y="4090965"/>
          <a:ext cx="6596596" cy="34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rtl="0">
            <a:lnSpc>
              <a:spcPct val="90000"/>
            </a:lnSpc>
            <a:spcBef>
              <a:spcPct val="0"/>
            </a:spcBef>
            <a:spcAft>
              <a:spcPct val="35000"/>
            </a:spcAft>
            <a:buNone/>
          </a:pPr>
          <a:r>
            <a:rPr lang="en-US" sz="2400" b="1" kern="1200" dirty="0">
              <a:solidFill>
                <a:schemeClr val="accent1">
                  <a:lumMod val="75000"/>
                </a:schemeClr>
              </a:solidFill>
              <a:latin typeface="+mn-lt"/>
            </a:rPr>
            <a:t> </a:t>
          </a:r>
          <a:r>
            <a:rPr lang="en-US" sz="2400" b="1" kern="1200" dirty="0">
              <a:solidFill>
                <a:schemeClr val="tx1"/>
              </a:solidFill>
              <a:latin typeface="+mn-lt"/>
            </a:rPr>
            <a:t>A new ticket must be requested if:</a:t>
          </a:r>
        </a:p>
      </dsp:txBody>
      <dsp:txXfrm>
        <a:off x="2317722" y="4090965"/>
        <a:ext cx="6596596" cy="342363"/>
      </dsp:txXfrm>
    </dsp:sp>
    <dsp:sp modelId="{1947818F-9517-479B-9C05-A1ADE489970B}">
      <dsp:nvSpPr>
        <dsp:cNvPr id="0" name=""/>
        <dsp:cNvSpPr/>
      </dsp:nvSpPr>
      <dsp:spPr>
        <a:xfrm>
          <a:off x="33189" y="3780470"/>
          <a:ext cx="2317722" cy="657543"/>
        </a:xfrm>
        <a:prstGeom prst="round2SameRect">
          <a:avLst>
            <a:gd name="adj1" fmla="val 16670"/>
            <a:gd name="adj2" fmla="val 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Tickets Expiration</a:t>
          </a:r>
        </a:p>
      </dsp:txBody>
      <dsp:txXfrm>
        <a:off x="65293" y="3812574"/>
        <a:ext cx="2253514" cy="625439"/>
      </dsp:txXfrm>
    </dsp:sp>
    <dsp:sp modelId="{EA4648B0-4F99-413D-8468-9805D6E2C09E}">
      <dsp:nvSpPr>
        <dsp:cNvPr id="0" name=""/>
        <dsp:cNvSpPr/>
      </dsp:nvSpPr>
      <dsp:spPr>
        <a:xfrm>
          <a:off x="0" y="4261390"/>
          <a:ext cx="8914319" cy="102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1">
          <a:noAutofit/>
        </a:bodyPr>
        <a:lstStyle/>
        <a:p>
          <a:pPr marL="228600" lvl="1" indent="-228600" algn="l" defTabSz="889000">
            <a:lnSpc>
              <a:spcPct val="90000"/>
            </a:lnSpc>
            <a:spcBef>
              <a:spcPct val="0"/>
            </a:spcBef>
            <a:spcAft>
              <a:spcPct val="15000"/>
            </a:spcAft>
            <a:buChar char="•"/>
          </a:pPr>
          <a:r>
            <a:rPr lang="en-US" sz="2000" b="1" i="0" kern="1200" dirty="0"/>
            <a:t>The job is </a:t>
          </a:r>
          <a:r>
            <a:rPr lang="en-US" sz="2000" b="1" i="0" u="sng" kern="1200" dirty="0"/>
            <a:t>going to take longer than allotted 30-day expiration date</a:t>
          </a:r>
          <a:r>
            <a:rPr lang="en-US" sz="2000" b="1" i="0" kern="1200" dirty="0"/>
            <a:t>.</a:t>
          </a:r>
          <a:endParaRPr lang="en-US" sz="2000" b="1" kern="1200" dirty="0"/>
        </a:p>
        <a:p>
          <a:pPr marL="228600" lvl="1" indent="-228600" algn="l" defTabSz="889000">
            <a:lnSpc>
              <a:spcPct val="90000"/>
            </a:lnSpc>
            <a:spcBef>
              <a:spcPct val="0"/>
            </a:spcBef>
            <a:spcAft>
              <a:spcPct val="15000"/>
            </a:spcAft>
            <a:buChar char="•"/>
          </a:pPr>
          <a:r>
            <a:rPr lang="en-US" sz="2000" b="1" i="0" kern="1200" dirty="0"/>
            <a:t>The </a:t>
          </a:r>
          <a:r>
            <a:rPr lang="en-US" sz="2000" b="1" i="0" u="sng" kern="1200" dirty="0"/>
            <a:t>scope of work or excavation location has changed</a:t>
          </a:r>
          <a:r>
            <a:rPr lang="en-US" sz="2000" b="1" i="0" kern="1200" dirty="0"/>
            <a:t>.</a:t>
          </a:r>
          <a:endParaRPr lang="en-US" sz="2000" b="1" kern="1200" dirty="0"/>
        </a:p>
      </dsp:txBody>
      <dsp:txXfrm>
        <a:off x="0" y="4261390"/>
        <a:ext cx="8914319" cy="1024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457CC-FC93-4D0C-BB1D-FD6B016AE1E1}">
      <dsp:nvSpPr>
        <dsp:cNvPr id="0" name=""/>
        <dsp:cNvSpPr/>
      </dsp:nvSpPr>
      <dsp:spPr>
        <a:xfrm>
          <a:off x="0" y="61355"/>
          <a:ext cx="6656769" cy="2863472"/>
        </a:xfrm>
        <a:prstGeom prst="roundRect">
          <a:avLst/>
        </a:prstGeom>
        <a:gradFill rotWithShape="0">
          <a:gsLst>
            <a:gs pos="100000">
              <a:srgbClr val="FFC000"/>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t>New definition for Emergency: “</a:t>
          </a:r>
          <a:r>
            <a:rPr lang="en-US" sz="2400" b="1" i="1" kern="1200" dirty="0"/>
            <a:t>A sudden or unexpected occurrence involving a clear and imminent danger demanding immediate action to prevent or mitigate loss of, or damage to, life, health, property, or essential public services, but not including a loss of business or profits.”</a:t>
          </a:r>
        </a:p>
      </dsp:txBody>
      <dsp:txXfrm>
        <a:off x="139783" y="201138"/>
        <a:ext cx="6377203" cy="2583906"/>
      </dsp:txXfrm>
    </dsp:sp>
    <dsp:sp modelId="{CF8EF66B-B34C-48C4-8AA4-AAF3C4B4D00D}">
      <dsp:nvSpPr>
        <dsp:cNvPr id="0" name=""/>
        <dsp:cNvSpPr/>
      </dsp:nvSpPr>
      <dsp:spPr>
        <a:xfrm>
          <a:off x="0" y="2986183"/>
          <a:ext cx="6656769"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b="1" kern="1200" dirty="0"/>
            <a:t>Must be true emergency:</a:t>
          </a:r>
          <a:r>
            <a:rPr lang="en-US" sz="1900" b="1" kern="1200" dirty="0">
              <a:latin typeface="Century Gothic" panose="020B0502020202020204"/>
            </a:rPr>
            <a:t> </a:t>
          </a:r>
          <a:r>
            <a:rPr lang="en-US" sz="1900" b="1" kern="1200" dirty="0"/>
            <a:t> </a:t>
          </a:r>
          <a:r>
            <a:rPr lang="en-US" sz="1900" b="1" u="sng" kern="1200" dirty="0"/>
            <a:t>an unanticipated event, not merely to prevent loss of business or profits</a:t>
          </a:r>
        </a:p>
        <a:p>
          <a:pPr marL="171450" lvl="1" indent="-171450" algn="l" defTabSz="844550">
            <a:lnSpc>
              <a:spcPct val="90000"/>
            </a:lnSpc>
            <a:spcBef>
              <a:spcPct val="0"/>
            </a:spcBef>
            <a:spcAft>
              <a:spcPct val="20000"/>
            </a:spcAft>
            <a:buChar char="•"/>
          </a:pPr>
          <a:r>
            <a:rPr lang="en-US" sz="1900" b="1" kern="1200" dirty="0"/>
            <a:t>E.g., Not for tent stakes on a Friday when party is on Sunday</a:t>
          </a:r>
        </a:p>
        <a:p>
          <a:pPr marL="171450" lvl="1" indent="-171450" algn="l" defTabSz="844550">
            <a:lnSpc>
              <a:spcPct val="90000"/>
            </a:lnSpc>
            <a:spcBef>
              <a:spcPct val="0"/>
            </a:spcBef>
            <a:spcAft>
              <a:spcPct val="20000"/>
            </a:spcAft>
            <a:buChar char="•"/>
          </a:pPr>
          <a:r>
            <a:rPr lang="en-US" sz="1900" b="1" u="sng" kern="1200" dirty="0"/>
            <a:t>Must use reasonable precaution</a:t>
          </a:r>
          <a:r>
            <a:rPr lang="en-US" sz="1900" b="1" u="none" kern="1200" dirty="0"/>
            <a:t> </a:t>
          </a:r>
          <a:r>
            <a:rPr lang="en-US" sz="1900" b="1" kern="1200" dirty="0"/>
            <a:t>to avoid damage and comply with all Damage Prevention laws and regulations</a:t>
          </a:r>
        </a:p>
      </dsp:txBody>
      <dsp:txXfrm>
        <a:off x="0" y="2986183"/>
        <a:ext cx="6656769" cy="2086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6737A-F51D-4773-8768-768946AAE2AA}">
      <dsp:nvSpPr>
        <dsp:cNvPr id="0" name=""/>
        <dsp:cNvSpPr/>
      </dsp:nvSpPr>
      <dsp:spPr>
        <a:xfrm>
          <a:off x="2037805" y="18314"/>
          <a:ext cx="8151222" cy="1517570"/>
        </a:xfrm>
        <a:prstGeom prst="rect">
          <a:avLst/>
        </a:prstGeom>
        <a:solidFill>
          <a:schemeClr val="tx1">
            <a:lumMod val="95000"/>
            <a:alpha val="9000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8156" tIns="542356" rIns="158156" bIns="542356"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mn-lt"/>
            </a:rPr>
            <a:t>Visit </a:t>
          </a:r>
          <a:r>
            <a:rPr lang="en-US" sz="2000" b="1" kern="1200" dirty="0">
              <a:solidFill>
                <a:srgbClr val="FF0000"/>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www.DigSafe.com</a:t>
          </a:r>
          <a:r>
            <a:rPr lang="en-US" sz="2000" b="1" kern="1200" dirty="0">
              <a:solidFill>
                <a:srgbClr val="FF0000"/>
              </a:solidFill>
              <a:latin typeface="+mn-lt"/>
            </a:rPr>
            <a:t> </a:t>
          </a:r>
          <a:r>
            <a:rPr lang="en-US" sz="2000" b="1" kern="1200" dirty="0">
              <a:latin typeface="+mn-lt"/>
            </a:rPr>
            <a:t>or </a:t>
          </a:r>
          <a:r>
            <a:rPr lang="en-US" sz="2000" b="1" kern="1200" dirty="0">
              <a:solidFill>
                <a:srgbClr val="FF0000"/>
              </a:solidFill>
              <a:latin typeface="+mn-lt"/>
            </a:rPr>
            <a:t>call 811</a:t>
          </a:r>
          <a:r>
            <a:rPr lang="en-US" sz="2000" b="1" kern="1200" dirty="0">
              <a:latin typeface="+mn-lt"/>
            </a:rPr>
            <a:t>. </a:t>
          </a:r>
        </a:p>
        <a:p>
          <a:pPr marL="228600" lvl="1" indent="-228600" algn="l" defTabSz="889000">
            <a:lnSpc>
              <a:spcPct val="90000"/>
            </a:lnSpc>
            <a:spcBef>
              <a:spcPct val="0"/>
            </a:spcBef>
            <a:spcAft>
              <a:spcPct val="15000"/>
            </a:spcAft>
            <a:buClr>
              <a:srgbClr val="FF0000"/>
            </a:buClr>
            <a:buChar char="•"/>
          </a:pPr>
          <a:r>
            <a:rPr lang="en-US" sz="2000" b="1" kern="1200" dirty="0">
              <a:latin typeface="+mn-lt"/>
            </a:rPr>
            <a:t>Dig Safe, Inc. shall not issue Emergency ticket if it does not believe in good faith that situation is an emergency</a:t>
          </a:r>
        </a:p>
      </dsp:txBody>
      <dsp:txXfrm>
        <a:off x="2037805" y="18314"/>
        <a:ext cx="8151222" cy="1517570"/>
      </dsp:txXfrm>
    </dsp:sp>
    <dsp:sp modelId="{B1449600-61A4-4B2A-8555-D4A00193E872}">
      <dsp:nvSpPr>
        <dsp:cNvPr id="0" name=""/>
        <dsp:cNvSpPr/>
      </dsp:nvSpPr>
      <dsp:spPr>
        <a:xfrm>
          <a:off x="0" y="1008"/>
          <a:ext cx="2037805" cy="1552183"/>
        </a:xfrm>
        <a:prstGeom prst="rect">
          <a:avLst/>
        </a:prstGeom>
        <a:gradFill rotWithShape="0">
          <a:gsLst>
            <a:gs pos="100000">
              <a:srgbClr val="FF0000"/>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7834" tIns="210916" rIns="107834" bIns="210916" numCol="1" spcCol="1270" anchor="ctr" anchorCtr="0">
          <a:noAutofit/>
        </a:bodyPr>
        <a:lstStyle/>
        <a:p>
          <a:pPr marL="0" lvl="0" indent="0" algn="ctr" defTabSz="1244600">
            <a:lnSpc>
              <a:spcPct val="90000"/>
            </a:lnSpc>
            <a:spcBef>
              <a:spcPct val="0"/>
            </a:spcBef>
            <a:spcAft>
              <a:spcPct val="35000"/>
            </a:spcAft>
            <a:buNone/>
          </a:pPr>
          <a:r>
            <a:rPr lang="en-US" sz="2800" b="1" kern="1200" dirty="0"/>
            <a:t>Call</a:t>
          </a:r>
        </a:p>
      </dsp:txBody>
      <dsp:txXfrm>
        <a:off x="0" y="1008"/>
        <a:ext cx="2037805" cy="1552183"/>
      </dsp:txXfrm>
    </dsp:sp>
    <dsp:sp modelId="{BDC6D5A1-F4E5-49B1-ADB0-F8442943ED3C}">
      <dsp:nvSpPr>
        <dsp:cNvPr id="0" name=""/>
        <dsp:cNvSpPr/>
      </dsp:nvSpPr>
      <dsp:spPr>
        <a:xfrm>
          <a:off x="2037805" y="1769140"/>
          <a:ext cx="8151222" cy="1360501"/>
        </a:xfrm>
        <a:prstGeom prst="rect">
          <a:avLst/>
        </a:prstGeom>
        <a:solidFill>
          <a:schemeClr val="tx1">
            <a:lumMod val="95000"/>
            <a:alpha val="90000"/>
          </a:schemeClr>
        </a:solidFill>
        <a:ln w="9525" cap="rnd" cmpd="sng" algn="ctr">
          <a:solidFill>
            <a:schemeClr val="accent2">
              <a:tint val="40000"/>
              <a:alpha val="90000"/>
              <a:hueOff val="814885"/>
              <a:satOff val="-2356"/>
              <a:lumOff val="-5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8156" tIns="542356" rIns="158156" bIns="542356" numCol="1" spcCol="1270" anchor="ctr" anchorCtr="0">
          <a:noAutofit/>
        </a:bodyPr>
        <a:lstStyle/>
        <a:p>
          <a:pPr marL="0" lvl="0" indent="0" algn="l" defTabSz="1066800" rtl="0">
            <a:lnSpc>
              <a:spcPct val="90000"/>
            </a:lnSpc>
            <a:spcBef>
              <a:spcPct val="0"/>
            </a:spcBef>
            <a:spcAft>
              <a:spcPct val="35000"/>
            </a:spcAft>
            <a:buClr>
              <a:srgbClr val="FF0000"/>
            </a:buClr>
            <a:buFont typeface="Arial" panose="020B0604020202020204" pitchFamily="34" charset="0"/>
            <a:buNone/>
          </a:pPr>
          <a:r>
            <a:rPr lang="en-US" sz="2400" b="1" kern="1200" dirty="0"/>
            <a:t>Companies must </a:t>
          </a:r>
          <a:r>
            <a:rPr lang="en-US" sz="2400" b="1" u="none" kern="1200" dirty="0"/>
            <a:t>mark out </a:t>
          </a:r>
          <a:r>
            <a:rPr lang="en-US" sz="2400" b="1" kern="1200" dirty="0"/>
            <a:t>the area </a:t>
          </a:r>
          <a:r>
            <a:rPr lang="en-US" sz="2400" b="1" u="none" kern="1200" dirty="0"/>
            <a:t>within three hours of notice</a:t>
          </a:r>
          <a:r>
            <a:rPr lang="en-US" sz="2400" b="1" u="none" kern="1200" dirty="0">
              <a:latin typeface="Century Gothic" panose="020B0502020202020204"/>
            </a:rPr>
            <a:t> </a:t>
          </a:r>
          <a:endParaRPr lang="en-US" sz="800" u="none" kern="1200" dirty="0"/>
        </a:p>
      </dsp:txBody>
      <dsp:txXfrm>
        <a:off x="2037805" y="1769140"/>
        <a:ext cx="8151222" cy="1360501"/>
      </dsp:txXfrm>
    </dsp:sp>
    <dsp:sp modelId="{C4657790-632D-4BEC-A21D-E7708B46E136}">
      <dsp:nvSpPr>
        <dsp:cNvPr id="0" name=""/>
        <dsp:cNvSpPr/>
      </dsp:nvSpPr>
      <dsp:spPr>
        <a:xfrm>
          <a:off x="21763" y="1729734"/>
          <a:ext cx="2037805" cy="1413476"/>
        </a:xfrm>
        <a:prstGeom prst="rect">
          <a:avLst/>
        </a:prstGeom>
        <a:gradFill rotWithShape="0">
          <a:gsLst>
            <a:gs pos="100000">
              <a:srgbClr val="FFC000"/>
            </a:gs>
            <a:gs pos="100000">
              <a:schemeClr val="accent2">
                <a:hueOff val="677407"/>
                <a:satOff val="-3316"/>
                <a:lumOff val="1862"/>
                <a:alphaOff val="0"/>
                <a:shade val="90000"/>
                <a:lumMod val="84000"/>
              </a:schemeClr>
            </a:gs>
          </a:gsLst>
          <a:lin ang="5400000" scaled="0"/>
        </a:gradFill>
        <a:ln w="9525" cap="rnd" cmpd="sng" algn="ctr">
          <a:solidFill>
            <a:schemeClr val="accent2">
              <a:hueOff val="677407"/>
              <a:satOff val="-3316"/>
              <a:lumOff val="186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7834" tIns="210916" rIns="107834" bIns="210916" numCol="1" spcCol="1270" anchor="ctr" anchorCtr="0">
          <a:noAutofit/>
        </a:bodyPr>
        <a:lstStyle/>
        <a:p>
          <a:pPr marL="0" lvl="0" indent="0" algn="ctr" defTabSz="1066800">
            <a:lnSpc>
              <a:spcPct val="90000"/>
            </a:lnSpc>
            <a:spcBef>
              <a:spcPct val="0"/>
            </a:spcBef>
            <a:spcAft>
              <a:spcPct val="35000"/>
            </a:spcAft>
            <a:buNone/>
          </a:pPr>
          <a:r>
            <a:rPr lang="en-US" sz="2400" b="1" kern="1200" dirty="0"/>
            <a:t>Mark out</a:t>
          </a:r>
        </a:p>
      </dsp:txBody>
      <dsp:txXfrm>
        <a:off x="21763" y="1729734"/>
        <a:ext cx="2037805" cy="1413476"/>
      </dsp:txXfrm>
    </dsp:sp>
    <dsp:sp modelId="{D2A385A9-D7F7-4A9D-B847-64B50E53DC9E}">
      <dsp:nvSpPr>
        <dsp:cNvPr id="0" name=""/>
        <dsp:cNvSpPr/>
      </dsp:nvSpPr>
      <dsp:spPr>
        <a:xfrm>
          <a:off x="2040897" y="3270857"/>
          <a:ext cx="8148130" cy="1512979"/>
        </a:xfrm>
        <a:prstGeom prst="rect">
          <a:avLst/>
        </a:prstGeom>
        <a:solidFill>
          <a:schemeClr val="tx1">
            <a:lumMod val="95000"/>
            <a:alpha val="90000"/>
          </a:schemeClr>
        </a:solidFill>
        <a:ln w="9525" cap="rnd" cmpd="sng" algn="ctr">
          <a:solidFill>
            <a:schemeClr val="accent2">
              <a:tint val="40000"/>
              <a:alpha val="90000"/>
              <a:hueOff val="1629769"/>
              <a:satOff val="-4713"/>
              <a:lumOff val="-10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507" tIns="542356" rIns="149507" bIns="542356" numCol="1" spcCol="1270" anchor="ctr" anchorCtr="0">
          <a:noAutofit/>
        </a:bodyPr>
        <a:lstStyle/>
        <a:p>
          <a:pPr marL="0" lvl="0" indent="0" algn="l" defTabSz="1066800">
            <a:lnSpc>
              <a:spcPct val="90000"/>
            </a:lnSpc>
            <a:spcBef>
              <a:spcPct val="0"/>
            </a:spcBef>
            <a:spcAft>
              <a:spcPct val="35000"/>
            </a:spcAft>
            <a:buNone/>
          </a:pPr>
          <a:r>
            <a:rPr lang="en-US" sz="2400" b="1" kern="1200" dirty="0"/>
            <a:t>Once emergency has concluded, notify Dig Safe, Inc. </a:t>
          </a:r>
          <a:r>
            <a:rPr lang="en-US" sz="2400" b="1" u="none" kern="1200" dirty="0"/>
            <a:t>if further excavation is needed by obtaining a new 30-day ticket</a:t>
          </a:r>
          <a:endParaRPr lang="en-US" sz="1800" b="1" kern="1200" dirty="0"/>
        </a:p>
      </dsp:txBody>
      <dsp:txXfrm>
        <a:off x="2040897" y="3270857"/>
        <a:ext cx="8148130" cy="1512979"/>
      </dsp:txXfrm>
    </dsp:sp>
    <dsp:sp modelId="{16415260-6DA4-4074-B464-3B399D02CC83}">
      <dsp:nvSpPr>
        <dsp:cNvPr id="0" name=""/>
        <dsp:cNvSpPr/>
      </dsp:nvSpPr>
      <dsp:spPr>
        <a:xfrm>
          <a:off x="10864" y="3223907"/>
          <a:ext cx="2033218" cy="1565806"/>
        </a:xfrm>
        <a:prstGeom prst="rect">
          <a:avLst/>
        </a:prstGeom>
        <a:solidFill>
          <a:srgbClr val="00D661"/>
        </a:soli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937" tIns="210916" rIns="101937" bIns="210916" numCol="1" spcCol="1270" anchor="ctr" anchorCtr="0">
          <a:noAutofit/>
        </a:bodyPr>
        <a:lstStyle/>
        <a:p>
          <a:pPr marL="0" lvl="0" indent="0" algn="ctr" defTabSz="1244600">
            <a:lnSpc>
              <a:spcPct val="90000"/>
            </a:lnSpc>
            <a:spcBef>
              <a:spcPct val="0"/>
            </a:spcBef>
            <a:spcAft>
              <a:spcPct val="35000"/>
            </a:spcAft>
            <a:buNone/>
          </a:pPr>
          <a:r>
            <a:rPr lang="en-US" sz="2800" b="1" kern="1200" dirty="0"/>
            <a:t>Notify</a:t>
          </a:r>
        </a:p>
      </dsp:txBody>
      <dsp:txXfrm>
        <a:off x="10864" y="3223907"/>
        <a:ext cx="2033218" cy="1565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0DE9E-5041-4985-A0CE-914A5360C670}">
      <dsp:nvSpPr>
        <dsp:cNvPr id="0" name=""/>
        <dsp:cNvSpPr/>
      </dsp:nvSpPr>
      <dsp:spPr>
        <a:xfrm>
          <a:off x="5666" y="1606652"/>
          <a:ext cx="1756490" cy="1053894"/>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DSVR</a:t>
          </a:r>
        </a:p>
      </dsp:txBody>
      <dsp:txXfrm>
        <a:off x="36534" y="1637520"/>
        <a:ext cx="1694754" cy="992158"/>
      </dsp:txXfrm>
    </dsp:sp>
    <dsp:sp modelId="{A9F64702-7B13-432E-9212-7C27C9CAA3D3}">
      <dsp:nvSpPr>
        <dsp:cNvPr id="0" name=""/>
        <dsp:cNvSpPr/>
      </dsp:nvSpPr>
      <dsp:spPr>
        <a:xfrm>
          <a:off x="1937806" y="1915795"/>
          <a:ext cx="372376" cy="4356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937806" y="2002917"/>
        <a:ext cx="260663" cy="261365"/>
      </dsp:txXfrm>
    </dsp:sp>
    <dsp:sp modelId="{775823D5-4124-4EAC-9A11-CA0EFADD57BE}">
      <dsp:nvSpPr>
        <dsp:cNvPr id="0" name=""/>
        <dsp:cNvSpPr/>
      </dsp:nvSpPr>
      <dsp:spPr>
        <a:xfrm>
          <a:off x="2464753" y="1606652"/>
          <a:ext cx="1756490" cy="1053894"/>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NOPV</a:t>
          </a:r>
        </a:p>
      </dsp:txBody>
      <dsp:txXfrm>
        <a:off x="2495621" y="1637520"/>
        <a:ext cx="1694754" cy="992158"/>
      </dsp:txXfrm>
    </dsp:sp>
    <dsp:sp modelId="{935F1B8F-6629-4DFD-873E-6E5BD03BAE0B}">
      <dsp:nvSpPr>
        <dsp:cNvPr id="0" name=""/>
        <dsp:cNvSpPr/>
      </dsp:nvSpPr>
      <dsp:spPr>
        <a:xfrm>
          <a:off x="4396893" y="1915795"/>
          <a:ext cx="372376" cy="4356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396893" y="2002917"/>
        <a:ext cx="260663" cy="261365"/>
      </dsp:txXfrm>
    </dsp:sp>
    <dsp:sp modelId="{27216184-4A4D-485E-A9FE-4B3A48E3B08C}">
      <dsp:nvSpPr>
        <dsp:cNvPr id="0" name=""/>
        <dsp:cNvSpPr/>
      </dsp:nvSpPr>
      <dsp:spPr>
        <a:xfrm>
          <a:off x="4923840" y="1606652"/>
          <a:ext cx="1756490" cy="1053894"/>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Informal Conference</a:t>
          </a:r>
        </a:p>
      </dsp:txBody>
      <dsp:txXfrm>
        <a:off x="4954708" y="1637520"/>
        <a:ext cx="1694754" cy="992158"/>
      </dsp:txXfrm>
    </dsp:sp>
    <dsp:sp modelId="{4890EBCE-C116-4BA9-9E65-083D95B34A75}">
      <dsp:nvSpPr>
        <dsp:cNvPr id="0" name=""/>
        <dsp:cNvSpPr/>
      </dsp:nvSpPr>
      <dsp:spPr>
        <a:xfrm>
          <a:off x="6855980" y="1915795"/>
          <a:ext cx="372376" cy="4356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55980" y="2002917"/>
        <a:ext cx="260663" cy="261365"/>
      </dsp:txXfrm>
    </dsp:sp>
    <dsp:sp modelId="{53B60167-5DAF-4FDA-BB30-31F57DC549E3}">
      <dsp:nvSpPr>
        <dsp:cNvPr id="0" name=""/>
        <dsp:cNvSpPr/>
      </dsp:nvSpPr>
      <dsp:spPr>
        <a:xfrm>
          <a:off x="7382927" y="1606652"/>
          <a:ext cx="1756490" cy="1053894"/>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IRD</a:t>
          </a:r>
        </a:p>
      </dsp:txBody>
      <dsp:txXfrm>
        <a:off x="7413795" y="1637520"/>
        <a:ext cx="1694754" cy="992158"/>
      </dsp:txXfrm>
    </dsp:sp>
    <dsp:sp modelId="{E670681B-6D4E-487A-84D5-B10C79ACA7AB}">
      <dsp:nvSpPr>
        <dsp:cNvPr id="0" name=""/>
        <dsp:cNvSpPr/>
      </dsp:nvSpPr>
      <dsp:spPr>
        <a:xfrm>
          <a:off x="9315067" y="1915795"/>
          <a:ext cx="372376" cy="4356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315067" y="2002917"/>
        <a:ext cx="260663" cy="261365"/>
      </dsp:txXfrm>
    </dsp:sp>
    <dsp:sp modelId="{32429A39-46DB-4EF1-800E-83D0E3DCD188}">
      <dsp:nvSpPr>
        <dsp:cNvPr id="0" name=""/>
        <dsp:cNvSpPr/>
      </dsp:nvSpPr>
      <dsp:spPr>
        <a:xfrm>
          <a:off x="9842015" y="1606652"/>
          <a:ext cx="1756490" cy="1053894"/>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Adjudicatory Hearing</a:t>
          </a:r>
        </a:p>
      </dsp:txBody>
      <dsp:txXfrm>
        <a:off x="9872883" y="1637520"/>
        <a:ext cx="1694754" cy="99215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70769-19BA-4528-970E-FC8ADAB4F58D}"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1E98A-EC8F-4847-AE32-2B65EC69A553}" type="slidenum">
              <a:rPr lang="en-US" smtClean="0"/>
              <a:t>‹#›</a:t>
            </a:fld>
            <a:endParaRPr lang="en-US"/>
          </a:p>
        </p:txBody>
      </p:sp>
    </p:spTree>
    <p:extLst>
      <p:ext uri="{BB962C8B-B14F-4D97-AF65-F5344CB8AC3E}">
        <p14:creationId xmlns:p14="http://schemas.microsoft.com/office/powerpoint/2010/main" val="416951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31E98A-EC8F-4847-AE32-2B65EC69A5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11</a:t>
            </a:fld>
            <a:endParaRPr lang="en-US"/>
          </a:p>
        </p:txBody>
      </p:sp>
    </p:spTree>
    <p:extLst>
      <p:ext uri="{BB962C8B-B14F-4D97-AF65-F5344CB8AC3E}">
        <p14:creationId xmlns:p14="http://schemas.microsoft.com/office/powerpoint/2010/main" val="413608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43BA-A0F3-47AA-AABC-C67CD1A22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268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43BA-A0F3-47AA-AABC-C67CD1A22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93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43BA-A0F3-47AA-AABC-C67CD1A22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86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25</a:t>
            </a:fld>
            <a:endParaRPr lang="en-US"/>
          </a:p>
        </p:txBody>
      </p:sp>
    </p:spTree>
    <p:extLst>
      <p:ext uri="{BB962C8B-B14F-4D97-AF65-F5344CB8AC3E}">
        <p14:creationId xmlns:p14="http://schemas.microsoft.com/office/powerpoint/2010/main" val="376617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26</a:t>
            </a:fld>
            <a:endParaRPr lang="en-US"/>
          </a:p>
        </p:txBody>
      </p:sp>
    </p:spTree>
    <p:extLst>
      <p:ext uri="{BB962C8B-B14F-4D97-AF65-F5344CB8AC3E}">
        <p14:creationId xmlns:p14="http://schemas.microsoft.com/office/powerpoint/2010/main" val="429284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27</a:t>
            </a:fld>
            <a:endParaRPr lang="en-US"/>
          </a:p>
        </p:txBody>
      </p:sp>
    </p:spTree>
    <p:extLst>
      <p:ext uri="{BB962C8B-B14F-4D97-AF65-F5344CB8AC3E}">
        <p14:creationId xmlns:p14="http://schemas.microsoft.com/office/powerpoint/2010/main" val="68038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380161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88491C-F957-46F2-9615-8B9158A3DF3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03264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50076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153930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3641193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6601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38680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08870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12972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89492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025083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88491C-F957-46F2-9615-8B9158A3DF3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95949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88491C-F957-46F2-9615-8B9158A3DF3F}"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36178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79479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81586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588491C-F957-46F2-9615-8B9158A3DF3F}" type="datetimeFigureOut">
              <a:rPr lang="en-US" smtClean="0"/>
              <a:t>1/24/2025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69165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88491C-F957-46F2-9615-8B9158A3DF3F}"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81196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588491C-F957-46F2-9615-8B9158A3DF3F}" type="datetimeFigureOut">
              <a:rPr lang="en-US" smtClean="0"/>
              <a:t>1/24/2025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A2D3791-7A9A-44A3-9F32-8D3277F7B0C2}" type="slidenum">
              <a:rPr lang="en-US" smtClean="0"/>
              <a:t>‹#›</a:t>
            </a:fld>
            <a:endParaRPr lang="en-US"/>
          </a:p>
        </p:txBody>
      </p:sp>
    </p:spTree>
    <p:extLst>
      <p:ext uri="{BB962C8B-B14F-4D97-AF65-F5344CB8AC3E}">
        <p14:creationId xmlns:p14="http://schemas.microsoft.com/office/powerpoint/2010/main" val="88221956"/>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ss.gov/Dig-Saf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mass.gov/dig-safe" TargetMode="External"/><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9.jpeg"/><Relationship Id="rId4" Type="http://schemas.openxmlformats.org/officeDocument/2006/relationships/hyperlink" Target="http://www.digsafe.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11249D-D808-49CE-BC30-7F628839F7A4}"/>
              </a:ext>
            </a:extLst>
          </p:cNvPr>
          <p:cNvSpPr>
            <a:spLocks noGrp="1"/>
          </p:cNvSpPr>
          <p:nvPr>
            <p:ph type="ctrTitle"/>
          </p:nvPr>
        </p:nvSpPr>
        <p:spPr>
          <a:xfrm>
            <a:off x="4206297" y="1689203"/>
            <a:ext cx="7408327" cy="2813018"/>
          </a:xfrm>
        </p:spPr>
        <p:txBody>
          <a:bodyPr anchor="ctr" anchorCtr="1">
            <a:normAutofit fontScale="90000"/>
          </a:bodyPr>
          <a:lstStyle/>
          <a:p>
            <a:pPr algn="ctr">
              <a:lnSpc>
                <a:spcPct val="90000"/>
              </a:lnSpc>
            </a:pPr>
            <a:r>
              <a:rPr lang="en-US" sz="4400" b="1" dirty="0">
                <a:solidFill>
                  <a:schemeClr val="tx1"/>
                </a:solidFill>
              </a:rPr>
              <a:t>Damage Prevention Training</a:t>
            </a:r>
            <a:br>
              <a:rPr lang="en-US" sz="2800" dirty="0">
                <a:solidFill>
                  <a:schemeClr val="tx1"/>
                </a:solidFill>
              </a:rPr>
            </a:br>
            <a:br>
              <a:rPr lang="en-US" sz="2800" dirty="0">
                <a:solidFill>
                  <a:schemeClr val="tx1"/>
                </a:solidFill>
              </a:rPr>
            </a:br>
            <a:r>
              <a:rPr lang="en-US" sz="2800" b="1" i="1" dirty="0">
                <a:solidFill>
                  <a:schemeClr val="tx1"/>
                </a:solidFill>
              </a:rPr>
              <a:t>Department of Public Utilities </a:t>
            </a:r>
            <a:br>
              <a:rPr lang="en-US" sz="2800" b="1" dirty="0">
                <a:solidFill>
                  <a:schemeClr val="tx1"/>
                </a:solidFill>
              </a:rPr>
            </a:br>
            <a:r>
              <a:rPr lang="en-US" sz="2800" b="1" i="1" dirty="0">
                <a:solidFill>
                  <a:schemeClr val="tx1"/>
                </a:solidFill>
              </a:rPr>
              <a:t>Damage Prevention Program</a:t>
            </a:r>
            <a:br>
              <a:rPr lang="en-US" sz="2800" i="1" dirty="0">
                <a:solidFill>
                  <a:schemeClr val="tx1"/>
                </a:solidFill>
              </a:rPr>
            </a:br>
            <a:br>
              <a:rPr lang="en-US" sz="2800" i="1" dirty="0">
                <a:solidFill>
                  <a:schemeClr val="tx1"/>
                </a:solidFill>
              </a:rPr>
            </a:br>
            <a:r>
              <a:rPr lang="en-US" sz="3100" b="1" i="1" dirty="0">
                <a:solidFill>
                  <a:schemeClr val="tx1"/>
                </a:solidFill>
                <a:hlinkClick r:id="rId3">
                  <a:extLst>
                    <a:ext uri="{A12FA001-AC4F-418D-AE19-62706E023703}">
                      <ahyp:hlinkClr xmlns:ahyp="http://schemas.microsoft.com/office/drawing/2018/hyperlinkcolor" val="tx"/>
                    </a:ext>
                  </a:extLst>
                </a:hlinkClick>
              </a:rPr>
              <a:t>www.Mass.Gov/Dig-Safe</a:t>
            </a:r>
            <a:br>
              <a:rPr lang="en-US" sz="2800" b="1" i="1" dirty="0">
                <a:solidFill>
                  <a:schemeClr val="tx1"/>
                </a:solidFill>
              </a:rPr>
            </a:br>
            <a:endParaRPr lang="en-US" sz="2800" b="1" i="1" dirty="0">
              <a:solidFill>
                <a:schemeClr val="tx1"/>
              </a:solidFill>
            </a:endParaRPr>
          </a:p>
        </p:txBody>
      </p:sp>
      <p:pic>
        <p:nvPicPr>
          <p:cNvPr id="2" name="Picture 1">
            <a:extLst>
              <a:ext uri="{FF2B5EF4-FFF2-40B4-BE49-F238E27FC236}">
                <a16:creationId xmlns:a16="http://schemas.microsoft.com/office/drawing/2014/main" id="{7EE58C14-6BA7-682E-9038-D68B3911174B}"/>
              </a:ext>
            </a:extLst>
          </p:cNvPr>
          <p:cNvPicPr>
            <a:picLocks noChangeAspect="1"/>
          </p:cNvPicPr>
          <p:nvPr/>
        </p:nvPicPr>
        <p:blipFill>
          <a:blip r:embed="rId4"/>
          <a:stretch>
            <a:fillRect/>
          </a:stretch>
        </p:blipFill>
        <p:spPr>
          <a:xfrm>
            <a:off x="496147" y="1573925"/>
            <a:ext cx="3710150" cy="3710150"/>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E3CD732E-4125-791C-C2AB-3853EC72C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060" y="4502221"/>
            <a:ext cx="3352800" cy="21356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D82-6DF4-6AFD-1F3F-CA7180A4E9B7}"/>
              </a:ext>
            </a:extLst>
          </p:cNvPr>
          <p:cNvSpPr>
            <a:spLocks noGrp="1"/>
          </p:cNvSpPr>
          <p:nvPr>
            <p:ph type="title"/>
          </p:nvPr>
        </p:nvSpPr>
        <p:spPr>
          <a:xfrm>
            <a:off x="881742" y="0"/>
            <a:ext cx="10428514" cy="1415143"/>
          </a:xfrm>
        </p:spPr>
        <p:txBody>
          <a:bodyPr anchor="ctr" anchorCtr="1"/>
          <a:lstStyle/>
          <a:p>
            <a:pPr algn="ctr"/>
            <a:r>
              <a:rPr lang="en-US" sz="4000" b="1" dirty="0"/>
              <a:t>What is EXCAVATION?</a:t>
            </a:r>
            <a:r>
              <a:rPr lang="en-US" sz="4400" dirty="0"/>
              <a:t>	</a:t>
            </a:r>
          </a:p>
        </p:txBody>
      </p:sp>
      <p:sp>
        <p:nvSpPr>
          <p:cNvPr id="4" name="TextBox 3">
            <a:extLst>
              <a:ext uri="{FF2B5EF4-FFF2-40B4-BE49-F238E27FC236}">
                <a16:creationId xmlns:a16="http://schemas.microsoft.com/office/drawing/2014/main" id="{D7577CA1-D05D-1080-AC0D-877CE2B3F2D4}"/>
              </a:ext>
            </a:extLst>
          </p:cNvPr>
          <p:cNvSpPr txBox="1"/>
          <p:nvPr/>
        </p:nvSpPr>
        <p:spPr>
          <a:xfrm>
            <a:off x="0" y="1287244"/>
            <a:ext cx="12191999" cy="5570756"/>
          </a:xfrm>
          <a:prstGeom prst="rect">
            <a:avLst/>
          </a:prstGeom>
          <a:noFill/>
        </p:spPr>
        <p:txBody>
          <a:bodyPr wrap="square" anchor="ctr" anchorCtr="1">
            <a:spAutoFit/>
          </a:bodyPr>
          <a:lstStyle/>
          <a:p>
            <a:pPr algn="ctr"/>
            <a:r>
              <a:rPr lang="en-US" sz="3600" b="1" dirty="0">
                <a:solidFill>
                  <a:srgbClr val="FF0000"/>
                </a:solidFill>
              </a:rPr>
              <a:t>G.L. c. 82 s. 40 defines excavation BROADLY.   </a:t>
            </a:r>
          </a:p>
          <a:p>
            <a:endParaRPr lang="en-US" sz="3600" b="1" dirty="0"/>
          </a:p>
          <a:p>
            <a:pPr algn="ctr"/>
            <a:r>
              <a:rPr lang="en-US" sz="3600" b="1" dirty="0"/>
              <a:t>“</a:t>
            </a:r>
            <a:r>
              <a:rPr lang="en-US" sz="3600" b="1" u="sng" dirty="0"/>
              <a:t>Excavation</a:t>
            </a:r>
            <a:r>
              <a:rPr lang="en-US" sz="3600" b="1" dirty="0"/>
              <a:t>”, an operation for the purpose of movement or removal of earth, rock or the materials in the ground including, but not limited to, digging, blasting, auguring, backfilling, test boring, drilling, pile driving, grading, plowing in, hammering, pulling in, jacking in, trenching, tunneling and demolition of structures.</a:t>
            </a:r>
          </a:p>
          <a:p>
            <a:pPr algn="ctr"/>
            <a:endParaRPr lang="en-US" sz="3200" dirty="0"/>
          </a:p>
        </p:txBody>
      </p:sp>
    </p:spTree>
    <p:extLst>
      <p:ext uri="{BB962C8B-B14F-4D97-AF65-F5344CB8AC3E}">
        <p14:creationId xmlns:p14="http://schemas.microsoft.com/office/powerpoint/2010/main" val="175872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0C41CD5-4CAC-B6C5-77E2-A98C63BF3B5D}"/>
              </a:ext>
            </a:extLst>
          </p:cNvPr>
          <p:cNvSpPr>
            <a:spLocks noGrp="1"/>
          </p:cNvSpPr>
          <p:nvPr>
            <p:ph type="title"/>
          </p:nvPr>
        </p:nvSpPr>
        <p:spPr>
          <a:xfrm>
            <a:off x="435428" y="370114"/>
            <a:ext cx="10003971" cy="838200"/>
          </a:xfrm>
        </p:spPr>
        <p:txBody>
          <a:bodyPr/>
          <a:lstStyle/>
          <a:p>
            <a:pPr algn="ctr"/>
            <a:r>
              <a:rPr lang="en-US" sz="3800" b="1" dirty="0"/>
              <a:t>Civil Penalty Amounts</a:t>
            </a:r>
          </a:p>
        </p:txBody>
      </p:sp>
      <p:graphicFrame>
        <p:nvGraphicFramePr>
          <p:cNvPr id="10" name="Diagram 9">
            <a:extLst>
              <a:ext uri="{FF2B5EF4-FFF2-40B4-BE49-F238E27FC236}">
                <a16:creationId xmlns:a16="http://schemas.microsoft.com/office/drawing/2014/main" id="{4BE5C678-17F8-7F12-3CC0-95A0F7221461}"/>
              </a:ext>
            </a:extLst>
          </p:cNvPr>
          <p:cNvGraphicFramePr/>
          <p:nvPr>
            <p:extLst>
              <p:ext uri="{D42A27DB-BD31-4B8C-83A1-F6EECF244321}">
                <p14:modId xmlns:p14="http://schemas.microsoft.com/office/powerpoint/2010/main" val="1348843552"/>
              </p:ext>
            </p:extLst>
          </p:nvPr>
        </p:nvGraphicFramePr>
        <p:xfrm>
          <a:off x="506185" y="1295400"/>
          <a:ext cx="11179629" cy="5159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353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A0D4-4A43-4757-B9C5-E3D0B4D767E9}"/>
              </a:ext>
            </a:extLst>
          </p:cNvPr>
          <p:cNvSpPr>
            <a:spLocks noGrp="1"/>
          </p:cNvSpPr>
          <p:nvPr>
            <p:ph type="title"/>
          </p:nvPr>
        </p:nvSpPr>
        <p:spPr>
          <a:xfrm>
            <a:off x="610665" y="1078084"/>
            <a:ext cx="5384801" cy="5386107"/>
          </a:xfrm>
        </p:spPr>
        <p:txBody>
          <a:bodyPr>
            <a:normAutofit fontScale="90000"/>
          </a:bodyPr>
          <a:lstStyle/>
          <a:p>
            <a:r>
              <a:rPr lang="en-US" sz="1900" b="1" dirty="0">
                <a:solidFill>
                  <a:schemeClr val="tx1"/>
                </a:solidFill>
              </a:rPr>
              <a:t>Premark the area where you are planning to dig with </a:t>
            </a:r>
            <a:r>
              <a:rPr lang="en-US" sz="1900" b="1" u="sng" dirty="0">
                <a:solidFill>
                  <a:schemeClr val="tx1"/>
                </a:solidFill>
              </a:rPr>
              <a:t>WHITE</a:t>
            </a:r>
            <a:r>
              <a:rPr lang="en-US" sz="1900" b="1" dirty="0">
                <a:solidFill>
                  <a:schemeClr val="tx1"/>
                </a:solidFill>
              </a:rPr>
              <a:t> or </a:t>
            </a:r>
            <a:r>
              <a:rPr lang="en-US" sz="1900" b="1" u="sng" dirty="0">
                <a:solidFill>
                  <a:srgbClr val="FF66CC"/>
                </a:solidFill>
              </a:rPr>
              <a:t>PINK</a:t>
            </a:r>
            <a:r>
              <a:rPr lang="en-US" sz="1900" b="1" dirty="0">
                <a:solidFill>
                  <a:schemeClr val="tx1"/>
                </a:solidFill>
              </a:rPr>
              <a:t>. </a:t>
            </a:r>
            <a:br>
              <a:rPr lang="en-US" sz="1900" b="1" dirty="0">
                <a:solidFill>
                  <a:schemeClr val="tx1"/>
                </a:solidFill>
              </a:rPr>
            </a:br>
            <a:r>
              <a:rPr lang="en-US" sz="1900" b="1" dirty="0">
                <a:solidFill>
                  <a:srgbClr val="FF0000"/>
                </a:solidFill>
              </a:rPr>
              <a:t>THIS INLUDES PRIVATE PROPERTY. </a:t>
            </a:r>
            <a:br>
              <a:rPr lang="en-US" sz="1900" b="1" dirty="0"/>
            </a:br>
            <a:br>
              <a:rPr lang="en-US" sz="1900" dirty="0"/>
            </a:br>
            <a:r>
              <a:rPr lang="en-US" sz="1900" b="1" dirty="0">
                <a:solidFill>
                  <a:schemeClr val="tx1"/>
                </a:solidFill>
              </a:rPr>
              <a:t>A regular ticket must be submitted by </a:t>
            </a:r>
            <a:r>
              <a:rPr lang="en-US" sz="1900" b="1" u="sng" dirty="0">
                <a:solidFill>
                  <a:srgbClr val="FF0000"/>
                </a:solidFill>
              </a:rPr>
              <a:t>www.DigSafe.com</a:t>
            </a:r>
            <a:r>
              <a:rPr lang="en-US" sz="1900" b="1" dirty="0">
                <a:solidFill>
                  <a:srgbClr val="FF0000"/>
                </a:solidFill>
              </a:rPr>
              <a:t> </a:t>
            </a:r>
            <a:r>
              <a:rPr lang="en-US" sz="1900" b="1" dirty="0">
                <a:solidFill>
                  <a:schemeClr val="tx1"/>
                </a:solidFill>
              </a:rPr>
              <a:t>or</a:t>
            </a:r>
            <a:r>
              <a:rPr lang="en-US" sz="1900" b="1" dirty="0">
                <a:solidFill>
                  <a:srgbClr val="FF0000"/>
                </a:solidFill>
              </a:rPr>
              <a:t> </a:t>
            </a:r>
            <a:r>
              <a:rPr lang="en-US" sz="1900" b="1" u="sng" dirty="0">
                <a:solidFill>
                  <a:srgbClr val="FF0000"/>
                </a:solidFill>
              </a:rPr>
              <a:t>Call 811</a:t>
            </a:r>
            <a:r>
              <a:rPr lang="en-US" sz="1900" b="1" dirty="0">
                <a:solidFill>
                  <a:schemeClr val="tx1"/>
                </a:solidFill>
              </a:rPr>
              <a:t>.</a:t>
            </a:r>
            <a:br>
              <a:rPr lang="en-US" sz="1900" b="1" dirty="0">
                <a:solidFill>
                  <a:schemeClr val="tx1"/>
                </a:solidFill>
              </a:rPr>
            </a:br>
            <a:r>
              <a:rPr lang="en-US" sz="1900" b="1" dirty="0">
                <a:solidFill>
                  <a:schemeClr val="tx1"/>
                </a:solidFill>
              </a:rPr>
              <a:t>Explain your plans in detail.</a:t>
            </a:r>
            <a:br>
              <a:rPr lang="en-US" sz="1900" b="1" dirty="0">
                <a:solidFill>
                  <a:schemeClr val="tx1"/>
                </a:solidFill>
              </a:rPr>
            </a:br>
            <a:br>
              <a:rPr lang="en-US" sz="1900" b="1" dirty="0">
                <a:solidFill>
                  <a:schemeClr val="tx1"/>
                </a:solidFill>
              </a:rPr>
            </a:br>
            <a:r>
              <a:rPr lang="en-US" sz="1900" b="1" u="sng" dirty="0">
                <a:solidFill>
                  <a:srgbClr val="FF0000"/>
                </a:solidFill>
              </a:rPr>
              <a:t>Municipalities</a:t>
            </a:r>
            <a:r>
              <a:rPr lang="en-US" sz="1900" b="1" dirty="0">
                <a:solidFill>
                  <a:srgbClr val="FF0000"/>
                </a:solidFill>
              </a:rPr>
              <a:t> </a:t>
            </a:r>
            <a:r>
              <a:rPr lang="en-US" sz="1900" b="1" dirty="0">
                <a:solidFill>
                  <a:schemeClr val="tx1"/>
                </a:solidFill>
              </a:rPr>
              <a:t>are not required to become members of Dig Safe, Inc.</a:t>
            </a:r>
            <a:br>
              <a:rPr lang="en-US" sz="1900" b="1" dirty="0">
                <a:solidFill>
                  <a:schemeClr val="tx1"/>
                </a:solidFill>
              </a:rPr>
            </a:br>
            <a:br>
              <a:rPr lang="en-US" sz="1900" b="1" dirty="0">
                <a:solidFill>
                  <a:schemeClr val="tx1"/>
                </a:solidFill>
              </a:rPr>
            </a:br>
            <a:r>
              <a:rPr lang="en-US" sz="1900" b="1" dirty="0">
                <a:solidFill>
                  <a:schemeClr val="tx1"/>
                </a:solidFill>
              </a:rPr>
              <a:t>Dig Safe Ticket will provide the </a:t>
            </a:r>
            <a:r>
              <a:rPr lang="en-US" sz="1900" b="1" u="sng" dirty="0">
                <a:solidFill>
                  <a:srgbClr val="FF0000"/>
                </a:solidFill>
              </a:rPr>
              <a:t>EFFECTIVE START DATE &amp; TIME</a:t>
            </a:r>
            <a:r>
              <a:rPr lang="en-US" sz="1900" b="1" dirty="0">
                <a:solidFill>
                  <a:srgbClr val="FF0000"/>
                </a:solidFill>
              </a:rPr>
              <a:t> as well as </a:t>
            </a:r>
            <a:r>
              <a:rPr lang="en-US" sz="1900" b="1" u="sng" dirty="0">
                <a:solidFill>
                  <a:srgbClr val="FF0000"/>
                </a:solidFill>
              </a:rPr>
              <a:t>EXPIRATION DATE</a:t>
            </a:r>
            <a:r>
              <a:rPr lang="en-US" sz="1900" b="1" dirty="0">
                <a:solidFill>
                  <a:schemeClr val="tx1"/>
                </a:solidFill>
              </a:rPr>
              <a:t>. </a:t>
            </a:r>
            <a:br>
              <a:rPr lang="en-US" sz="1900" b="1" dirty="0">
                <a:solidFill>
                  <a:schemeClr val="tx1"/>
                </a:solidFill>
              </a:rPr>
            </a:br>
            <a:br>
              <a:rPr lang="en-US" sz="1900" b="1" dirty="0">
                <a:solidFill>
                  <a:schemeClr val="tx1"/>
                </a:solidFill>
              </a:rPr>
            </a:br>
            <a:r>
              <a:rPr lang="en-US" sz="1900" b="1" dirty="0">
                <a:solidFill>
                  <a:schemeClr val="tx1"/>
                </a:solidFill>
              </a:rPr>
              <a:t>Your ticket is </a:t>
            </a:r>
            <a:r>
              <a:rPr lang="en-US" sz="1900" b="1" u="sng" dirty="0">
                <a:solidFill>
                  <a:srgbClr val="FF0000"/>
                </a:solidFill>
              </a:rPr>
              <a:t>ONLY VALID 30 DAYS</a:t>
            </a:r>
            <a:r>
              <a:rPr lang="en-US" sz="1900" b="1" dirty="0">
                <a:solidFill>
                  <a:schemeClr val="tx1"/>
                </a:solidFill>
              </a:rPr>
              <a:t>. </a:t>
            </a:r>
            <a:br>
              <a:rPr lang="en-US" sz="1900" b="1" dirty="0">
                <a:solidFill>
                  <a:schemeClr val="tx1"/>
                </a:solidFill>
              </a:rPr>
            </a:br>
            <a:br>
              <a:rPr lang="en-US" sz="1900" b="1" dirty="0">
                <a:solidFill>
                  <a:schemeClr val="tx1"/>
                </a:solidFill>
              </a:rPr>
            </a:br>
            <a:r>
              <a:rPr lang="en-US" sz="1900" b="1" dirty="0">
                <a:solidFill>
                  <a:schemeClr val="tx1"/>
                </a:solidFill>
              </a:rPr>
              <a:t>Be sure to </a:t>
            </a:r>
            <a:r>
              <a:rPr lang="en-US" sz="1900" b="1" u="sng" dirty="0">
                <a:solidFill>
                  <a:srgbClr val="FF0000"/>
                </a:solidFill>
              </a:rPr>
              <a:t>RENEW DIG SAFE TICKET</a:t>
            </a:r>
            <a:r>
              <a:rPr lang="en-US" sz="1900" b="1" dirty="0">
                <a:solidFill>
                  <a:schemeClr val="tx1"/>
                </a:solidFill>
              </a:rPr>
              <a:t> if needed before expiration.</a:t>
            </a:r>
            <a:br>
              <a:rPr lang="en-US" sz="1900" b="1" dirty="0">
                <a:solidFill>
                  <a:schemeClr val="tx1"/>
                </a:solidFill>
              </a:rPr>
            </a:br>
            <a:endParaRPr lang="en-US" sz="1900" b="1" dirty="0">
              <a:solidFill>
                <a:schemeClr val="tx1"/>
              </a:solidFill>
            </a:endParaRPr>
          </a:p>
        </p:txBody>
      </p:sp>
      <p:sp>
        <p:nvSpPr>
          <p:cNvPr id="3" name="Content Placeholder 2">
            <a:extLst>
              <a:ext uri="{FF2B5EF4-FFF2-40B4-BE49-F238E27FC236}">
                <a16:creationId xmlns:a16="http://schemas.microsoft.com/office/drawing/2014/main" id="{C3C473E4-3EA6-47D4-BDD7-C7CB438AEA21}"/>
              </a:ext>
            </a:extLst>
          </p:cNvPr>
          <p:cNvSpPr>
            <a:spLocks noGrp="1"/>
          </p:cNvSpPr>
          <p:nvPr>
            <p:ph idx="1"/>
          </p:nvPr>
        </p:nvSpPr>
        <p:spPr>
          <a:xfrm>
            <a:off x="1" y="1"/>
            <a:ext cx="10450286" cy="933216"/>
          </a:xfrm>
        </p:spPr>
        <p:txBody>
          <a:bodyPr anchor="ctr" anchorCtr="1">
            <a:noAutofit/>
          </a:bodyPr>
          <a:lstStyle/>
          <a:p>
            <a:pPr marL="0" indent="0" algn="ctr">
              <a:buNone/>
            </a:pPr>
            <a:r>
              <a:rPr lang="en-US" sz="3400" b="1" dirty="0">
                <a:effectLst>
                  <a:outerShdw blurRad="38100" dist="38100" dir="2700000" algn="tl">
                    <a:srgbClr val="000000">
                      <a:alpha val="43137"/>
                    </a:srgbClr>
                  </a:outerShdw>
                </a:effectLst>
                <a:latin typeface="+mn-lt"/>
              </a:rPr>
              <a:t>What </a:t>
            </a:r>
            <a:r>
              <a:rPr lang="en-US" sz="3500" b="1" dirty="0">
                <a:effectLst>
                  <a:outerShdw blurRad="38100" dist="38100" dir="2700000" algn="tl">
                    <a:srgbClr val="000000">
                      <a:alpha val="43137"/>
                    </a:srgbClr>
                  </a:outerShdw>
                </a:effectLst>
                <a:latin typeface="+mn-lt"/>
              </a:rPr>
              <a:t>Must</a:t>
            </a:r>
            <a:r>
              <a:rPr lang="en-US" sz="3400" b="1" dirty="0">
                <a:effectLst>
                  <a:outerShdw blurRad="38100" dist="38100" dir="2700000" algn="tl">
                    <a:srgbClr val="000000">
                      <a:alpha val="43137"/>
                    </a:srgbClr>
                  </a:outerShdw>
                </a:effectLst>
                <a:latin typeface="+mn-lt"/>
              </a:rPr>
              <a:t> Be Done </a:t>
            </a:r>
            <a:r>
              <a:rPr lang="en-US" sz="3400" b="1" dirty="0">
                <a:solidFill>
                  <a:srgbClr val="FF0000"/>
                </a:solidFill>
                <a:effectLst>
                  <a:outerShdw blurRad="38100" dist="38100" dir="2700000" algn="tl">
                    <a:srgbClr val="000000">
                      <a:alpha val="43137"/>
                    </a:srgbClr>
                  </a:outerShdw>
                </a:effectLst>
                <a:latin typeface="+mn-lt"/>
              </a:rPr>
              <a:t>BEFORE</a:t>
            </a:r>
            <a:r>
              <a:rPr lang="en-US" sz="3400" b="1" dirty="0">
                <a:effectLst>
                  <a:outerShdw blurRad="38100" dist="38100" dir="2700000" algn="tl">
                    <a:srgbClr val="000000">
                      <a:alpha val="43137"/>
                    </a:srgbClr>
                  </a:outerShdw>
                </a:effectLst>
                <a:latin typeface="+mn-lt"/>
              </a:rPr>
              <a:t> The</a:t>
            </a:r>
            <a:r>
              <a:rPr lang="en-US" sz="3400" b="1" dirty="0">
                <a:latin typeface="+mn-lt"/>
              </a:rPr>
              <a:t> </a:t>
            </a:r>
            <a:r>
              <a:rPr lang="en-US" sz="3400" b="1" dirty="0">
                <a:effectLst>
                  <a:outerShdw blurRad="38100" dist="38100" dir="2700000" algn="tl">
                    <a:srgbClr val="000000">
                      <a:alpha val="43137"/>
                    </a:srgbClr>
                  </a:outerShdw>
                </a:effectLst>
                <a:latin typeface="+mn-lt"/>
              </a:rPr>
              <a:t>Excavation</a:t>
            </a:r>
          </a:p>
        </p:txBody>
      </p:sp>
      <p:pic>
        <p:nvPicPr>
          <p:cNvPr id="4" name="Picture 3">
            <a:extLst>
              <a:ext uri="{FF2B5EF4-FFF2-40B4-BE49-F238E27FC236}">
                <a16:creationId xmlns:a16="http://schemas.microsoft.com/office/drawing/2014/main" id="{2479F3C3-0821-87D6-1487-49452B795495}"/>
              </a:ext>
            </a:extLst>
          </p:cNvPr>
          <p:cNvPicPr>
            <a:picLocks noChangeAspect="1"/>
          </p:cNvPicPr>
          <p:nvPr/>
        </p:nvPicPr>
        <p:blipFill>
          <a:blip r:embed="rId3"/>
          <a:stretch>
            <a:fillRect/>
          </a:stretch>
        </p:blipFill>
        <p:spPr>
          <a:xfrm>
            <a:off x="6180666" y="901990"/>
            <a:ext cx="5384800" cy="5956010"/>
          </a:xfrm>
          <a:prstGeom prst="rect">
            <a:avLst/>
          </a:prstGeom>
        </p:spPr>
      </p:pic>
    </p:spTree>
    <p:extLst>
      <p:ext uri="{BB962C8B-B14F-4D97-AF65-F5344CB8AC3E}">
        <p14:creationId xmlns:p14="http://schemas.microsoft.com/office/powerpoint/2010/main" val="307099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4559-FA18-567D-98F5-AC6A7BF458D1}"/>
              </a:ext>
            </a:extLst>
          </p:cNvPr>
          <p:cNvSpPr>
            <a:spLocks noGrp="1"/>
          </p:cNvSpPr>
          <p:nvPr>
            <p:ph type="title"/>
          </p:nvPr>
        </p:nvSpPr>
        <p:spPr>
          <a:xfrm>
            <a:off x="-87086" y="0"/>
            <a:ext cx="10484825" cy="1202267"/>
          </a:xfrm>
        </p:spPr>
        <p:txBody>
          <a:bodyPr anchor="ctr" anchorCtr="1"/>
          <a:lstStyle/>
          <a:p>
            <a:pPr algn="ctr"/>
            <a:r>
              <a:rPr lang="en-US" b="1" dirty="0"/>
              <a:t>Markings On Private Property</a:t>
            </a:r>
          </a:p>
        </p:txBody>
      </p:sp>
      <p:pic>
        <p:nvPicPr>
          <p:cNvPr id="4" name="Picture 3">
            <a:extLst>
              <a:ext uri="{FF2B5EF4-FFF2-40B4-BE49-F238E27FC236}">
                <a16:creationId xmlns:a16="http://schemas.microsoft.com/office/drawing/2014/main" id="{B5C0D2B4-7900-EC4E-4BDB-C63B3F6AFED0}"/>
              </a:ext>
            </a:extLst>
          </p:cNvPr>
          <p:cNvPicPr>
            <a:picLocks noChangeAspect="1"/>
          </p:cNvPicPr>
          <p:nvPr/>
        </p:nvPicPr>
        <p:blipFill>
          <a:blip r:embed="rId2"/>
          <a:stretch>
            <a:fillRect/>
          </a:stretch>
        </p:blipFill>
        <p:spPr>
          <a:xfrm>
            <a:off x="713845" y="1202267"/>
            <a:ext cx="9683894" cy="5426181"/>
          </a:xfrm>
          <a:prstGeom prst="rect">
            <a:avLst/>
          </a:prstGeom>
        </p:spPr>
      </p:pic>
    </p:spTree>
    <p:extLst>
      <p:ext uri="{BB962C8B-B14F-4D97-AF65-F5344CB8AC3E}">
        <p14:creationId xmlns:p14="http://schemas.microsoft.com/office/powerpoint/2010/main" val="224020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E4C1-6549-48A3-B330-815A64098823}"/>
              </a:ext>
            </a:extLst>
          </p:cNvPr>
          <p:cNvSpPr>
            <a:spLocks noGrp="1"/>
          </p:cNvSpPr>
          <p:nvPr>
            <p:ph type="title"/>
          </p:nvPr>
        </p:nvSpPr>
        <p:spPr>
          <a:xfrm>
            <a:off x="1393371" y="0"/>
            <a:ext cx="9405257" cy="1463675"/>
          </a:xfrm>
        </p:spPr>
        <p:txBody>
          <a:bodyPr anchor="ctr" anchorCtr="1">
            <a:normAutofit fontScale="90000"/>
          </a:bodyPr>
          <a:lstStyle/>
          <a:p>
            <a:pPr algn="ctr"/>
            <a:r>
              <a:rPr lang="en-US" sz="4800" b="1" dirty="0">
                <a:ln w="0"/>
                <a:solidFill>
                  <a:schemeClr val="tx1"/>
                </a:solidFill>
                <a:effectLst>
                  <a:outerShdw blurRad="38100" dist="25400" dir="5400000" algn="ctr" rotWithShape="0">
                    <a:srgbClr val="6E747A">
                      <a:alpha val="43000"/>
                    </a:srgbClr>
                  </a:outerShdw>
                </a:effectLst>
              </a:rPr>
              <a:t>What To Do Once the Dig Safe Ticket is Validated…</a:t>
            </a:r>
            <a:endParaRPr lang="en-US" b="1" dirty="0">
              <a:solidFill>
                <a:schemeClr val="tx1"/>
              </a:solidFill>
            </a:endParaRPr>
          </a:p>
        </p:txBody>
      </p:sp>
      <p:graphicFrame>
        <p:nvGraphicFramePr>
          <p:cNvPr id="3" name="Diagram 2">
            <a:extLst>
              <a:ext uri="{FF2B5EF4-FFF2-40B4-BE49-F238E27FC236}">
                <a16:creationId xmlns:a16="http://schemas.microsoft.com/office/drawing/2014/main" id="{AFD2749D-D460-4D66-AB16-217E711F2ADA}"/>
              </a:ext>
            </a:extLst>
          </p:cNvPr>
          <p:cNvGraphicFramePr/>
          <p:nvPr>
            <p:extLst>
              <p:ext uri="{D42A27DB-BD31-4B8C-83A1-F6EECF244321}">
                <p14:modId xmlns:p14="http://schemas.microsoft.com/office/powerpoint/2010/main" val="3106121810"/>
              </p:ext>
            </p:extLst>
          </p:nvPr>
        </p:nvGraphicFramePr>
        <p:xfrm>
          <a:off x="338537" y="1463675"/>
          <a:ext cx="8914319" cy="539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dig safe colors">
            <a:extLst>
              <a:ext uri="{FF2B5EF4-FFF2-40B4-BE49-F238E27FC236}">
                <a16:creationId xmlns:a16="http://schemas.microsoft.com/office/drawing/2014/main" id="{641AAD38-4EBB-44D2-B032-59E8E5A0AF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5186" y="2035629"/>
            <a:ext cx="2796814" cy="48223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5AAA5A-4339-62B1-B322-A78168F1154C}"/>
              </a:ext>
            </a:extLst>
          </p:cNvPr>
          <p:cNvPicPr>
            <a:picLocks noChangeAspect="1"/>
          </p:cNvPicPr>
          <p:nvPr/>
        </p:nvPicPr>
        <p:blipFill>
          <a:blip r:embed="rId9"/>
          <a:stretch>
            <a:fillRect/>
          </a:stretch>
        </p:blipFill>
        <p:spPr>
          <a:xfrm>
            <a:off x="9395186" y="4963886"/>
            <a:ext cx="2796814" cy="1894114"/>
          </a:xfrm>
          <a:prstGeom prst="rect">
            <a:avLst/>
          </a:prstGeom>
        </p:spPr>
      </p:pic>
    </p:spTree>
    <p:extLst>
      <p:ext uri="{BB962C8B-B14F-4D97-AF65-F5344CB8AC3E}">
        <p14:creationId xmlns:p14="http://schemas.microsoft.com/office/powerpoint/2010/main" val="184439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4E34-41ED-EF3F-E075-38D83519FAC3}"/>
              </a:ext>
            </a:extLst>
          </p:cNvPr>
          <p:cNvSpPr>
            <a:spLocks noGrp="1"/>
          </p:cNvSpPr>
          <p:nvPr>
            <p:ph type="title"/>
          </p:nvPr>
        </p:nvSpPr>
        <p:spPr>
          <a:xfrm>
            <a:off x="-1" y="0"/>
            <a:ext cx="11092544" cy="1277258"/>
          </a:xfrm>
        </p:spPr>
        <p:txBody>
          <a:bodyPr anchor="ctr" anchorCtr="1">
            <a:normAutofit/>
          </a:bodyPr>
          <a:lstStyle/>
          <a:p>
            <a:r>
              <a:rPr lang="en-US" sz="4000" b="1" dirty="0"/>
              <a:t>Know The Color Code For Markings</a:t>
            </a:r>
          </a:p>
        </p:txBody>
      </p:sp>
      <p:pic>
        <p:nvPicPr>
          <p:cNvPr id="5" name="Content Placeholder 4">
            <a:extLst>
              <a:ext uri="{FF2B5EF4-FFF2-40B4-BE49-F238E27FC236}">
                <a16:creationId xmlns:a16="http://schemas.microsoft.com/office/drawing/2014/main" id="{FAB7B78E-A6C4-5680-6B4B-5FD1D0D21F2C}"/>
              </a:ext>
            </a:extLst>
          </p:cNvPr>
          <p:cNvPicPr>
            <a:picLocks noGrp="1" noChangeAspect="1"/>
          </p:cNvPicPr>
          <p:nvPr>
            <p:ph idx="1"/>
          </p:nvPr>
        </p:nvPicPr>
        <p:blipFill>
          <a:blip r:embed="rId2"/>
          <a:stretch>
            <a:fillRect/>
          </a:stretch>
        </p:blipFill>
        <p:spPr>
          <a:xfrm>
            <a:off x="-1" y="1699204"/>
            <a:ext cx="6370321" cy="4440946"/>
          </a:xfrm>
          <a:prstGeom prst="rect">
            <a:avLst/>
          </a:prstGeom>
        </p:spPr>
      </p:pic>
      <p:pic>
        <p:nvPicPr>
          <p:cNvPr id="4" name="Content Placeholder 3" descr="Timeline&#10;&#10;Description automatically generated">
            <a:extLst>
              <a:ext uri="{FF2B5EF4-FFF2-40B4-BE49-F238E27FC236}">
                <a16:creationId xmlns:a16="http://schemas.microsoft.com/office/drawing/2014/main" id="{F98B5386-0307-D8D3-6C7C-004F473D31C4}"/>
              </a:ext>
            </a:extLst>
          </p:cNvPr>
          <p:cNvPicPr>
            <a:picLocks noChangeAspect="1"/>
          </p:cNvPicPr>
          <p:nvPr/>
        </p:nvPicPr>
        <p:blipFill>
          <a:blip r:embed="rId3"/>
          <a:stretch>
            <a:fillRect/>
          </a:stretch>
        </p:blipFill>
        <p:spPr>
          <a:xfrm>
            <a:off x="6512560" y="1684868"/>
            <a:ext cx="5682483" cy="4455282"/>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42313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3CA5-A2EA-41F4-5EFB-44E9412E8F33}"/>
              </a:ext>
            </a:extLst>
          </p:cNvPr>
          <p:cNvSpPr>
            <a:spLocks noGrp="1"/>
          </p:cNvSpPr>
          <p:nvPr>
            <p:ph type="title"/>
          </p:nvPr>
        </p:nvSpPr>
        <p:spPr>
          <a:xfrm>
            <a:off x="0" y="0"/>
            <a:ext cx="11114313" cy="1853248"/>
          </a:xfrm>
        </p:spPr>
        <p:txBody>
          <a:bodyPr anchor="ctr" anchorCtr="1"/>
          <a:lstStyle/>
          <a:p>
            <a:pPr algn="ctr"/>
            <a:r>
              <a:rPr lang="en-US" sz="4000" b="1" dirty="0"/>
              <a:t>Understanding The Tolerance Zone</a:t>
            </a:r>
          </a:p>
        </p:txBody>
      </p:sp>
      <p:pic>
        <p:nvPicPr>
          <p:cNvPr id="3" name="Picture 2">
            <a:extLst>
              <a:ext uri="{FF2B5EF4-FFF2-40B4-BE49-F238E27FC236}">
                <a16:creationId xmlns:a16="http://schemas.microsoft.com/office/drawing/2014/main" id="{51D23A6D-6589-878F-7E33-7CBE8DD89F82}"/>
              </a:ext>
            </a:extLst>
          </p:cNvPr>
          <p:cNvPicPr>
            <a:picLocks noChangeAspect="1"/>
          </p:cNvPicPr>
          <p:nvPr/>
        </p:nvPicPr>
        <p:blipFill>
          <a:blip r:embed="rId2"/>
          <a:stretch>
            <a:fillRect/>
          </a:stretch>
        </p:blipFill>
        <p:spPr>
          <a:xfrm>
            <a:off x="5141169" y="1744133"/>
            <a:ext cx="6852590" cy="4661148"/>
          </a:xfrm>
          <a:prstGeom prst="rect">
            <a:avLst/>
          </a:prstGeom>
        </p:spPr>
      </p:pic>
      <p:pic>
        <p:nvPicPr>
          <p:cNvPr id="5" name="Picture 4">
            <a:extLst>
              <a:ext uri="{FF2B5EF4-FFF2-40B4-BE49-F238E27FC236}">
                <a16:creationId xmlns:a16="http://schemas.microsoft.com/office/drawing/2014/main" id="{FCC62A75-DF78-824F-B118-E1ABEFFF02DB}"/>
              </a:ext>
            </a:extLst>
          </p:cNvPr>
          <p:cNvPicPr>
            <a:picLocks noChangeAspect="1"/>
          </p:cNvPicPr>
          <p:nvPr/>
        </p:nvPicPr>
        <p:blipFill>
          <a:blip r:embed="rId3"/>
          <a:stretch>
            <a:fillRect/>
          </a:stretch>
        </p:blipFill>
        <p:spPr>
          <a:xfrm>
            <a:off x="341418" y="1744133"/>
            <a:ext cx="4661149" cy="4661149"/>
          </a:xfrm>
          <a:prstGeom prst="rect">
            <a:avLst/>
          </a:prstGeom>
        </p:spPr>
      </p:pic>
    </p:spTree>
    <p:extLst>
      <p:ext uri="{BB962C8B-B14F-4D97-AF65-F5344CB8AC3E}">
        <p14:creationId xmlns:p14="http://schemas.microsoft.com/office/powerpoint/2010/main" val="2057087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3B0E-6393-D030-DDAE-169B199A0E4C}"/>
              </a:ext>
            </a:extLst>
          </p:cNvPr>
          <p:cNvSpPr>
            <a:spLocks noGrp="1"/>
          </p:cNvSpPr>
          <p:nvPr>
            <p:ph type="title"/>
          </p:nvPr>
        </p:nvSpPr>
        <p:spPr>
          <a:xfrm>
            <a:off x="0" y="0"/>
            <a:ext cx="11810999" cy="1219200"/>
          </a:xfrm>
        </p:spPr>
        <p:txBody>
          <a:bodyPr anchor="ctr" anchorCtr="1"/>
          <a:lstStyle/>
          <a:p>
            <a:pPr algn="ctr"/>
            <a:r>
              <a:rPr lang="en-US" sz="4000" b="1" dirty="0"/>
              <a:t>Hand Tools Can Cause Damages</a:t>
            </a:r>
          </a:p>
        </p:txBody>
      </p:sp>
      <p:pic>
        <p:nvPicPr>
          <p:cNvPr id="5" name="Picture 4">
            <a:extLst>
              <a:ext uri="{FF2B5EF4-FFF2-40B4-BE49-F238E27FC236}">
                <a16:creationId xmlns:a16="http://schemas.microsoft.com/office/drawing/2014/main" id="{CA85D5B5-E7C9-D77A-46FE-C254412C0632}"/>
              </a:ext>
            </a:extLst>
          </p:cNvPr>
          <p:cNvPicPr>
            <a:picLocks noChangeAspect="1"/>
          </p:cNvPicPr>
          <p:nvPr/>
        </p:nvPicPr>
        <p:blipFill>
          <a:blip r:embed="rId2"/>
          <a:stretch>
            <a:fillRect/>
          </a:stretch>
        </p:blipFill>
        <p:spPr>
          <a:xfrm>
            <a:off x="237420" y="1583268"/>
            <a:ext cx="3792713" cy="4822014"/>
          </a:xfrm>
          <a:prstGeom prst="rect">
            <a:avLst/>
          </a:prstGeom>
        </p:spPr>
      </p:pic>
      <p:pic>
        <p:nvPicPr>
          <p:cNvPr id="6" name="Picture 5">
            <a:extLst>
              <a:ext uri="{FF2B5EF4-FFF2-40B4-BE49-F238E27FC236}">
                <a16:creationId xmlns:a16="http://schemas.microsoft.com/office/drawing/2014/main" id="{6F69571F-97C6-ED43-47D5-0840C7E04F86}"/>
              </a:ext>
            </a:extLst>
          </p:cNvPr>
          <p:cNvPicPr>
            <a:picLocks noChangeAspect="1"/>
          </p:cNvPicPr>
          <p:nvPr/>
        </p:nvPicPr>
        <p:blipFill>
          <a:blip r:embed="rId3"/>
          <a:stretch>
            <a:fillRect/>
          </a:stretch>
        </p:blipFill>
        <p:spPr>
          <a:xfrm>
            <a:off x="8229600" y="1583267"/>
            <a:ext cx="3724980" cy="4822015"/>
          </a:xfrm>
          <a:prstGeom prst="rect">
            <a:avLst/>
          </a:prstGeom>
        </p:spPr>
      </p:pic>
      <p:pic>
        <p:nvPicPr>
          <p:cNvPr id="4" name="Picture 3" descr="A video game with a shovel and a flag&#10;&#10;Description automatically generated">
            <a:extLst>
              <a:ext uri="{FF2B5EF4-FFF2-40B4-BE49-F238E27FC236}">
                <a16:creationId xmlns:a16="http://schemas.microsoft.com/office/drawing/2014/main" id="{D346E147-39A7-53A0-BED4-E11050739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555" y="2033611"/>
            <a:ext cx="3652889" cy="3918456"/>
          </a:xfrm>
          <a:prstGeom prst="rect">
            <a:avLst/>
          </a:prstGeom>
        </p:spPr>
      </p:pic>
    </p:spTree>
    <p:extLst>
      <p:ext uri="{BB962C8B-B14F-4D97-AF65-F5344CB8AC3E}">
        <p14:creationId xmlns:p14="http://schemas.microsoft.com/office/powerpoint/2010/main" val="2343515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499C-3A63-4D4D-9649-EA77424E3F21}"/>
              </a:ext>
            </a:extLst>
          </p:cNvPr>
          <p:cNvSpPr>
            <a:spLocks noGrp="1"/>
          </p:cNvSpPr>
          <p:nvPr>
            <p:ph type="title"/>
          </p:nvPr>
        </p:nvSpPr>
        <p:spPr>
          <a:xfrm>
            <a:off x="651128" y="23645"/>
            <a:ext cx="9404723" cy="1400530"/>
          </a:xfrm>
        </p:spPr>
        <p:txBody>
          <a:bodyPr>
            <a:normAutofit/>
          </a:bodyPr>
          <a:lstStyle/>
          <a:p>
            <a:pPr marL="0" indent="0" algn="ctr">
              <a:buNone/>
            </a:pPr>
            <a:r>
              <a:rPr lang="en-US" sz="3300" b="1" dirty="0">
                <a:solidFill>
                  <a:schemeClr val="tx1"/>
                </a:solidFill>
                <a:effectLst>
                  <a:outerShdw blurRad="38100" dist="38100" dir="2700000" algn="tl">
                    <a:srgbClr val="000000">
                      <a:alpha val="43137"/>
                    </a:srgbClr>
                  </a:outerShdw>
                </a:effectLst>
                <a:latin typeface="+mn-lt"/>
              </a:rPr>
              <a:t>What Must Be Done DURING The</a:t>
            </a:r>
            <a:r>
              <a:rPr lang="en-US" sz="3300" b="1" dirty="0">
                <a:solidFill>
                  <a:schemeClr val="tx1"/>
                </a:solidFill>
                <a:latin typeface="+mn-lt"/>
              </a:rPr>
              <a:t> </a:t>
            </a:r>
            <a:r>
              <a:rPr lang="en-US" sz="3300" b="1" dirty="0">
                <a:solidFill>
                  <a:schemeClr val="tx1"/>
                </a:solidFill>
                <a:effectLst>
                  <a:outerShdw blurRad="38100" dist="38100" dir="2700000" algn="tl">
                    <a:srgbClr val="000000">
                      <a:alpha val="43137"/>
                    </a:srgbClr>
                  </a:outerShdw>
                </a:effectLst>
                <a:latin typeface="+mn-lt"/>
              </a:rPr>
              <a:t>Excavation:</a:t>
            </a:r>
            <a:br>
              <a:rPr lang="en-US" sz="3300" b="1" dirty="0">
                <a:solidFill>
                  <a:schemeClr val="tx1"/>
                </a:solidFill>
                <a:effectLst>
                  <a:outerShdw blurRad="38100" dist="38100" dir="2700000" algn="tl">
                    <a:srgbClr val="000000">
                      <a:alpha val="43137"/>
                    </a:srgbClr>
                  </a:outerShdw>
                </a:effectLst>
                <a:latin typeface="+mn-lt"/>
              </a:rPr>
            </a:br>
            <a:r>
              <a:rPr lang="en-US" sz="3300" b="1" dirty="0">
                <a:solidFill>
                  <a:srgbClr val="FF0000"/>
                </a:solidFill>
                <a:effectLst>
                  <a:outerShdw blurRad="38100" dist="38100" dir="2700000" algn="tl">
                    <a:srgbClr val="000000">
                      <a:alpha val="43137"/>
                    </a:srgbClr>
                  </a:outerShdw>
                </a:effectLst>
                <a:latin typeface="+mn-lt"/>
              </a:rPr>
              <a:t>Employ REASONABLE PRECAUTIONS</a:t>
            </a:r>
          </a:p>
        </p:txBody>
      </p:sp>
      <p:pic>
        <p:nvPicPr>
          <p:cNvPr id="5" name="Picture 4" descr="A person driving a forklift">
            <a:extLst>
              <a:ext uri="{FF2B5EF4-FFF2-40B4-BE49-F238E27FC236}">
                <a16:creationId xmlns:a16="http://schemas.microsoft.com/office/drawing/2014/main" id="{802C5C3B-A814-192E-6152-012ABF631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517" y="2186610"/>
            <a:ext cx="2875483" cy="2902226"/>
          </a:xfrm>
          <a:prstGeom prst="rect">
            <a:avLst/>
          </a:prstGeom>
        </p:spPr>
      </p:pic>
      <p:sp>
        <p:nvSpPr>
          <p:cNvPr id="3" name="TextBox 2">
            <a:extLst>
              <a:ext uri="{FF2B5EF4-FFF2-40B4-BE49-F238E27FC236}">
                <a16:creationId xmlns:a16="http://schemas.microsoft.com/office/drawing/2014/main" id="{E56230CA-EC22-6F34-5E68-CCF488CD6A59}"/>
              </a:ext>
            </a:extLst>
          </p:cNvPr>
          <p:cNvSpPr txBox="1"/>
          <p:nvPr/>
        </p:nvSpPr>
        <p:spPr>
          <a:xfrm>
            <a:off x="321733" y="1424175"/>
            <a:ext cx="8994784" cy="5355312"/>
          </a:xfrm>
          <a:prstGeom prst="rect">
            <a:avLst/>
          </a:prstGeom>
          <a:noFill/>
        </p:spPr>
        <p:txBody>
          <a:bodyPr wrap="square" rtlCol="0">
            <a:spAutoFit/>
          </a:bodyPr>
          <a:lstStyle/>
          <a:p>
            <a:pPr marL="342900" indent="-342900">
              <a:buClr>
                <a:srgbClr val="FF0000"/>
              </a:buClr>
              <a:buFont typeface="Wingdings" panose="05000000000000000000" pitchFamily="2" charset="2"/>
              <a:buChar char="ü"/>
            </a:pPr>
            <a:r>
              <a:rPr lang="en-US" b="1" u="sng" dirty="0"/>
              <a:t>NO MECHANICAL MEANS </a:t>
            </a:r>
            <a:r>
              <a:rPr lang="en-US" b="1" dirty="0"/>
              <a:t>withing tolerance zone EXCEPT when used to for initial penetration of pavement, cement, etc. </a:t>
            </a:r>
            <a:r>
              <a:rPr lang="en-US" b="1" u="sng" dirty="0"/>
              <a:t>Thereafter, only use of hand tools within tolerance zone</a:t>
            </a:r>
            <a:r>
              <a:rPr lang="en-US" b="1" dirty="0"/>
              <a:t>. </a:t>
            </a:r>
          </a:p>
          <a:p>
            <a:pPr marL="342900" indent="-342900">
              <a:buClr>
                <a:srgbClr val="FF0000"/>
              </a:buClr>
              <a:buFont typeface="Wingdings" panose="05000000000000000000" pitchFamily="2" charset="2"/>
              <a:buChar char="ü"/>
            </a:pPr>
            <a:endParaRPr lang="en-US" b="1" dirty="0"/>
          </a:p>
          <a:p>
            <a:pPr marL="342900" indent="-342900">
              <a:buClr>
                <a:srgbClr val="FF0000"/>
              </a:buClr>
              <a:buFont typeface="Wingdings" panose="05000000000000000000" pitchFamily="2" charset="2"/>
              <a:buChar char="ü"/>
            </a:pPr>
            <a:r>
              <a:rPr lang="en-US" b="1" u="sng" dirty="0"/>
              <a:t>BE CAREFUL</a:t>
            </a:r>
            <a:r>
              <a:rPr lang="en-US" b="1" dirty="0"/>
              <a:t>, MA Dig Safe Law states we are “</a:t>
            </a:r>
            <a:r>
              <a:rPr lang="en-US" b="1" u="sng" dirty="0"/>
              <a:t>depth blind</a:t>
            </a:r>
            <a:r>
              <a:rPr lang="en-US" b="1" dirty="0"/>
              <a:t>” meaning unable to guarantee actual depth of a utility due to the age of our state and underground utilities. Shallow depth is not an excuse for damage.</a:t>
            </a:r>
          </a:p>
          <a:p>
            <a:pPr marL="342900" indent="-342900">
              <a:buClr>
                <a:srgbClr val="FF0000"/>
              </a:buClr>
              <a:buFont typeface="Wingdings" panose="05000000000000000000" pitchFamily="2" charset="2"/>
              <a:buChar char="ü"/>
            </a:pPr>
            <a:endParaRPr lang="en-US" b="1" dirty="0"/>
          </a:p>
          <a:p>
            <a:pPr marL="342900" indent="-342900">
              <a:buClr>
                <a:srgbClr val="FF0000"/>
              </a:buClr>
              <a:buFont typeface="Wingdings" panose="05000000000000000000" pitchFamily="2" charset="2"/>
              <a:buChar char="ü"/>
            </a:pPr>
            <a:r>
              <a:rPr lang="en-US" b="1" dirty="0"/>
              <a:t>Employ </a:t>
            </a:r>
            <a:r>
              <a:rPr lang="en-US" b="1" u="sng" dirty="0"/>
              <a:t>REASONABLE PRECAUITIONS</a:t>
            </a:r>
            <a:r>
              <a:rPr lang="en-US" b="1" dirty="0"/>
              <a:t> to avoid damage to any part of underground facilities to include trace wires, conduits, the protective coating, wires, services and mains. </a:t>
            </a:r>
          </a:p>
          <a:p>
            <a:pPr marL="342900" indent="-342900">
              <a:buClr>
                <a:srgbClr val="FF0000"/>
              </a:buClr>
              <a:buFont typeface="Wingdings" panose="05000000000000000000" pitchFamily="2" charset="2"/>
              <a:buChar char="ü"/>
            </a:pPr>
            <a:endParaRPr lang="en-US" b="1" dirty="0"/>
          </a:p>
          <a:p>
            <a:pPr marL="342900" indent="-342900">
              <a:buClr>
                <a:srgbClr val="FF0000"/>
              </a:buClr>
              <a:buFont typeface="Wingdings" panose="05000000000000000000" pitchFamily="2" charset="2"/>
              <a:buChar char="ü"/>
            </a:pPr>
            <a:r>
              <a:rPr lang="en-US" b="1" u="sng" dirty="0"/>
              <a:t>Always protect the utility</a:t>
            </a:r>
            <a:r>
              <a:rPr lang="en-US" b="1" dirty="0"/>
              <a:t>, ESPECIALLY if it is exposed such as from falling rocks and other debris, collapsing trench walls or exposed suspended utilities.  </a:t>
            </a:r>
          </a:p>
          <a:p>
            <a:pPr marL="342900" indent="-342900">
              <a:buClr>
                <a:srgbClr val="FF0000"/>
              </a:buClr>
              <a:buFont typeface="Wingdings" panose="05000000000000000000" pitchFamily="2" charset="2"/>
              <a:buChar char="ü"/>
            </a:pPr>
            <a:endParaRPr lang="en-US" b="1" dirty="0"/>
          </a:p>
          <a:p>
            <a:pPr marL="342900" indent="-342900">
              <a:buClr>
                <a:srgbClr val="FF0000"/>
              </a:buClr>
              <a:buFont typeface="Wingdings" panose="05000000000000000000" pitchFamily="2" charset="2"/>
              <a:buChar char="ü"/>
            </a:pPr>
            <a:r>
              <a:rPr lang="en-US" b="1" dirty="0"/>
              <a:t>If damage occurs or utility is discovered compromised in any way, </a:t>
            </a:r>
            <a:r>
              <a:rPr lang="en-US" b="1" u="sng" dirty="0"/>
              <a:t>the excavator MUST notify the utility and DPU Damage Prevention</a:t>
            </a:r>
            <a:r>
              <a:rPr lang="en-US" b="1" dirty="0"/>
              <a:t>.</a:t>
            </a:r>
          </a:p>
          <a:p>
            <a:endParaRPr lang="en-US" dirty="0"/>
          </a:p>
        </p:txBody>
      </p:sp>
    </p:spTree>
    <p:extLst>
      <p:ext uri="{BB962C8B-B14F-4D97-AF65-F5344CB8AC3E}">
        <p14:creationId xmlns:p14="http://schemas.microsoft.com/office/powerpoint/2010/main" val="21110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2E8B-68B9-DBD5-BEE7-5ED12F9C0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2BCDD-2EE9-D089-A7BB-F9485204F5BE}"/>
              </a:ext>
            </a:extLst>
          </p:cNvPr>
          <p:cNvSpPr>
            <a:spLocks noGrp="1"/>
          </p:cNvSpPr>
          <p:nvPr>
            <p:ph type="title"/>
          </p:nvPr>
        </p:nvSpPr>
        <p:spPr>
          <a:xfrm>
            <a:off x="651128" y="23645"/>
            <a:ext cx="9404723" cy="1155561"/>
          </a:xfrm>
        </p:spPr>
        <p:txBody>
          <a:bodyPr anchor="ctr" anchorCtr="1">
            <a:normAutofit/>
          </a:bodyPr>
          <a:lstStyle/>
          <a:p>
            <a:pPr marL="0" indent="0" algn="ctr">
              <a:buNone/>
            </a:pPr>
            <a:r>
              <a:rPr lang="en-US" sz="3300" b="1" dirty="0">
                <a:solidFill>
                  <a:schemeClr val="tx1"/>
                </a:solidFill>
                <a:effectLst>
                  <a:outerShdw blurRad="38100" dist="38100" dir="2700000" algn="tl">
                    <a:srgbClr val="000000">
                      <a:alpha val="43137"/>
                    </a:srgbClr>
                  </a:outerShdw>
                </a:effectLst>
                <a:latin typeface="+mn-lt"/>
              </a:rPr>
              <a:t>What Must Be Done DURING The</a:t>
            </a:r>
            <a:r>
              <a:rPr lang="en-US" sz="3300" b="1" dirty="0">
                <a:solidFill>
                  <a:schemeClr val="tx1"/>
                </a:solidFill>
                <a:latin typeface="+mn-lt"/>
              </a:rPr>
              <a:t> </a:t>
            </a:r>
            <a:r>
              <a:rPr lang="en-US" sz="3300" b="1" dirty="0">
                <a:solidFill>
                  <a:schemeClr val="tx1"/>
                </a:solidFill>
                <a:effectLst>
                  <a:outerShdw blurRad="38100" dist="38100" dir="2700000" algn="tl">
                    <a:srgbClr val="000000">
                      <a:alpha val="43137"/>
                    </a:srgbClr>
                  </a:outerShdw>
                </a:effectLst>
                <a:latin typeface="+mn-lt"/>
              </a:rPr>
              <a:t>Excavation:</a:t>
            </a:r>
            <a:br>
              <a:rPr lang="en-US" sz="3300" b="1" dirty="0">
                <a:solidFill>
                  <a:schemeClr val="tx1"/>
                </a:solidFill>
                <a:effectLst>
                  <a:outerShdw blurRad="38100" dist="38100" dir="2700000" algn="tl">
                    <a:srgbClr val="000000">
                      <a:alpha val="43137"/>
                    </a:srgbClr>
                  </a:outerShdw>
                </a:effectLst>
                <a:latin typeface="+mn-lt"/>
              </a:rPr>
            </a:br>
            <a:r>
              <a:rPr lang="en-US" sz="3300" b="1" dirty="0">
                <a:solidFill>
                  <a:srgbClr val="FF0000"/>
                </a:solidFill>
                <a:effectLst>
                  <a:outerShdw blurRad="38100" dist="38100" dir="2700000" algn="tl">
                    <a:srgbClr val="000000">
                      <a:alpha val="43137"/>
                    </a:srgbClr>
                  </a:outerShdw>
                </a:effectLst>
                <a:latin typeface="+mn-lt"/>
              </a:rPr>
              <a:t>Employ REASONABLE PRECAUTIONS</a:t>
            </a:r>
          </a:p>
        </p:txBody>
      </p:sp>
      <p:pic>
        <p:nvPicPr>
          <p:cNvPr id="5" name="Picture 4" descr="A person driving a forklift">
            <a:extLst>
              <a:ext uri="{FF2B5EF4-FFF2-40B4-BE49-F238E27FC236}">
                <a16:creationId xmlns:a16="http://schemas.microsoft.com/office/drawing/2014/main" id="{27B64951-EBF7-DE4D-2F07-5BAF1B87A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028" y="2186610"/>
            <a:ext cx="2764971" cy="2897019"/>
          </a:xfrm>
          <a:prstGeom prst="rect">
            <a:avLst/>
          </a:prstGeom>
        </p:spPr>
      </p:pic>
      <p:sp>
        <p:nvSpPr>
          <p:cNvPr id="3" name="TextBox 2">
            <a:extLst>
              <a:ext uri="{FF2B5EF4-FFF2-40B4-BE49-F238E27FC236}">
                <a16:creationId xmlns:a16="http://schemas.microsoft.com/office/drawing/2014/main" id="{588817C6-113B-534A-E0BA-BEC49FF75C0F}"/>
              </a:ext>
            </a:extLst>
          </p:cNvPr>
          <p:cNvSpPr txBox="1"/>
          <p:nvPr/>
        </p:nvSpPr>
        <p:spPr>
          <a:xfrm>
            <a:off x="97970" y="1333094"/>
            <a:ext cx="9329057" cy="5601533"/>
          </a:xfrm>
          <a:prstGeom prst="rect">
            <a:avLst/>
          </a:prstGeom>
          <a:noFill/>
        </p:spPr>
        <p:txBody>
          <a:bodyPr wrap="square" rtlCol="0" anchor="ctr" anchorCtr="1">
            <a:spAutoFit/>
          </a:bodyPr>
          <a:lstStyle/>
          <a:p>
            <a:pPr marL="342900" indent="-342900">
              <a:buClr>
                <a:srgbClr val="FF0000"/>
              </a:buClr>
              <a:buFont typeface="Wingdings" panose="05000000000000000000" pitchFamily="2" charset="2"/>
              <a:buChar char="ü"/>
            </a:pPr>
            <a:r>
              <a:rPr lang="en-US" sz="2000" b="1" u="sng" dirty="0"/>
              <a:t>Utilize a spotter</a:t>
            </a:r>
            <a:r>
              <a:rPr lang="en-US" sz="2000" b="1" dirty="0"/>
              <a:t> to communicate with excavator while working near underground utilities.</a:t>
            </a:r>
          </a:p>
          <a:p>
            <a:pPr marL="342900" indent="-342900">
              <a:buClr>
                <a:srgbClr val="FF0000"/>
              </a:buClr>
              <a:buFont typeface="Wingdings" panose="05000000000000000000" pitchFamily="2" charset="2"/>
              <a:buChar char="ü"/>
            </a:pPr>
            <a:endParaRPr lang="en-US" sz="2000" b="1" dirty="0"/>
          </a:p>
          <a:p>
            <a:pPr marL="342900" indent="-342900">
              <a:buClr>
                <a:srgbClr val="FF0000"/>
              </a:buClr>
              <a:buFont typeface="Wingdings" panose="05000000000000000000" pitchFamily="2" charset="2"/>
              <a:buChar char="ü"/>
            </a:pPr>
            <a:r>
              <a:rPr lang="en-US" sz="2000" b="1" dirty="0"/>
              <a:t>Don’t “</a:t>
            </a:r>
            <a:r>
              <a:rPr lang="en-US" sz="2000" b="1" u="sng" dirty="0"/>
              <a:t>curl</a:t>
            </a:r>
            <a:r>
              <a:rPr lang="en-US" sz="2000" b="1" dirty="0"/>
              <a:t>” the bucket over utilities.</a:t>
            </a:r>
          </a:p>
          <a:p>
            <a:pPr>
              <a:buClr>
                <a:srgbClr val="FF0000"/>
              </a:buClr>
            </a:pPr>
            <a:endParaRPr lang="en-US" sz="2000" b="1" dirty="0"/>
          </a:p>
          <a:p>
            <a:pPr marL="342900" indent="-342900">
              <a:buClr>
                <a:srgbClr val="FF0000"/>
              </a:buClr>
              <a:buFont typeface="Wingdings" panose="05000000000000000000" pitchFamily="2" charset="2"/>
              <a:buChar char="ü"/>
            </a:pPr>
            <a:r>
              <a:rPr lang="en-US" sz="2000" b="1" u="sng" dirty="0"/>
              <a:t>Maintain markings </a:t>
            </a:r>
            <a:r>
              <a:rPr lang="en-US" sz="2000" b="1" dirty="0"/>
              <a:t>ensuring they are visible. Do not covered markings with spoils.</a:t>
            </a:r>
          </a:p>
          <a:p>
            <a:pPr marL="342900" indent="-342900">
              <a:buClr>
                <a:srgbClr val="FF0000"/>
              </a:buClr>
              <a:buFont typeface="Wingdings" panose="05000000000000000000" pitchFamily="2" charset="2"/>
              <a:buChar char="ü"/>
            </a:pPr>
            <a:endParaRPr lang="en-US" sz="2000" b="1" dirty="0"/>
          </a:p>
          <a:p>
            <a:pPr marL="342900" indent="-342900">
              <a:buClr>
                <a:srgbClr val="FF0000"/>
              </a:buClr>
              <a:buFont typeface="Wingdings" panose="05000000000000000000" pitchFamily="2" charset="2"/>
              <a:buChar char="ü"/>
            </a:pPr>
            <a:r>
              <a:rPr lang="en-US" sz="2000" b="1" dirty="0"/>
              <a:t>Ensure all </a:t>
            </a:r>
            <a:r>
              <a:rPr lang="en-US" sz="2000" b="1" u="sng" dirty="0"/>
              <a:t>spoils are at least 2 feet away</a:t>
            </a:r>
            <a:r>
              <a:rPr lang="en-US" sz="2000" b="1" dirty="0"/>
              <a:t> from exposed utilities.</a:t>
            </a:r>
          </a:p>
          <a:p>
            <a:pPr>
              <a:buClr>
                <a:srgbClr val="FF0000"/>
              </a:buClr>
            </a:pPr>
            <a:endParaRPr lang="en-US" sz="2000" b="1" dirty="0"/>
          </a:p>
          <a:p>
            <a:pPr marL="342900" indent="-342900">
              <a:buClr>
                <a:srgbClr val="FF0000"/>
              </a:buClr>
              <a:buFont typeface="Wingdings" panose="05000000000000000000" pitchFamily="2" charset="2"/>
              <a:buChar char="ü"/>
            </a:pPr>
            <a:r>
              <a:rPr lang="en-US" sz="2000" b="1" dirty="0"/>
              <a:t>When moving spoils, </a:t>
            </a:r>
            <a:r>
              <a:rPr lang="en-US" sz="2000" b="1" u="sng" dirty="0"/>
              <a:t>do not carry spoils over the exposed utility</a:t>
            </a:r>
            <a:r>
              <a:rPr lang="en-US" sz="2000" b="1" dirty="0"/>
              <a:t>. Debris could fall out of the bucket onto the exposed utility causing damage.</a:t>
            </a:r>
          </a:p>
          <a:p>
            <a:pPr marL="342900" indent="-342900">
              <a:buClr>
                <a:srgbClr val="FF0000"/>
              </a:buClr>
              <a:buFont typeface="Wingdings" panose="05000000000000000000" pitchFamily="2" charset="2"/>
              <a:buChar char="ü"/>
            </a:pPr>
            <a:endParaRPr lang="en-US" sz="2000" b="1" dirty="0"/>
          </a:p>
          <a:p>
            <a:pPr marL="342900" indent="-342900">
              <a:buClr>
                <a:srgbClr val="FF0000"/>
              </a:buClr>
              <a:buFont typeface="Wingdings" panose="05000000000000000000" pitchFamily="2" charset="2"/>
              <a:buChar char="ü"/>
            </a:pPr>
            <a:r>
              <a:rPr lang="en-US" sz="2000" b="1" u="sng" dirty="0"/>
              <a:t>If at any point you are concerned</a:t>
            </a:r>
            <a:r>
              <a:rPr lang="en-US" sz="2000" b="1" dirty="0"/>
              <a:t> the excavation may damage an underground utility, </a:t>
            </a:r>
            <a:r>
              <a:rPr lang="en-US" sz="2000" b="1" u="sng" dirty="0"/>
              <a:t>stop and contact the utility directly</a:t>
            </a:r>
            <a:r>
              <a:rPr lang="en-US" sz="2000" b="1" dirty="0"/>
              <a:t> to ask for guidance/assistance. You can always request the service be disconnected temporarily while the working to finish the job safely.</a:t>
            </a:r>
          </a:p>
          <a:p>
            <a:endParaRPr lang="en-US" dirty="0"/>
          </a:p>
        </p:txBody>
      </p:sp>
    </p:spTree>
    <p:extLst>
      <p:ext uri="{BB962C8B-B14F-4D97-AF65-F5344CB8AC3E}">
        <p14:creationId xmlns:p14="http://schemas.microsoft.com/office/powerpoint/2010/main" val="96314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166B24-A620-441A-BB31-9C69F1502A0E}"/>
              </a:ext>
            </a:extLst>
          </p:cNvPr>
          <p:cNvPicPr>
            <a:picLocks noChangeAspect="1"/>
          </p:cNvPicPr>
          <p:nvPr/>
        </p:nvPicPr>
        <p:blipFill rotWithShape="1">
          <a:blip r:embed="rId2"/>
          <a:srcRect t="21273" r="4433" b="9168"/>
          <a:stretch/>
        </p:blipFill>
        <p:spPr>
          <a:xfrm>
            <a:off x="609845" y="342337"/>
            <a:ext cx="11016098" cy="3417429"/>
          </a:xfrm>
          <a:prstGeom prst="rect">
            <a:avLst/>
          </a:prstGeom>
        </p:spPr>
      </p:pic>
      <p:sp>
        <p:nvSpPr>
          <p:cNvPr id="3" name="Content Placeholder 2">
            <a:extLst>
              <a:ext uri="{FF2B5EF4-FFF2-40B4-BE49-F238E27FC236}">
                <a16:creationId xmlns:a16="http://schemas.microsoft.com/office/drawing/2014/main" id="{BBD3E613-98FC-4A43-A6DD-8B4E87C363F1}"/>
              </a:ext>
            </a:extLst>
          </p:cNvPr>
          <p:cNvSpPr>
            <a:spLocks noGrp="1"/>
          </p:cNvSpPr>
          <p:nvPr>
            <p:ph idx="1"/>
          </p:nvPr>
        </p:nvSpPr>
        <p:spPr>
          <a:xfrm>
            <a:off x="2899375" y="803567"/>
            <a:ext cx="4814139" cy="1458469"/>
          </a:xfrm>
        </p:spPr>
        <p:txBody>
          <a:bodyPr anchor="ctr">
            <a:normAutofit fontScale="92500"/>
          </a:bodyPr>
          <a:lstStyle/>
          <a:p>
            <a:pPr marL="0" indent="0">
              <a:buNone/>
            </a:pPr>
            <a:r>
              <a:rPr lang="en-US" sz="1700" dirty="0">
                <a:solidFill>
                  <a:schemeClr val="tx1"/>
                </a:solidFill>
                <a:latin typeface="Arial Black" panose="020B0A04020102020204" pitchFamily="34" charset="0"/>
              </a:rPr>
              <a:t>       </a:t>
            </a:r>
            <a:r>
              <a:rPr lang="en-US" sz="1900" dirty="0">
                <a:solidFill>
                  <a:srgbClr val="FF0000"/>
                </a:solidFill>
                <a:latin typeface="Arial Black" panose="020B0A04020102020204" pitchFamily="34" charset="0"/>
                <a:hlinkClick r:id="rId3">
                  <a:extLst>
                    <a:ext uri="{A12FA001-AC4F-418D-AE19-62706E023703}">
                      <ahyp:hlinkClr xmlns:ahyp="http://schemas.microsoft.com/office/drawing/2018/hyperlinkcolor" val="tx"/>
                    </a:ext>
                  </a:extLst>
                </a:hlinkClick>
              </a:rPr>
              <a:t>www.mass.gov/dig-safe</a:t>
            </a:r>
            <a:r>
              <a:rPr lang="en-US" sz="1900" dirty="0">
                <a:solidFill>
                  <a:srgbClr val="FF0000"/>
                </a:solidFill>
                <a:latin typeface="Arial Black" panose="020B0A04020102020204" pitchFamily="34" charset="0"/>
              </a:rPr>
              <a:t> </a:t>
            </a:r>
          </a:p>
          <a:p>
            <a:pPr marL="0" indent="0">
              <a:buNone/>
            </a:pPr>
            <a:endParaRPr lang="en-US" sz="900" dirty="0">
              <a:solidFill>
                <a:schemeClr val="bg1"/>
              </a:solidFill>
              <a:latin typeface="Arial Black"/>
            </a:endParaRPr>
          </a:p>
          <a:p>
            <a:pPr marL="0" indent="0">
              <a:buNone/>
            </a:pPr>
            <a:r>
              <a:rPr lang="en-US" sz="1700" dirty="0">
                <a:solidFill>
                  <a:schemeClr val="bg1"/>
                </a:solidFill>
                <a:latin typeface="Arial Black"/>
              </a:rPr>
              <a:t> </a:t>
            </a:r>
            <a:r>
              <a:rPr lang="en-US" sz="1700" dirty="0">
                <a:latin typeface="Arial Black"/>
              </a:rPr>
              <a:t>- Report A Dig Safe Violation To The DPU</a:t>
            </a:r>
            <a:endParaRPr lang="en-US" sz="1700" dirty="0">
              <a:latin typeface="Arial Black" panose="020B0A04020102020204" pitchFamily="34" charset="0"/>
            </a:endParaRPr>
          </a:p>
          <a:p>
            <a:pPr marL="0" indent="0">
              <a:buNone/>
            </a:pPr>
            <a:r>
              <a:rPr lang="en-US" sz="1700" dirty="0">
                <a:latin typeface="Arial Black"/>
              </a:rPr>
              <a:t> - MA Dig Safe Regulations</a:t>
            </a:r>
          </a:p>
        </p:txBody>
      </p:sp>
      <p:graphicFrame>
        <p:nvGraphicFramePr>
          <p:cNvPr id="4" name="Table 3">
            <a:extLst>
              <a:ext uri="{FF2B5EF4-FFF2-40B4-BE49-F238E27FC236}">
                <a16:creationId xmlns:a16="http://schemas.microsoft.com/office/drawing/2014/main" id="{E38C6E15-BE41-63C5-7714-91AF6C204EC3}"/>
              </a:ext>
            </a:extLst>
          </p:cNvPr>
          <p:cNvGraphicFramePr>
            <a:graphicFrameLocks noGrp="1"/>
          </p:cNvGraphicFramePr>
          <p:nvPr>
            <p:extLst>
              <p:ext uri="{D42A27DB-BD31-4B8C-83A1-F6EECF244321}">
                <p14:modId xmlns:p14="http://schemas.microsoft.com/office/powerpoint/2010/main" val="3319517181"/>
              </p:ext>
            </p:extLst>
          </p:nvPr>
        </p:nvGraphicFramePr>
        <p:xfrm>
          <a:off x="579073" y="5287761"/>
          <a:ext cx="7772781" cy="1463040"/>
        </p:xfrm>
        <a:graphic>
          <a:graphicData uri="http://schemas.openxmlformats.org/drawingml/2006/table">
            <a:tbl>
              <a:tblPr/>
              <a:tblGrid>
                <a:gridCol w="7772781">
                  <a:extLst>
                    <a:ext uri="{9D8B030D-6E8A-4147-A177-3AD203B41FA5}">
                      <a16:colId xmlns:a16="http://schemas.microsoft.com/office/drawing/2014/main" val="1987099371"/>
                    </a:ext>
                  </a:extLst>
                </a:gridCol>
              </a:tblGrid>
              <a:tr h="1345997">
                <a:tc>
                  <a:txBody>
                    <a:bodyPr/>
                    <a:lstStyle/>
                    <a:p>
                      <a:r>
                        <a:rPr lang="en-US" sz="1800" b="1" u="sng" dirty="0">
                          <a:solidFill>
                            <a:srgbClr val="FF0000"/>
                          </a:solidFill>
                          <a:latin typeface="Arial Black" panose="020B0A04020102020204" pitchFamily="34" charset="0"/>
                          <a:hlinkClick r:id="rId4">
                            <a:extLst>
                              <a:ext uri="{A12FA001-AC4F-418D-AE19-62706E023703}">
                                <ahyp:hlinkClr xmlns:ahyp="http://schemas.microsoft.com/office/drawing/2018/hyperlinkcolor" val="tx"/>
                              </a:ext>
                            </a:extLst>
                          </a:hlinkClick>
                        </a:rPr>
                        <a:t>www.digsafe.com</a:t>
                      </a:r>
                      <a:r>
                        <a:rPr lang="en-US" sz="1800" b="1" u="sng" dirty="0">
                          <a:solidFill>
                            <a:srgbClr val="FF0000"/>
                          </a:solidFill>
                          <a:latin typeface="Arial Black" panose="020B0A04020102020204" pitchFamily="34" charset="0"/>
                        </a:rPr>
                        <a:t> or Call 811</a:t>
                      </a:r>
                    </a:p>
                    <a:p>
                      <a:endParaRPr lang="en-US" sz="800" b="1" u="sng" dirty="0">
                        <a:solidFill>
                          <a:srgbClr val="FF0000"/>
                        </a:solidFill>
                      </a:endParaRPr>
                    </a:p>
                    <a:p>
                      <a:pPr>
                        <a:spcAft>
                          <a:spcPts val="600"/>
                        </a:spcAft>
                      </a:pPr>
                      <a:r>
                        <a:rPr lang="en-US" b="1" u="none" dirty="0">
                          <a:solidFill>
                            <a:schemeClr val="bg1"/>
                          </a:solidFill>
                        </a:rPr>
                        <a:t> </a:t>
                      </a:r>
                      <a:r>
                        <a:rPr lang="en-US" b="1" u="none" dirty="0">
                          <a:solidFill>
                            <a:schemeClr val="tx1"/>
                          </a:solidFill>
                          <a:latin typeface="Arial Black"/>
                        </a:rPr>
                        <a:t>- Sign Up or Sign In   </a:t>
                      </a:r>
                    </a:p>
                    <a:p>
                      <a:pPr>
                        <a:spcAft>
                          <a:spcPts val="600"/>
                        </a:spcAft>
                      </a:pPr>
                      <a:r>
                        <a:rPr lang="en-US" b="1" u="none" dirty="0">
                          <a:solidFill>
                            <a:schemeClr val="tx1"/>
                          </a:solidFill>
                          <a:latin typeface="Arial Black"/>
                        </a:rPr>
                        <a:t> - Request a new Dig Safe Ticket or Renew a Dig Safe Ticket</a:t>
                      </a:r>
                    </a:p>
                    <a:p>
                      <a:r>
                        <a:rPr lang="en-US" b="1" u="none" dirty="0">
                          <a:solidFill>
                            <a:schemeClr val="bg1"/>
                          </a:solidFill>
                        </a:rPr>
                        <a:t>    </a:t>
                      </a:r>
                      <a:endParaRPr lang="en-US" b="1" u="sng" dirty="0">
                        <a:solidFill>
                          <a:srgbClr val="FF0000"/>
                        </a:solidFill>
                      </a:endParaRPr>
                    </a:p>
                  </a:txBody>
                  <a:tcP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3351851"/>
                  </a:ext>
                </a:extLst>
              </a:tr>
            </a:tbl>
          </a:graphicData>
        </a:graphic>
      </p:graphicFrame>
      <p:pic>
        <p:nvPicPr>
          <p:cNvPr id="7" name="Picture 6" descr="Logo&#10;&#10;Description automatically generated">
            <a:extLst>
              <a:ext uri="{FF2B5EF4-FFF2-40B4-BE49-F238E27FC236}">
                <a16:creationId xmlns:a16="http://schemas.microsoft.com/office/drawing/2014/main" id="{E2E6396C-835C-D0A3-25DD-1F810875C3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604" y="5287761"/>
            <a:ext cx="1808480" cy="1227902"/>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30004411-FF5A-141C-00DD-7B78848D4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3256" y="2141324"/>
            <a:ext cx="2540828" cy="1618442"/>
          </a:xfrm>
          <a:prstGeom prst="rect">
            <a:avLst/>
          </a:prstGeom>
        </p:spPr>
      </p:pic>
      <p:pic>
        <p:nvPicPr>
          <p:cNvPr id="6" name="Picture 5">
            <a:extLst>
              <a:ext uri="{FF2B5EF4-FFF2-40B4-BE49-F238E27FC236}">
                <a16:creationId xmlns:a16="http://schemas.microsoft.com/office/drawing/2014/main" id="{6E127F0D-AE19-B1E1-14C3-AB2DB849ED7D}"/>
              </a:ext>
            </a:extLst>
          </p:cNvPr>
          <p:cNvPicPr>
            <a:picLocks noChangeAspect="1"/>
          </p:cNvPicPr>
          <p:nvPr/>
        </p:nvPicPr>
        <p:blipFill>
          <a:blip r:embed="rId7"/>
          <a:stretch>
            <a:fillRect/>
          </a:stretch>
        </p:blipFill>
        <p:spPr>
          <a:xfrm>
            <a:off x="8565604" y="3907389"/>
            <a:ext cx="1808481" cy="1232748"/>
          </a:xfrm>
          <a:prstGeom prst="rect">
            <a:avLst/>
          </a:prstGeom>
        </p:spPr>
      </p:pic>
      <p:sp>
        <p:nvSpPr>
          <p:cNvPr id="10" name="TextBox 9">
            <a:extLst>
              <a:ext uri="{FF2B5EF4-FFF2-40B4-BE49-F238E27FC236}">
                <a16:creationId xmlns:a16="http://schemas.microsoft.com/office/drawing/2014/main" id="{5468CBDE-4DDA-5917-544C-A535DA5DE06A}"/>
              </a:ext>
            </a:extLst>
          </p:cNvPr>
          <p:cNvSpPr txBox="1"/>
          <p:nvPr/>
        </p:nvSpPr>
        <p:spPr>
          <a:xfrm>
            <a:off x="609845" y="3923599"/>
            <a:ext cx="7772781" cy="1200329"/>
          </a:xfrm>
          <a:prstGeom prst="rect">
            <a:avLst/>
          </a:prstGeom>
          <a:noFill/>
        </p:spPr>
        <p:txBody>
          <a:bodyPr wrap="square">
            <a:spAutoFit/>
          </a:bodyPr>
          <a:lstStyle/>
          <a:p>
            <a:r>
              <a:rPr lang="en-US" b="1" dirty="0">
                <a:latin typeface="Arial Black" panose="020B0A04020102020204" pitchFamily="34" charset="0"/>
              </a:rPr>
              <a:t>Pipeline and Hazardous Materials Safety </a:t>
            </a:r>
            <a:r>
              <a:rPr lang="en-US" b="1" dirty="0">
                <a:latin typeface="Arial Black" panose="020B0A04020102020204" pitchFamily="34" charset="0"/>
                <a:cs typeface="Arial" panose="020B0604020202020204" pitchFamily="34" charset="0"/>
              </a:rPr>
              <a:t>Administration</a:t>
            </a:r>
          </a:p>
          <a:p>
            <a:r>
              <a:rPr lang="en-US" b="1" u="sng" dirty="0">
                <a:solidFill>
                  <a:srgbClr val="FF0000"/>
                </a:solidFill>
                <a:latin typeface="Arial Black" panose="020B0A04020102020204" pitchFamily="34" charset="0"/>
                <a:cs typeface="Arial" panose="020B0604020202020204" pitchFamily="34" charset="0"/>
              </a:rPr>
              <a:t>www.phmsa.dot.gov </a:t>
            </a:r>
          </a:p>
          <a:p>
            <a:r>
              <a:rPr lang="en-US" b="1" dirty="0">
                <a:latin typeface="Arial Black" panose="020B0A04020102020204" pitchFamily="34" charset="0"/>
              </a:rPr>
              <a:t>- Works closely with the U.S. Department of Transportation</a:t>
            </a:r>
          </a:p>
          <a:p>
            <a:r>
              <a:rPr lang="en-US" b="1" dirty="0">
                <a:latin typeface="Arial Black" panose="020B0A04020102020204" pitchFamily="34" charset="0"/>
              </a:rPr>
              <a:t>- Several online resources are available on the PHMSA site</a:t>
            </a:r>
          </a:p>
        </p:txBody>
      </p:sp>
    </p:spTree>
    <p:extLst>
      <p:ext uri="{BB962C8B-B14F-4D97-AF65-F5344CB8AC3E}">
        <p14:creationId xmlns:p14="http://schemas.microsoft.com/office/powerpoint/2010/main" val="343141449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A4984-AE48-DBC5-65B9-F6384E1E21E5}"/>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69136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A631-DF75-5FB5-B478-7D76C02A27D5}"/>
              </a:ext>
            </a:extLst>
          </p:cNvPr>
          <p:cNvSpPr>
            <a:spLocks noGrp="1"/>
          </p:cNvSpPr>
          <p:nvPr>
            <p:ph type="title"/>
          </p:nvPr>
        </p:nvSpPr>
        <p:spPr>
          <a:xfrm>
            <a:off x="872748" y="0"/>
            <a:ext cx="10446503" cy="1869141"/>
          </a:xfrm>
        </p:spPr>
        <p:txBody>
          <a:bodyPr anchor="ctr" anchorCtr="1"/>
          <a:lstStyle/>
          <a:p>
            <a:pPr algn="ctr"/>
            <a:r>
              <a:rPr lang="en-US" b="1" dirty="0"/>
              <a:t>Call 911 for Release of Gas </a:t>
            </a:r>
            <a:br>
              <a:rPr lang="en-US" b="1" dirty="0"/>
            </a:br>
            <a:br>
              <a:rPr lang="en-US" b="1" dirty="0"/>
            </a:br>
            <a:r>
              <a:rPr lang="en-US" sz="2700" b="1" u="sng" dirty="0">
                <a:solidFill>
                  <a:srgbClr val="FF0000"/>
                </a:solidFill>
              </a:rPr>
              <a:t>Call 911 if damage leads to gas escaping:  220 CMR 99.07(8)</a:t>
            </a:r>
          </a:p>
        </p:txBody>
      </p:sp>
      <p:sp>
        <p:nvSpPr>
          <p:cNvPr id="5" name="TextBox 4">
            <a:extLst>
              <a:ext uri="{FF2B5EF4-FFF2-40B4-BE49-F238E27FC236}">
                <a16:creationId xmlns:a16="http://schemas.microsoft.com/office/drawing/2014/main" id="{D59AB26A-9ACE-1DDB-3B8E-3E0A0E256FAC}"/>
              </a:ext>
            </a:extLst>
          </p:cNvPr>
          <p:cNvSpPr txBox="1"/>
          <p:nvPr/>
        </p:nvSpPr>
        <p:spPr>
          <a:xfrm>
            <a:off x="136071" y="2245844"/>
            <a:ext cx="11919858" cy="4324261"/>
          </a:xfrm>
          <a:prstGeom prst="rect">
            <a:avLst/>
          </a:prstGeom>
          <a:noFill/>
        </p:spPr>
        <p:txBody>
          <a:bodyPr wrap="square" anchor="ctr" anchorCtr="1">
            <a:spAutoFit/>
          </a:bodyPr>
          <a:lstStyle/>
          <a:p>
            <a:pPr marL="285750" indent="-285750">
              <a:buClr>
                <a:srgbClr val="FF0000"/>
              </a:buClr>
              <a:buFont typeface="Wingdings" panose="05000000000000000000" pitchFamily="2" charset="2"/>
              <a:buChar char="Ø"/>
            </a:pPr>
            <a:r>
              <a:rPr lang="en-US" sz="2500" b="1" dirty="0"/>
              <a:t>You </a:t>
            </a:r>
            <a:r>
              <a:rPr lang="en-US" sz="2500" b="1" u="sng" dirty="0"/>
              <a:t>must call 911 if </a:t>
            </a:r>
            <a:r>
              <a:rPr lang="en-US" sz="2500" b="1" dirty="0"/>
              <a:t>excavation damage results in </a:t>
            </a:r>
            <a:r>
              <a:rPr lang="en-US" sz="2500" b="1" u="sng" dirty="0"/>
              <a:t>release of natural gas</a:t>
            </a:r>
          </a:p>
          <a:p>
            <a:pPr marL="285750" indent="-285750">
              <a:buClr>
                <a:srgbClr val="FF0000"/>
              </a:buClr>
              <a:buFont typeface="Wingdings" panose="05000000000000000000" pitchFamily="2" charset="2"/>
              <a:buChar char="ü"/>
            </a:pPr>
            <a:endParaRPr lang="en-US" sz="2500" b="1" dirty="0"/>
          </a:p>
          <a:p>
            <a:pPr marL="742950" lvl="1" indent="-285750">
              <a:buClr>
                <a:srgbClr val="FF0000"/>
              </a:buClr>
              <a:buFont typeface="Wingdings" panose="05000000000000000000" pitchFamily="2" charset="2"/>
              <a:buChar char="Ø"/>
            </a:pPr>
            <a:r>
              <a:rPr lang="en-US" sz="2500" b="1" u="sng" dirty="0"/>
              <a:t>Report the damage</a:t>
            </a:r>
            <a:r>
              <a:rPr lang="en-US" sz="2500" b="1" dirty="0"/>
              <a:t> to the utility owner at the earliest practical moment AND submit Dig Safe Violation Report (DSVR) within 30 days to DPU. </a:t>
            </a:r>
          </a:p>
          <a:p>
            <a:pPr marL="285750" indent="-285750">
              <a:buClr>
                <a:srgbClr val="FF0000"/>
              </a:buClr>
              <a:buFont typeface="Wingdings" panose="05000000000000000000" pitchFamily="2" charset="2"/>
              <a:buChar char="Ø"/>
            </a:pPr>
            <a:endParaRPr lang="en-US" sz="2500" b="1" dirty="0"/>
          </a:p>
          <a:p>
            <a:pPr marL="285750" indent="-285750">
              <a:buClr>
                <a:srgbClr val="FF0000"/>
              </a:buClr>
              <a:buFont typeface="Wingdings" panose="05000000000000000000" pitchFamily="2" charset="2"/>
              <a:buChar char="Ø"/>
            </a:pPr>
            <a:r>
              <a:rPr lang="en-US" sz="2500" b="1" dirty="0"/>
              <a:t>In addition, you must:</a:t>
            </a:r>
          </a:p>
          <a:p>
            <a:pPr marL="742950" lvl="1" indent="-285750">
              <a:buClr>
                <a:srgbClr val="FF0000"/>
              </a:buClr>
              <a:buFont typeface="Wingdings" panose="05000000000000000000" pitchFamily="2" charset="2"/>
              <a:buChar char="Ø"/>
            </a:pPr>
            <a:r>
              <a:rPr lang="en-US" sz="2500" b="1" u="sng" dirty="0"/>
              <a:t>Evacuate</a:t>
            </a:r>
            <a:r>
              <a:rPr lang="en-US" sz="2500" b="1" dirty="0"/>
              <a:t> nearby structures if necessary. </a:t>
            </a:r>
          </a:p>
          <a:p>
            <a:pPr marL="742950" lvl="1" indent="-285750">
              <a:buClr>
                <a:srgbClr val="FF0000"/>
              </a:buClr>
              <a:buFont typeface="Wingdings" panose="05000000000000000000" pitchFamily="2" charset="2"/>
              <a:buChar char="Ø"/>
            </a:pPr>
            <a:r>
              <a:rPr lang="en-US" sz="2500" b="1" u="sng" dirty="0"/>
              <a:t>Attempt no repairs</a:t>
            </a:r>
            <a:r>
              <a:rPr lang="en-US" sz="2500" b="1" dirty="0"/>
              <a:t>, unless directed to by the facility owner or operator. </a:t>
            </a:r>
          </a:p>
          <a:p>
            <a:pPr marL="742950" lvl="1" indent="-285750">
              <a:buClr>
                <a:srgbClr val="FF0000"/>
              </a:buClr>
              <a:buFont typeface="Wingdings" panose="05000000000000000000" pitchFamily="2" charset="2"/>
              <a:buChar char="Ø"/>
            </a:pPr>
            <a:r>
              <a:rPr lang="en-US" sz="2500" b="1" u="sng" dirty="0"/>
              <a:t>Report the damage</a:t>
            </a:r>
            <a:r>
              <a:rPr lang="en-US" sz="2500" b="1" dirty="0"/>
              <a:t> to the DPU Damage Prevention submitting a </a:t>
            </a:r>
            <a:r>
              <a:rPr lang="en-US" sz="2500" b="1" u="sng" dirty="0"/>
              <a:t>COMPLETE DSVR</a:t>
            </a:r>
            <a:r>
              <a:rPr lang="en-US" sz="2500" b="1" dirty="0"/>
              <a:t> along with photo documentation. </a:t>
            </a:r>
          </a:p>
          <a:p>
            <a:pPr marL="742950" lvl="1" indent="-285750">
              <a:buClr>
                <a:srgbClr val="FF0000"/>
              </a:buClr>
              <a:buFont typeface="Wingdings" panose="05000000000000000000" pitchFamily="2" charset="2"/>
              <a:buChar char="Ø"/>
            </a:pPr>
            <a:endParaRPr lang="en-US" sz="2500" b="1" dirty="0"/>
          </a:p>
        </p:txBody>
      </p:sp>
    </p:spTree>
    <p:extLst>
      <p:ext uri="{BB962C8B-B14F-4D97-AF65-F5344CB8AC3E}">
        <p14:creationId xmlns:p14="http://schemas.microsoft.com/office/powerpoint/2010/main" val="4048577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60CF-7154-417D-849C-9ED0BA205C72}"/>
              </a:ext>
            </a:extLst>
          </p:cNvPr>
          <p:cNvSpPr>
            <a:spLocks noGrp="1"/>
          </p:cNvSpPr>
          <p:nvPr>
            <p:ph type="title"/>
          </p:nvPr>
        </p:nvSpPr>
        <p:spPr>
          <a:xfrm>
            <a:off x="1045907" y="117324"/>
            <a:ext cx="10100185" cy="982133"/>
          </a:xfrm>
        </p:spPr>
        <p:txBody>
          <a:bodyPr anchor="ctr" anchorCtr="1">
            <a:normAutofit/>
          </a:bodyPr>
          <a:lstStyle/>
          <a:p>
            <a:pPr algn="ctr"/>
            <a:r>
              <a:rPr lang="en-US" sz="4800" b="1" dirty="0"/>
              <a:t>Emergency Excavation</a:t>
            </a:r>
          </a:p>
        </p:txBody>
      </p:sp>
      <p:graphicFrame>
        <p:nvGraphicFramePr>
          <p:cNvPr id="27" name="Content Placeholder 2">
            <a:extLst>
              <a:ext uri="{FF2B5EF4-FFF2-40B4-BE49-F238E27FC236}">
                <a16:creationId xmlns:a16="http://schemas.microsoft.com/office/drawing/2014/main" id="{2AB1F618-90BF-4FE4-8952-370B09AAB895}"/>
              </a:ext>
            </a:extLst>
          </p:cNvPr>
          <p:cNvGraphicFramePr>
            <a:graphicFrameLocks noGrp="1"/>
          </p:cNvGraphicFramePr>
          <p:nvPr>
            <p:ph idx="1"/>
            <p:extLst>
              <p:ext uri="{D42A27DB-BD31-4B8C-83A1-F6EECF244321}">
                <p14:modId xmlns:p14="http://schemas.microsoft.com/office/powerpoint/2010/main" val="3955038915"/>
              </p:ext>
            </p:extLst>
          </p:nvPr>
        </p:nvGraphicFramePr>
        <p:xfrm>
          <a:off x="4857350" y="1447800"/>
          <a:ext cx="6656769" cy="5072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356C853-1517-9CC4-EBD1-59D9822E544C}"/>
              </a:ext>
            </a:extLst>
          </p:cNvPr>
          <p:cNvSpPr txBox="1"/>
          <p:nvPr/>
        </p:nvSpPr>
        <p:spPr>
          <a:xfrm>
            <a:off x="356148" y="2228671"/>
            <a:ext cx="4419052" cy="2062103"/>
          </a:xfrm>
          <a:prstGeom prst="rect">
            <a:avLst/>
          </a:prstGeom>
          <a:noFill/>
        </p:spPr>
        <p:txBody>
          <a:bodyPr wrap="square">
            <a:spAutoFit/>
          </a:bodyPr>
          <a:lstStyle/>
          <a:p>
            <a:pPr algn="ctr"/>
            <a:r>
              <a:rPr lang="en-US" sz="3200" b="1" dirty="0">
                <a:solidFill>
                  <a:srgbClr val="FF0000"/>
                </a:solidFill>
              </a:rPr>
              <a:t>Emergency notifications are only for true emergencies:  220 CMR 99.05</a:t>
            </a:r>
          </a:p>
        </p:txBody>
      </p:sp>
    </p:spTree>
    <p:extLst>
      <p:ext uri="{BB962C8B-B14F-4D97-AF65-F5344CB8AC3E}">
        <p14:creationId xmlns:p14="http://schemas.microsoft.com/office/powerpoint/2010/main" val="311989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60CF-7154-417D-849C-9ED0BA205C72}"/>
              </a:ext>
            </a:extLst>
          </p:cNvPr>
          <p:cNvSpPr>
            <a:spLocks noGrp="1"/>
          </p:cNvSpPr>
          <p:nvPr>
            <p:ph type="title"/>
          </p:nvPr>
        </p:nvSpPr>
        <p:spPr>
          <a:xfrm>
            <a:off x="2694214" y="0"/>
            <a:ext cx="6803571" cy="1752991"/>
          </a:xfrm>
        </p:spPr>
        <p:txBody>
          <a:bodyPr anchor="ctr" anchorCtr="1">
            <a:normAutofit/>
          </a:bodyPr>
          <a:lstStyle/>
          <a:p>
            <a:pPr algn="ctr"/>
            <a:r>
              <a:rPr lang="en-US" sz="4800" b="1" dirty="0"/>
              <a:t>Emergency</a:t>
            </a:r>
            <a:r>
              <a:rPr lang="en-US" sz="4000" b="1" dirty="0"/>
              <a:t> Excavation</a:t>
            </a:r>
          </a:p>
        </p:txBody>
      </p:sp>
      <p:graphicFrame>
        <p:nvGraphicFramePr>
          <p:cNvPr id="5" name="Content Placeholder 2">
            <a:extLst>
              <a:ext uri="{FF2B5EF4-FFF2-40B4-BE49-F238E27FC236}">
                <a16:creationId xmlns:a16="http://schemas.microsoft.com/office/drawing/2014/main" id="{1BD87D29-D618-4B46-A0B7-B0431BCC1448}"/>
              </a:ext>
            </a:extLst>
          </p:cNvPr>
          <p:cNvGraphicFramePr>
            <a:graphicFrameLocks noGrp="1"/>
          </p:cNvGraphicFramePr>
          <p:nvPr>
            <p:ph idx="1"/>
            <p:extLst>
              <p:ext uri="{D42A27DB-BD31-4B8C-83A1-F6EECF244321}">
                <p14:modId xmlns:p14="http://schemas.microsoft.com/office/powerpoint/2010/main" val="3359899023"/>
              </p:ext>
            </p:extLst>
          </p:nvPr>
        </p:nvGraphicFramePr>
        <p:xfrm>
          <a:off x="1001485" y="1502228"/>
          <a:ext cx="10189028" cy="4789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609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CEBE-45EA-4036-9007-2C28020BEB78}"/>
              </a:ext>
            </a:extLst>
          </p:cNvPr>
          <p:cNvSpPr>
            <a:spLocks noGrp="1"/>
          </p:cNvSpPr>
          <p:nvPr>
            <p:ph type="title"/>
          </p:nvPr>
        </p:nvSpPr>
        <p:spPr>
          <a:xfrm>
            <a:off x="-87087" y="0"/>
            <a:ext cx="7500257" cy="2017908"/>
          </a:xfrm>
        </p:spPr>
        <p:txBody>
          <a:bodyPr vert="horz" lIns="91440" tIns="45720" rIns="91440" bIns="45720" rtlCol="0" anchor="t">
            <a:normAutofit/>
          </a:bodyPr>
          <a:lstStyle/>
          <a:p>
            <a:pPr algn="ctr"/>
            <a:r>
              <a:rPr lang="en-US" sz="4400" b="1" i="0" u="sng" kern="1200" dirty="0">
                <a:solidFill>
                  <a:srgbClr val="EBEBEB"/>
                </a:solidFill>
                <a:latin typeface="+mj-lt"/>
                <a:ea typeface="+mj-ea"/>
                <a:cs typeface="+mj-cs"/>
              </a:rPr>
              <a:t>Reporting Damages/</a:t>
            </a:r>
            <a:r>
              <a:rPr lang="en-US" sz="4900" b="1" i="0" u="sng" kern="1200" dirty="0">
                <a:solidFill>
                  <a:srgbClr val="EBEBEB"/>
                </a:solidFill>
                <a:latin typeface="+mj-lt"/>
                <a:ea typeface="+mj-ea"/>
                <a:cs typeface="+mj-cs"/>
              </a:rPr>
              <a:t>Violations</a:t>
            </a:r>
          </a:p>
        </p:txBody>
      </p:sp>
      <p:sp>
        <p:nvSpPr>
          <p:cNvPr id="5" name="Content Placeholder 13">
            <a:extLst>
              <a:ext uri="{FF2B5EF4-FFF2-40B4-BE49-F238E27FC236}">
                <a16:creationId xmlns:a16="http://schemas.microsoft.com/office/drawing/2014/main" id="{506B958B-C99D-4A8F-A588-73E8D538DC2F}"/>
              </a:ext>
            </a:extLst>
          </p:cNvPr>
          <p:cNvSpPr>
            <a:spLocks noGrp="1"/>
          </p:cNvSpPr>
          <p:nvPr>
            <p:ph sz="half" idx="1"/>
          </p:nvPr>
        </p:nvSpPr>
        <p:spPr>
          <a:xfrm>
            <a:off x="163286" y="1643743"/>
            <a:ext cx="7249885" cy="5217644"/>
          </a:xfrm>
        </p:spPr>
        <p:txBody>
          <a:bodyPr vert="horz" lIns="91440" tIns="45720" rIns="91440" bIns="45720" rtlCol="0" anchor="t">
            <a:normAutofit/>
          </a:bodyPr>
          <a:lstStyle/>
          <a:p>
            <a:pPr marL="0" indent="0" algn="ctr">
              <a:lnSpc>
                <a:spcPct val="90000"/>
              </a:lnSpc>
              <a:buNone/>
            </a:pPr>
            <a:r>
              <a:rPr lang="en-US" sz="4000" b="1" dirty="0">
                <a:solidFill>
                  <a:srgbClr val="FF0000"/>
                </a:solidFill>
              </a:rPr>
              <a:t> </a:t>
            </a:r>
            <a:r>
              <a:rPr lang="en-US" sz="4000" b="1" u="sng" dirty="0">
                <a:solidFill>
                  <a:srgbClr val="FF0000"/>
                </a:solidFill>
              </a:rPr>
              <a:t>www.mass.gov/dig-safe</a:t>
            </a:r>
            <a:endParaRPr lang="en-US" sz="4000" b="1" dirty="0"/>
          </a:p>
          <a:p>
            <a:pPr>
              <a:lnSpc>
                <a:spcPct val="90000"/>
              </a:lnSpc>
              <a:buClr>
                <a:srgbClr val="FF0000"/>
              </a:buClr>
            </a:pPr>
            <a:endParaRPr lang="en-US" sz="1000" b="1" dirty="0">
              <a:solidFill>
                <a:srgbClr val="FFFFFF"/>
              </a:solidFill>
            </a:endParaRPr>
          </a:p>
          <a:p>
            <a:pPr>
              <a:lnSpc>
                <a:spcPct val="90000"/>
              </a:lnSpc>
              <a:buClr>
                <a:srgbClr val="FF0000"/>
              </a:buClr>
            </a:pPr>
            <a:r>
              <a:rPr lang="en-US" sz="2000" b="1" dirty="0">
                <a:solidFill>
                  <a:srgbClr val="FFFFFF"/>
                </a:solidFill>
              </a:rPr>
              <a:t>MA Dig Safe Law </a:t>
            </a:r>
            <a:r>
              <a:rPr lang="en-US" sz="2000" b="1" u="sng" dirty="0">
                <a:solidFill>
                  <a:srgbClr val="FFFFFF"/>
                </a:solidFill>
              </a:rPr>
              <a:t>requires</a:t>
            </a:r>
            <a:r>
              <a:rPr lang="en-US" sz="2000" b="1" dirty="0">
                <a:solidFill>
                  <a:srgbClr val="FFFFFF"/>
                </a:solidFill>
              </a:rPr>
              <a:t>, </a:t>
            </a:r>
            <a:r>
              <a:rPr lang="en-US" sz="2000" b="1" u="sng" dirty="0">
                <a:solidFill>
                  <a:srgbClr val="FFFFFF"/>
                </a:solidFill>
              </a:rPr>
              <a:t>ANYONE WITH KNOWLEDGE</a:t>
            </a:r>
            <a:r>
              <a:rPr lang="en-US" sz="2000" b="1" dirty="0">
                <a:solidFill>
                  <a:srgbClr val="FFFFFF"/>
                </a:solidFill>
              </a:rPr>
              <a:t> of suspected violations be reported to the DPU Damage Prevention Program.</a:t>
            </a:r>
          </a:p>
          <a:p>
            <a:pPr>
              <a:lnSpc>
                <a:spcPct val="90000"/>
              </a:lnSpc>
              <a:buClr>
                <a:srgbClr val="FF0000"/>
              </a:buClr>
            </a:pPr>
            <a:endParaRPr lang="en-US" sz="2000" b="1" u="sng" dirty="0">
              <a:solidFill>
                <a:srgbClr val="FFFFFF"/>
              </a:solidFill>
            </a:endParaRPr>
          </a:p>
          <a:p>
            <a:pPr>
              <a:lnSpc>
                <a:spcPct val="90000"/>
              </a:lnSpc>
              <a:buClr>
                <a:srgbClr val="FF0000"/>
              </a:buClr>
            </a:pPr>
            <a:r>
              <a:rPr lang="en-US" sz="2000" b="1" u="sng" dirty="0">
                <a:solidFill>
                  <a:schemeClr val="bg1"/>
                </a:solidFill>
              </a:rPr>
              <a:t>Why is this important</a:t>
            </a:r>
            <a:r>
              <a:rPr lang="en-US" sz="2000" b="1" dirty="0">
                <a:solidFill>
                  <a:schemeClr val="bg1"/>
                </a:solidFill>
              </a:rPr>
              <a:t>?</a:t>
            </a:r>
          </a:p>
          <a:p>
            <a:pPr marL="1257300" lvl="2">
              <a:lnSpc>
                <a:spcPct val="90000"/>
              </a:lnSpc>
              <a:buClr>
                <a:srgbClr val="FF0000"/>
              </a:buClr>
            </a:pPr>
            <a:r>
              <a:rPr lang="en-US" sz="2000" b="1" dirty="0">
                <a:solidFill>
                  <a:srgbClr val="FFFFFF"/>
                </a:solidFill>
              </a:rPr>
              <a:t>It provides both sides of the incident, potentially saving them from an NOPV at the onset.</a:t>
            </a:r>
          </a:p>
          <a:p>
            <a:pPr marL="1257300" lvl="2">
              <a:lnSpc>
                <a:spcPct val="90000"/>
              </a:lnSpc>
              <a:buClr>
                <a:srgbClr val="FF0000"/>
              </a:buClr>
            </a:pPr>
            <a:r>
              <a:rPr lang="en-US" sz="2000" b="1" dirty="0">
                <a:solidFill>
                  <a:srgbClr val="FFFFFF"/>
                </a:solidFill>
              </a:rPr>
              <a:t>If we don’t know it happened then no one is held accountable to address it preventing the same issue in the future.</a:t>
            </a:r>
          </a:p>
          <a:p>
            <a:pPr marL="1257300" lvl="2">
              <a:lnSpc>
                <a:spcPct val="90000"/>
              </a:lnSpc>
              <a:buClr>
                <a:srgbClr val="FF0000"/>
              </a:buClr>
            </a:pPr>
            <a:r>
              <a:rPr lang="en-US" sz="2000" b="1" u="sng" dirty="0">
                <a:solidFill>
                  <a:srgbClr val="FFFFFF"/>
                </a:solidFill>
              </a:rPr>
              <a:t>Help us improve Dig Safe Culture for everyone!</a:t>
            </a:r>
          </a:p>
        </p:txBody>
      </p:sp>
      <p:pic>
        <p:nvPicPr>
          <p:cNvPr id="3" name="Picture 2">
            <a:extLst>
              <a:ext uri="{FF2B5EF4-FFF2-40B4-BE49-F238E27FC236}">
                <a16:creationId xmlns:a16="http://schemas.microsoft.com/office/drawing/2014/main" id="{F1A17C69-C5FB-E529-7EC0-B051A3B85386}"/>
              </a:ext>
            </a:extLst>
          </p:cNvPr>
          <p:cNvPicPr>
            <a:picLocks noChangeAspect="1"/>
          </p:cNvPicPr>
          <p:nvPr/>
        </p:nvPicPr>
        <p:blipFill>
          <a:blip r:embed="rId3"/>
          <a:stretch>
            <a:fillRect/>
          </a:stretch>
        </p:blipFill>
        <p:spPr>
          <a:xfrm>
            <a:off x="7532914" y="-2"/>
            <a:ext cx="4660632" cy="6858002"/>
          </a:xfrm>
          <a:prstGeom prst="rect">
            <a:avLst/>
          </a:prstGeom>
          <a:effectLst/>
        </p:spPr>
      </p:pic>
    </p:spTree>
    <p:extLst>
      <p:ext uri="{BB962C8B-B14F-4D97-AF65-F5344CB8AC3E}">
        <p14:creationId xmlns:p14="http://schemas.microsoft.com/office/powerpoint/2010/main" val="266906261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2C7A8-B233-ED0C-B43B-6A40D318771F}"/>
              </a:ext>
            </a:extLst>
          </p:cNvPr>
          <p:cNvSpPr>
            <a:spLocks noGrp="1"/>
          </p:cNvSpPr>
          <p:nvPr>
            <p:ph type="title"/>
          </p:nvPr>
        </p:nvSpPr>
        <p:spPr>
          <a:xfrm>
            <a:off x="219773" y="200891"/>
            <a:ext cx="10349658" cy="881496"/>
          </a:xfrm>
        </p:spPr>
        <p:txBody>
          <a:bodyPr anchor="ctr" anchorCtr="1"/>
          <a:lstStyle/>
          <a:p>
            <a:pPr algn="ctr"/>
            <a:r>
              <a:rPr lang="en-US" sz="4400" b="1" dirty="0"/>
              <a:t>Dig Safe Violation Report (DSVR) </a:t>
            </a:r>
          </a:p>
        </p:txBody>
      </p:sp>
      <p:sp>
        <p:nvSpPr>
          <p:cNvPr id="2" name="TextBox 1">
            <a:extLst>
              <a:ext uri="{FF2B5EF4-FFF2-40B4-BE49-F238E27FC236}">
                <a16:creationId xmlns:a16="http://schemas.microsoft.com/office/drawing/2014/main" id="{1ED4FA43-9CBB-55F6-EBEC-4C9B0D413CD2}"/>
              </a:ext>
            </a:extLst>
          </p:cNvPr>
          <p:cNvSpPr txBox="1"/>
          <p:nvPr/>
        </p:nvSpPr>
        <p:spPr>
          <a:xfrm>
            <a:off x="168385" y="5295568"/>
            <a:ext cx="11855229" cy="400110"/>
          </a:xfrm>
          <a:prstGeom prst="rect">
            <a:avLst/>
          </a:prstGeom>
          <a:noFill/>
        </p:spPr>
        <p:txBody>
          <a:bodyPr wrap="square" lIns="91440" tIns="45720" rIns="91440" bIns="45720" rtlCol="0" anchor="t">
            <a:spAutoFit/>
          </a:bodyPr>
          <a:lstStyle/>
          <a:p>
            <a:pPr algn="ctr"/>
            <a:endParaRPr lang="en-US" sz="2000" b="1" dirty="0"/>
          </a:p>
        </p:txBody>
      </p:sp>
      <p:sp>
        <p:nvSpPr>
          <p:cNvPr id="8" name="TextBox 7">
            <a:extLst>
              <a:ext uri="{FF2B5EF4-FFF2-40B4-BE49-F238E27FC236}">
                <a16:creationId xmlns:a16="http://schemas.microsoft.com/office/drawing/2014/main" id="{9C839044-E713-DB85-9DC2-64AA5C91AD73}"/>
              </a:ext>
            </a:extLst>
          </p:cNvPr>
          <p:cNvSpPr txBox="1"/>
          <p:nvPr/>
        </p:nvSpPr>
        <p:spPr>
          <a:xfrm>
            <a:off x="0" y="5327665"/>
            <a:ext cx="12191999" cy="646331"/>
          </a:xfrm>
          <a:prstGeom prst="rect">
            <a:avLst/>
          </a:prstGeom>
          <a:noFill/>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3600" b="1" u="sng" dirty="0">
                <a:solidFill>
                  <a:srgbClr val="FF0000"/>
                </a:solidFill>
              </a:rPr>
              <a:t>www.Mass.Gov/dig-safe</a:t>
            </a:r>
          </a:p>
        </p:txBody>
      </p:sp>
      <p:pic>
        <p:nvPicPr>
          <p:cNvPr id="3" name="Picture 2">
            <a:extLst>
              <a:ext uri="{FF2B5EF4-FFF2-40B4-BE49-F238E27FC236}">
                <a16:creationId xmlns:a16="http://schemas.microsoft.com/office/drawing/2014/main" id="{6C69D4D0-56AF-771B-3C0C-59A52231D0C8}"/>
              </a:ext>
            </a:extLst>
          </p:cNvPr>
          <p:cNvPicPr>
            <a:picLocks noChangeAspect="1"/>
          </p:cNvPicPr>
          <p:nvPr/>
        </p:nvPicPr>
        <p:blipFill>
          <a:blip r:embed="rId3"/>
          <a:stretch>
            <a:fillRect/>
          </a:stretch>
        </p:blipFill>
        <p:spPr>
          <a:xfrm>
            <a:off x="311890" y="1280289"/>
            <a:ext cx="5711454" cy="3898701"/>
          </a:xfrm>
          <a:prstGeom prst="rect">
            <a:avLst/>
          </a:prstGeom>
        </p:spPr>
      </p:pic>
      <p:pic>
        <p:nvPicPr>
          <p:cNvPr id="5" name="Picture 4">
            <a:extLst>
              <a:ext uri="{FF2B5EF4-FFF2-40B4-BE49-F238E27FC236}">
                <a16:creationId xmlns:a16="http://schemas.microsoft.com/office/drawing/2014/main" id="{FD888F8A-9945-DF10-F07A-5184A40B53D6}"/>
              </a:ext>
            </a:extLst>
          </p:cNvPr>
          <p:cNvPicPr>
            <a:picLocks noChangeAspect="1"/>
          </p:cNvPicPr>
          <p:nvPr/>
        </p:nvPicPr>
        <p:blipFill>
          <a:blip r:embed="rId4"/>
          <a:stretch>
            <a:fillRect/>
          </a:stretch>
        </p:blipFill>
        <p:spPr>
          <a:xfrm>
            <a:off x="6186378" y="1284116"/>
            <a:ext cx="5808919" cy="3908769"/>
          </a:xfrm>
          <a:prstGeom prst="rect">
            <a:avLst/>
          </a:prstGeom>
        </p:spPr>
      </p:pic>
      <p:sp>
        <p:nvSpPr>
          <p:cNvPr id="6" name="TextBox 5">
            <a:extLst>
              <a:ext uri="{FF2B5EF4-FFF2-40B4-BE49-F238E27FC236}">
                <a16:creationId xmlns:a16="http://schemas.microsoft.com/office/drawing/2014/main" id="{932B22FF-8C12-37BA-2235-6CD9745EF620}"/>
              </a:ext>
            </a:extLst>
          </p:cNvPr>
          <p:cNvSpPr txBox="1"/>
          <p:nvPr/>
        </p:nvSpPr>
        <p:spPr>
          <a:xfrm>
            <a:off x="0" y="5943218"/>
            <a:ext cx="12191999" cy="584775"/>
          </a:xfrm>
          <a:prstGeom prst="rect">
            <a:avLst/>
          </a:prstGeom>
          <a:noFill/>
          <a:ln>
            <a:noFill/>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lang="en-US" sz="3200" b="1" u="sng" dirty="0"/>
              <a:t>Email us</a:t>
            </a:r>
            <a:r>
              <a:rPr lang="en-US" sz="3200" b="1" dirty="0"/>
              <a:t>:</a:t>
            </a:r>
            <a:r>
              <a:rPr lang="en-US" sz="3200" b="1" dirty="0">
                <a:solidFill>
                  <a:srgbClr val="FF0000"/>
                </a:solidFill>
              </a:rPr>
              <a:t> </a:t>
            </a:r>
            <a:r>
              <a:rPr lang="en-US" sz="3200" b="1" u="sng" dirty="0">
                <a:solidFill>
                  <a:srgbClr val="FF0000"/>
                </a:solidFill>
              </a:rPr>
              <a:t>DPU.DamagePrevention@Mass.Gov </a:t>
            </a:r>
          </a:p>
        </p:txBody>
      </p:sp>
    </p:spTree>
    <p:extLst>
      <p:ext uri="{BB962C8B-B14F-4D97-AF65-F5344CB8AC3E}">
        <p14:creationId xmlns:p14="http://schemas.microsoft.com/office/powerpoint/2010/main" val="1922990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2C7A8-B233-ED0C-B43B-6A40D318771F}"/>
              </a:ext>
            </a:extLst>
          </p:cNvPr>
          <p:cNvSpPr>
            <a:spLocks noGrp="1"/>
          </p:cNvSpPr>
          <p:nvPr>
            <p:ph type="title"/>
          </p:nvPr>
        </p:nvSpPr>
        <p:spPr>
          <a:xfrm>
            <a:off x="0" y="0"/>
            <a:ext cx="10569431" cy="1371600"/>
          </a:xfrm>
        </p:spPr>
        <p:txBody>
          <a:bodyPr anchor="ctr" anchorCtr="1"/>
          <a:lstStyle/>
          <a:p>
            <a:pPr algn="ctr"/>
            <a:r>
              <a:rPr lang="en-US" sz="4400" b="1" dirty="0"/>
              <a:t>Dig Safe Violation Report (DSVR) </a:t>
            </a:r>
          </a:p>
        </p:txBody>
      </p:sp>
      <p:sp>
        <p:nvSpPr>
          <p:cNvPr id="2" name="TextBox 1">
            <a:extLst>
              <a:ext uri="{FF2B5EF4-FFF2-40B4-BE49-F238E27FC236}">
                <a16:creationId xmlns:a16="http://schemas.microsoft.com/office/drawing/2014/main" id="{1ED4FA43-9CBB-55F6-EBEC-4C9B0D413CD2}"/>
              </a:ext>
            </a:extLst>
          </p:cNvPr>
          <p:cNvSpPr txBox="1"/>
          <p:nvPr/>
        </p:nvSpPr>
        <p:spPr>
          <a:xfrm>
            <a:off x="168385" y="5295568"/>
            <a:ext cx="11855229" cy="400110"/>
          </a:xfrm>
          <a:prstGeom prst="rect">
            <a:avLst/>
          </a:prstGeom>
          <a:noFill/>
        </p:spPr>
        <p:txBody>
          <a:bodyPr wrap="square" lIns="91440" tIns="45720" rIns="91440" bIns="45720" rtlCol="0" anchor="t">
            <a:spAutoFit/>
          </a:bodyPr>
          <a:lstStyle/>
          <a:p>
            <a:pPr algn="ctr"/>
            <a:endParaRPr lang="en-US" sz="2000" b="1" dirty="0"/>
          </a:p>
        </p:txBody>
      </p:sp>
      <p:pic>
        <p:nvPicPr>
          <p:cNvPr id="3" name="Picture 2">
            <a:extLst>
              <a:ext uri="{FF2B5EF4-FFF2-40B4-BE49-F238E27FC236}">
                <a16:creationId xmlns:a16="http://schemas.microsoft.com/office/drawing/2014/main" id="{8AF10621-9EEA-0080-45A2-B3705AF3112D}"/>
              </a:ext>
            </a:extLst>
          </p:cNvPr>
          <p:cNvPicPr>
            <a:picLocks noChangeAspect="1"/>
          </p:cNvPicPr>
          <p:nvPr/>
        </p:nvPicPr>
        <p:blipFill>
          <a:blip r:embed="rId3"/>
          <a:stretch>
            <a:fillRect/>
          </a:stretch>
        </p:blipFill>
        <p:spPr>
          <a:xfrm>
            <a:off x="751840" y="1643380"/>
            <a:ext cx="10678160" cy="4790440"/>
          </a:xfrm>
          <a:prstGeom prst="rect">
            <a:avLst/>
          </a:prstGeom>
        </p:spPr>
      </p:pic>
    </p:spTree>
    <p:extLst>
      <p:ext uri="{BB962C8B-B14F-4D97-AF65-F5344CB8AC3E}">
        <p14:creationId xmlns:p14="http://schemas.microsoft.com/office/powerpoint/2010/main" val="632011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2C7A8-B233-ED0C-B43B-6A40D318771F}"/>
              </a:ext>
            </a:extLst>
          </p:cNvPr>
          <p:cNvSpPr>
            <a:spLocks noGrp="1"/>
          </p:cNvSpPr>
          <p:nvPr>
            <p:ph type="title"/>
          </p:nvPr>
        </p:nvSpPr>
        <p:spPr>
          <a:xfrm>
            <a:off x="219773" y="200891"/>
            <a:ext cx="10349658" cy="881496"/>
          </a:xfrm>
        </p:spPr>
        <p:txBody>
          <a:bodyPr anchor="ctr" anchorCtr="1"/>
          <a:lstStyle/>
          <a:p>
            <a:pPr algn="ctr"/>
            <a:r>
              <a:rPr lang="en-US" sz="4400" b="1" dirty="0"/>
              <a:t>Dig Safe Violation Report (DSVR) </a:t>
            </a:r>
          </a:p>
        </p:txBody>
      </p:sp>
      <p:sp>
        <p:nvSpPr>
          <p:cNvPr id="2" name="TextBox 1">
            <a:extLst>
              <a:ext uri="{FF2B5EF4-FFF2-40B4-BE49-F238E27FC236}">
                <a16:creationId xmlns:a16="http://schemas.microsoft.com/office/drawing/2014/main" id="{1ED4FA43-9CBB-55F6-EBEC-4C9B0D413CD2}"/>
              </a:ext>
            </a:extLst>
          </p:cNvPr>
          <p:cNvSpPr txBox="1"/>
          <p:nvPr/>
        </p:nvSpPr>
        <p:spPr>
          <a:xfrm>
            <a:off x="168385" y="5295568"/>
            <a:ext cx="11855229" cy="400110"/>
          </a:xfrm>
          <a:prstGeom prst="rect">
            <a:avLst/>
          </a:prstGeom>
          <a:noFill/>
        </p:spPr>
        <p:txBody>
          <a:bodyPr wrap="square" lIns="91440" tIns="45720" rIns="91440" bIns="45720" rtlCol="0" anchor="t">
            <a:spAutoFit/>
          </a:bodyPr>
          <a:lstStyle/>
          <a:p>
            <a:pPr algn="ctr"/>
            <a:endParaRPr lang="en-US" sz="2000" b="1" dirty="0"/>
          </a:p>
        </p:txBody>
      </p:sp>
      <p:pic>
        <p:nvPicPr>
          <p:cNvPr id="6" name="Picture 5">
            <a:extLst>
              <a:ext uri="{FF2B5EF4-FFF2-40B4-BE49-F238E27FC236}">
                <a16:creationId xmlns:a16="http://schemas.microsoft.com/office/drawing/2014/main" id="{92CBC982-1001-A7DA-0F75-5BFA6B89E5BF}"/>
              </a:ext>
            </a:extLst>
          </p:cNvPr>
          <p:cNvPicPr>
            <a:picLocks noChangeAspect="1"/>
          </p:cNvPicPr>
          <p:nvPr/>
        </p:nvPicPr>
        <p:blipFill>
          <a:blip r:embed="rId3"/>
          <a:stretch>
            <a:fillRect/>
          </a:stretch>
        </p:blipFill>
        <p:spPr>
          <a:xfrm>
            <a:off x="6691424" y="1380672"/>
            <a:ext cx="4373525" cy="5142192"/>
          </a:xfrm>
          <a:prstGeom prst="rect">
            <a:avLst/>
          </a:prstGeom>
        </p:spPr>
      </p:pic>
      <p:pic>
        <p:nvPicPr>
          <p:cNvPr id="7" name="Picture 6">
            <a:extLst>
              <a:ext uri="{FF2B5EF4-FFF2-40B4-BE49-F238E27FC236}">
                <a16:creationId xmlns:a16="http://schemas.microsoft.com/office/drawing/2014/main" id="{FFDC8E9E-ADD4-2131-0AFD-C7C807962C1D}"/>
              </a:ext>
            </a:extLst>
          </p:cNvPr>
          <p:cNvPicPr>
            <a:picLocks noChangeAspect="1"/>
          </p:cNvPicPr>
          <p:nvPr/>
        </p:nvPicPr>
        <p:blipFill>
          <a:blip r:embed="rId4"/>
          <a:stretch>
            <a:fillRect/>
          </a:stretch>
        </p:blipFill>
        <p:spPr>
          <a:xfrm>
            <a:off x="577703" y="1678696"/>
            <a:ext cx="5693734" cy="4439818"/>
          </a:xfrm>
          <a:prstGeom prst="rect">
            <a:avLst/>
          </a:prstGeom>
        </p:spPr>
      </p:pic>
    </p:spTree>
    <p:extLst>
      <p:ext uri="{BB962C8B-B14F-4D97-AF65-F5344CB8AC3E}">
        <p14:creationId xmlns:p14="http://schemas.microsoft.com/office/powerpoint/2010/main" val="4184836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8B6F-5760-485A-97C9-ABD3AE8DA2F1}"/>
              </a:ext>
            </a:extLst>
          </p:cNvPr>
          <p:cNvSpPr>
            <a:spLocks noGrp="1"/>
          </p:cNvSpPr>
          <p:nvPr>
            <p:ph type="title"/>
          </p:nvPr>
        </p:nvSpPr>
        <p:spPr>
          <a:xfrm>
            <a:off x="345440" y="1645920"/>
            <a:ext cx="4592320" cy="3566160"/>
          </a:xfrm>
          <a:noFill/>
        </p:spPr>
        <p:txBody>
          <a:bodyPr vert="horz" lIns="91440" tIns="45720" rIns="91440" bIns="45720" rtlCol="0" anchor="ctr">
            <a:noAutofit/>
          </a:bodyPr>
          <a:lstStyle/>
          <a:p>
            <a:pPr algn="ctr"/>
            <a:r>
              <a:rPr lang="en-US" sz="6000" b="1" kern="1200" dirty="0">
                <a:solidFill>
                  <a:srgbClr val="FFFFFF"/>
                </a:solidFill>
                <a:latin typeface="+mj-lt"/>
                <a:ea typeface="+mj-ea"/>
                <a:cs typeface="+mj-cs"/>
              </a:rPr>
              <a:t>Providing Photos are Crucial!</a:t>
            </a:r>
          </a:p>
        </p:txBody>
      </p:sp>
      <p:pic>
        <p:nvPicPr>
          <p:cNvPr id="4" name="Picture 3" descr="A picture containing engineering drawing&#10;&#10;Description automatically generated">
            <a:extLst>
              <a:ext uri="{FF2B5EF4-FFF2-40B4-BE49-F238E27FC236}">
                <a16:creationId xmlns:a16="http://schemas.microsoft.com/office/drawing/2014/main" id="{B8036A0D-ABDC-4BBB-81F8-877B2A8BD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2" y="0"/>
            <a:ext cx="6858000" cy="6858000"/>
          </a:xfrm>
          <a:prstGeom prst="rect">
            <a:avLst/>
          </a:prstGeom>
        </p:spPr>
      </p:pic>
    </p:spTree>
    <p:extLst>
      <p:ext uri="{BB962C8B-B14F-4D97-AF65-F5344CB8AC3E}">
        <p14:creationId xmlns:p14="http://schemas.microsoft.com/office/powerpoint/2010/main" val="4223974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322292" y="2319867"/>
            <a:ext cx="7543800" cy="1367896"/>
          </a:xfrm>
        </p:spPr>
        <p:txBody>
          <a:bodyPr>
            <a:noAutofit/>
          </a:bodyPr>
          <a:lstStyle/>
          <a:p>
            <a:pPr algn="ctr"/>
            <a:r>
              <a:rPr lang="en-US" b="1" dirty="0"/>
              <a:t>ENFORCEMENT</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5192" y="3754438"/>
            <a:ext cx="6857999" cy="953029"/>
          </a:xfrm>
        </p:spPr>
        <p:txBody>
          <a:bodyPr anchor="ctr" anchorCtr="1">
            <a:normAutofit/>
          </a:bodyPr>
          <a:lstStyle/>
          <a:p>
            <a:pPr algn="ctr"/>
            <a:r>
              <a:rPr lang="en-US" sz="2800" b="1" dirty="0">
                <a:solidFill>
                  <a:srgbClr val="FF0000"/>
                </a:solidFill>
              </a:rPr>
              <a:t>What Happens After an Incident?</a:t>
            </a:r>
          </a:p>
        </p:txBody>
      </p:sp>
    </p:spTree>
    <p:extLst>
      <p:ext uri="{BB962C8B-B14F-4D97-AF65-F5344CB8AC3E}">
        <p14:creationId xmlns:p14="http://schemas.microsoft.com/office/powerpoint/2010/main" val="133719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25CD13-672A-4961-80A1-AF25BE92B14C}"/>
              </a:ext>
            </a:extLst>
          </p:cNvPr>
          <p:cNvPicPr>
            <a:picLocks noChangeAspect="1"/>
          </p:cNvPicPr>
          <p:nvPr/>
        </p:nvPicPr>
        <p:blipFill rotWithShape="1">
          <a:blip r:embed="rId2"/>
          <a:srcRect t="1180" r="1" b="6918"/>
          <a:stretch/>
        </p:blipFill>
        <p:spPr>
          <a:xfrm>
            <a:off x="568452" y="571500"/>
            <a:ext cx="11055096" cy="5715000"/>
          </a:xfrm>
          <a:prstGeom prst="rect">
            <a:avLst/>
          </a:prstGeom>
        </p:spPr>
      </p:pic>
    </p:spTree>
    <p:extLst>
      <p:ext uri="{BB962C8B-B14F-4D97-AF65-F5344CB8AC3E}">
        <p14:creationId xmlns:p14="http://schemas.microsoft.com/office/powerpoint/2010/main" val="2756560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C7D8-3958-4394-A1A1-E2A5AD7F64A2}"/>
              </a:ext>
            </a:extLst>
          </p:cNvPr>
          <p:cNvSpPr>
            <a:spLocks noGrp="1"/>
          </p:cNvSpPr>
          <p:nvPr>
            <p:ph type="title"/>
          </p:nvPr>
        </p:nvSpPr>
        <p:spPr>
          <a:xfrm>
            <a:off x="854528" y="359229"/>
            <a:ext cx="10482943" cy="2590800"/>
          </a:xfrm>
        </p:spPr>
        <p:txBody>
          <a:bodyPr anchor="ctr" anchorCtr="1"/>
          <a:lstStyle/>
          <a:p>
            <a:pPr algn="ctr"/>
            <a:r>
              <a:rPr lang="en-US" sz="4800" b="1" dirty="0"/>
              <a:t>Flow Chart of Enforcement Process</a:t>
            </a:r>
          </a:p>
        </p:txBody>
      </p:sp>
      <p:graphicFrame>
        <p:nvGraphicFramePr>
          <p:cNvPr id="6" name="Content Placeholder 5">
            <a:extLst>
              <a:ext uri="{FF2B5EF4-FFF2-40B4-BE49-F238E27FC236}">
                <a16:creationId xmlns:a16="http://schemas.microsoft.com/office/drawing/2014/main" id="{453067D5-70B4-4153-958B-F8043A45BECC}"/>
              </a:ext>
            </a:extLst>
          </p:cNvPr>
          <p:cNvGraphicFramePr>
            <a:graphicFrameLocks noGrp="1"/>
          </p:cNvGraphicFramePr>
          <p:nvPr>
            <p:ph idx="1"/>
            <p:extLst>
              <p:ext uri="{D42A27DB-BD31-4B8C-83A1-F6EECF244321}">
                <p14:modId xmlns:p14="http://schemas.microsoft.com/office/powerpoint/2010/main" val="923960279"/>
              </p:ext>
            </p:extLst>
          </p:nvPr>
        </p:nvGraphicFramePr>
        <p:xfrm>
          <a:off x="293914" y="1654629"/>
          <a:ext cx="11604172"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879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D0A6A9-4968-1C12-0B5B-F4B222F1FF66}"/>
              </a:ext>
            </a:extLst>
          </p:cNvPr>
          <p:cNvSpPr txBox="1"/>
          <p:nvPr/>
        </p:nvSpPr>
        <p:spPr>
          <a:xfrm>
            <a:off x="799606" y="171371"/>
            <a:ext cx="10417629" cy="1015663"/>
          </a:xfrm>
          <a:prstGeom prst="rect">
            <a:avLst/>
          </a:prstGeom>
          <a:noFill/>
        </p:spPr>
        <p:txBody>
          <a:bodyPr wrap="square" anchor="ctr" anchorCtr="1">
            <a:spAutoFit/>
          </a:bodyPr>
          <a:lstStyle/>
          <a:p>
            <a:r>
              <a:rPr lang="en-US" sz="6000" b="1" dirty="0"/>
              <a:t>Questions?</a:t>
            </a:r>
          </a:p>
        </p:txBody>
      </p:sp>
      <p:pic>
        <p:nvPicPr>
          <p:cNvPr id="3" name="Picture 2">
            <a:extLst>
              <a:ext uri="{FF2B5EF4-FFF2-40B4-BE49-F238E27FC236}">
                <a16:creationId xmlns:a16="http://schemas.microsoft.com/office/drawing/2014/main" id="{A9D9D3F8-7110-F4F8-F0CC-C8B0FD0920DF}"/>
              </a:ext>
            </a:extLst>
          </p:cNvPr>
          <p:cNvPicPr>
            <a:picLocks noChangeAspect="1"/>
          </p:cNvPicPr>
          <p:nvPr/>
        </p:nvPicPr>
        <p:blipFill>
          <a:blip r:embed="rId2"/>
          <a:stretch>
            <a:fillRect/>
          </a:stretch>
        </p:blipFill>
        <p:spPr>
          <a:xfrm>
            <a:off x="903020" y="1306965"/>
            <a:ext cx="10210800" cy="5114925"/>
          </a:xfrm>
          <a:prstGeom prst="rect">
            <a:avLst/>
          </a:prstGeom>
        </p:spPr>
      </p:pic>
    </p:spTree>
    <p:extLst>
      <p:ext uri="{BB962C8B-B14F-4D97-AF65-F5344CB8AC3E}">
        <p14:creationId xmlns:p14="http://schemas.microsoft.com/office/powerpoint/2010/main" val="395474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C9D6BB-04B0-6DBF-3CC8-471F405C7967}"/>
              </a:ext>
            </a:extLst>
          </p:cNvPr>
          <p:cNvSpPr txBox="1"/>
          <p:nvPr/>
        </p:nvSpPr>
        <p:spPr>
          <a:xfrm>
            <a:off x="5256287" y="859972"/>
            <a:ext cx="6935713" cy="1084972"/>
          </a:xfrm>
          <a:prstGeom prst="rect">
            <a:avLst/>
          </a:prstGeom>
        </p:spPr>
        <p:txBody>
          <a:bodyPr vert="horz" lIns="91440" tIns="45720" rIns="91440" bIns="45720" rtlCol="0" anchor="ctr" anchorCtr="1">
            <a:noAutofit/>
          </a:bodyPr>
          <a:lstStyle/>
          <a:p>
            <a:pPr algn="ctr">
              <a:lnSpc>
                <a:spcPct val="90000"/>
              </a:lnSpc>
              <a:spcBef>
                <a:spcPct val="0"/>
              </a:spcBef>
              <a:spcAft>
                <a:spcPts val="600"/>
              </a:spcAft>
            </a:pPr>
            <a:r>
              <a:rPr lang="en-US" sz="4000" b="1" dirty="0">
                <a:solidFill>
                  <a:schemeClr val="tx2"/>
                </a:solidFill>
                <a:latin typeface="+mj-lt"/>
                <a:ea typeface="+mj-ea"/>
                <a:cs typeface="+mj-cs"/>
              </a:rPr>
              <a:t>Consequences of Damage </a:t>
            </a:r>
          </a:p>
        </p:txBody>
      </p:sp>
      <p:sp>
        <p:nvSpPr>
          <p:cNvPr id="4" name="TextBox 3">
            <a:extLst>
              <a:ext uri="{FF2B5EF4-FFF2-40B4-BE49-F238E27FC236}">
                <a16:creationId xmlns:a16="http://schemas.microsoft.com/office/drawing/2014/main" id="{64D960FA-D6F3-4E5E-B2B3-3C50270AC313}"/>
              </a:ext>
            </a:extLst>
          </p:cNvPr>
          <p:cNvSpPr txBox="1"/>
          <p:nvPr/>
        </p:nvSpPr>
        <p:spPr>
          <a:xfrm>
            <a:off x="5250534" y="1774370"/>
            <a:ext cx="6947217" cy="5083629"/>
          </a:xfrm>
          <a:prstGeom prst="rect">
            <a:avLst/>
          </a:prstGeom>
        </p:spPr>
        <p:txBody>
          <a:bodyPr vert="horz" lIns="91440" tIns="45720" rIns="91440" bIns="45720" rtlCol="0" anchor="ctr" anchorCtr="1">
            <a:noAutofit/>
          </a:bodyPr>
          <a:lstStyle/>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Explosion</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Fire</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Electrocution</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Injuries/fatalities</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Property damage</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Interruption of service to customers</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Spills/emissions</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State Violations </a:t>
            </a:r>
          </a:p>
          <a:p>
            <a:pPr indent="-228600">
              <a:lnSpc>
                <a:spcPct val="90000"/>
              </a:lnSpc>
              <a:spcBef>
                <a:spcPts val="1000"/>
              </a:spcBef>
              <a:buClr>
                <a:srgbClr val="FF0000"/>
              </a:buClr>
              <a:buSzPct val="80000"/>
              <a:buFont typeface="Wingdings 3" charset="2"/>
              <a:buChar char=""/>
            </a:pPr>
            <a:r>
              <a:rPr lang="en-US" sz="2400" b="1" dirty="0">
                <a:latin typeface="+mj-lt"/>
                <a:ea typeface="+mj-ea"/>
                <a:cs typeface="+mj-cs"/>
              </a:rPr>
              <a:t>Damage Prevention Record</a:t>
            </a:r>
            <a:r>
              <a:rPr lang="en-US" sz="2400" dirty="0">
                <a:latin typeface="+mj-lt"/>
                <a:ea typeface="+mj-ea"/>
                <a:cs typeface="+mj-cs"/>
              </a:rPr>
              <a:t> </a:t>
            </a:r>
          </a:p>
        </p:txBody>
      </p:sp>
      <p:pic>
        <p:nvPicPr>
          <p:cNvPr id="2" name="Picture 1">
            <a:extLst>
              <a:ext uri="{FF2B5EF4-FFF2-40B4-BE49-F238E27FC236}">
                <a16:creationId xmlns:a16="http://schemas.microsoft.com/office/drawing/2014/main" id="{969C8575-5859-2274-E373-558811B1806F}"/>
              </a:ext>
            </a:extLst>
          </p:cNvPr>
          <p:cNvPicPr>
            <a:picLocks noChangeAspect="1"/>
          </p:cNvPicPr>
          <p:nvPr/>
        </p:nvPicPr>
        <p:blipFill>
          <a:blip r:embed="rId2"/>
          <a:stretch>
            <a:fillRect/>
          </a:stretch>
        </p:blipFill>
        <p:spPr>
          <a:xfrm>
            <a:off x="16553" y="0"/>
            <a:ext cx="5233982" cy="6854908"/>
          </a:xfrm>
          <a:prstGeom prst="rect">
            <a:avLst/>
          </a:prstGeom>
        </p:spPr>
      </p:pic>
    </p:spTree>
    <p:extLst>
      <p:ext uri="{BB962C8B-B14F-4D97-AF65-F5344CB8AC3E}">
        <p14:creationId xmlns:p14="http://schemas.microsoft.com/office/powerpoint/2010/main" val="1276677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s line fire">
            <a:extLst>
              <a:ext uri="{FF2B5EF4-FFF2-40B4-BE49-F238E27FC236}">
                <a16:creationId xmlns:a16="http://schemas.microsoft.com/office/drawing/2014/main" id="{231470BF-AE95-405D-8E43-62190EAAFD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647"/>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3AE0B0-1D2E-467A-B37F-2500A859D237}"/>
              </a:ext>
            </a:extLst>
          </p:cNvPr>
          <p:cNvSpPr txBox="1"/>
          <p:nvPr/>
        </p:nvSpPr>
        <p:spPr>
          <a:xfrm>
            <a:off x="337456" y="-2"/>
            <a:ext cx="4680857" cy="6858001"/>
          </a:xfrm>
          <a:prstGeom prst="rect">
            <a:avLst/>
          </a:prstGeom>
        </p:spPr>
        <p:txBody>
          <a:bodyPr vert="horz" lIns="91440" tIns="45720" rIns="91440" bIns="45720" rtlCol="0" anchor="ctr" anchorCtr="1">
            <a:normAutofit/>
          </a:bodyPr>
          <a:lstStyle/>
          <a:p>
            <a:pPr marL="342900" indent="-342900">
              <a:lnSpc>
                <a:spcPct val="90000"/>
              </a:lnSpc>
              <a:spcBef>
                <a:spcPts val="1000"/>
              </a:spcBef>
              <a:buClr>
                <a:srgbClr val="FF0000"/>
              </a:buClr>
              <a:buSzPct val="80000"/>
              <a:buFont typeface="Wingdings" panose="05000000000000000000" pitchFamily="2" charset="2"/>
              <a:buChar char="Ø"/>
            </a:pPr>
            <a:r>
              <a:rPr lang="en-US" sz="2000" b="1" u="sng" dirty="0">
                <a:solidFill>
                  <a:schemeClr val="tx1">
                    <a:lumMod val="75000"/>
                    <a:lumOff val="25000"/>
                  </a:schemeClr>
                </a:solidFill>
              </a:rPr>
              <a:t>Springfield, Northern Virginia</a:t>
            </a:r>
          </a:p>
          <a:p>
            <a:pPr marL="342900" indent="-342900">
              <a:lnSpc>
                <a:spcPct val="90000"/>
              </a:lnSpc>
              <a:spcBef>
                <a:spcPts val="1000"/>
              </a:spcBef>
              <a:buClr>
                <a:srgbClr val="FF0000"/>
              </a:buClr>
              <a:buSzPct val="80000"/>
              <a:buFont typeface="Wingdings" panose="05000000000000000000" pitchFamily="2" charset="2"/>
              <a:buChar char="Ø"/>
            </a:pPr>
            <a:r>
              <a:rPr lang="en-US" sz="2000" b="1" dirty="0">
                <a:solidFill>
                  <a:schemeClr val="tx1">
                    <a:lumMod val="75000"/>
                    <a:lumOff val="25000"/>
                  </a:schemeClr>
                </a:solidFill>
              </a:rPr>
              <a:t>Digging equipment strikes a gas line sparked an explosion and fire that injured three Washington Gas workers and led to the evacuation of eight homes.</a:t>
            </a:r>
          </a:p>
          <a:p>
            <a:pPr marL="342900" indent="-342900">
              <a:lnSpc>
                <a:spcPct val="90000"/>
              </a:lnSpc>
              <a:spcBef>
                <a:spcPts val="1000"/>
              </a:spcBef>
              <a:buClr>
                <a:srgbClr val="FF0000"/>
              </a:buClr>
              <a:buSzPct val="80000"/>
              <a:buFont typeface="Wingdings" panose="05000000000000000000" pitchFamily="2" charset="2"/>
              <a:buChar char="Ø"/>
            </a:pPr>
            <a:r>
              <a:rPr lang="en-US" sz="2000" b="1" dirty="0">
                <a:solidFill>
                  <a:schemeClr val="tx1">
                    <a:lumMod val="75000"/>
                    <a:lumOff val="25000"/>
                  </a:schemeClr>
                </a:solidFill>
              </a:rPr>
              <a:t>Fire crews arrived to find a large volume of fire in the middle of the street with flames extending 50 to 70 feet in the air. The fire was being fed from a free flowing, six-inch gas line. Crews worked quickly to extinguish fires in two vehicles that resulted from the gas fed fire.</a:t>
            </a:r>
          </a:p>
          <a:p>
            <a:pPr>
              <a:lnSpc>
                <a:spcPct val="90000"/>
              </a:lnSpc>
              <a:spcBef>
                <a:spcPts val="1000"/>
              </a:spcBef>
              <a:buClr>
                <a:srgbClr val="FF0000"/>
              </a:buClr>
              <a:buSzPct val="80000"/>
              <a:buFont typeface="Wingdings 3" charset="2"/>
              <a:buChar char=""/>
            </a:pPr>
            <a:endParaRPr lang="en-US" sz="2000" b="1" dirty="0">
              <a:solidFill>
                <a:schemeClr val="tx1">
                  <a:lumMod val="75000"/>
                  <a:lumOff val="25000"/>
                </a:schemeClr>
              </a:solidFill>
            </a:endParaRPr>
          </a:p>
          <a:p>
            <a:pPr marL="342900" indent="-342900">
              <a:lnSpc>
                <a:spcPct val="90000"/>
              </a:lnSpc>
              <a:spcBef>
                <a:spcPts val="1000"/>
              </a:spcBef>
              <a:buClr>
                <a:srgbClr val="FF0000"/>
              </a:buClr>
              <a:buSzPct val="80000"/>
              <a:buFont typeface="Wingdings" panose="05000000000000000000" pitchFamily="2" charset="2"/>
              <a:buChar char="Ø"/>
            </a:pPr>
            <a:r>
              <a:rPr lang="en-US" sz="2000" b="1" dirty="0">
                <a:solidFill>
                  <a:schemeClr val="tx1">
                    <a:lumMod val="75000"/>
                    <a:lumOff val="25000"/>
                  </a:schemeClr>
                </a:solidFill>
              </a:rPr>
              <a:t>Feb 4, 2021</a:t>
            </a:r>
          </a:p>
        </p:txBody>
      </p:sp>
    </p:spTree>
    <p:extLst>
      <p:ext uri="{BB962C8B-B14F-4D97-AF65-F5344CB8AC3E}">
        <p14:creationId xmlns:p14="http://schemas.microsoft.com/office/powerpoint/2010/main" val="192595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294BEB-F62A-E1E9-8335-854BC7315037}"/>
              </a:ext>
            </a:extLst>
          </p:cNvPr>
          <p:cNvPicPr>
            <a:picLocks noChangeAspect="1"/>
          </p:cNvPicPr>
          <p:nvPr/>
        </p:nvPicPr>
        <p:blipFill>
          <a:blip r:embed="rId2"/>
          <a:stretch>
            <a:fillRect/>
          </a:stretch>
        </p:blipFill>
        <p:spPr>
          <a:xfrm>
            <a:off x="4644104" y="1231641"/>
            <a:ext cx="7179486" cy="5402424"/>
          </a:xfrm>
          <a:prstGeom prst="rect">
            <a:avLst/>
          </a:prstGeom>
        </p:spPr>
      </p:pic>
      <p:sp>
        <p:nvSpPr>
          <p:cNvPr id="3" name="TextBox 2">
            <a:extLst>
              <a:ext uri="{FF2B5EF4-FFF2-40B4-BE49-F238E27FC236}">
                <a16:creationId xmlns:a16="http://schemas.microsoft.com/office/drawing/2014/main" id="{102238F5-DBF1-50EA-D7AE-77A24C7A2B7C}"/>
              </a:ext>
            </a:extLst>
          </p:cNvPr>
          <p:cNvSpPr txBox="1"/>
          <p:nvPr/>
        </p:nvSpPr>
        <p:spPr>
          <a:xfrm>
            <a:off x="368410" y="1231642"/>
            <a:ext cx="4275694" cy="5326188"/>
          </a:xfrm>
          <a:prstGeom prst="rect">
            <a:avLst/>
          </a:prstGeom>
        </p:spPr>
        <p:txBody>
          <a:bodyPr vert="horz" lIns="91440" tIns="45720" rIns="91440" bIns="45720" rtlCol="0" anchor="t">
            <a:normAutofit/>
          </a:bodyPr>
          <a:lstStyle/>
          <a:p>
            <a:pPr marL="342900" indent="-342900">
              <a:lnSpc>
                <a:spcPct val="90000"/>
              </a:lnSpc>
              <a:spcBef>
                <a:spcPts val="1000"/>
              </a:spcBef>
              <a:buClr>
                <a:srgbClr val="FF0000"/>
              </a:buClr>
              <a:buSzPct val="80000"/>
              <a:buFont typeface="Wingdings" panose="05000000000000000000" pitchFamily="2" charset="2"/>
              <a:buChar char="Ø"/>
            </a:pPr>
            <a:r>
              <a:rPr lang="en-US" sz="2400" b="1" u="sng" dirty="0">
                <a:solidFill>
                  <a:schemeClr val="tx1">
                    <a:lumMod val="75000"/>
                    <a:lumOff val="25000"/>
                  </a:schemeClr>
                </a:solidFill>
              </a:rPr>
              <a:t>Apple Valley, California</a:t>
            </a:r>
            <a:endParaRPr lang="en-US" sz="1200" b="1" u="sng" dirty="0">
              <a:solidFill>
                <a:schemeClr val="tx1">
                  <a:lumMod val="75000"/>
                  <a:lumOff val="25000"/>
                </a:schemeClr>
              </a:solidFill>
            </a:endParaRPr>
          </a:p>
          <a:p>
            <a:pPr>
              <a:lnSpc>
                <a:spcPct val="90000"/>
              </a:lnSpc>
              <a:spcBef>
                <a:spcPts val="1000"/>
              </a:spcBef>
              <a:buClr>
                <a:srgbClr val="FF0000"/>
              </a:buClr>
              <a:buSzPct val="80000"/>
              <a:buFont typeface="Wingdings 3" charset="2"/>
              <a:buChar char=""/>
            </a:pPr>
            <a:endParaRPr lang="en-US" sz="1200" b="1" u="sng" dirty="0">
              <a:solidFill>
                <a:schemeClr val="tx1">
                  <a:lumMod val="75000"/>
                  <a:lumOff val="25000"/>
                </a:schemeClr>
              </a:solidFill>
            </a:endParaRPr>
          </a:p>
          <a:p>
            <a:pPr marL="342900" indent="-342900">
              <a:lnSpc>
                <a:spcPct val="90000"/>
              </a:lnSpc>
              <a:spcBef>
                <a:spcPts val="1000"/>
              </a:spcBef>
              <a:buClr>
                <a:srgbClr val="FF0000"/>
              </a:buClr>
              <a:buSzPct val="80000"/>
              <a:buFont typeface="Wingdings" panose="05000000000000000000" pitchFamily="2" charset="2"/>
              <a:buChar char="Ø"/>
            </a:pPr>
            <a:r>
              <a:rPr lang="en-US" sz="2400" b="1" dirty="0">
                <a:solidFill>
                  <a:schemeClr val="tx1">
                    <a:lumMod val="75000"/>
                    <a:lumOff val="25000"/>
                  </a:schemeClr>
                </a:solidFill>
              </a:rPr>
              <a:t> Septic company using an excavator ruptured a gas line, which ignited the fire.</a:t>
            </a:r>
          </a:p>
          <a:p>
            <a:pPr marL="342900" indent="-342900">
              <a:lnSpc>
                <a:spcPct val="90000"/>
              </a:lnSpc>
              <a:spcBef>
                <a:spcPts val="1000"/>
              </a:spcBef>
              <a:buClr>
                <a:srgbClr val="FF0000"/>
              </a:buClr>
              <a:buSzPct val="80000"/>
              <a:buFont typeface="Wingdings" panose="05000000000000000000" pitchFamily="2" charset="2"/>
              <a:buChar char="Ø"/>
            </a:pPr>
            <a:r>
              <a:rPr lang="en-US" sz="2400" b="1" dirty="0">
                <a:solidFill>
                  <a:schemeClr val="tx1">
                    <a:lumMod val="75000"/>
                    <a:lumOff val="25000"/>
                  </a:schemeClr>
                </a:solidFill>
              </a:rPr>
              <a:t>This occurred next to a residential complex and a nearby high school.</a:t>
            </a:r>
          </a:p>
          <a:p>
            <a:pPr marL="342900" indent="-342900">
              <a:lnSpc>
                <a:spcPct val="90000"/>
              </a:lnSpc>
              <a:spcBef>
                <a:spcPts val="1000"/>
              </a:spcBef>
              <a:buClr>
                <a:srgbClr val="FF0000"/>
              </a:buClr>
              <a:buSzPct val="80000"/>
              <a:buFont typeface="Wingdings" panose="05000000000000000000" pitchFamily="2" charset="2"/>
              <a:buChar char="Ø"/>
            </a:pPr>
            <a:r>
              <a:rPr lang="en-US" sz="2400" b="1" dirty="0">
                <a:solidFill>
                  <a:schemeClr val="tx1">
                    <a:lumMod val="75000"/>
                    <a:lumOff val="25000"/>
                  </a:schemeClr>
                </a:solidFill>
              </a:rPr>
              <a:t>Thankfully, no injuries.</a:t>
            </a:r>
          </a:p>
          <a:p>
            <a:pPr>
              <a:lnSpc>
                <a:spcPct val="90000"/>
              </a:lnSpc>
              <a:spcBef>
                <a:spcPts val="1000"/>
              </a:spcBef>
              <a:buClr>
                <a:schemeClr val="accent1"/>
              </a:buClr>
              <a:buSzPct val="80000"/>
            </a:pPr>
            <a:endParaRPr lang="en-US" sz="2400" b="1" dirty="0">
              <a:solidFill>
                <a:schemeClr val="tx1">
                  <a:lumMod val="75000"/>
                  <a:lumOff val="25000"/>
                </a:schemeClr>
              </a:solidFill>
            </a:endParaRPr>
          </a:p>
          <a:p>
            <a:pPr marL="342900" indent="-342900">
              <a:lnSpc>
                <a:spcPct val="90000"/>
              </a:lnSpc>
              <a:spcBef>
                <a:spcPts val="1000"/>
              </a:spcBef>
              <a:buClr>
                <a:srgbClr val="FF0000"/>
              </a:buClr>
              <a:buSzPct val="80000"/>
              <a:buFont typeface="Wingdings" panose="05000000000000000000" pitchFamily="2" charset="2"/>
              <a:buChar char="Ø"/>
            </a:pPr>
            <a:r>
              <a:rPr lang="en-US" sz="2400" b="1" dirty="0">
                <a:solidFill>
                  <a:schemeClr val="tx1">
                    <a:lumMod val="75000"/>
                    <a:lumOff val="25000"/>
                  </a:schemeClr>
                </a:solidFill>
              </a:rPr>
              <a:t>Feb 4, 2022</a:t>
            </a:r>
          </a:p>
        </p:txBody>
      </p:sp>
    </p:spTree>
    <p:extLst>
      <p:ext uri="{BB962C8B-B14F-4D97-AF65-F5344CB8AC3E}">
        <p14:creationId xmlns:p14="http://schemas.microsoft.com/office/powerpoint/2010/main" val="38510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FF024C-262C-0088-D959-A9E105CEFD26}"/>
              </a:ext>
            </a:extLst>
          </p:cNvPr>
          <p:cNvPicPr>
            <a:picLocks noChangeAspect="1"/>
          </p:cNvPicPr>
          <p:nvPr/>
        </p:nvPicPr>
        <p:blipFill>
          <a:blip r:embed="rId2"/>
          <a:stretch>
            <a:fillRect/>
          </a:stretch>
        </p:blipFill>
        <p:spPr>
          <a:xfrm>
            <a:off x="0" y="1153886"/>
            <a:ext cx="12192000" cy="5704114"/>
          </a:xfrm>
          <a:prstGeom prst="rect">
            <a:avLst/>
          </a:prstGeom>
        </p:spPr>
      </p:pic>
      <p:sp>
        <p:nvSpPr>
          <p:cNvPr id="7" name="Title 1">
            <a:extLst>
              <a:ext uri="{FF2B5EF4-FFF2-40B4-BE49-F238E27FC236}">
                <a16:creationId xmlns:a16="http://schemas.microsoft.com/office/drawing/2014/main" id="{F97AA6FF-5932-0ADA-3F7C-5A940716F6BC}"/>
              </a:ext>
            </a:extLst>
          </p:cNvPr>
          <p:cNvSpPr>
            <a:spLocks noGrp="1"/>
          </p:cNvSpPr>
          <p:nvPr>
            <p:ph type="title"/>
          </p:nvPr>
        </p:nvSpPr>
        <p:spPr>
          <a:xfrm>
            <a:off x="195942" y="10886"/>
            <a:ext cx="10417629" cy="1295400"/>
          </a:xfrm>
        </p:spPr>
        <p:txBody>
          <a:bodyPr anchor="ctr" anchorCtr="1"/>
          <a:lstStyle/>
          <a:p>
            <a:pPr algn="ctr"/>
            <a:r>
              <a:rPr lang="en-US" sz="3000" b="1" dirty="0"/>
              <a:t>Percentages of Violations January - December 2024</a:t>
            </a:r>
          </a:p>
        </p:txBody>
      </p:sp>
    </p:spTree>
    <p:extLst>
      <p:ext uri="{BB962C8B-B14F-4D97-AF65-F5344CB8AC3E}">
        <p14:creationId xmlns:p14="http://schemas.microsoft.com/office/powerpoint/2010/main" val="414004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B76F-B098-4C36-BD67-C03CA1A8CB79}"/>
              </a:ext>
            </a:extLst>
          </p:cNvPr>
          <p:cNvSpPr>
            <a:spLocks noGrp="1"/>
          </p:cNvSpPr>
          <p:nvPr>
            <p:ph type="title"/>
          </p:nvPr>
        </p:nvSpPr>
        <p:spPr>
          <a:xfrm>
            <a:off x="0" y="0"/>
            <a:ext cx="10428514" cy="1371601"/>
          </a:xfrm>
        </p:spPr>
        <p:txBody>
          <a:bodyPr anchor="ctr" anchorCtr="1">
            <a:normAutofit/>
          </a:bodyPr>
          <a:lstStyle/>
          <a:p>
            <a:pPr algn="ctr"/>
            <a:r>
              <a:rPr lang="en-US" b="1" dirty="0"/>
              <a:t>Changes to Damage Prevention Regulations</a:t>
            </a:r>
          </a:p>
        </p:txBody>
      </p:sp>
      <p:sp>
        <p:nvSpPr>
          <p:cNvPr id="3" name="Content Placeholder 2">
            <a:extLst>
              <a:ext uri="{FF2B5EF4-FFF2-40B4-BE49-F238E27FC236}">
                <a16:creationId xmlns:a16="http://schemas.microsoft.com/office/drawing/2014/main" id="{1185E4DB-689D-4787-B327-4597D63E48A8}"/>
              </a:ext>
            </a:extLst>
          </p:cNvPr>
          <p:cNvSpPr>
            <a:spLocks noGrp="1"/>
          </p:cNvSpPr>
          <p:nvPr>
            <p:ph idx="1"/>
          </p:nvPr>
        </p:nvSpPr>
        <p:spPr>
          <a:xfrm>
            <a:off x="576943" y="827316"/>
            <a:ext cx="11223172" cy="6030684"/>
          </a:xfrm>
        </p:spPr>
        <p:txBody>
          <a:bodyPr anchor="ctr" anchorCtr="1">
            <a:noAutofit/>
          </a:bodyPr>
          <a:lstStyle/>
          <a:p>
            <a:pPr>
              <a:buClr>
                <a:srgbClr val="FF0000"/>
              </a:buClr>
            </a:pPr>
            <a:r>
              <a:rPr lang="en-US" sz="2600" b="1" dirty="0"/>
              <a:t>Emergency notifications </a:t>
            </a:r>
            <a:r>
              <a:rPr lang="en-US" sz="2600" b="1" u="sng" dirty="0"/>
              <a:t>only for true emergencies</a:t>
            </a:r>
            <a:r>
              <a:rPr lang="en-US" sz="2600" b="1" dirty="0"/>
              <a:t>:  220 CMR 99.05</a:t>
            </a:r>
          </a:p>
          <a:p>
            <a:pPr>
              <a:buClr>
                <a:srgbClr val="FF0000"/>
              </a:buClr>
            </a:pPr>
            <a:r>
              <a:rPr lang="en-US" sz="2600" b="1" dirty="0"/>
              <a:t>Companies must </a:t>
            </a:r>
            <a:r>
              <a:rPr lang="en-US" sz="2600" b="1" u="sng" dirty="0"/>
              <a:t>mark out new installations</a:t>
            </a:r>
            <a:r>
              <a:rPr lang="en-US" sz="2600" b="1" dirty="0"/>
              <a:t>:  220 CMR 99.06(9)</a:t>
            </a:r>
          </a:p>
          <a:p>
            <a:pPr>
              <a:buClr>
                <a:srgbClr val="FF0000"/>
              </a:buClr>
            </a:pPr>
            <a:r>
              <a:rPr lang="en-US" sz="2600" b="1" dirty="0"/>
              <a:t>Dig Safe ticket </a:t>
            </a:r>
            <a:r>
              <a:rPr lang="en-US" sz="2600" b="1" u="sng" dirty="0"/>
              <a:t>valid for only 30 days</a:t>
            </a:r>
            <a:r>
              <a:rPr lang="en-US" sz="2600" b="1" dirty="0"/>
              <a:t>:  220 CMR 99.07(2)</a:t>
            </a:r>
          </a:p>
          <a:p>
            <a:pPr>
              <a:buClr>
                <a:srgbClr val="FF0000"/>
              </a:buClr>
            </a:pPr>
            <a:r>
              <a:rPr lang="en-US" sz="2600" b="1" u="sng" dirty="0"/>
              <a:t>Suspend work</a:t>
            </a:r>
            <a:r>
              <a:rPr lang="en-US" sz="2600" b="1" dirty="0"/>
              <a:t> upon call for </a:t>
            </a:r>
            <a:r>
              <a:rPr lang="en-US" sz="2600" b="1" u="sng" dirty="0"/>
              <a:t>remarking</a:t>
            </a:r>
            <a:r>
              <a:rPr lang="en-US" sz="2600" b="1" dirty="0"/>
              <a:t>:  220 CMR 99.07(5)</a:t>
            </a:r>
          </a:p>
          <a:p>
            <a:pPr>
              <a:buClr>
                <a:srgbClr val="FF0000"/>
              </a:buClr>
            </a:pPr>
            <a:r>
              <a:rPr lang="en-US" sz="2600" b="1" u="sng" dirty="0"/>
              <a:t>Call 911</a:t>
            </a:r>
            <a:r>
              <a:rPr lang="en-US" sz="2600" b="1" dirty="0"/>
              <a:t> if damage leads to </a:t>
            </a:r>
            <a:r>
              <a:rPr lang="en-US" sz="2600" b="1" u="sng" dirty="0"/>
              <a:t>gas escaping</a:t>
            </a:r>
            <a:r>
              <a:rPr lang="en-US" sz="2600" b="1" dirty="0"/>
              <a:t>:  220 CMR 99.</a:t>
            </a:r>
            <a:r>
              <a:rPr lang="en-US" sz="2600" b="1" dirty="0">
                <a:sym typeface="Wingdings" panose="05000000000000000000" pitchFamily="2" charset="2"/>
              </a:rPr>
              <a:t>07(8)</a:t>
            </a:r>
            <a:endParaRPr lang="en-US" sz="2600" b="1" dirty="0"/>
          </a:p>
          <a:p>
            <a:pPr>
              <a:buClr>
                <a:srgbClr val="FF0000"/>
              </a:buClr>
            </a:pPr>
            <a:r>
              <a:rPr lang="en-US" sz="2600" b="1" dirty="0"/>
              <a:t>Requirement to </a:t>
            </a:r>
            <a:r>
              <a:rPr lang="en-US" sz="2600" b="1" u="sng" dirty="0"/>
              <a:t>report damage</a:t>
            </a:r>
            <a:r>
              <a:rPr lang="en-US" sz="2600" b="1" dirty="0"/>
              <a:t>:  220 CMR 99.07(10)</a:t>
            </a:r>
          </a:p>
          <a:p>
            <a:pPr>
              <a:buClr>
                <a:srgbClr val="FF0000"/>
              </a:buClr>
            </a:pPr>
            <a:r>
              <a:rPr lang="en-US" sz="2600" b="1" u="sng" dirty="0"/>
              <a:t>Higher penalties</a:t>
            </a:r>
            <a:r>
              <a:rPr lang="en-US" sz="2600" b="1" dirty="0"/>
              <a:t> for natural gas-related violations:  220 CMR 99.14 and the 2021</a:t>
            </a:r>
            <a:r>
              <a:rPr lang="en-US" sz="2600" b="1" i="1" dirty="0">
                <a:ea typeface="+mn-lt"/>
                <a:cs typeface="+mn-lt"/>
              </a:rPr>
              <a:t> Act Creating a Next Generation Roadmap for Massachusetts Climate Policy</a:t>
            </a:r>
            <a:endParaRPr lang="en-US" sz="2600" b="1" dirty="0">
              <a:ea typeface="+mn-lt"/>
              <a:cs typeface="+mn-lt"/>
            </a:endParaRPr>
          </a:p>
        </p:txBody>
      </p:sp>
    </p:spTree>
    <p:extLst>
      <p:ext uri="{BB962C8B-B14F-4D97-AF65-F5344CB8AC3E}">
        <p14:creationId xmlns:p14="http://schemas.microsoft.com/office/powerpoint/2010/main" val="4164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EF2F-E593-4029-AD5B-D2E01C88FFD6}"/>
              </a:ext>
            </a:extLst>
          </p:cNvPr>
          <p:cNvSpPr>
            <a:spLocks noGrp="1"/>
          </p:cNvSpPr>
          <p:nvPr>
            <p:ph type="ctrTitle"/>
          </p:nvPr>
        </p:nvSpPr>
        <p:spPr>
          <a:xfrm>
            <a:off x="-97971" y="1317172"/>
            <a:ext cx="5460001" cy="4147458"/>
          </a:xfrm>
        </p:spPr>
        <p:txBody>
          <a:bodyPr anchor="ctr" anchorCtr="1">
            <a:normAutofit/>
          </a:bodyPr>
          <a:lstStyle/>
          <a:p>
            <a:pPr algn="ctr">
              <a:lnSpc>
                <a:spcPct val="90000"/>
              </a:lnSpc>
            </a:pPr>
            <a:r>
              <a:rPr lang="en-US" b="1" dirty="0"/>
              <a:t>Dig Safe Violations:</a:t>
            </a:r>
            <a:br>
              <a:rPr lang="en-US" b="1" dirty="0"/>
            </a:br>
            <a:r>
              <a:rPr lang="en-US" b="1" dirty="0">
                <a:solidFill>
                  <a:srgbClr val="FF0000"/>
                </a:solidFill>
              </a:rPr>
              <a:t>What to Know </a:t>
            </a:r>
          </a:p>
        </p:txBody>
      </p:sp>
      <p:pic>
        <p:nvPicPr>
          <p:cNvPr id="3" name="Picture 2">
            <a:extLst>
              <a:ext uri="{FF2B5EF4-FFF2-40B4-BE49-F238E27FC236}">
                <a16:creationId xmlns:a16="http://schemas.microsoft.com/office/drawing/2014/main" id="{E23FB098-57C3-44EF-5C2F-97E20245BF18}"/>
              </a:ext>
            </a:extLst>
          </p:cNvPr>
          <p:cNvPicPr>
            <a:picLocks noChangeAspect="1"/>
          </p:cNvPicPr>
          <p:nvPr/>
        </p:nvPicPr>
        <p:blipFill>
          <a:blip r:embed="rId2"/>
          <a:stretch>
            <a:fillRect/>
          </a:stretch>
        </p:blipFill>
        <p:spPr>
          <a:xfrm>
            <a:off x="5383242" y="0"/>
            <a:ext cx="5069569" cy="6858000"/>
          </a:xfrm>
          <a:prstGeom prst="rect">
            <a:avLst/>
          </a:prstGeom>
        </p:spPr>
      </p:pic>
    </p:spTree>
    <p:extLst>
      <p:ext uri="{BB962C8B-B14F-4D97-AF65-F5344CB8AC3E}">
        <p14:creationId xmlns:p14="http://schemas.microsoft.com/office/powerpoint/2010/main" val="2993495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0F497727D46B45BA111686984CF099" ma:contentTypeVersion="16" ma:contentTypeDescription="Create a new document." ma:contentTypeScope="" ma:versionID="dbb75394cd69805d6e7fce2aa6829faf">
  <xsd:schema xmlns:xsd="http://www.w3.org/2001/XMLSchema" xmlns:xs="http://www.w3.org/2001/XMLSchema" xmlns:p="http://schemas.microsoft.com/office/2006/metadata/properties" xmlns:ns2="b2da57cf-7f4b-4e5d-babf-0fef95192604" xmlns:ns3="7b83dbe2-6fd2-449a-a932-0d75829bf641" targetNamespace="http://schemas.microsoft.com/office/2006/metadata/properties" ma:root="true" ma:fieldsID="c09f11feb2f1f687372a2f380846f7df" ns2:_="" ns3:_="">
    <xsd:import namespace="b2da57cf-7f4b-4e5d-babf-0fef95192604"/>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a57cf-7f4b-4e5d-babf-0fef95192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32bd6da-2edc-42be-afbe-7966d944dce0}" ma:internalName="TaxCatchAll" ma:showField="CatchAllData" ma:web="7b83dbe2-6fd2-449a-a932-0d75829bf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da57cf-7f4b-4e5d-babf-0fef95192604">
      <Terms xmlns="http://schemas.microsoft.com/office/infopath/2007/PartnerControls"/>
    </lcf76f155ced4ddcb4097134ff3c332f>
    <TaxCatchAll xmlns="7b83dbe2-6fd2-449a-a932-0d75829bf641" xsi:nil="true"/>
  </documentManagement>
</p:properties>
</file>

<file path=customXml/itemProps1.xml><?xml version="1.0" encoding="utf-8"?>
<ds:datastoreItem xmlns:ds="http://schemas.openxmlformats.org/officeDocument/2006/customXml" ds:itemID="{B80836F9-95FD-407D-8A1C-941AB261E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da57cf-7f4b-4e5d-babf-0fef95192604"/>
    <ds:schemaRef ds:uri="7b83dbe2-6fd2-449a-a932-0d75829bf6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351C06-8036-4647-A6E0-5C3C4EBA31A3}">
  <ds:schemaRefs>
    <ds:schemaRef ds:uri="http://schemas.microsoft.com/sharepoint/v3/contenttype/forms"/>
  </ds:schemaRefs>
</ds:datastoreItem>
</file>

<file path=customXml/itemProps3.xml><?xml version="1.0" encoding="utf-8"?>
<ds:datastoreItem xmlns:ds="http://schemas.openxmlformats.org/officeDocument/2006/customXml" ds:itemID="{FA14321B-CBA6-4FC9-B8BF-B28A080E2483}">
  <ds:schemaRefs>
    <ds:schemaRef ds:uri="7b83dbe2-6fd2-449a-a932-0d75829bf641"/>
    <ds:schemaRef ds:uri="b2da57cf-7f4b-4e5d-babf-0fef951926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2459</TotalTime>
  <Words>1592</Words>
  <Application>Microsoft Office PowerPoint</Application>
  <PresentationFormat>Widescreen</PresentationFormat>
  <Paragraphs>155</Paragraphs>
  <Slides>31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Black</vt:lpstr>
      <vt:lpstr>Calibri</vt:lpstr>
      <vt:lpstr>Century Gothic</vt:lpstr>
      <vt:lpstr>Wingdings</vt:lpstr>
      <vt:lpstr>Wingdings 3</vt:lpstr>
      <vt:lpstr>Ion</vt:lpstr>
      <vt:lpstr>Damage Prevention Training  Department of Public Utilities  Damage Prevention Program  www.Mass.Gov/Dig-Safe </vt:lpstr>
      <vt:lpstr>PowerPoint Presentation</vt:lpstr>
      <vt:lpstr>PowerPoint Presentation</vt:lpstr>
      <vt:lpstr>PowerPoint Presentation</vt:lpstr>
      <vt:lpstr>PowerPoint Presentation</vt:lpstr>
      <vt:lpstr>PowerPoint Presentation</vt:lpstr>
      <vt:lpstr>Percentages of Violations January - December 2024</vt:lpstr>
      <vt:lpstr>Changes to Damage Prevention Regulations</vt:lpstr>
      <vt:lpstr>Dig Safe Violations: What to Know </vt:lpstr>
      <vt:lpstr>What is EXCAVATION? </vt:lpstr>
      <vt:lpstr>Civil Penalty Amounts</vt:lpstr>
      <vt:lpstr>Premark the area where you are planning to dig with WHITE or PINK.  THIS INLUDES PRIVATE PROPERTY.   A regular ticket must be submitted by www.DigSafe.com or Call 811. Explain your plans in detail.  Municipalities are not required to become members of Dig Safe, Inc.  Dig Safe Ticket will provide the EFFECTIVE START DATE &amp; TIME as well as EXPIRATION DATE.   Your ticket is ONLY VALID 30 DAYS.   Be sure to RENEW DIG SAFE TICKET if needed before expiration. </vt:lpstr>
      <vt:lpstr>Markings On Private Property</vt:lpstr>
      <vt:lpstr>What To Do Once the Dig Safe Ticket is Validated…</vt:lpstr>
      <vt:lpstr>Know The Color Code For Markings</vt:lpstr>
      <vt:lpstr>Understanding The Tolerance Zone</vt:lpstr>
      <vt:lpstr>Hand Tools Can Cause Damages</vt:lpstr>
      <vt:lpstr>What Must Be Done DURING The Excavation: Employ REASONABLE PRECAUTIONS</vt:lpstr>
      <vt:lpstr>What Must Be Done DURING The Excavation: Employ REASONABLE PRECAUTIONS</vt:lpstr>
      <vt:lpstr>PowerPoint Presentation</vt:lpstr>
      <vt:lpstr>Call 911 for Release of Gas   Call 911 if damage leads to gas escaping:  220 CMR 99.07(8)</vt:lpstr>
      <vt:lpstr>Emergency Excavation</vt:lpstr>
      <vt:lpstr>Emergency Excavation</vt:lpstr>
      <vt:lpstr>Reporting Damages/Violations</vt:lpstr>
      <vt:lpstr>Dig Safe Violation Report (DSVR) </vt:lpstr>
      <vt:lpstr>Dig Safe Violation Report (DSVR) </vt:lpstr>
      <vt:lpstr>Dig Safe Violation Report (DSVR) </vt:lpstr>
      <vt:lpstr>Providing Photos are Crucial!</vt:lpstr>
      <vt:lpstr>ENFORCEMENT</vt:lpstr>
      <vt:lpstr>Flow Chart of Enforcement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Time Offender Training  Department of Public Utilities  Damage Prevention Program</dc:title>
  <dc:creator>Morris, Kerry C (DPU)</dc:creator>
  <cp:lastModifiedBy>Cabrera, Jennifer (DPU)</cp:lastModifiedBy>
  <cp:revision>359</cp:revision>
  <dcterms:created xsi:type="dcterms:W3CDTF">2021-03-01T20:06:50Z</dcterms:created>
  <dcterms:modified xsi:type="dcterms:W3CDTF">2025-01-24T16:06:09Z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0x010100F70F497727D46B45BA111686984CF099</vt:lpwstr>
  </property>
  <property fmtid="{D5CDD505-2E9C-101B-9397-08002B2CF9AE}" pid="3" name="MediaServiceImageTags">
    <vt:lpwstr/>
  </property>
</Properties>
</file>