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4"/>
  </p:sldMasterIdLst>
  <p:notesMasterIdLst>
    <p:notesMasterId r:id="rId23"/>
  </p:notesMasterIdLst>
  <p:handoutMasterIdLst>
    <p:handoutMasterId r:id="rId24"/>
  </p:handoutMasterIdLst>
  <p:sldIdLst>
    <p:sldId id="276" r:id="rId5"/>
    <p:sldId id="279" r:id="rId6"/>
    <p:sldId id="278" r:id="rId7"/>
    <p:sldId id="280" r:id="rId8"/>
    <p:sldId id="298" r:id="rId9"/>
    <p:sldId id="283" r:id="rId10"/>
    <p:sldId id="286" r:id="rId11"/>
    <p:sldId id="287" r:id="rId12"/>
    <p:sldId id="284" r:id="rId13"/>
    <p:sldId id="289" r:id="rId14"/>
    <p:sldId id="291" r:id="rId15"/>
    <p:sldId id="285" r:id="rId16"/>
    <p:sldId id="290" r:id="rId17"/>
    <p:sldId id="295" r:id="rId18"/>
    <p:sldId id="288" r:id="rId19"/>
    <p:sldId id="296" r:id="rId20"/>
    <p:sldId id="297" r:id="rId21"/>
    <p:sldId id="293" r:id="rId2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CF"/>
    <a:srgbClr val="B95915"/>
    <a:srgbClr val="E6E6E6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61" autoAdjust="0"/>
  </p:normalViewPr>
  <p:slideViewPr>
    <p:cSldViewPr>
      <p:cViewPr varScale="1">
        <p:scale>
          <a:sx n="156" d="100"/>
          <a:sy n="156" d="100"/>
        </p:scale>
        <p:origin x="2405" y="1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5E7198-0C2A-5B42-A392-B10EB2EECA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3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FFA61B-F847-A840-8D38-D638FB1C91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09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2" y="1714500"/>
            <a:ext cx="7772400" cy="857250"/>
          </a:xfrm>
        </p:spPr>
        <p:txBody>
          <a:bodyPr tIns="45720" anchor="ctr"/>
          <a:lstStyle>
            <a:lvl1pPr algn="ctr">
              <a:defRPr sz="4400">
                <a:solidFill>
                  <a:srgbClr val="B95915"/>
                </a:solidFill>
              </a:defRPr>
            </a:lvl1pPr>
          </a:lstStyle>
          <a:p>
            <a:pPr lvl="0"/>
            <a:r>
              <a:rPr lang="en-US" noProof="0" dirty="0"/>
              <a:t>Click to edit title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E1752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pic>
        <p:nvPicPr>
          <p:cNvPr id="3" name="Picture 2" descr="Unitil_Logo_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9654" r="3942" b="19414"/>
          <a:stretch/>
        </p:blipFill>
        <p:spPr>
          <a:xfrm>
            <a:off x="3810000" y="4317140"/>
            <a:ext cx="1524000" cy="504701"/>
          </a:xfrm>
          <a:prstGeom prst="rect">
            <a:avLst/>
          </a:prstGeom>
        </p:spPr>
      </p:pic>
      <p:pic>
        <p:nvPicPr>
          <p:cNvPr id="5" name="Picture 4" descr="Unitil_PowerPoint_template_widescreen_topbar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04"/>
          <a:stretch/>
        </p:blipFill>
        <p:spPr>
          <a:xfrm>
            <a:off x="8121" y="3706842"/>
            <a:ext cx="9135879" cy="1220594"/>
          </a:xfrm>
          <a:prstGeom prst="rect">
            <a:avLst/>
          </a:prstGeom>
        </p:spPr>
      </p:pic>
      <p:pic>
        <p:nvPicPr>
          <p:cNvPr id="6" name="Picture 15" descr="Unitil_Logo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32" y="3902802"/>
            <a:ext cx="1658939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" y="0"/>
            <a:ext cx="9135879" cy="514350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2" y="1714500"/>
            <a:ext cx="7772400" cy="857250"/>
          </a:xfrm>
        </p:spPr>
        <p:txBody>
          <a:bodyPr tIns="45720" anchor="ctr"/>
          <a:lstStyle>
            <a:lvl1pPr algn="ctr">
              <a:defRPr sz="4400"/>
            </a:lvl1pPr>
          </a:lstStyle>
          <a:p>
            <a:pPr lvl="0"/>
            <a:r>
              <a:rPr lang="en-US" noProof="0" dirty="0"/>
              <a:t>Click to edit title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2707256"/>
            <a:ext cx="64008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to subtitle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1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Unitil_Logo_white.png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9654" r="3942" b="19414"/>
          <a:stretch/>
        </p:blipFill>
        <p:spPr>
          <a:xfrm>
            <a:off x="7391401" y="4476751"/>
            <a:ext cx="1496292" cy="495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50281"/>
            <a:ext cx="7924800" cy="4723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A4C81-D843-8C4F-A511-CD5CB35BB7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79" y="616188"/>
            <a:ext cx="7924800" cy="3048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Corbel Bold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 Bold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41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150284"/>
            <a:ext cx="7848601" cy="47231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2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2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0B68A1-ED43-1B4D-BA9E-9D86D304F9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5799" y="615951"/>
            <a:ext cx="7848601" cy="381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subtitle </a:t>
            </a:r>
          </a:p>
        </p:txBody>
      </p:sp>
    </p:spTree>
    <p:extLst>
      <p:ext uri="{BB962C8B-B14F-4D97-AF65-F5344CB8AC3E}">
        <p14:creationId xmlns:p14="http://schemas.microsoft.com/office/powerpoint/2010/main" val="43176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2" y="1485900"/>
            <a:ext cx="7772400" cy="30861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2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4686300"/>
            <a:ext cx="1905001" cy="342900"/>
          </a:xfrm>
        </p:spPr>
        <p:txBody>
          <a:bodyPr/>
          <a:lstStyle>
            <a:lvl1pPr>
              <a:defRPr/>
            </a:lvl1pPr>
          </a:lstStyle>
          <a:p>
            <a:fld id="{99551B82-F050-D045-9104-74019E8187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150284"/>
            <a:ext cx="7848601" cy="47231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1" y="615948"/>
            <a:ext cx="2743200" cy="381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795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150281"/>
            <a:ext cx="7848601" cy="47231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CD262-DE1A-6E4B-8A73-FED872B9A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0150"/>
            <a:ext cx="5486400" cy="2667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330" y="386715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799" y="615948"/>
            <a:ext cx="7848601" cy="381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8839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150281"/>
            <a:ext cx="7848601" cy="47231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CD262-DE1A-6E4B-8A73-FED872B9A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79" y="616188"/>
            <a:ext cx="7924800" cy="304800"/>
          </a:xfrm>
          <a:noFill/>
          <a:ln>
            <a:noFill/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 Bold"/>
              </a:rPr>
              <a:t>Click to edit subtitle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330" y="386715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78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4000" cy="514807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714500"/>
            <a:ext cx="8001001" cy="857250"/>
          </a:xfrm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  <a:latin typeface="Corbel Bold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pic>
        <p:nvPicPr>
          <p:cNvPr id="9" name="Picture 8" descr="Unitil_Logo_white.png"/>
          <p:cNvPicPr>
            <a:picLocks noChangeAspect="1"/>
          </p:cNvPicPr>
          <p:nvPr userDrawn="1"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9654" r="3942" b="19414"/>
          <a:stretch/>
        </p:blipFill>
        <p:spPr>
          <a:xfrm>
            <a:off x="7391401" y="4476751"/>
            <a:ext cx="1496292" cy="495525"/>
          </a:xfrm>
          <a:prstGeom prst="rect">
            <a:avLst/>
          </a:prstGeom>
        </p:spPr>
      </p:pic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1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2" y="4686300"/>
            <a:ext cx="2895600" cy="342900"/>
          </a:xfrm>
        </p:spPr>
        <p:txBody>
          <a:bodyPr/>
          <a:lstStyle>
            <a:lvl1pPr>
              <a:defRPr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34579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itil_PowerPoint_template_widescreen_topbar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04"/>
          <a:stretch/>
        </p:blipFill>
        <p:spPr>
          <a:xfrm>
            <a:off x="0" y="-58366"/>
            <a:ext cx="9135879" cy="1220594"/>
          </a:xfrm>
          <a:prstGeom prst="rect">
            <a:avLst/>
          </a:prstGeom>
        </p:spPr>
      </p:pic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2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B3B3B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4686300"/>
            <a:ext cx="190500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B3B3B3"/>
                </a:solidFill>
                <a:latin typeface="+mn-lt"/>
              </a:defRPr>
            </a:lvl1pPr>
          </a:lstStyle>
          <a:p>
            <a:fld id="{006CD262-DE1A-6E4B-8A73-FED872B9A7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8763000" y="354330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799" y="209550"/>
            <a:ext cx="7848601" cy="47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2" name="Picture 1" descr="UNITIL_navylogo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83138" r="21569" b="-2070"/>
          <a:stretch/>
        </p:blipFill>
        <p:spPr>
          <a:xfrm>
            <a:off x="7391400" y="4552950"/>
            <a:ext cx="1535547" cy="436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7" r:id="rId3"/>
    <p:sldLayoutId id="2147483679" r:id="rId4"/>
    <p:sldLayoutId id="2147483707" r:id="rId5"/>
    <p:sldLayoutId id="2147483713" r:id="rId6"/>
    <p:sldLayoutId id="2147483714" r:id="rId7"/>
    <p:sldLayoutId id="214748371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youtube.com/watch?v=WkDCS8xeob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428750"/>
            <a:ext cx="7772400" cy="304800"/>
          </a:xfrm>
        </p:spPr>
        <p:txBody>
          <a:bodyPr/>
          <a:lstStyle/>
          <a:p>
            <a:pPr algn="r"/>
            <a:r>
              <a:rPr lang="en-US" altLang="en-US" sz="4600" b="1" dirty="0">
                <a:solidFill>
                  <a:srgbClr val="006633"/>
                </a:solidFill>
                <a:latin typeface="Garamond"/>
              </a:rPr>
              <a:t>                          </a:t>
            </a:r>
            <a:br>
              <a:rPr lang="en-US" altLang="en-US" sz="4600" b="1" dirty="0">
                <a:solidFill>
                  <a:srgbClr val="006633"/>
                </a:solidFill>
                <a:latin typeface="Garamond"/>
              </a:rPr>
            </a:br>
            <a:br>
              <a:rPr lang="en-US" altLang="en-US" sz="4600" b="1" dirty="0">
                <a:solidFill>
                  <a:srgbClr val="006633"/>
                </a:solidFill>
                <a:latin typeface="Garamond"/>
              </a:rPr>
            </a:br>
            <a:r>
              <a:rPr lang="en-US" altLang="en-US" sz="1800" b="1" dirty="0">
                <a:solidFill>
                  <a:srgbClr val="006633"/>
                </a:solidFill>
                <a:latin typeface="Garamond"/>
              </a:rPr>
              <a:t>			Make The Safe Choice, Make the right Choice!</a:t>
            </a:r>
            <a:r>
              <a:rPr lang="en-US" dirty="0"/>
              <a:t> </a:t>
            </a:r>
          </a:p>
        </p:txBody>
      </p:sp>
      <p:pic>
        <p:nvPicPr>
          <p:cNvPr id="4" name="Picture 13" descr="C:\Users\caribo\Pictures\worker tren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150"/>
            <a:ext cx="289560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3581399" y="71879"/>
            <a:ext cx="1295401" cy="1298448"/>
          </a:xfrm>
          <a:prstGeom prst="cloudCallout">
            <a:avLst>
              <a:gd name="adj1" fmla="val -95060"/>
              <a:gd name="adj2" fmla="val 1172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FF0000"/>
                </a:solidFill>
              </a:rPr>
              <a:t>What could possibly go Wrong?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715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Who’s Safe??? Why?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94" y="1200150"/>
            <a:ext cx="544141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4243685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+mj-lt"/>
              </a:rPr>
              <a:t>Answers next slide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4876800" y="467234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100" b="1" dirty="0"/>
              <a:t>Artwork Courtesy of National Grid</a:t>
            </a:r>
          </a:p>
        </p:txBody>
      </p:sp>
    </p:spTree>
    <p:extLst>
      <p:ext uri="{BB962C8B-B14F-4D97-AF65-F5344CB8AC3E}">
        <p14:creationId xmlns:p14="http://schemas.microsoft.com/office/powerpoint/2010/main" val="60572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Who’s Safe??? Why?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14450"/>
            <a:ext cx="544141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76800" y="467234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100" b="1" dirty="0"/>
              <a:t>Artwork Courtesy of National Grid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441668"/>
            <a:ext cx="26486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+mj-lt"/>
              </a:rPr>
              <a:t>1- No, Touch and Step Potential  2- No, Step Potential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+mj-lt"/>
              </a:rPr>
              <a:t>3- Yes, if he doesn’t move    4- No, Step Potential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+mj-lt"/>
              </a:rPr>
              <a:t>5- Yes, if he doesn’t move    6- No, Step Potential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150495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68515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1774" y="206615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6574" y="176135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142875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6200" y="234315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8784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Voltage Gradient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00" y="1123950"/>
            <a:ext cx="5303520" cy="379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3181350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Say 1000V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2038350"/>
            <a:ext cx="1712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6’ feet away, say 800V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419600" y="241935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410200" y="3181350"/>
            <a:ext cx="1797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14’ feet away, say 200V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172200" y="3486150"/>
            <a:ext cx="304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0198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Protecting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123950"/>
            <a:ext cx="7772400" cy="344805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What is a safe distance to stay back for down wires or equipment in contact with exposed electrical conductor?</a:t>
            </a:r>
          </a:p>
          <a:p>
            <a:pPr lvl="1" eaLnBrk="1" hangingPunct="1"/>
            <a:r>
              <a:rPr lang="en-US" altLang="en-US" sz="2400" b="1" dirty="0"/>
              <a:t>10’</a:t>
            </a:r>
          </a:p>
          <a:p>
            <a:pPr lvl="1" eaLnBrk="1" hangingPunct="1"/>
            <a:r>
              <a:rPr lang="en-US" altLang="en-US" sz="2400" b="1" dirty="0"/>
              <a:t>15’</a:t>
            </a:r>
          </a:p>
          <a:p>
            <a:pPr lvl="1" eaLnBrk="1" hangingPunct="1"/>
            <a:r>
              <a:rPr lang="en-US" altLang="en-US" sz="2400" b="1" dirty="0"/>
              <a:t>20’</a:t>
            </a:r>
          </a:p>
          <a:p>
            <a:pPr lvl="1" eaLnBrk="1" hangingPunct="1"/>
            <a:r>
              <a:rPr lang="en-US" altLang="en-US" sz="2400" b="1" dirty="0"/>
              <a:t>25’</a:t>
            </a:r>
          </a:p>
          <a:p>
            <a:pPr lvl="1" eaLnBrk="1" hangingPunct="1"/>
            <a:r>
              <a:rPr lang="en-US" altLang="en-US" sz="2400" b="1" dirty="0"/>
              <a:t>30’</a:t>
            </a:r>
          </a:p>
          <a:p>
            <a:pPr lvl="1" eaLnBrk="1" hangingPunct="1"/>
            <a:r>
              <a:rPr lang="en-US" altLang="en-US" sz="2400" b="1" dirty="0"/>
              <a:t>40’</a:t>
            </a:r>
          </a:p>
          <a:p>
            <a:endParaRPr lang="en-US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57200" y="211455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tx2"/>
                </a:solidFill>
                <a:latin typeface="Arial" charset="0"/>
              </a:rPr>
              <a:t>Operation Clearances for Energized Overhead Lines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2090739"/>
            <a:ext cx="5369718" cy="609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2" y="2776538"/>
            <a:ext cx="5519738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77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Protecting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123950"/>
            <a:ext cx="7772400" cy="3448050"/>
          </a:xfrm>
        </p:spPr>
        <p:txBody>
          <a:bodyPr/>
          <a:lstStyle/>
          <a:p>
            <a:pPr eaLnBrk="1" hangingPunct="1"/>
            <a:r>
              <a:rPr lang="en-US" altLang="en-US" sz="2400" b="1" dirty="0"/>
              <a:t>What is a safe distance to stay back for down wires or equipment in contact with exposed electrical conductor?</a:t>
            </a:r>
          </a:p>
          <a:p>
            <a:pPr lvl="1" eaLnBrk="1" hangingPunct="1"/>
            <a:r>
              <a:rPr lang="en-US" altLang="en-US" sz="2400" b="1" dirty="0"/>
              <a:t>10’</a:t>
            </a:r>
          </a:p>
          <a:p>
            <a:pPr lvl="1" eaLnBrk="1" hangingPunct="1"/>
            <a:r>
              <a:rPr lang="en-US" altLang="en-US" sz="2400" b="1" dirty="0"/>
              <a:t>15’</a:t>
            </a:r>
          </a:p>
          <a:p>
            <a:pPr lvl="1" eaLnBrk="1" hangingPunct="1"/>
            <a:r>
              <a:rPr lang="en-US" altLang="en-US" sz="2400" b="1" dirty="0"/>
              <a:t>20’</a:t>
            </a:r>
          </a:p>
          <a:p>
            <a:pPr lvl="1" eaLnBrk="1" hangingPunct="1"/>
            <a:r>
              <a:rPr lang="en-US" altLang="en-US" sz="2400" b="1" dirty="0"/>
              <a:t>25’</a:t>
            </a:r>
          </a:p>
          <a:p>
            <a:pPr lvl="1" eaLnBrk="1" hangingPunct="1"/>
            <a:r>
              <a:rPr lang="en-US" altLang="en-US" sz="2400" b="1" dirty="0"/>
              <a:t>30’</a:t>
            </a:r>
          </a:p>
          <a:p>
            <a:pPr lvl="1" eaLnBrk="1" hangingPunct="1"/>
            <a:r>
              <a:rPr lang="en-US" altLang="en-US" sz="2400" b="1" dirty="0"/>
              <a:t>40’</a:t>
            </a:r>
          </a:p>
          <a:p>
            <a:endParaRPr lang="en-US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514600" y="4095750"/>
            <a:ext cx="1295400" cy="381000"/>
          </a:xfrm>
          <a:prstGeom prst="leftArrow">
            <a:avLst>
              <a:gd name="adj1" fmla="val 50000"/>
              <a:gd name="adj2" fmla="val 8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91000" y="3638550"/>
            <a:ext cx="3733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+mj-lt"/>
              </a:rPr>
              <a:t>Stay back 30’ from the closest piece of down wire or electrical equipment….this avoids step potential</a:t>
            </a:r>
          </a:p>
        </p:txBody>
      </p:sp>
    </p:spTree>
    <p:extLst>
      <p:ext uri="{BB962C8B-B14F-4D97-AF65-F5344CB8AC3E}">
        <p14:creationId xmlns:p14="http://schemas.microsoft.com/office/powerpoint/2010/main" val="243269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Safe Zone </a:t>
            </a:r>
            <a:r>
              <a:rPr lang="en-US" altLang="en-US" dirty="0"/>
              <a:t>– </a:t>
            </a:r>
            <a:r>
              <a:rPr lang="en-US" altLang="en-US" sz="2400" dirty="0"/>
              <a:t>The importance to call before you dig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5244" y="1276350"/>
            <a:ext cx="4126556" cy="3086100"/>
          </a:xfrm>
        </p:spPr>
      </p:pic>
      <p:pic>
        <p:nvPicPr>
          <p:cNvPr id="7" name="Picture 2" descr="C:\Users\caribo\Pictures\8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76350"/>
            <a:ext cx="1524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9000" y="127635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may not always know what is under -ground, do you?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1" y="280035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you expose and believe there may be damage STOP, call the local utility. The damage we see is better than not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442996"/>
            <a:ext cx="5070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The Utility Cares About You As Much As Our Plant</a:t>
            </a:r>
          </a:p>
        </p:txBody>
      </p:sp>
    </p:spTree>
    <p:extLst>
      <p:ext uri="{BB962C8B-B14F-4D97-AF65-F5344CB8AC3E}">
        <p14:creationId xmlns:p14="http://schemas.microsoft.com/office/powerpoint/2010/main" val="202054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Underground Power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971550"/>
            <a:ext cx="533399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Locate and mark the perimeter of underground lines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Exercise caution when excavating near power lines</a:t>
            </a:r>
          </a:p>
          <a:p>
            <a:pPr lvl="1">
              <a:lnSpc>
                <a:spcPct val="90000"/>
              </a:lnSpc>
              <a:buSzPct val="85000"/>
              <a:buFont typeface="Symbol" pitchFamily="18" charset="2"/>
              <a:buChar char="-"/>
            </a:pPr>
            <a:r>
              <a:rPr lang="en-US" altLang="en-US" sz="2400" dirty="0"/>
              <a:t>Some manual excavation may be required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Stay away from pad mount transformers, green metal box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From OSHA Training Power Point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123950"/>
            <a:ext cx="27813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89650" y="3562350"/>
            <a:ext cx="2901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latin typeface="Arial Narrow" pitchFamily="34" charset="0"/>
              </a:rPr>
              <a:t>Underground utility line that has been hit</a:t>
            </a:r>
          </a:p>
        </p:txBody>
      </p:sp>
    </p:spTree>
    <p:extLst>
      <p:ext uri="{BB962C8B-B14F-4D97-AF65-F5344CB8AC3E}">
        <p14:creationId xmlns:p14="http://schemas.microsoft.com/office/powerpoint/2010/main" val="2626793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Injury Prevention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From OSHA Training Power Point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71550"/>
            <a:ext cx="5791200" cy="4038600"/>
          </a:xfrm>
        </p:spPr>
        <p:txBody>
          <a:bodyPr/>
          <a:lstStyle/>
          <a:p>
            <a:r>
              <a:rPr lang="en-US" altLang="en-US" sz="2400" dirty="0"/>
              <a:t>If you hit a power line</a:t>
            </a:r>
          </a:p>
          <a:p>
            <a:pPr lvl="1"/>
            <a:r>
              <a:rPr lang="en-US" altLang="en-US" sz="2400" dirty="0"/>
              <a:t>In case of no immediate danger</a:t>
            </a:r>
          </a:p>
          <a:p>
            <a:pPr lvl="2"/>
            <a:r>
              <a:rPr lang="en-US" altLang="en-US" dirty="0"/>
              <a:t>Move the equipment away</a:t>
            </a:r>
          </a:p>
          <a:p>
            <a:pPr lvl="2"/>
            <a:r>
              <a:rPr lang="en-US" altLang="en-US" dirty="0"/>
              <a:t>Have someone call 911</a:t>
            </a:r>
          </a:p>
          <a:p>
            <a:pPr lvl="2"/>
            <a:r>
              <a:rPr lang="en-US" altLang="en-US" dirty="0"/>
              <a:t>Stay on the equipment until you know it is safe.</a:t>
            </a:r>
          </a:p>
          <a:p>
            <a:pPr lvl="2"/>
            <a:r>
              <a:rPr lang="en-US" altLang="en-US" dirty="0"/>
              <a:t>Warn others to stay away</a:t>
            </a:r>
          </a:p>
          <a:p>
            <a:pPr lvl="1"/>
            <a:r>
              <a:rPr lang="en-US" altLang="en-US" sz="2400" dirty="0"/>
              <a:t>If you MUST get off the equipment, jump clear, Shuffle or Hop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47750"/>
            <a:ext cx="24653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15000" y="3943350"/>
            <a:ext cx="341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 Narrow" pitchFamily="34" charset="0"/>
              </a:rPr>
              <a:t>  Crane hitting a power line</a:t>
            </a:r>
          </a:p>
        </p:txBody>
      </p:sp>
    </p:spTree>
    <p:extLst>
      <p:ext uri="{BB962C8B-B14F-4D97-AF65-F5344CB8AC3E}">
        <p14:creationId xmlns:p14="http://schemas.microsoft.com/office/powerpoint/2010/main" val="400627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hlinkClick r:id="rId2"/>
              </a:rPr>
              <a:t>Questions??</a:t>
            </a:r>
            <a:endParaRPr lang="en-US" dirty="0"/>
          </a:p>
        </p:txBody>
      </p:sp>
      <p:pic>
        <p:nvPicPr>
          <p:cNvPr id="5" name="Picture 2" descr="C:\Users\caribo\Pictures\arc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90" y="1291590"/>
            <a:ext cx="3539296" cy="31089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s1.mm.bing.net/th?&amp;id=HN.607995132816458925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1" y="1123951"/>
            <a:ext cx="3216909" cy="36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95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Understanding </a:t>
            </a:r>
            <a:r>
              <a:rPr lang="en-US" altLang="en-US" b="1" dirty="0" err="1"/>
              <a:t>Backfeed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8250"/>
            <a:ext cx="412090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0" y="895350"/>
            <a:ext cx="4572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orbel Bold" panose="020B0703020204020204" pitchFamily="34" charset="0"/>
              </a:rPr>
              <a:t>This section of line is not connected to electrical system on either end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orbel Bold" panose="020B0703020204020204" pitchFamily="34" charset="0"/>
              </a:rPr>
              <a:t>A homeowner starts up their  generator and plugs the cord into a wall outlet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orbel Bold" panose="020B0703020204020204" pitchFamily="34" charset="0"/>
              </a:rPr>
              <a:t>Power is back fed into the panel, out through the meter, into the low voltage side of the transformer and out the high voltage bushings…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orbel Bold" panose="020B0703020204020204" pitchFamily="34" charset="0"/>
              </a:rPr>
              <a:t>This line is now energized by the backyard Honda generator and you are at RISK!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396085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Safety Message</a:t>
            </a:r>
          </a:p>
        </p:txBody>
      </p:sp>
    </p:spTree>
    <p:extLst>
      <p:ext uri="{BB962C8B-B14F-4D97-AF65-F5344CB8AC3E}">
        <p14:creationId xmlns:p14="http://schemas.microsoft.com/office/powerpoint/2010/main" val="181313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Understanding </a:t>
            </a:r>
            <a:r>
              <a:rPr lang="en-US" altLang="en-US" b="1" dirty="0" err="1"/>
              <a:t>Backfeed</a:t>
            </a:r>
            <a:r>
              <a:rPr lang="en-US" altLang="en-US" b="1" dirty="0"/>
              <a:t> = Source</a:t>
            </a:r>
            <a:endParaRPr lang="en-US" dirty="0"/>
          </a:p>
        </p:txBody>
      </p:sp>
      <p:pic>
        <p:nvPicPr>
          <p:cNvPr id="6" name="Picture 14" descr="home-electricity-basics-ga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86" y="1123950"/>
            <a:ext cx="272142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1200150"/>
            <a:ext cx="243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latin typeface="+mj-lt"/>
              </a:rPr>
              <a:t>House voltage goes back to low side of transformer, through transformer in reverse and out the high side as high voltage</a:t>
            </a:r>
          </a:p>
        </p:txBody>
      </p:sp>
      <p:pic>
        <p:nvPicPr>
          <p:cNvPr id="11" name="Picture 16" descr="powermax-4400-watts-portable-generator-XP4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7655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7772400" y="3409950"/>
            <a:ext cx="152400" cy="152400"/>
          </a:xfrm>
          <a:prstGeom prst="octagon">
            <a:avLst>
              <a:gd name="adj" fmla="val 2928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" name="Picture 18" descr="11349563251KiG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5" t="15715" r="18533" b="21428"/>
          <a:stretch>
            <a:fillRect/>
          </a:stretch>
        </p:blipFill>
        <p:spPr bwMode="auto">
          <a:xfrm>
            <a:off x="457199" y="2266950"/>
            <a:ext cx="79815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/>
        </p:nvSpPr>
        <p:spPr bwMode="auto">
          <a:xfrm>
            <a:off x="381000" y="2966497"/>
            <a:ext cx="8305800" cy="1511300"/>
          </a:xfrm>
          <a:custGeom>
            <a:avLst/>
            <a:gdLst>
              <a:gd name="T0" fmla="*/ 2147483647 w 5328"/>
              <a:gd name="T1" fmla="*/ 0 h 952"/>
              <a:gd name="T2" fmla="*/ 2147483647 w 5328"/>
              <a:gd name="T3" fmla="*/ 2147483647 h 952"/>
              <a:gd name="T4" fmla="*/ 2147483647 w 5328"/>
              <a:gd name="T5" fmla="*/ 2147483647 h 952"/>
              <a:gd name="T6" fmla="*/ 2147483647 w 5328"/>
              <a:gd name="T7" fmla="*/ 2147483647 h 952"/>
              <a:gd name="T8" fmla="*/ 2147483647 w 5328"/>
              <a:gd name="T9" fmla="*/ 2147483647 h 9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28" h="952">
                <a:moveTo>
                  <a:pt x="336" y="0"/>
                </a:moveTo>
                <a:cubicBezTo>
                  <a:pt x="304" y="220"/>
                  <a:pt x="272" y="440"/>
                  <a:pt x="336" y="576"/>
                </a:cubicBezTo>
                <a:cubicBezTo>
                  <a:pt x="400" y="712"/>
                  <a:pt x="0" y="768"/>
                  <a:pt x="720" y="816"/>
                </a:cubicBezTo>
                <a:cubicBezTo>
                  <a:pt x="1440" y="864"/>
                  <a:pt x="3984" y="952"/>
                  <a:pt x="4656" y="864"/>
                </a:cubicBezTo>
                <a:cubicBezTo>
                  <a:pt x="5328" y="776"/>
                  <a:pt x="5040" y="532"/>
                  <a:pt x="4752" y="28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762000" y="2724150"/>
            <a:ext cx="304800" cy="304800"/>
          </a:xfrm>
          <a:prstGeom prst="octagon">
            <a:avLst>
              <a:gd name="adj" fmla="val 2928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56276" y="1733550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rbel Bold" panose="020B0703020204020204" pitchFamily="34" charset="0"/>
              </a:rPr>
              <a:t>Improperly wired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255354" y="2102882"/>
            <a:ext cx="1030646" cy="6212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962287" y="1047750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Safety Message</a:t>
            </a:r>
          </a:p>
        </p:txBody>
      </p:sp>
    </p:spTree>
    <p:extLst>
      <p:ext uri="{BB962C8B-B14F-4D97-AF65-F5344CB8AC3E}">
        <p14:creationId xmlns:p14="http://schemas.microsoft.com/office/powerpoint/2010/main" val="184766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 Closer Look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94" y="1047750"/>
            <a:ext cx="4313106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230451"/>
            <a:ext cx="228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orbel Bold" panose="020B0703020204020204" pitchFamily="34" charset="0"/>
              </a:rPr>
              <a:t>Typical pole construction layout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b="1" dirty="0">
              <a:latin typeface="Corbel Bold" panose="020B0703020204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latin typeface="Corbel Bold" panose="020B0703020204020204" pitchFamily="34" charset="0"/>
              </a:rPr>
              <a:t>Location on pole governed by NESC National Electric Safety Code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71800" y="478155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/>
              <a:t>Diagram Courtesy National Grid</a:t>
            </a:r>
          </a:p>
        </p:txBody>
      </p:sp>
    </p:spTree>
    <p:extLst>
      <p:ext uri="{BB962C8B-B14F-4D97-AF65-F5344CB8AC3E}">
        <p14:creationId xmlns:p14="http://schemas.microsoft.com/office/powerpoint/2010/main" val="281104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Concord NH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Dump Never Lowered The Bed Before Driving Away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763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85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Touch Potential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00151"/>
            <a:ext cx="2926080" cy="346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1200150"/>
            <a:ext cx="274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b="1" dirty="0">
                <a:latin typeface="+mj-lt"/>
              </a:rPr>
              <a:t>Car in contact with energized wires</a:t>
            </a:r>
          </a:p>
          <a:p>
            <a:pPr eaLnBrk="1" hangingPunct="1"/>
            <a:r>
              <a:rPr lang="en-US" altLang="en-US" b="1" dirty="0">
                <a:latin typeface="+mj-lt"/>
              </a:rPr>
              <a:t>Touching the car will result in electric shock</a:t>
            </a:r>
          </a:p>
          <a:p>
            <a:pPr eaLnBrk="1" hangingPunct="1"/>
            <a:r>
              <a:rPr lang="en-US" altLang="en-US" b="1" dirty="0">
                <a:latin typeface="+mj-lt"/>
              </a:rPr>
              <a:t>That is an example of touch potential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4171950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Don’t do it</a:t>
            </a:r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 bwMode="auto">
          <a:xfrm>
            <a:off x="1371600" y="3638550"/>
            <a:ext cx="0" cy="671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893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Hidden Hazards- Touch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Definition- “Touch potential" is the voltage between the energized object and the feet of a person in contact with the object. </a:t>
            </a:r>
          </a:p>
          <a:p>
            <a:endParaRPr lang="en-US" dirty="0"/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138362"/>
            <a:ext cx="373380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2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Touch Potential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2" y="1123950"/>
            <a:ext cx="7772400" cy="34480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Avoid touching any bucket trucks, diggers  or attached trailers when booms are in the air near energized conductors- Touch Potential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15200"/>
            <a:ext cx="6400800" cy="289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98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Hidden Hazards- Step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971550"/>
            <a:ext cx="7772400" cy="3086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>
                <a:latin typeface="+mj-lt"/>
              </a:rPr>
              <a:t>Definition- The voltage across a worker who stops across an energized path of earth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57349"/>
            <a:ext cx="4924425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1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pdated Must Presentation 2014">
  <a:themeElements>
    <a:clrScheme name="Unitil Palette">
      <a:dk1>
        <a:srgbClr val="3B70BF"/>
      </a:dk1>
      <a:lt1>
        <a:srgbClr val="FFFFFF"/>
      </a:lt1>
      <a:dk2>
        <a:srgbClr val="FFFFFF"/>
      </a:dk2>
      <a:lt2>
        <a:srgbClr val="FFFFFF"/>
      </a:lt2>
      <a:accent1>
        <a:srgbClr val="233E99"/>
      </a:accent1>
      <a:accent2>
        <a:srgbClr val="B95915"/>
      </a:accent2>
      <a:accent3>
        <a:srgbClr val="3B70BF"/>
      </a:accent3>
      <a:accent4>
        <a:srgbClr val="FF9900"/>
      </a:accent4>
      <a:accent5>
        <a:srgbClr val="C3C3C3"/>
      </a:accent5>
      <a:accent6>
        <a:srgbClr val="91C9E8"/>
      </a:accent6>
      <a:hlink>
        <a:srgbClr val="3B70BF"/>
      </a:hlink>
      <a:folHlink>
        <a:srgbClr val="91C9E8"/>
      </a:folHlink>
    </a:clrScheme>
    <a:fontScheme name="Main_Template (White Titles)">
      <a:majorFont>
        <a:latin typeface="Corbel Bold"/>
        <a:ea typeface="ＭＳ Ｐゴシック"/>
        <a:cs typeface="ＭＳ Ｐゴシック"/>
      </a:majorFont>
      <a:minorFont>
        <a:latin typeface="Corbe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Main_Template (White Titles)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4">
        <a:dk1>
          <a:srgbClr val="0192CF"/>
        </a:dk1>
        <a:lt1>
          <a:srgbClr val="FFFFFF"/>
        </a:lt1>
        <a:dk2>
          <a:srgbClr val="FFFFFF"/>
        </a:dk2>
        <a:lt2>
          <a:srgbClr val="C3C3C3"/>
        </a:lt2>
        <a:accent1>
          <a:srgbClr val="91C9E8"/>
        </a:accent1>
        <a:accent2>
          <a:srgbClr val="233E99"/>
        </a:accent2>
        <a:accent3>
          <a:srgbClr val="FFFFFF"/>
        </a:accent3>
        <a:accent4>
          <a:srgbClr val="017CB0"/>
        </a:accent4>
        <a:accent5>
          <a:srgbClr val="C7E1F2"/>
        </a:accent5>
        <a:accent6>
          <a:srgbClr val="1F378A"/>
        </a:accent6>
        <a:hlink>
          <a:srgbClr val="65656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36456C31AEA4CB9D826D2953FB3EC" ma:contentTypeVersion="0" ma:contentTypeDescription="Create a new document." ma:contentTypeScope="" ma:versionID="f78b883fd4b021a27635982906d168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6D59EF-090A-43B9-9F3B-1685F9BA36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0F30DF-A68A-4D04-9E5F-B55E49E6F9C3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BA4824C-178F-46AF-9CAC-8340361A0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Updated Must Presentation 2014</Template>
  <TotalTime>234</TotalTime>
  <Words>599</Words>
  <Application>Microsoft Office PowerPoint</Application>
  <PresentationFormat>On-screen Show (16:9)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Arial Narrow</vt:lpstr>
      <vt:lpstr>Corbel</vt:lpstr>
      <vt:lpstr>Corbel Bold</vt:lpstr>
      <vt:lpstr>Garamond</vt:lpstr>
      <vt:lpstr>Symbol</vt:lpstr>
      <vt:lpstr>Times</vt:lpstr>
      <vt:lpstr>Verdana</vt:lpstr>
      <vt:lpstr>Updated Must Presentation 2014</vt:lpstr>
      <vt:lpstr>                               Make The Safe Choice, Make the right Choice! </vt:lpstr>
      <vt:lpstr>Understanding Backfeed</vt:lpstr>
      <vt:lpstr>Understanding Backfeed = Source</vt:lpstr>
      <vt:lpstr>A Closer Look</vt:lpstr>
      <vt:lpstr>Concord NH </vt:lpstr>
      <vt:lpstr>Touch Potential</vt:lpstr>
      <vt:lpstr>Hidden Hazards- Touch Potential</vt:lpstr>
      <vt:lpstr>Touch Potential</vt:lpstr>
      <vt:lpstr>Hidden Hazards- Step Potential</vt:lpstr>
      <vt:lpstr>Who’s Safe??? Why?</vt:lpstr>
      <vt:lpstr>Who’s Safe??? Why?</vt:lpstr>
      <vt:lpstr>Voltage Gradient</vt:lpstr>
      <vt:lpstr>Protecting Yourself</vt:lpstr>
      <vt:lpstr>Protecting Yourself</vt:lpstr>
      <vt:lpstr>Safe Zone – The importance to call before you dig</vt:lpstr>
      <vt:lpstr>Underground Power Lines</vt:lpstr>
      <vt:lpstr>Injury Prevention</vt:lpstr>
      <vt:lpstr>Questions??</vt:lpstr>
    </vt:vector>
  </TitlesOfParts>
  <Company>Unitil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Unitil Contractor     Safety “A”  MUST     Make The Safe Choice, Always</dc:title>
  <dc:creator>Caribo, Keith</dc:creator>
  <cp:lastModifiedBy>Caribo, Keith</cp:lastModifiedBy>
  <cp:revision>19</cp:revision>
  <cp:lastPrinted>2010-08-17T17:56:19Z</cp:lastPrinted>
  <dcterms:created xsi:type="dcterms:W3CDTF">2014-03-12T17:48:00Z</dcterms:created>
  <dcterms:modified xsi:type="dcterms:W3CDTF">2025-03-04T11:58:10Z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0x01010005F36456C31AEA4CB9D826D2953FB3EC</vt:lpwstr>
  </property>
</Properties>
</file>