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146848783" r:id="rId5"/>
    <p:sldId id="2146848775" r:id="rId6"/>
    <p:sldId id="2146848788" r:id="rId7"/>
    <p:sldId id="2146848776" r:id="rId8"/>
    <p:sldId id="2146848770" r:id="rId9"/>
    <p:sldId id="2146848789" r:id="rId10"/>
    <p:sldId id="2146848790" r:id="rId11"/>
    <p:sldId id="2146848787" r:id="rId12"/>
    <p:sldId id="2146848792" r:id="rId13"/>
    <p:sldId id="2146848791" r:id="rId14"/>
    <p:sldId id="2146848793" r:id="rId15"/>
    <p:sldId id="2146848794" r:id="rId16"/>
    <p:sldId id="2146848795" r:id="rId17"/>
    <p:sldId id="2146848786" r:id="rId18"/>
    <p:sldId id="21468487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 Slides" id="{70C95600-B504-3947-96DE-872E1C9CAE24}">
          <p14:sldIdLst>
            <p14:sldId id="2146848783"/>
            <p14:sldId id="2146848775"/>
            <p14:sldId id="2146848788"/>
            <p14:sldId id="2146848776"/>
            <p14:sldId id="2146848770"/>
            <p14:sldId id="2146848789"/>
            <p14:sldId id="2146848790"/>
            <p14:sldId id="2146848787"/>
            <p14:sldId id="2146848792"/>
            <p14:sldId id="2146848791"/>
            <p14:sldId id="2146848793"/>
            <p14:sldId id="2146848794"/>
            <p14:sldId id="2146848795"/>
            <p14:sldId id="2146848786"/>
            <p14:sldId id="2146848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007749"/>
    <a:srgbClr val="01B140"/>
    <a:srgbClr val="7F7F7F"/>
    <a:srgbClr val="128DDD"/>
    <a:srgbClr val="0E75C4"/>
    <a:srgbClr val="074699"/>
    <a:srgbClr val="00A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1463B-FF6B-45F9-882D-1F14598E5B31}" v="80" dt="2025-02-11T14:31:05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71AC-E853-984D-8D9C-F745F4DEE97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30BF-1324-A84B-8E23-DBC597F21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E30BF-1324-A84B-8E23-DBC597F21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14719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67" y="2840964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4695188D-5B62-058C-9E28-ED4B450E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900" y="2441642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rgbClr val="00AEEF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AA4902-1833-9A1A-A073-F7C2559FF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835" y="1223963"/>
            <a:ext cx="2838532" cy="345777"/>
          </a:xfrm>
          <a:prstGeom prst="rect">
            <a:avLst/>
          </a:prstGeom>
        </p:spPr>
      </p:pic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667" y="4636501"/>
            <a:ext cx="6949440" cy="411243"/>
          </a:xfrm>
        </p:spPr>
        <p:txBody>
          <a:bodyPr/>
          <a:lstStyle>
            <a:lvl1pPr marL="0" indent="0">
              <a:buNone/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79740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14719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67" y="2840964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4695188D-5B62-058C-9E28-ED4B450E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900" y="2441642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rgbClr val="00AEEF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AA4902-1833-9A1A-A073-F7C2559FF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835" y="1223963"/>
            <a:ext cx="2838532" cy="345777"/>
          </a:xfrm>
          <a:prstGeom prst="rect">
            <a:avLst/>
          </a:prstGeom>
        </p:spPr>
      </p:pic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667" y="4636501"/>
            <a:ext cx="6949440" cy="411243"/>
          </a:xfrm>
        </p:spPr>
        <p:txBody>
          <a:bodyPr/>
          <a:lstStyle>
            <a:lvl1pPr marL="0" indent="0">
              <a:buNone/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76100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EFB8B-1B8A-1063-EF75-7BB5DB861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223963"/>
            <a:ext cx="11309350" cy="50419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88DC-7CE3-19FF-1E65-AFF5F486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AA31BD-F8D6-1710-96F3-00D2D561B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DB18AB-4BD2-42AF-8448-AEE8F9884AFE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05538D-9B7B-BB30-3A23-6D1D99A8A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EEB30-B0D7-FA11-CAE8-C9B21ACDE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49044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43D-B5BB-9B4D-CE69-36574CD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C744F7-6887-C3F5-D596-A82DF96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6B0AF-2181-42B7-AA01-DF096C384EA2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197ECD-649E-7140-68CE-89C6B6B7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E37D33-76E0-8EAD-A691-711653B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86574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053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ew_Top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2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005" y="2409570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New Topic Slide</a:t>
            </a:r>
          </a:p>
        </p:txBody>
      </p:sp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005" y="4030948"/>
            <a:ext cx="6949440" cy="41124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Presenter name</a:t>
            </a:r>
          </a:p>
          <a:p>
            <a:r>
              <a:rPr lang="en-US"/>
              <a:t>Presenter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096504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_With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81" y="1223963"/>
            <a:ext cx="5539255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640840"/>
            <a:ext cx="5539255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23963"/>
            <a:ext cx="5541431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0840"/>
            <a:ext cx="5541431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BD4F3-2C36-4E01-BAE0-59EEC53E490B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3267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_Top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2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005" y="2409570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New Topic Slide</a:t>
            </a:r>
          </a:p>
        </p:txBody>
      </p:sp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005" y="4030948"/>
            <a:ext cx="6949440" cy="41124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Presenter name</a:t>
            </a:r>
          </a:p>
          <a:p>
            <a:r>
              <a:rPr lang="en-US"/>
              <a:t>Presenter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767747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EFB8B-1B8A-1063-EF75-7BB5DB861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223963"/>
            <a:ext cx="11309350" cy="50419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88DC-7CE3-19FF-1E65-AFF5F486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AA31BD-F8D6-1710-96F3-00D2D561B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DB18AB-4BD2-42AF-8448-AEE8F9884AFE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05538D-9B7B-BB30-3A23-6D1D99A8A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EEB30-B0D7-FA11-CAE8-C9B21ACDE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76723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43D-B5BB-9B4D-CE69-36574CD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C744F7-6887-C3F5-D596-A82DF96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6B0AF-2181-42B7-AA01-DF096C384EA2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197ECD-649E-7140-68CE-89C6B6B7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E37D33-76E0-8EAD-A691-711653B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58032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89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With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81" y="1223963"/>
            <a:ext cx="5539255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640840"/>
            <a:ext cx="5539255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23963"/>
            <a:ext cx="5541431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0840"/>
            <a:ext cx="5541431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BD4F3-2C36-4E01-BAE0-59EEC53E490B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0587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401F-05E3-7539-4FC2-D8BF14F9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7B90F-BF62-43E4-8D5A-7BE7AF8C44D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C3AD8-049E-8C83-2E19-DCAD5589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69705-31FC-367D-A9F5-EC23FB46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85294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1942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311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96B27-CF43-C314-CF16-B13095A0B5E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9883732" y="378763"/>
            <a:ext cx="2002154" cy="243893"/>
          </a:xfrm>
          <a:prstGeom prst="rect">
            <a:avLst/>
          </a:prstGeom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8152" y="258379"/>
            <a:ext cx="9307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2" y="1225550"/>
            <a:ext cx="1129664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442657"/>
            <a:ext cx="2108200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5101C62-536C-4FC4-8D01-51EE14BD40BC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42656"/>
            <a:ext cx="38608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8B38D-9971-34DF-3D21-7EBA6C1423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2700"/>
            <a:ext cx="12188952" cy="18415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ECDC6-39EE-76A4-C995-4BDDCDA2ED10}"/>
              </a:ext>
            </a:extLst>
          </p:cNvPr>
          <p:cNvGrpSpPr/>
          <p:nvPr userDrawn="1"/>
        </p:nvGrpSpPr>
        <p:grpSpPr>
          <a:xfrm>
            <a:off x="-1" y="6741150"/>
            <a:ext cx="12188951" cy="118533"/>
            <a:chOff x="0" y="4753557"/>
            <a:chExt cx="9601200" cy="1283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7026D-1D75-31E2-E93F-B7636BB2D571}"/>
                </a:ext>
              </a:extLst>
            </p:cNvPr>
            <p:cNvSpPr/>
            <p:nvPr userDrawn="1"/>
          </p:nvSpPr>
          <p:spPr bwMode="auto">
            <a:xfrm>
              <a:off x="0" y="4753557"/>
              <a:ext cx="3200400" cy="128342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1609D1-8C27-2962-41DE-9B2688475918}"/>
                </a:ext>
              </a:extLst>
            </p:cNvPr>
            <p:cNvSpPr/>
            <p:nvPr userDrawn="1"/>
          </p:nvSpPr>
          <p:spPr bwMode="auto">
            <a:xfrm>
              <a:off x="3200400" y="4753557"/>
              <a:ext cx="3200400" cy="128342"/>
            </a:xfrm>
            <a:prstGeom prst="rect">
              <a:avLst/>
            </a:prstGeom>
            <a:solidFill>
              <a:srgbClr val="00B140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A83B7C-9A0E-4609-ADA6-F32F85CBA0BB}"/>
                </a:ext>
              </a:extLst>
            </p:cNvPr>
            <p:cNvSpPr/>
            <p:nvPr userDrawn="1"/>
          </p:nvSpPr>
          <p:spPr bwMode="auto">
            <a:xfrm>
              <a:off x="6400800" y="4753557"/>
              <a:ext cx="3200400" cy="128342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963F8CD-0AD4-E33E-8D8C-4F003FCC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8767" y="6442657"/>
            <a:ext cx="436032" cy="24389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0311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1" r:id="rId3"/>
    <p:sldLayoutId id="2147483664" r:id="rId4"/>
    <p:sldLayoutId id="2147483665" r:id="rId5"/>
    <p:sldLayoutId id="2147483668" r:id="rId6"/>
    <p:sldLayoutId id="2147483667" r:id="rId7"/>
    <p:sldLayoutId id="2147483670" r:id="rId8"/>
    <p:sldLayoutId id="2147483691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>
    <p:zo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cap="none" baseline="0">
          <a:solidFill>
            <a:srgbClr val="007749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9pPr>
    </p:titleStyle>
    <p:bodyStyle>
      <a:lvl1pPr marL="231775" indent="-231775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36550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6">
          <p15:clr>
            <a:srgbClr val="F26B43"/>
          </p15:clr>
        </p15:guide>
        <p15:guide id="2" pos="3840">
          <p15:clr>
            <a:srgbClr val="F26B43"/>
          </p15:clr>
        </p15:guide>
        <p15:guide id="3" pos="27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1F2E-11EA-5FCC-2344-E8B5A6474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667" y="2734493"/>
            <a:ext cx="7831766" cy="588036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 Safety Awareness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9ABC67-E3D0-2B73-AB1E-C7E7A600F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12, 2025</a:t>
            </a:r>
          </a:p>
        </p:txBody>
      </p:sp>
    </p:spTree>
    <p:extLst>
      <p:ext uri="{BB962C8B-B14F-4D97-AF65-F5344CB8AC3E}">
        <p14:creationId xmlns:p14="http://schemas.microsoft.com/office/powerpoint/2010/main" val="878463531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ipes in the dirt&#10;&#10;Description automatically generated">
            <a:extLst>
              <a:ext uri="{FF2B5EF4-FFF2-40B4-BE49-F238E27FC236}">
                <a16:creationId xmlns:a16="http://schemas.microsoft.com/office/drawing/2014/main" id="{7977B70D-8971-98C7-D190-2DF7A10AD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7" r="18310" b="-1"/>
          <a:stretch/>
        </p:blipFill>
        <p:spPr>
          <a:xfrm rot="5400000">
            <a:off x="638410" y="1022434"/>
            <a:ext cx="5136197" cy="5539255"/>
          </a:xfrm>
          <a:prstGeom prst="rect">
            <a:avLst/>
          </a:prstGeom>
          <a:noFill/>
        </p:spPr>
      </p:pic>
      <p:pic>
        <p:nvPicPr>
          <p:cNvPr id="9" name="Content Placeholder 8" descr="A street with red and yellow lines and arrows on it">
            <a:extLst>
              <a:ext uri="{FF2B5EF4-FFF2-40B4-BE49-F238E27FC236}">
                <a16:creationId xmlns:a16="http://schemas.microsoft.com/office/drawing/2014/main" id="{09498554-64D9-7328-CF2F-9E877DE29A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r="33"/>
          <a:stretch/>
        </p:blipFill>
        <p:spPr>
          <a:xfrm>
            <a:off x="6193368" y="1223963"/>
            <a:ext cx="5541431" cy="5136197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F8DC96-F062-F5B6-B57D-2D8FBBCD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Primary </a:t>
            </a:r>
            <a:r>
              <a:rPr lang="en-US" dirty="0" err="1"/>
              <a:t>Ductbanks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3F595-8517-83BF-FF7A-522CA2F7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442657"/>
            <a:ext cx="2108200" cy="2571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81E5061-AD68-4395-8238-790AAE9755B1}" type="datetime4">
              <a:rPr lang="en-US" smtClean="0"/>
              <a:pPr>
                <a:spcAft>
                  <a:spcPts val="600"/>
                </a:spcAft>
                <a:defRPr/>
              </a:pPr>
              <a:t>February 11, 2025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5CA9AFA3-C870-7693-EA7A-31B16E83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42656"/>
            <a:ext cx="38608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94575-DB89-A837-556C-14E10978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35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1DE94-E7FC-A5BE-3A48-3058D2CE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65988"/>
            <a:ext cx="5539255" cy="5136197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Underground secondaries are typically single conduits but occasionally run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Generally conduit is not encased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House services, streetlights, lamps, etc.</a:t>
            </a:r>
          </a:p>
          <a:p>
            <a:endParaRPr lang="en-US" dirty="0"/>
          </a:p>
        </p:txBody>
      </p:sp>
      <p:pic>
        <p:nvPicPr>
          <p:cNvPr id="8" name="Content Placeholder 4" descr="A group of men standing in front of a hole in the ground&#10;&#10;Description automatically generated">
            <a:extLst>
              <a:ext uri="{FF2B5EF4-FFF2-40B4-BE49-F238E27FC236}">
                <a16:creationId xmlns:a16="http://schemas.microsoft.com/office/drawing/2014/main" id="{6F842D70-BAAD-2FE8-A9B8-908D8707F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9190" b="2"/>
          <a:stretch/>
        </p:blipFill>
        <p:spPr bwMode="auto">
          <a:xfrm>
            <a:off x="6096000" y="1236454"/>
            <a:ext cx="5108885" cy="47352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D0DBD9BC-5972-5951-23B2-4C96EFD6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/>
          <a:lstStyle/>
          <a:p>
            <a:r>
              <a:rPr lang="en-US" dirty="0"/>
              <a:t>Secondary /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5D4F2-C4D5-55B0-FFE2-C23806B4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442657"/>
            <a:ext cx="2108200" cy="2571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81E5061-AD68-4395-8238-790AAE9755B1}" type="datetime4">
              <a:rPr lang="en-US" smtClean="0"/>
              <a:pPr>
                <a:spcAft>
                  <a:spcPts val="600"/>
                </a:spcAft>
                <a:defRPr/>
              </a:pPr>
              <a:t>February 11, 2025</a:t>
            </a:fld>
            <a:endParaRPr lang="en-US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D635ED3C-1231-68C1-5CD9-22CEC7E4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42656"/>
            <a:ext cx="38608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EDC4-DE64-F06F-BE4A-D345BE0A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15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3B409-9445-10F6-8E56-D445B753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8CE73-196B-A0D7-C4E5-B31E55C0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DC52E-BA6B-5BDB-AB16-152F25FE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B2EBF-A1B8-9103-0331-85A46AAF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39ABC7C-F9A4-0FF7-10F4-E066FA4D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37" y="809938"/>
            <a:ext cx="6324600" cy="61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B90BC60-C087-298F-463F-CB9897C80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30664" r="9188"/>
          <a:stretch/>
        </p:blipFill>
        <p:spPr bwMode="auto">
          <a:xfrm>
            <a:off x="1935080" y="3513528"/>
            <a:ext cx="2971800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F1BD0-59E2-176C-008B-FB971D70A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117" y="993076"/>
            <a:ext cx="3329726" cy="24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80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Content Placeholder 1">
            <a:extLst>
              <a:ext uri="{FF2B5EF4-FFF2-40B4-BE49-F238E27FC236}">
                <a16:creationId xmlns:a16="http://schemas.microsoft.com/office/drawing/2014/main" id="{1EED6EBF-8F19-36DE-DE81-E5FF3246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415651"/>
            <a:ext cx="5539255" cy="4985439"/>
          </a:xfrm>
        </p:spPr>
        <p:txBody>
          <a:bodyPr/>
          <a:lstStyle/>
          <a:p>
            <a:r>
              <a:rPr lang="en-US" b="0" i="0" dirty="0">
                <a:solidFill>
                  <a:srgbClr val="414244"/>
                </a:solidFill>
                <a:effectLst/>
                <a:latin typeface="Noto Sans" panose="020B0502040504020204" pitchFamily="34" charset="0"/>
              </a:rPr>
              <a:t>Step potential refers to the voltage difference between your feet when you are standing near a downed power line and your feet are in different rings of electrical current with different voltages</a:t>
            </a:r>
          </a:p>
          <a:p>
            <a:endParaRPr lang="en-US" dirty="0">
              <a:solidFill>
                <a:srgbClr val="414244"/>
              </a:solidFill>
              <a:latin typeface="Noto Sans" panose="020B0502040504020204" pitchFamily="34" charset="0"/>
            </a:endParaRPr>
          </a:p>
          <a:p>
            <a:r>
              <a:rPr lang="en-US" dirty="0">
                <a:solidFill>
                  <a:srgbClr val="414244"/>
                </a:solidFill>
                <a:latin typeface="Noto Sans" panose="020B0502040504020204" pitchFamily="34" charset="0"/>
              </a:rPr>
              <a:t>You can be injured without even touching the conductor</a:t>
            </a:r>
          </a:p>
          <a:p>
            <a:endParaRPr lang="en-US" dirty="0">
              <a:solidFill>
                <a:srgbClr val="414244"/>
              </a:solidFill>
              <a:latin typeface="Noto Sans" panose="020B0502040504020204" pitchFamily="34" charset="0"/>
            </a:endParaRPr>
          </a:p>
          <a:p>
            <a:r>
              <a:rPr lang="en-US" b="0" i="0" dirty="0">
                <a:solidFill>
                  <a:srgbClr val="414244"/>
                </a:solidFill>
                <a:effectLst/>
                <a:latin typeface="Noto Sans" panose="020B0502040504020204" pitchFamily="34" charset="0"/>
              </a:rPr>
              <a:t>Shuffle away from the downed power line.  Keep feet together and shuffle while never lifting your feet and keeping them in constant contact</a:t>
            </a:r>
            <a:endParaRPr lang="en-US" dirty="0">
              <a:solidFill>
                <a:srgbClr val="414244"/>
              </a:solidFill>
              <a:latin typeface="Noto Sans" panose="020B0502040504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Understanding Step Potential | Prairie Land Electric Cooperative">
            <a:extLst>
              <a:ext uri="{FF2B5EF4-FFF2-40B4-BE49-F238E27FC236}">
                <a16:creationId xmlns:a16="http://schemas.microsoft.com/office/drawing/2014/main" id="{DEB1F9D2-2537-C138-5BF2-FE8EA43D440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001" y="1223963"/>
            <a:ext cx="4279635" cy="51355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F2B581-06F9-1AD6-164F-4E0748C3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Step Potential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EC89E-CCDA-9FDE-7884-D4953F67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442657"/>
            <a:ext cx="2108200" cy="2571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81E5061-AD68-4395-8238-790AAE9755B1}" type="datetime4">
              <a:rPr lang="en-US" smtClean="0"/>
              <a:pPr>
                <a:spcAft>
                  <a:spcPts val="600"/>
                </a:spcAft>
                <a:defRPr/>
              </a:pPr>
              <a:t>February 11, 2025</a:t>
            </a:fld>
            <a:endParaRPr lang="en-US"/>
          </a:p>
        </p:txBody>
      </p:sp>
      <p:sp>
        <p:nvSpPr>
          <p:cNvPr id="1039" name="Footer Placeholder 5">
            <a:extLst>
              <a:ext uri="{FF2B5EF4-FFF2-40B4-BE49-F238E27FC236}">
                <a16:creationId xmlns:a16="http://schemas.microsoft.com/office/drawing/2014/main" id="{E93D1258-6C67-C1D9-D74C-1114603E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42656"/>
            <a:ext cx="38608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60A9D-5696-BC89-C11B-82ACCF85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431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317212CE-7745-C278-1892-42CAFF6C8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745" y="1696598"/>
            <a:ext cx="5539255" cy="2696774"/>
          </a:xfrm>
        </p:spPr>
        <p:txBody>
          <a:bodyPr wrap="square" anchor="t"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For any emergency, hazard, or injury immediately dial 911</a:t>
            </a:r>
          </a:p>
          <a:p>
            <a:pPr marL="0" indent="0" algn="ctr">
              <a:buNone/>
            </a:pPr>
            <a:endParaRPr lang="en-US" sz="1800" b="1" dirty="0"/>
          </a:p>
          <a:p>
            <a:pPr algn="ctr"/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After ensuring safety of personnel, report the damage to Eversource via phone at</a:t>
            </a:r>
          </a:p>
          <a:p>
            <a:pPr marL="0" indent="0" algn="ctr">
              <a:buNone/>
            </a:pPr>
            <a:r>
              <a:rPr lang="en-US" sz="1800" b="1" dirty="0"/>
              <a:t>(800)-592-2000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Conduit Group Supervisor / Inspector will be notified and troubleshooters will be dispatched to make area safe for repairs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1034E06-04D2-13ED-44D4-6EE95F18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31965"/>
            <a:ext cx="9307428" cy="530761"/>
          </a:xfrm>
        </p:spPr>
        <p:txBody>
          <a:bodyPr/>
          <a:lstStyle/>
          <a:p>
            <a:r>
              <a:rPr lang="en-US" dirty="0"/>
              <a:t>What To Do If An Electric Facility Is Damaged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9EF69-A05C-72C0-B161-51FACE0E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442657"/>
            <a:ext cx="2108200" cy="2571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81E5061-AD68-4395-8238-790AAE9755B1}" type="datetime4">
              <a:rPr lang="en-US" smtClean="0"/>
              <a:pPr>
                <a:spcAft>
                  <a:spcPts val="600"/>
                </a:spcAft>
                <a:defRPr/>
              </a:pPr>
              <a:t>February 11, 2025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06062BEF-51C1-0B0A-DF93-3592AA2E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42656"/>
            <a:ext cx="38608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DD3E6-F659-51CC-51C8-B42BE922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F6AB002-801E-1BC3-1CF4-EB0E38D029F0}"/>
              </a:ext>
            </a:extLst>
          </p:cNvPr>
          <p:cNvSpPr/>
          <p:nvPr/>
        </p:nvSpPr>
        <p:spPr bwMode="auto">
          <a:xfrm>
            <a:off x="3172928" y="2378507"/>
            <a:ext cx="306888" cy="494778"/>
          </a:xfrm>
          <a:prstGeom prst="downArrow">
            <a:avLst/>
          </a:prstGeom>
          <a:solidFill>
            <a:srgbClr val="00AEEF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charset="0"/>
              <a:ea typeface="MS PGothic" pitchFamily="34" charset="-128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32EC4B2-0886-7DEC-3D6E-791D4CC0B9BE}"/>
              </a:ext>
            </a:extLst>
          </p:cNvPr>
          <p:cNvSpPr/>
          <p:nvPr/>
        </p:nvSpPr>
        <p:spPr bwMode="auto">
          <a:xfrm>
            <a:off x="3173640" y="3984716"/>
            <a:ext cx="306888" cy="494778"/>
          </a:xfrm>
          <a:prstGeom prst="downArrow">
            <a:avLst/>
          </a:prstGeom>
          <a:solidFill>
            <a:srgbClr val="00AEEF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charset="0"/>
              <a:ea typeface="MS PGothic" pitchFamily="34" charset="-128"/>
            </a:endParaRPr>
          </a:p>
        </p:txBody>
      </p:sp>
      <p:pic>
        <p:nvPicPr>
          <p:cNvPr id="2050" name="Picture 2" descr="Danger High Voltage Underground Cable Sign">
            <a:extLst>
              <a:ext uri="{FF2B5EF4-FFF2-40B4-BE49-F238E27FC236}">
                <a16:creationId xmlns:a16="http://schemas.microsoft.com/office/drawing/2014/main" id="{410678C2-5E5F-12C2-E96E-438FCABFE8C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92" y="2080613"/>
            <a:ext cx="3727478" cy="2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937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B13816-9962-032C-FBD1-6494B683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8702-AA1A-3EA9-8AD3-341731AA3A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DB18AB-4BD2-42AF-8448-AEE8F9884AFE}" type="datetime4">
              <a:rPr lang="en-US" smtClean="0"/>
              <a:t>February 11,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FB37-5EEE-E1D1-03E1-8E9EA8AD6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EF318-B093-A571-067A-BC09454BCE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551D1-E574-D3A6-56EA-A620FAAD6B6D}"/>
              </a:ext>
            </a:extLst>
          </p:cNvPr>
          <p:cNvSpPr txBox="1"/>
          <p:nvPr/>
        </p:nvSpPr>
        <p:spPr>
          <a:xfrm>
            <a:off x="865094" y="2266489"/>
            <a:ext cx="10461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Matt </a:t>
            </a:r>
            <a:r>
              <a:rPr lang="en-US" sz="3200" dirty="0" err="1"/>
              <a:t>Paze</a:t>
            </a:r>
            <a:r>
              <a:rPr lang="en-US" sz="3200" dirty="0"/>
              <a:t>, Electric Damage Prevention Supervisor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Phone: (617)-541-6238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Email: matthew.pazejr@eversource.com </a:t>
            </a:r>
          </a:p>
        </p:txBody>
      </p:sp>
    </p:spTree>
    <p:extLst>
      <p:ext uri="{BB962C8B-B14F-4D97-AF65-F5344CB8AC3E}">
        <p14:creationId xmlns:p14="http://schemas.microsoft.com/office/powerpoint/2010/main" val="99074868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B13816-9962-032C-FBD1-6494B683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8702-AA1A-3EA9-8AD3-341731AA3A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DB18AB-4BD2-42AF-8448-AEE8F9884AFE}" type="datetime4">
              <a:rPr lang="en-US" smtClean="0"/>
              <a:t>February 11,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FB37-5EEE-E1D1-03E1-8E9EA8AD6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EF318-B093-A571-067A-BC09454BCE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551D1-E574-D3A6-56EA-A620FAAD6B6D}"/>
              </a:ext>
            </a:extLst>
          </p:cNvPr>
          <p:cNvSpPr txBox="1"/>
          <p:nvPr/>
        </p:nvSpPr>
        <p:spPr>
          <a:xfrm>
            <a:off x="865094" y="2266489"/>
            <a:ext cx="10461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Matt </a:t>
            </a:r>
            <a:r>
              <a:rPr lang="en-US" sz="3200" dirty="0" err="1"/>
              <a:t>Paze</a:t>
            </a:r>
            <a:r>
              <a:rPr lang="en-US" sz="3200" dirty="0"/>
              <a:t>, Electric Damage Prevention Supervisor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Phone: (617)-541-6238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Email: matthew.pazejr@eversource.com </a:t>
            </a:r>
          </a:p>
        </p:txBody>
      </p:sp>
    </p:spTree>
    <p:extLst>
      <p:ext uri="{BB962C8B-B14F-4D97-AF65-F5344CB8AC3E}">
        <p14:creationId xmlns:p14="http://schemas.microsoft.com/office/powerpoint/2010/main" val="281234261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683F6-5874-9FEF-D04A-DB729C5E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E2D3-8D73-9E57-E879-6B78C92030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DB18AB-4BD2-42AF-8448-AEE8F9884AFE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48BAE-C9F4-9716-F56C-0497A6D943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1EE2A-D876-B7B1-4C95-07A2D0E60D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 blue and white striped diagram&#10;&#10;Description automatically generated">
            <a:extLst>
              <a:ext uri="{FF2B5EF4-FFF2-40B4-BE49-F238E27FC236}">
                <a16:creationId xmlns:a16="http://schemas.microsoft.com/office/drawing/2014/main" id="{999B23B4-36E6-F7E2-1D41-634C6607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01" y="888086"/>
            <a:ext cx="7890398" cy="53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3244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74B60E-F012-BCFC-1BAF-BCE0BA9570D6}"/>
              </a:ext>
            </a:extLst>
          </p:cNvPr>
          <p:cNvSpPr txBox="1"/>
          <p:nvPr/>
        </p:nvSpPr>
        <p:spPr bwMode="auto">
          <a:xfrm>
            <a:off x="3027571" y="1373121"/>
            <a:ext cx="5850540" cy="45996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Digsafe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20+ Grade-C Locating Inspectors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Handle all mark out ticket requests, WMA &amp; EMA contracted out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/>
              <a:t>Inspectors available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24/7/365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ctr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Conduit/Construction: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15+ Grade-A Conduit Inspectors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Approx. 25 Civil Subcontractors Operating Daily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Support SC’s with Construction Emergencies</a:t>
            </a:r>
          </a:p>
          <a:p>
            <a:pPr marL="231775" marR="0" lvl="0" indent="-231775" defTabSz="914400" eaLnBrk="0" fontAlgn="base" latinLnBrk="0" hangingPunct="0"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$30-$40 Million per year in New 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C660A-8609-67CC-043F-23DE6044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cap="none" baseline="0" dirty="0">
                <a:latin typeface="+mj-lt"/>
                <a:ea typeface="+mj-ea"/>
                <a:cs typeface="Arial" panose="020B0604020202020204" pitchFamily="34" charset="0"/>
              </a:rPr>
              <a:t>Conduit / </a:t>
            </a:r>
            <a:r>
              <a:rPr lang="en-US" b="1" cap="none" baseline="0" dirty="0" err="1">
                <a:latin typeface="+mj-lt"/>
                <a:ea typeface="+mj-ea"/>
                <a:cs typeface="Arial" panose="020B0604020202020204" pitchFamily="34" charset="0"/>
              </a:rPr>
              <a:t>DigSafe</a:t>
            </a:r>
            <a:r>
              <a:rPr lang="en-US" b="1" cap="none" baseline="0" dirty="0">
                <a:latin typeface="+mj-lt"/>
                <a:ea typeface="+mj-ea"/>
                <a:cs typeface="Arial" panose="020B0604020202020204" pitchFamily="34" charset="0"/>
              </a:rPr>
              <a:t> Group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98CB-C653-5516-D01E-D6555BF6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B7DB18AB-4BD2-42AF-8448-AEE8F9884AFE}" type="datetime4">
              <a:rPr lang="en-US" smtClean="0"/>
              <a:pPr>
                <a:spcAft>
                  <a:spcPts val="600"/>
                </a:spcAft>
                <a:defRPr/>
              </a:pPr>
              <a:t>February 11, 2025</a:t>
            </a:fld>
            <a:endParaRPr lang="en-US"/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F7075AC3-832F-DAEE-8F5D-2BCAC0FA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4F98-798D-3EBF-DEEB-3E449B5E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04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2EB31-4047-90C6-90CD-C881F09E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9590"/>
            <a:ext cx="9307428" cy="830997"/>
          </a:xfrm>
        </p:spPr>
        <p:txBody>
          <a:bodyPr>
            <a:normAutofit/>
          </a:bodyPr>
          <a:lstStyle/>
          <a:p>
            <a:r>
              <a:rPr lang="en-US" dirty="0"/>
              <a:t>Pipe-Type Cable (PTC)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5962B-D693-9063-3CF0-0969EA4C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733BF-BAD7-FB09-22A0-4836F6B9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66981-7D1C-1736-9787-1A15C78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652C1-A1B4-A848-AC55-E93BE8CE0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b="9233"/>
          <a:stretch/>
        </p:blipFill>
        <p:spPr bwMode="auto">
          <a:xfrm>
            <a:off x="1242164" y="869367"/>
            <a:ext cx="4350707" cy="34932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9DD626-BFC5-EB59-49D2-0240C4DBFAB8}"/>
              </a:ext>
            </a:extLst>
          </p:cNvPr>
          <p:cNvSpPr txBox="1"/>
          <p:nvPr/>
        </p:nvSpPr>
        <p:spPr>
          <a:xfrm>
            <a:off x="346790" y="4563550"/>
            <a:ext cx="60970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PTC (Pipe Type Cable) is our most critical underground asset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Voltage ranges from 115kV to 345kV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Steel Pipes, 6-10” in diameter, filled with cable and high-pressure oil</a:t>
            </a:r>
          </a:p>
        </p:txBody>
      </p:sp>
      <p:pic>
        <p:nvPicPr>
          <p:cNvPr id="11" name="Picture 10" descr="A construction site with pipes&#10;&#10;Description automatically generated">
            <a:extLst>
              <a:ext uri="{FF2B5EF4-FFF2-40B4-BE49-F238E27FC236}">
                <a16:creationId xmlns:a16="http://schemas.microsoft.com/office/drawing/2014/main" id="{C6B8F3AE-697A-87C7-A94C-B98E6361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34" y="869367"/>
            <a:ext cx="4074795" cy="54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32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4D2E4-6C53-235F-10EA-B7A5F8AD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 wrap="square" anchor="t">
            <a:normAutofit/>
          </a:bodyPr>
          <a:lstStyle/>
          <a:p>
            <a:r>
              <a:rPr lang="en-US"/>
              <a:t>Daily Report of PTC Analysis</a:t>
            </a:r>
          </a:p>
          <a:p>
            <a:endParaRPr lang="en-US"/>
          </a:p>
          <a:p>
            <a:r>
              <a:rPr lang="en-US"/>
              <a:t>Initiate telephone contact with Excavator</a:t>
            </a:r>
          </a:p>
          <a:p>
            <a:endParaRPr lang="en-US"/>
          </a:p>
          <a:p>
            <a:r>
              <a:rPr lang="en-US"/>
              <a:t>Reach out to Field Personnel</a:t>
            </a:r>
          </a:p>
          <a:p>
            <a:endParaRPr lang="en-US"/>
          </a:p>
          <a:p>
            <a:r>
              <a:rPr lang="en-US"/>
              <a:t>Educating the contractor on meaning of PTC</a:t>
            </a:r>
          </a:p>
          <a:p>
            <a:endParaRPr lang="en-US"/>
          </a:p>
          <a:p>
            <a:r>
              <a:rPr lang="en-US"/>
              <a:t>New Excavator Field Training</a:t>
            </a:r>
          </a:p>
          <a:p>
            <a:endParaRPr lang="en-US"/>
          </a:p>
          <a:p>
            <a:r>
              <a:rPr lang="en-US"/>
              <a:t>115KV and 345KV</a:t>
            </a:r>
          </a:p>
          <a:p>
            <a:endParaRPr lang="en-US" dirty="0"/>
          </a:p>
        </p:txBody>
      </p:sp>
      <p:pic>
        <p:nvPicPr>
          <p:cNvPr id="8" name="Picture 2" descr="N:\DIGSAFE-Site-Pictures\Sweeney, Michael\2015\IMG_20150228_074321.jpg">
            <a:extLst>
              <a:ext uri="{FF2B5EF4-FFF2-40B4-BE49-F238E27FC236}">
                <a16:creationId xmlns:a16="http://schemas.microsoft.com/office/drawing/2014/main" id="{50526ADE-EDF2-E713-F82C-EB4CC8932C0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5479928" y="1826834"/>
            <a:ext cx="5338988" cy="34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A608E7-EF3A-38EB-476C-DFCC27B0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 wrap="square" anchor="t">
            <a:normAutofit/>
          </a:bodyPr>
          <a:lstStyle/>
          <a:p>
            <a:r>
              <a:rPr lang="en-US"/>
              <a:t>PTC: High Voltage Awareness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D5654-71E7-330B-4696-C3F960A5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442657"/>
            <a:ext cx="2108200" cy="2571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81E5061-AD68-4395-8238-790AAE9755B1}" type="datetime4">
              <a:rPr lang="en-US" smtClean="0"/>
              <a:pPr>
                <a:spcAft>
                  <a:spcPts val="600"/>
                </a:spcAft>
                <a:defRPr/>
              </a:pPr>
              <a:t>February 11, 2025</a:t>
            </a:fld>
            <a:endParaRPr lang="en-US"/>
          </a:p>
        </p:txBody>
      </p:sp>
      <p:sp>
        <p:nvSpPr>
          <p:cNvPr id="34" name="Footer Placeholder 5">
            <a:extLst>
              <a:ext uri="{FF2B5EF4-FFF2-40B4-BE49-F238E27FC236}">
                <a16:creationId xmlns:a16="http://schemas.microsoft.com/office/drawing/2014/main" id="{21725A02-2F1C-43D8-33B8-B6DFE4DF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42656"/>
            <a:ext cx="38608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7CF7C-0F1A-5CB2-21BA-DED40F78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69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D2E225-AD4B-2E18-5242-0B7F7ED47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5770" y="1089376"/>
            <a:ext cx="6842183" cy="5136197"/>
          </a:xfrm>
        </p:spPr>
        <p:txBody>
          <a:bodyPr/>
          <a:lstStyle/>
          <a:p>
            <a:r>
              <a:rPr lang="en-US" sz="2200" dirty="0"/>
              <a:t>Meet and Greet (intro our team)</a:t>
            </a:r>
          </a:p>
          <a:p>
            <a:endParaRPr lang="en-US" sz="2200" dirty="0"/>
          </a:p>
          <a:p>
            <a:r>
              <a:rPr lang="en-US" sz="2200" dirty="0"/>
              <a:t>Stress potential for Personal Injury</a:t>
            </a:r>
          </a:p>
          <a:p>
            <a:pPr lvl="1"/>
            <a:r>
              <a:rPr lang="en-US" sz="2200" dirty="0"/>
              <a:t>Near Fatality vs. Near Miss</a:t>
            </a:r>
          </a:p>
          <a:p>
            <a:pPr lvl="1"/>
            <a:endParaRPr lang="en-US" sz="2200" dirty="0"/>
          </a:p>
          <a:p>
            <a:r>
              <a:rPr lang="en-US" sz="2200" dirty="0"/>
              <a:t>Significant Repair and Clean-Up costs</a:t>
            </a:r>
          </a:p>
          <a:p>
            <a:pPr lvl="1"/>
            <a:r>
              <a:rPr lang="en-US" sz="2200" dirty="0"/>
              <a:t>Scratched Coating produces Leaks</a:t>
            </a:r>
          </a:p>
          <a:p>
            <a:pPr lvl="1"/>
            <a:r>
              <a:rPr lang="en-US" sz="2200" dirty="0"/>
              <a:t>Minor Cost now vs. Major Leak Later</a:t>
            </a:r>
          </a:p>
          <a:p>
            <a:pPr lvl="1"/>
            <a:endParaRPr lang="en-US" sz="2200" dirty="0"/>
          </a:p>
          <a:p>
            <a:r>
              <a:rPr lang="en-US" sz="2200" dirty="0"/>
              <a:t>Coordinate protective coating repairs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381CBC-5F8C-DC46-6EDA-7852A5E0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PTC: First Time Contact with Contractor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00387-979A-8520-F1A9-6B77108B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2C1E4-37CC-0D9E-E6F9-599F3C6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2248-3D1E-F644-161D-CE337B74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9F81A-1FA5-540F-1DF3-9D616FFA7319}"/>
              </a:ext>
            </a:extLst>
          </p:cNvPr>
          <p:cNvSpPr txBox="1"/>
          <p:nvPr/>
        </p:nvSpPr>
        <p:spPr>
          <a:xfrm>
            <a:off x="3253789" y="5385465"/>
            <a:ext cx="668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Awareness = Damage Prevention</a:t>
            </a:r>
          </a:p>
        </p:txBody>
      </p:sp>
    </p:spTree>
    <p:extLst>
      <p:ext uri="{BB962C8B-B14F-4D97-AF65-F5344CB8AC3E}">
        <p14:creationId xmlns:p14="http://schemas.microsoft.com/office/powerpoint/2010/main" val="30939420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3E3C9A45-E4E5-5594-DBFB-16FF8EE68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2" y="870249"/>
            <a:ext cx="5539255" cy="2258273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 in MA, but no longer installed due to vulnerability of asset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Bare cable that is not encased in concrete and does not have conduit protection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 in suburban developments</a:t>
            </a:r>
          </a:p>
          <a:p>
            <a:endParaRPr lang="en-US" dirty="0"/>
          </a:p>
        </p:txBody>
      </p:sp>
      <p:pic>
        <p:nvPicPr>
          <p:cNvPr id="8" name="Picture 7" descr="Pipes in the dirt&#10;&#10;Description automatically generated">
            <a:extLst>
              <a:ext uri="{FF2B5EF4-FFF2-40B4-BE49-F238E27FC236}">
                <a16:creationId xmlns:a16="http://schemas.microsoft.com/office/drawing/2014/main" id="{35C08B9B-456A-D5CE-9E94-C419983C0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" r="-2" b="24005"/>
          <a:stretch/>
        </p:blipFill>
        <p:spPr>
          <a:xfrm>
            <a:off x="1769230" y="3218042"/>
            <a:ext cx="3382447" cy="3135095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B444D5-85DA-79C4-1F3B-59AEAFD9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Direct Buried Cable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86281-E0B4-CF98-358F-E161859B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442657"/>
            <a:ext cx="2108200" cy="2571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81E5061-AD68-4395-8238-790AAE9755B1}" type="datetime4">
              <a:rPr lang="en-US" smtClean="0"/>
              <a:pPr>
                <a:spcAft>
                  <a:spcPts val="600"/>
                </a:spcAft>
                <a:defRPr/>
              </a:pPr>
              <a:t>February 11, 2025</a:t>
            </a:fld>
            <a:endParaRPr lang="en-US"/>
          </a:p>
        </p:txBody>
      </p:sp>
      <p:sp>
        <p:nvSpPr>
          <p:cNvPr id="41" name="Footer Placeholder 5">
            <a:extLst>
              <a:ext uri="{FF2B5EF4-FFF2-40B4-BE49-F238E27FC236}">
                <a16:creationId xmlns:a16="http://schemas.microsoft.com/office/drawing/2014/main" id="{A382CB21-AD23-21A3-DB66-4731D081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42656"/>
            <a:ext cx="38608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16F6D-C9EB-DE22-1815-C843E1BB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DFC3D9-4CDA-8C4D-B844-35C5E60B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86" y="788936"/>
            <a:ext cx="381642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38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D8B87-0E69-9A45-533F-80493D450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966" y="1535059"/>
            <a:ext cx="5539255" cy="51361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 primary duct systems are commonly concrete encased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Conduit is typically PVC in newer construction but in older systems fiber and clay duct were commonly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Voltage from 5kV – 24kV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common system found in roadways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1D41B0-0443-B357-4915-C5EE72DC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err="1"/>
              <a:t>Ductbanks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FE4A6-7852-3B82-25E2-BD4E11AE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February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73454-429A-F489-C470-BF9F69AD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8781D-1788-2B9F-0E5C-82EA907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 descr="A construction site with workers digging in the ground&#10;&#10;Description automatically generated with medium confidence">
            <a:extLst>
              <a:ext uri="{FF2B5EF4-FFF2-40B4-BE49-F238E27FC236}">
                <a16:creationId xmlns:a16="http://schemas.microsoft.com/office/drawing/2014/main" id="{8D41A593-69F3-BD60-F807-B448D81326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19" y="1452282"/>
            <a:ext cx="4572000" cy="40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462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versource_Blue_Green_DarkGreen">
  <a:themeElements>
    <a:clrScheme name="Custom 1">
      <a:dk1>
        <a:srgbClr val="000000"/>
      </a:dk1>
      <a:lt1>
        <a:srgbClr val="FFFFFF"/>
      </a:lt1>
      <a:dk2>
        <a:srgbClr val="289B99"/>
      </a:dk2>
      <a:lt2>
        <a:srgbClr val="FFFFFF"/>
      </a:lt2>
      <a:accent1>
        <a:srgbClr val="007749"/>
      </a:accent1>
      <a:accent2>
        <a:srgbClr val="00B140"/>
      </a:accent2>
      <a:accent3>
        <a:srgbClr val="00AEEF"/>
      </a:accent3>
      <a:accent4>
        <a:srgbClr val="04415C"/>
      </a:accent4>
      <a:accent5>
        <a:srgbClr val="7DC718"/>
      </a:accent5>
      <a:accent6>
        <a:srgbClr val="CDDC31"/>
      </a:accent6>
      <a:hlink>
        <a:srgbClr val="0092C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oval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A03D774C1DB4F8A3414EEEF6D41BA" ma:contentTypeVersion="13" ma:contentTypeDescription="Create a new document." ma:contentTypeScope="" ma:versionID="feeb053efdf5f36119749a52a3daa0d0">
  <xsd:schema xmlns:xsd="http://www.w3.org/2001/XMLSchema" xmlns:xs="http://www.w3.org/2001/XMLSchema" xmlns:p="http://schemas.microsoft.com/office/2006/metadata/properties" xmlns:ns2="b3ad3f12-f7f5-47cb-b572-5677d5e2a000" xmlns:ns3="09a02a08-2ee0-43cc-853b-44325100c4ef" targetNamespace="http://schemas.microsoft.com/office/2006/metadata/properties" ma:root="true" ma:fieldsID="33998ab6f56e7eb3ff8cc5f0f4e546af" ns2:_="" ns3:_="">
    <xsd:import namespace="b3ad3f12-f7f5-47cb-b572-5677d5e2a000"/>
    <xsd:import namespace="09a02a08-2ee0-43cc-853b-44325100c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d3f12-f7f5-47cb-b572-5677d5e2a0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02a08-2ee0-43cc-853b-44325100c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040865-2FAC-445D-B230-676FC8AE15C6}">
  <ds:schemaRefs>
    <ds:schemaRef ds:uri="http://purl.org/dc/terms/"/>
    <ds:schemaRef ds:uri="http://www.w3.org/XML/1998/namespace"/>
    <ds:schemaRef ds:uri="b3ad3f12-f7f5-47cb-b572-5677d5e2a00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9a02a08-2ee0-43cc-853b-44325100c4ef"/>
  </ds:schemaRefs>
</ds:datastoreItem>
</file>

<file path=customXml/itemProps2.xml><?xml version="1.0" encoding="utf-8"?>
<ds:datastoreItem xmlns:ds="http://schemas.openxmlformats.org/officeDocument/2006/customXml" ds:itemID="{4675100A-68C3-4D8B-BF41-605C71C013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E79BF-7C91-4E78-B15F-6E2139290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ad3f12-f7f5-47cb-b572-5677d5e2a000"/>
    <ds:schemaRef ds:uri="09a02a08-2ee0-43cc-853b-44325100c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496</Words>
  <Application>Microsoft Office PowerPoint</Application>
  <PresentationFormat>Widescreen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Eversource_Blue_Green_DarkGreen</vt:lpstr>
      <vt:lpstr>Electric Safety Awareness</vt:lpstr>
      <vt:lpstr>Contact Information</vt:lpstr>
      <vt:lpstr>Presentation Outline</vt:lpstr>
      <vt:lpstr>Conduit / DigSafe Group Overview</vt:lpstr>
      <vt:lpstr>Pipe-Type Cable (PTC)</vt:lpstr>
      <vt:lpstr>PTC: High Voltage Awareness</vt:lpstr>
      <vt:lpstr>PTC: First Time Contact with Contractor</vt:lpstr>
      <vt:lpstr>Direct Buried Cable</vt:lpstr>
      <vt:lpstr>Primary Ductbanks</vt:lpstr>
      <vt:lpstr>Primary Ductbanks</vt:lpstr>
      <vt:lpstr>Secondary / Services</vt:lpstr>
      <vt:lpstr>What To Look For</vt:lpstr>
      <vt:lpstr>Step Potential</vt:lpstr>
      <vt:lpstr>What To Do If An Electric Facility Is Damaged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DePalma, Michael J</dc:creator>
  <cp:lastModifiedBy>PAZE JR, MATTHEW C</cp:lastModifiedBy>
  <cp:revision>5</cp:revision>
  <dcterms:created xsi:type="dcterms:W3CDTF">2023-06-20T02:08:11Z</dcterms:created>
  <dcterms:modified xsi:type="dcterms:W3CDTF">2025-02-11T20:36:42Z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0x010100DF6A03D774C1DB4F8A3414EEEF6D41BA</vt:lpwstr>
  </property>
</Properties>
</file>