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0" r:id="rId1"/>
  </p:sldMasterIdLst>
  <p:sldIdLst>
    <p:sldId id="256" r:id="rId2"/>
    <p:sldId id="306" r:id="rId3"/>
    <p:sldId id="322" r:id="rId4"/>
    <p:sldId id="323" r:id="rId5"/>
    <p:sldId id="307" r:id="rId6"/>
    <p:sldId id="324" r:id="rId7"/>
    <p:sldId id="325" r:id="rId8"/>
    <p:sldId id="326" r:id="rId9"/>
    <p:sldId id="299" r:id="rId10"/>
    <p:sldId id="301" r:id="rId11"/>
    <p:sldId id="302" r:id="rId12"/>
    <p:sldId id="303" r:id="rId13"/>
    <p:sldId id="304" r:id="rId14"/>
    <p:sldId id="288" r:id="rId15"/>
    <p:sldId id="289" r:id="rId16"/>
    <p:sldId id="260" r:id="rId17"/>
    <p:sldId id="308" r:id="rId18"/>
    <p:sldId id="327" r:id="rId19"/>
    <p:sldId id="330" r:id="rId20"/>
    <p:sldId id="290" r:id="rId21"/>
    <p:sldId id="291" r:id="rId22"/>
    <p:sldId id="310" r:id="rId23"/>
    <p:sldId id="328" r:id="rId24"/>
    <p:sldId id="312" r:id="rId25"/>
    <p:sldId id="313" r:id="rId26"/>
    <p:sldId id="318" r:id="rId27"/>
    <p:sldId id="320" r:id="rId28"/>
    <p:sldId id="321"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EDED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F674F6C-D8DF-45B4-87E4-AF1A552895AB}" v="6" dt="2025-03-19T12:40:56.88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94660"/>
  </p:normalViewPr>
  <p:slideViewPr>
    <p:cSldViewPr snapToGrid="0">
      <p:cViewPr varScale="1">
        <p:scale>
          <a:sx n="106" d="100"/>
          <a:sy n="106" d="100"/>
        </p:scale>
        <p:origin x="67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2400" u="sng" dirty="0">
                <a:solidFill>
                  <a:schemeClr val="tx1"/>
                </a:solidFill>
              </a:rPr>
              <a:t>Damage Prevention Enforcement</a:t>
            </a:r>
            <a:r>
              <a:rPr lang="en-US" sz="2400" u="sng" baseline="0" dirty="0">
                <a:solidFill>
                  <a:schemeClr val="tx1"/>
                </a:solidFill>
              </a:rPr>
              <a:t> Statistics</a:t>
            </a:r>
            <a:endParaRPr lang="en-US" sz="2400" u="sng" dirty="0">
              <a:solidFill>
                <a:schemeClr val="tx1"/>
              </a:solidFill>
            </a:endParaRPr>
          </a:p>
        </c:rich>
      </c:tx>
      <c:layout>
        <c:manualLayout>
          <c:xMode val="edge"/>
          <c:yMode val="edge"/>
          <c:x val="0.15839062500000001"/>
          <c:y val="2.1093748702402271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Total Incidents</c:v>
                </c:pt>
              </c:strCache>
            </c:strRef>
          </c:tx>
          <c:spPr>
            <a:solidFill>
              <a:schemeClr val="accent1"/>
            </a:solidFill>
            <a:ln>
              <a:noFill/>
            </a:ln>
            <a:effectLst/>
          </c:spPr>
          <c:invertIfNegative val="0"/>
          <c:cat>
            <c:strRef>
              <c:f>Sheet1!$A$2</c:f>
              <c:strCache>
                <c:ptCount val="1"/>
                <c:pt idx="0">
                  <c:v>2024 Totals</c:v>
                </c:pt>
              </c:strCache>
            </c:strRef>
          </c:cat>
          <c:val>
            <c:numRef>
              <c:f>Sheet1!$B$2</c:f>
              <c:numCache>
                <c:formatCode>General</c:formatCode>
                <c:ptCount val="1"/>
                <c:pt idx="0">
                  <c:v>325</c:v>
                </c:pt>
              </c:numCache>
            </c:numRef>
          </c:val>
          <c:extLst>
            <c:ext xmlns:c16="http://schemas.microsoft.com/office/drawing/2014/chart" uri="{C3380CC4-5D6E-409C-BE32-E72D297353CC}">
              <c16:uniqueId val="{00000000-213F-4584-A652-E51F55DB3045}"/>
            </c:ext>
          </c:extLst>
        </c:ser>
        <c:ser>
          <c:idx val="1"/>
          <c:order val="1"/>
          <c:tx>
            <c:strRef>
              <c:f>Sheet1!$C$1</c:f>
              <c:strCache>
                <c:ptCount val="1"/>
                <c:pt idx="0">
                  <c:v>Damages</c:v>
                </c:pt>
              </c:strCache>
            </c:strRef>
          </c:tx>
          <c:spPr>
            <a:solidFill>
              <a:schemeClr val="accent2"/>
            </a:solidFill>
            <a:ln>
              <a:noFill/>
            </a:ln>
            <a:effectLst/>
          </c:spPr>
          <c:invertIfNegative val="0"/>
          <c:cat>
            <c:strRef>
              <c:f>Sheet1!$A$2</c:f>
              <c:strCache>
                <c:ptCount val="1"/>
                <c:pt idx="0">
                  <c:v>2024 Totals</c:v>
                </c:pt>
              </c:strCache>
            </c:strRef>
          </c:cat>
          <c:val>
            <c:numRef>
              <c:f>Sheet1!$C$2</c:f>
              <c:numCache>
                <c:formatCode>General</c:formatCode>
                <c:ptCount val="1"/>
                <c:pt idx="0">
                  <c:v>238</c:v>
                </c:pt>
              </c:numCache>
            </c:numRef>
          </c:val>
          <c:extLst>
            <c:ext xmlns:c16="http://schemas.microsoft.com/office/drawing/2014/chart" uri="{C3380CC4-5D6E-409C-BE32-E72D297353CC}">
              <c16:uniqueId val="{00000001-213F-4584-A652-E51F55DB3045}"/>
            </c:ext>
          </c:extLst>
        </c:ser>
        <c:ser>
          <c:idx val="2"/>
          <c:order val="2"/>
          <c:tx>
            <c:strRef>
              <c:f>Sheet1!$D$1</c:f>
              <c:strCache>
                <c:ptCount val="1"/>
                <c:pt idx="0">
                  <c:v>Excavators</c:v>
                </c:pt>
              </c:strCache>
            </c:strRef>
          </c:tx>
          <c:spPr>
            <a:solidFill>
              <a:schemeClr val="accent3"/>
            </a:solidFill>
            <a:ln>
              <a:noFill/>
            </a:ln>
            <a:effectLst/>
          </c:spPr>
          <c:invertIfNegative val="0"/>
          <c:cat>
            <c:strRef>
              <c:f>Sheet1!$A$2</c:f>
              <c:strCache>
                <c:ptCount val="1"/>
                <c:pt idx="0">
                  <c:v>2024 Totals</c:v>
                </c:pt>
              </c:strCache>
            </c:strRef>
          </c:cat>
          <c:val>
            <c:numRef>
              <c:f>Sheet1!$D$2</c:f>
              <c:numCache>
                <c:formatCode>General</c:formatCode>
                <c:ptCount val="1"/>
                <c:pt idx="0">
                  <c:v>85</c:v>
                </c:pt>
              </c:numCache>
            </c:numRef>
          </c:val>
          <c:extLst>
            <c:ext xmlns:c16="http://schemas.microsoft.com/office/drawing/2014/chart" uri="{C3380CC4-5D6E-409C-BE32-E72D297353CC}">
              <c16:uniqueId val="{00000002-213F-4584-A652-E51F55DB3045}"/>
            </c:ext>
          </c:extLst>
        </c:ser>
        <c:ser>
          <c:idx val="3"/>
          <c:order val="3"/>
          <c:tx>
            <c:strRef>
              <c:f>Sheet1!$E$1</c:f>
              <c:strCache>
                <c:ptCount val="1"/>
                <c:pt idx="0">
                  <c:v>Operators</c:v>
                </c:pt>
              </c:strCache>
            </c:strRef>
          </c:tx>
          <c:spPr>
            <a:solidFill>
              <a:schemeClr val="accent4"/>
            </a:solidFill>
            <a:ln>
              <a:noFill/>
            </a:ln>
            <a:effectLst/>
          </c:spPr>
          <c:invertIfNegative val="0"/>
          <c:cat>
            <c:strRef>
              <c:f>Sheet1!$A$2</c:f>
              <c:strCache>
                <c:ptCount val="1"/>
                <c:pt idx="0">
                  <c:v>2024 Totals</c:v>
                </c:pt>
              </c:strCache>
            </c:strRef>
          </c:cat>
          <c:val>
            <c:numRef>
              <c:f>Sheet1!$E$2</c:f>
              <c:numCache>
                <c:formatCode>General</c:formatCode>
                <c:ptCount val="1"/>
                <c:pt idx="0">
                  <c:v>93</c:v>
                </c:pt>
              </c:numCache>
            </c:numRef>
          </c:val>
          <c:extLst>
            <c:ext xmlns:c16="http://schemas.microsoft.com/office/drawing/2014/chart" uri="{C3380CC4-5D6E-409C-BE32-E72D297353CC}">
              <c16:uniqueId val="{00000003-213F-4584-A652-E51F55DB3045}"/>
            </c:ext>
          </c:extLst>
        </c:ser>
        <c:dLbls>
          <c:showLegendKey val="0"/>
          <c:showVal val="0"/>
          <c:showCatName val="0"/>
          <c:showSerName val="0"/>
          <c:showPercent val="0"/>
          <c:showBubbleSize val="0"/>
        </c:dLbls>
        <c:gapWidth val="219"/>
        <c:overlap val="-27"/>
        <c:axId val="962050448"/>
        <c:axId val="962052968"/>
      </c:barChart>
      <c:catAx>
        <c:axId val="962050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62052968"/>
        <c:crosses val="autoZero"/>
        <c:auto val="1"/>
        <c:lblAlgn val="ctr"/>
        <c:lblOffset val="100"/>
        <c:noMultiLvlLbl val="0"/>
      </c:catAx>
      <c:valAx>
        <c:axId val="96205296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620504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Damage Prevention Civil Penalties</c:v>
                </c:pt>
              </c:strCache>
            </c:strRef>
          </c:tx>
          <c:spPr>
            <a:ln w="28575" cap="rnd">
              <a:solidFill>
                <a:schemeClr val="accent1"/>
              </a:solidFill>
              <a:round/>
            </a:ln>
            <a:effectLst/>
          </c:spPr>
          <c:marker>
            <c:symbol val="none"/>
          </c:marker>
          <c:cat>
            <c:strRef>
              <c:f>Sheet1!$A$2:$A$5</c:f>
              <c:strCache>
                <c:ptCount val="4"/>
                <c:pt idx="0">
                  <c:v>2020</c:v>
                </c:pt>
                <c:pt idx="1">
                  <c:v>2021*</c:v>
                </c:pt>
                <c:pt idx="2">
                  <c:v>2022</c:v>
                </c:pt>
                <c:pt idx="3">
                  <c:v>2023</c:v>
                </c:pt>
              </c:strCache>
            </c:strRef>
          </c:cat>
          <c:val>
            <c:numRef>
              <c:f>Sheet1!$B$2:$B$5</c:f>
              <c:numCache>
                <c:formatCode>General</c:formatCode>
                <c:ptCount val="4"/>
                <c:pt idx="0">
                  <c:v>295500</c:v>
                </c:pt>
                <c:pt idx="1">
                  <c:v>242000</c:v>
                </c:pt>
                <c:pt idx="2">
                  <c:v>362500</c:v>
                </c:pt>
                <c:pt idx="3">
                  <c:v>336000</c:v>
                </c:pt>
              </c:numCache>
            </c:numRef>
          </c:val>
          <c:smooth val="0"/>
          <c:extLst>
            <c:ext xmlns:c16="http://schemas.microsoft.com/office/drawing/2014/chart" uri="{C3380CC4-5D6E-409C-BE32-E72D297353CC}">
              <c16:uniqueId val="{00000000-9697-4F8B-9325-AD50A4F0DF8B}"/>
            </c:ext>
          </c:extLst>
        </c:ser>
        <c:ser>
          <c:idx val="1"/>
          <c:order val="1"/>
          <c:tx>
            <c:strRef>
              <c:f>Sheet1!$C$1</c:f>
              <c:strCache>
                <c:ptCount val="1"/>
                <c:pt idx="0">
                  <c:v>Penalties Waived With Training</c:v>
                </c:pt>
              </c:strCache>
            </c:strRef>
          </c:tx>
          <c:spPr>
            <a:ln w="28575" cap="rnd">
              <a:solidFill>
                <a:schemeClr val="accent2"/>
              </a:solidFill>
              <a:round/>
            </a:ln>
            <a:effectLst/>
          </c:spPr>
          <c:marker>
            <c:symbol val="none"/>
          </c:marker>
          <c:cat>
            <c:strRef>
              <c:f>Sheet1!$A$2:$A$5</c:f>
              <c:strCache>
                <c:ptCount val="4"/>
                <c:pt idx="0">
                  <c:v>2020</c:v>
                </c:pt>
                <c:pt idx="1">
                  <c:v>2021*</c:v>
                </c:pt>
                <c:pt idx="2">
                  <c:v>2022</c:v>
                </c:pt>
                <c:pt idx="3">
                  <c:v>2023</c:v>
                </c:pt>
              </c:strCache>
            </c:strRef>
          </c:cat>
          <c:val>
            <c:numRef>
              <c:f>Sheet1!$C$2:$C$5</c:f>
              <c:numCache>
                <c:formatCode>General</c:formatCode>
                <c:ptCount val="4"/>
                <c:pt idx="0">
                  <c:v>58500</c:v>
                </c:pt>
                <c:pt idx="1">
                  <c:v>64000</c:v>
                </c:pt>
                <c:pt idx="2">
                  <c:v>73000</c:v>
                </c:pt>
                <c:pt idx="3">
                  <c:v>61000</c:v>
                </c:pt>
              </c:numCache>
            </c:numRef>
          </c:val>
          <c:smooth val="0"/>
          <c:extLst>
            <c:ext xmlns:c16="http://schemas.microsoft.com/office/drawing/2014/chart" uri="{C3380CC4-5D6E-409C-BE32-E72D297353CC}">
              <c16:uniqueId val="{00000003-9697-4F8B-9325-AD50A4F0DF8B}"/>
            </c:ext>
          </c:extLst>
        </c:ser>
        <c:dLbls>
          <c:showLegendKey val="0"/>
          <c:showVal val="0"/>
          <c:showCatName val="0"/>
          <c:showSerName val="0"/>
          <c:showPercent val="0"/>
          <c:showBubbleSize val="0"/>
        </c:dLbls>
        <c:marker val="1"/>
        <c:smooth val="0"/>
        <c:axId val="973278440"/>
        <c:axId val="973278080"/>
      </c:lineChart>
      <c:lineChart>
        <c:grouping val="standard"/>
        <c:varyColors val="0"/>
        <c:ser>
          <c:idx val="2"/>
          <c:order val="2"/>
          <c:tx>
            <c:strRef>
              <c:f>Sheet1!$D$1</c:f>
              <c:strCache>
                <c:ptCount val="1"/>
                <c:pt idx="0">
                  <c:v>Number of Incidents</c:v>
                </c:pt>
              </c:strCache>
            </c:strRef>
          </c:tx>
          <c:spPr>
            <a:ln w="28575" cap="rnd">
              <a:solidFill>
                <a:schemeClr val="accent3"/>
              </a:solidFill>
              <a:round/>
            </a:ln>
            <a:effectLst/>
          </c:spPr>
          <c:marker>
            <c:symbol val="none"/>
          </c:marker>
          <c:cat>
            <c:strRef>
              <c:f>Sheet1!$A$2:$A$5</c:f>
              <c:strCache>
                <c:ptCount val="4"/>
                <c:pt idx="0">
                  <c:v>2020</c:v>
                </c:pt>
                <c:pt idx="1">
                  <c:v>2021*</c:v>
                </c:pt>
                <c:pt idx="2">
                  <c:v>2022</c:v>
                </c:pt>
                <c:pt idx="3">
                  <c:v>2023</c:v>
                </c:pt>
              </c:strCache>
            </c:strRef>
          </c:cat>
          <c:val>
            <c:numRef>
              <c:f>Sheet1!$D$2:$D$5</c:f>
              <c:numCache>
                <c:formatCode>General</c:formatCode>
                <c:ptCount val="4"/>
                <c:pt idx="0">
                  <c:v>341</c:v>
                </c:pt>
                <c:pt idx="1">
                  <c:v>316</c:v>
                </c:pt>
                <c:pt idx="2">
                  <c:v>334</c:v>
                </c:pt>
                <c:pt idx="3">
                  <c:v>326</c:v>
                </c:pt>
              </c:numCache>
            </c:numRef>
          </c:val>
          <c:smooth val="0"/>
          <c:extLst>
            <c:ext xmlns:c16="http://schemas.microsoft.com/office/drawing/2014/chart" uri="{C3380CC4-5D6E-409C-BE32-E72D297353CC}">
              <c16:uniqueId val="{00000004-9697-4F8B-9325-AD50A4F0DF8B}"/>
            </c:ext>
          </c:extLst>
        </c:ser>
        <c:dLbls>
          <c:showLegendKey val="0"/>
          <c:showVal val="0"/>
          <c:showCatName val="0"/>
          <c:showSerName val="0"/>
          <c:showPercent val="0"/>
          <c:showBubbleSize val="0"/>
        </c:dLbls>
        <c:marker val="1"/>
        <c:smooth val="0"/>
        <c:axId val="742813352"/>
        <c:axId val="742814432"/>
      </c:lineChart>
      <c:catAx>
        <c:axId val="9732784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73278080"/>
        <c:crosses val="autoZero"/>
        <c:auto val="1"/>
        <c:lblAlgn val="ctr"/>
        <c:lblOffset val="100"/>
        <c:noMultiLvlLbl val="0"/>
      </c:catAx>
      <c:valAx>
        <c:axId val="9732780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73278440"/>
        <c:crosses val="autoZero"/>
        <c:crossBetween val="between"/>
      </c:valAx>
      <c:valAx>
        <c:axId val="742814432"/>
        <c:scaling>
          <c:orientation val="minMax"/>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42813352"/>
        <c:crosses val="max"/>
        <c:crossBetween val="between"/>
      </c:valAx>
      <c:catAx>
        <c:axId val="742813352"/>
        <c:scaling>
          <c:orientation val="minMax"/>
        </c:scaling>
        <c:delete val="1"/>
        <c:axPos val="b"/>
        <c:numFmt formatCode="General" sourceLinked="1"/>
        <c:majorTickMark val="out"/>
        <c:minorTickMark val="none"/>
        <c:tickLblPos val="nextTo"/>
        <c:crossAx val="742814432"/>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BF51010-14C9-4BE0-BADA-26A81151B46A}" type="datetimeFigureOut">
              <a:rPr lang="en-US" smtClean="0"/>
              <a:t>3/19/2025</a:t>
            </a:fld>
            <a:endParaRPr lang="en-US"/>
          </a:p>
        </p:txBody>
      </p:sp>
      <p:sp>
        <p:nvSpPr>
          <p:cNvPr id="5" name="Footer Placeholder 4"/>
          <p:cNvSpPr>
            <a:spLocks noGrp="1"/>
          </p:cNvSpPr>
          <p:nvPr>
            <p:ph type="ftr" sz="quarter" idx="11"/>
          </p:nvPr>
        </p:nvSpPr>
        <p:spPr>
          <a:xfrm>
            <a:off x="5332412" y="5883275"/>
            <a:ext cx="4324044" cy="365125"/>
          </a:xfrm>
        </p:spPr>
        <p:txBody>
          <a:bodyPr/>
          <a:lstStyle/>
          <a:p>
            <a:endParaRPr lang="en-US"/>
          </a:p>
        </p:txBody>
      </p:sp>
      <p:sp>
        <p:nvSpPr>
          <p:cNvPr id="6" name="Slide Number Placeholder 5"/>
          <p:cNvSpPr>
            <a:spLocks noGrp="1"/>
          </p:cNvSpPr>
          <p:nvPr>
            <p:ph type="sldNum" sz="quarter" idx="12"/>
          </p:nvPr>
        </p:nvSpPr>
        <p:spPr/>
        <p:txBody>
          <a:bodyPr/>
          <a:lstStyle/>
          <a:p>
            <a:fld id="{95D9FC24-6F26-4B9E-8B1B-F746D1B11B1E}" type="slidenum">
              <a:rPr lang="en-US" smtClean="0"/>
              <a:t>‹#›</a:t>
            </a:fld>
            <a:endParaRPr lang="en-US"/>
          </a:p>
        </p:txBody>
      </p:sp>
    </p:spTree>
    <p:extLst>
      <p:ext uri="{BB962C8B-B14F-4D97-AF65-F5344CB8AC3E}">
        <p14:creationId xmlns:p14="http://schemas.microsoft.com/office/powerpoint/2010/main" val="1506024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BF51010-14C9-4BE0-BADA-26A81151B46A}" type="datetimeFigureOut">
              <a:rPr lang="en-US" smtClean="0"/>
              <a:t>3/19/2025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D9FC24-6F26-4B9E-8B1B-F746D1B11B1E}" type="slidenum">
              <a:rPr lang="en-US" smtClean="0"/>
              <a:t>‹#›</a:t>
            </a:fld>
            <a:endParaRPr lang="en-US"/>
          </a:p>
        </p:txBody>
      </p:sp>
    </p:spTree>
    <p:extLst>
      <p:ext uri="{BB962C8B-B14F-4D97-AF65-F5344CB8AC3E}">
        <p14:creationId xmlns:p14="http://schemas.microsoft.com/office/powerpoint/2010/main" val="568100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BF51010-14C9-4BE0-BADA-26A81151B46A}" type="datetimeFigureOut">
              <a:rPr lang="en-US" smtClean="0"/>
              <a:t>3/19/2025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D9FC24-6F26-4B9E-8B1B-F746D1B11B1E}" type="slidenum">
              <a:rPr lang="en-US" smtClean="0"/>
              <a:t>‹#›</a:t>
            </a:fld>
            <a:endParaRPr lang="en-US"/>
          </a:p>
        </p:txBody>
      </p:sp>
    </p:spTree>
    <p:extLst>
      <p:ext uri="{BB962C8B-B14F-4D97-AF65-F5344CB8AC3E}">
        <p14:creationId xmlns:p14="http://schemas.microsoft.com/office/powerpoint/2010/main" val="26657191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BF51010-14C9-4BE0-BADA-26A81151B46A}" type="datetimeFigureOut">
              <a:rPr lang="en-US" smtClean="0"/>
              <a:t>3/19/2025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D9FC24-6F26-4B9E-8B1B-F746D1B11B1E}" type="slidenum">
              <a:rPr lang="en-US" smtClean="0"/>
              <a:t>‹#›</a:t>
            </a:fld>
            <a:endParaRPr lang="en-US"/>
          </a:p>
        </p:txBody>
      </p:sp>
    </p:spTree>
    <p:extLst>
      <p:ext uri="{BB962C8B-B14F-4D97-AF65-F5344CB8AC3E}">
        <p14:creationId xmlns:p14="http://schemas.microsoft.com/office/powerpoint/2010/main" val="19063892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BF51010-14C9-4BE0-BADA-26A81151B46A}" type="datetimeFigureOut">
              <a:rPr lang="en-US" smtClean="0"/>
              <a:t>3/19/2025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D9FC24-6F26-4B9E-8B1B-F746D1B11B1E}" type="slidenum">
              <a:rPr lang="en-US" smtClean="0"/>
              <a:t>‹#›</a:t>
            </a:fld>
            <a:endParaRPr lang="en-US"/>
          </a:p>
        </p:txBody>
      </p:sp>
    </p:spTree>
    <p:extLst>
      <p:ext uri="{BB962C8B-B14F-4D97-AF65-F5344CB8AC3E}">
        <p14:creationId xmlns:p14="http://schemas.microsoft.com/office/powerpoint/2010/main" val="17147698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BF51010-14C9-4BE0-BADA-26A81151B46A}" type="datetimeFigureOut">
              <a:rPr lang="en-US" smtClean="0"/>
              <a:t>3/19/2025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D9FC24-6F26-4B9E-8B1B-F746D1B11B1E}" type="slidenum">
              <a:rPr lang="en-US" smtClean="0"/>
              <a:t>‹#›</a:t>
            </a:fld>
            <a:endParaRPr lang="en-US"/>
          </a:p>
        </p:txBody>
      </p:sp>
    </p:spTree>
    <p:extLst>
      <p:ext uri="{BB962C8B-B14F-4D97-AF65-F5344CB8AC3E}">
        <p14:creationId xmlns:p14="http://schemas.microsoft.com/office/powerpoint/2010/main" val="5742455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BF51010-14C9-4BE0-BADA-26A81151B46A}" type="datetimeFigureOut">
              <a:rPr lang="en-US" smtClean="0"/>
              <a:t>3/19/2025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D9FC24-6F26-4B9E-8B1B-F746D1B11B1E}" type="slidenum">
              <a:rPr lang="en-US" smtClean="0"/>
              <a:t>‹#›</a:t>
            </a:fld>
            <a:endParaRPr lang="en-US"/>
          </a:p>
        </p:txBody>
      </p:sp>
    </p:spTree>
    <p:extLst>
      <p:ext uri="{BB962C8B-B14F-4D97-AF65-F5344CB8AC3E}">
        <p14:creationId xmlns:p14="http://schemas.microsoft.com/office/powerpoint/2010/main" val="29058846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BF51010-14C9-4BE0-BADA-26A81151B46A}" type="datetimeFigureOut">
              <a:rPr lang="en-US" smtClean="0"/>
              <a:t>3/19/2025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D9FC24-6F26-4B9E-8B1B-F746D1B11B1E}" type="slidenum">
              <a:rPr lang="en-US" smtClean="0"/>
              <a:t>‹#›</a:t>
            </a:fld>
            <a:endParaRPr lang="en-US"/>
          </a:p>
        </p:txBody>
      </p:sp>
    </p:spTree>
    <p:extLst>
      <p:ext uri="{BB962C8B-B14F-4D97-AF65-F5344CB8AC3E}">
        <p14:creationId xmlns:p14="http://schemas.microsoft.com/office/powerpoint/2010/main" val="6363088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BF51010-14C9-4BE0-BADA-26A81151B46A}" type="datetimeFigureOut">
              <a:rPr lang="en-US" smtClean="0"/>
              <a:t>3/19/2025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D9FC24-6F26-4B9E-8B1B-F746D1B11B1E}" type="slidenum">
              <a:rPr lang="en-US" smtClean="0"/>
              <a:t>‹#›</a:t>
            </a:fld>
            <a:endParaRPr lang="en-US"/>
          </a:p>
        </p:txBody>
      </p:sp>
    </p:spTree>
    <p:extLst>
      <p:ext uri="{BB962C8B-B14F-4D97-AF65-F5344CB8AC3E}">
        <p14:creationId xmlns:p14="http://schemas.microsoft.com/office/powerpoint/2010/main" val="6921581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le + Text">
    <p:bg>
      <p:bgPr>
        <a:solidFill>
          <a:srgbClr val="DEDED4"/>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8" name="Freeform: Shape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n-US" noProof="0"/>
              <a:t>Click to edit Master title style</a:t>
            </a:r>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grpSp>
        <p:nvGrpSpPr>
          <p:cNvPr id="15" name="Group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3" name="Text Placeholder 22">
            <a:extLst>
              <a:ext uri="{FF2B5EF4-FFF2-40B4-BE49-F238E27FC236}">
                <a16:creationId xmlns:a16="http://schemas.microsoft.com/office/drawing/2014/main" id="{03618670-D1E4-466C-BDB5-FC890AC31457}"/>
              </a:ext>
            </a:extLst>
          </p:cNvPr>
          <p:cNvSpPr>
            <a:spLocks noGrp="1"/>
          </p:cNvSpPr>
          <p:nvPr>
            <p:ph type="body" sz="quarter" idx="13"/>
          </p:nvPr>
        </p:nvSpPr>
        <p:spPr>
          <a:xfrm>
            <a:off x="444500" y="1625385"/>
            <a:ext cx="6718300" cy="4093243"/>
          </a:xfrm>
        </p:spPr>
        <p:txBody>
          <a:bodyPr>
            <a:noAutofit/>
          </a:bodyPr>
          <a:lstStyle>
            <a:lvl1pPr>
              <a:lnSpc>
                <a:spcPct val="100000"/>
              </a:lnSpc>
              <a:spcBef>
                <a:spcPts val="600"/>
              </a:spcBef>
              <a:spcAft>
                <a:spcPts val="400"/>
              </a:spcAft>
              <a:defRPr sz="1600">
                <a:solidFill>
                  <a:schemeClr val="bg1"/>
                </a:solidFill>
                <a:latin typeface="+mn-lt"/>
                <a:cs typeface="Arial" panose="020B0604020202020204" pitchFamily="34" charset="0"/>
              </a:defRPr>
            </a:lvl1pPr>
            <a:lvl2pPr>
              <a:lnSpc>
                <a:spcPct val="100000"/>
              </a:lnSpc>
              <a:spcBef>
                <a:spcPts val="600"/>
              </a:spcBef>
              <a:spcAft>
                <a:spcPts val="400"/>
              </a:spcAft>
              <a:defRPr sz="1400">
                <a:solidFill>
                  <a:schemeClr val="bg1"/>
                </a:solidFill>
                <a:latin typeface="+mn-lt"/>
                <a:cs typeface="Arial" panose="020B0604020202020204" pitchFamily="34" charset="0"/>
              </a:defRPr>
            </a:lvl2pPr>
            <a:lvl3pPr>
              <a:lnSpc>
                <a:spcPct val="100000"/>
              </a:lnSpc>
              <a:spcBef>
                <a:spcPts val="600"/>
              </a:spcBef>
              <a:spcAft>
                <a:spcPts val="400"/>
              </a:spcAft>
              <a:defRPr sz="1200">
                <a:solidFill>
                  <a:schemeClr val="bg1"/>
                </a:solidFill>
                <a:latin typeface="+mn-lt"/>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noProof="0"/>
              <a:t>Click to edit Master text styles</a:t>
            </a:r>
          </a:p>
          <a:p>
            <a:pPr lvl="1"/>
            <a:r>
              <a:rPr lang="en-US" noProof="0"/>
              <a:t>Second level</a:t>
            </a:r>
          </a:p>
          <a:p>
            <a:pPr lvl="2"/>
            <a:r>
              <a:rPr lang="en-US" noProof="0"/>
              <a:t>Third level</a:t>
            </a:r>
          </a:p>
        </p:txBody>
      </p:sp>
    </p:spTree>
    <p:extLst>
      <p:ext uri="{BB962C8B-B14F-4D97-AF65-F5344CB8AC3E}">
        <p14:creationId xmlns:p14="http://schemas.microsoft.com/office/powerpoint/2010/main" val="14326331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BF51010-14C9-4BE0-BADA-26A81151B46A}" type="datetimeFigureOut">
              <a:rPr lang="en-US" smtClean="0"/>
              <a:t>3/19/2025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951856" y="5867131"/>
            <a:ext cx="551167" cy="365125"/>
          </a:xfrm>
        </p:spPr>
        <p:txBody>
          <a:bodyPr/>
          <a:lstStyle/>
          <a:p>
            <a:fld id="{95D9FC24-6F26-4B9E-8B1B-F746D1B11B1E}" type="slidenum">
              <a:rPr lang="en-US" smtClean="0"/>
              <a:t>‹#›</a:t>
            </a:fld>
            <a:endParaRPr lang="en-US"/>
          </a:p>
        </p:txBody>
      </p:sp>
    </p:spTree>
    <p:extLst>
      <p:ext uri="{BB962C8B-B14F-4D97-AF65-F5344CB8AC3E}">
        <p14:creationId xmlns:p14="http://schemas.microsoft.com/office/powerpoint/2010/main" val="3897700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BF51010-14C9-4BE0-BADA-26A81151B46A}" type="datetimeFigureOut">
              <a:rPr lang="en-US" smtClean="0"/>
              <a:t>3/19/2025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D9FC24-6F26-4B9E-8B1B-F746D1B11B1E}" type="slidenum">
              <a:rPr lang="en-US" smtClean="0"/>
              <a:t>‹#›</a:t>
            </a:fld>
            <a:endParaRPr lang="en-US"/>
          </a:p>
        </p:txBody>
      </p:sp>
    </p:spTree>
    <p:extLst>
      <p:ext uri="{BB962C8B-B14F-4D97-AF65-F5344CB8AC3E}">
        <p14:creationId xmlns:p14="http://schemas.microsoft.com/office/powerpoint/2010/main" val="11617060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BF51010-14C9-4BE0-BADA-26A81151B46A}" type="datetimeFigureOut">
              <a:rPr lang="en-US" smtClean="0"/>
              <a:t>3/19/2025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D9FC24-6F26-4B9E-8B1B-F746D1B11B1E}" type="slidenum">
              <a:rPr lang="en-US" smtClean="0"/>
              <a:t>‹#›</a:t>
            </a:fld>
            <a:endParaRPr lang="en-US"/>
          </a:p>
        </p:txBody>
      </p:sp>
    </p:spTree>
    <p:extLst>
      <p:ext uri="{BB962C8B-B14F-4D97-AF65-F5344CB8AC3E}">
        <p14:creationId xmlns:p14="http://schemas.microsoft.com/office/powerpoint/2010/main" val="105192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BF51010-14C9-4BE0-BADA-26A81151B46A}" type="datetimeFigureOut">
              <a:rPr lang="en-US" smtClean="0"/>
              <a:t>3/19/2025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D9FC24-6F26-4B9E-8B1B-F746D1B11B1E}" type="slidenum">
              <a:rPr lang="en-US" smtClean="0"/>
              <a:t>‹#›</a:t>
            </a:fld>
            <a:endParaRPr lang="en-US"/>
          </a:p>
        </p:txBody>
      </p:sp>
    </p:spTree>
    <p:extLst>
      <p:ext uri="{BB962C8B-B14F-4D97-AF65-F5344CB8AC3E}">
        <p14:creationId xmlns:p14="http://schemas.microsoft.com/office/powerpoint/2010/main" val="37348088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BF51010-14C9-4BE0-BADA-26A81151B46A}" type="datetimeFigureOut">
              <a:rPr lang="en-US" smtClean="0"/>
              <a:t>3/19/2025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D9FC24-6F26-4B9E-8B1B-F746D1B11B1E}" type="slidenum">
              <a:rPr lang="en-US" smtClean="0"/>
              <a:t>‹#›</a:t>
            </a:fld>
            <a:endParaRPr lang="en-US"/>
          </a:p>
        </p:txBody>
      </p:sp>
    </p:spTree>
    <p:extLst>
      <p:ext uri="{BB962C8B-B14F-4D97-AF65-F5344CB8AC3E}">
        <p14:creationId xmlns:p14="http://schemas.microsoft.com/office/powerpoint/2010/main" val="28391473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F51010-14C9-4BE0-BADA-26A81151B46A}" type="datetimeFigureOut">
              <a:rPr lang="en-US" smtClean="0"/>
              <a:t>3/19/2025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D9FC24-6F26-4B9E-8B1B-F746D1B11B1E}" type="slidenum">
              <a:rPr lang="en-US" smtClean="0"/>
              <a:t>‹#›</a:t>
            </a:fld>
            <a:endParaRPr lang="en-US"/>
          </a:p>
        </p:txBody>
      </p:sp>
    </p:spTree>
    <p:extLst>
      <p:ext uri="{BB962C8B-B14F-4D97-AF65-F5344CB8AC3E}">
        <p14:creationId xmlns:p14="http://schemas.microsoft.com/office/powerpoint/2010/main" val="29526284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BF51010-14C9-4BE0-BADA-26A81151B46A}" type="datetimeFigureOut">
              <a:rPr lang="en-US" smtClean="0"/>
              <a:t>3/19/2025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D9FC24-6F26-4B9E-8B1B-F746D1B11B1E}" type="slidenum">
              <a:rPr lang="en-US" smtClean="0"/>
              <a:t>‹#›</a:t>
            </a:fld>
            <a:endParaRPr lang="en-US"/>
          </a:p>
        </p:txBody>
      </p:sp>
    </p:spTree>
    <p:extLst>
      <p:ext uri="{BB962C8B-B14F-4D97-AF65-F5344CB8AC3E}">
        <p14:creationId xmlns:p14="http://schemas.microsoft.com/office/powerpoint/2010/main" val="25382277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BF51010-14C9-4BE0-BADA-26A81151B46A}" type="datetimeFigureOut">
              <a:rPr lang="en-US" smtClean="0"/>
              <a:t>3/19/2025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D9FC24-6F26-4B9E-8B1B-F746D1B11B1E}" type="slidenum">
              <a:rPr lang="en-US" smtClean="0"/>
              <a:t>‹#›</a:t>
            </a:fld>
            <a:endParaRPr lang="en-US"/>
          </a:p>
        </p:txBody>
      </p:sp>
    </p:spTree>
    <p:extLst>
      <p:ext uri="{BB962C8B-B14F-4D97-AF65-F5344CB8AC3E}">
        <p14:creationId xmlns:p14="http://schemas.microsoft.com/office/powerpoint/2010/main" val="30924521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BF51010-14C9-4BE0-BADA-26A81151B46A}" type="datetimeFigureOut">
              <a:rPr lang="en-US" smtClean="0"/>
              <a:t>3/19/2025</a:t>
            </a:fld>
            <a:endParaRPr lang="en-US"/>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5D9FC24-6F26-4B9E-8B1B-F746D1B11B1E}" type="slidenum">
              <a:rPr lang="en-US" smtClean="0"/>
              <a:t>‹#›</a:t>
            </a:fld>
            <a:endParaRPr lang="en-US"/>
          </a:p>
        </p:txBody>
      </p:sp>
    </p:spTree>
    <p:extLst>
      <p:ext uri="{BB962C8B-B14F-4D97-AF65-F5344CB8AC3E}">
        <p14:creationId xmlns:p14="http://schemas.microsoft.com/office/powerpoint/2010/main" val="3114804664"/>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 id="2147483742" r:id="rId12"/>
    <p:sldLayoutId id="2147483743" r:id="rId13"/>
    <p:sldLayoutId id="2147483744" r:id="rId14"/>
    <p:sldLayoutId id="2147483745" r:id="rId15"/>
    <p:sldLayoutId id="2147483746" r:id="rId16"/>
    <p:sldLayoutId id="2147483747" r:id="rId17"/>
    <p:sldLayoutId id="2147483749" r:id="rId18"/>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680B22-345E-073B-D181-427007A1B3B1}"/>
              </a:ext>
            </a:extLst>
          </p:cNvPr>
          <p:cNvSpPr>
            <a:spLocks noGrp="1"/>
          </p:cNvSpPr>
          <p:nvPr>
            <p:ph type="ctrTitle"/>
          </p:nvPr>
        </p:nvSpPr>
        <p:spPr>
          <a:xfrm>
            <a:off x="1377955" y="1822675"/>
            <a:ext cx="10814045" cy="1039058"/>
          </a:xfrm>
        </p:spPr>
        <p:txBody>
          <a:bodyPr/>
          <a:lstStyle/>
          <a:p>
            <a:r>
              <a:rPr lang="en-US" dirty="0"/>
              <a:t>Maine Public Utilities Commission</a:t>
            </a:r>
          </a:p>
        </p:txBody>
      </p:sp>
      <p:sp>
        <p:nvSpPr>
          <p:cNvPr id="3" name="Subtitle 2">
            <a:extLst>
              <a:ext uri="{FF2B5EF4-FFF2-40B4-BE49-F238E27FC236}">
                <a16:creationId xmlns:a16="http://schemas.microsoft.com/office/drawing/2014/main" id="{9C3E572A-04B5-53F1-A1C5-319139F92C58}"/>
              </a:ext>
            </a:extLst>
          </p:cNvPr>
          <p:cNvSpPr>
            <a:spLocks noGrp="1"/>
          </p:cNvSpPr>
          <p:nvPr>
            <p:ph type="subTitle" idx="1"/>
          </p:nvPr>
        </p:nvSpPr>
        <p:spPr>
          <a:xfrm>
            <a:off x="3365770" y="3107086"/>
            <a:ext cx="7475771" cy="643827"/>
          </a:xfrm>
        </p:spPr>
        <p:txBody>
          <a:bodyPr>
            <a:normAutofit/>
          </a:bodyPr>
          <a:lstStyle/>
          <a:p>
            <a:r>
              <a:rPr lang="en-US" sz="3200" dirty="0"/>
              <a:t>Damage Prevention Program – MUST 2025</a:t>
            </a:r>
          </a:p>
        </p:txBody>
      </p:sp>
    </p:spTree>
    <p:extLst>
      <p:ext uri="{BB962C8B-B14F-4D97-AF65-F5344CB8AC3E}">
        <p14:creationId xmlns:p14="http://schemas.microsoft.com/office/powerpoint/2010/main" val="31911012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F74FC8-F87B-A1D1-0BAE-8CB5FC894067}"/>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938A69A-36A5-F184-6576-1051F069F239}"/>
              </a:ext>
            </a:extLst>
          </p:cNvPr>
          <p:cNvSpPr>
            <a:spLocks noGrp="1"/>
          </p:cNvSpPr>
          <p:nvPr>
            <p:ph type="sldNum" sz="quarter" idx="12"/>
          </p:nvPr>
        </p:nvSpPr>
        <p:spPr/>
        <p:txBody>
          <a:bodyPr/>
          <a:lstStyle/>
          <a:p>
            <a:fld id="{C263D6C4-4840-40CC-AC84-17E24B3B7BDE}" type="slidenum">
              <a:rPr lang="en-US" noProof="0" smtClean="0"/>
              <a:pPr/>
              <a:t>10</a:t>
            </a:fld>
            <a:endParaRPr lang="en-US" noProof="0" dirty="0"/>
          </a:p>
        </p:txBody>
      </p:sp>
      <p:sp>
        <p:nvSpPr>
          <p:cNvPr id="6" name="TextBox 5">
            <a:extLst>
              <a:ext uri="{FF2B5EF4-FFF2-40B4-BE49-F238E27FC236}">
                <a16:creationId xmlns:a16="http://schemas.microsoft.com/office/drawing/2014/main" id="{D3A88048-C27E-F5AF-0FB0-1F95BD61104E}"/>
              </a:ext>
            </a:extLst>
          </p:cNvPr>
          <p:cNvSpPr txBox="1"/>
          <p:nvPr/>
        </p:nvSpPr>
        <p:spPr>
          <a:xfrm>
            <a:off x="2085109" y="196972"/>
            <a:ext cx="8021782" cy="2062103"/>
          </a:xfrm>
          <a:prstGeom prst="rect">
            <a:avLst/>
          </a:prstGeom>
          <a:noFill/>
        </p:spPr>
        <p:txBody>
          <a:bodyPr wrap="square">
            <a:spAutoFit/>
          </a:bodyPr>
          <a:lstStyle/>
          <a:p>
            <a:pPr algn="ctr" defTabSz="457200"/>
            <a:r>
              <a:rPr lang="en-US" sz="4800" b="1" u="sng" dirty="0">
                <a:latin typeface="Calibri" panose="020F0502020204030204" pitchFamily="34" charset="0"/>
                <a:cs typeface="Calibri" panose="020F0502020204030204" pitchFamily="34" charset="0"/>
              </a:rPr>
              <a:t>Recent Law Changes</a:t>
            </a:r>
          </a:p>
          <a:p>
            <a:pPr algn="ctr" defTabSz="457200"/>
            <a:endParaRPr lang="en-US" sz="4000" b="1" dirty="0">
              <a:latin typeface="Calibri" panose="020F0502020204030204" pitchFamily="34" charset="0"/>
              <a:cs typeface="Calibri" panose="020F0502020204030204" pitchFamily="34" charset="0"/>
            </a:endParaRPr>
          </a:p>
          <a:p>
            <a:pPr algn="ctr" defTabSz="457200"/>
            <a:r>
              <a:rPr lang="en-US" sz="4000" b="1" dirty="0">
                <a:latin typeface="Calibri" panose="020F0502020204030204" pitchFamily="34" charset="0"/>
                <a:cs typeface="Calibri" panose="020F0502020204030204" pitchFamily="34" charset="0"/>
              </a:rPr>
              <a:t>“Underground Facility” Definition</a:t>
            </a:r>
          </a:p>
        </p:txBody>
      </p:sp>
      <p:sp>
        <p:nvSpPr>
          <p:cNvPr id="8" name="TextBox 7">
            <a:extLst>
              <a:ext uri="{FF2B5EF4-FFF2-40B4-BE49-F238E27FC236}">
                <a16:creationId xmlns:a16="http://schemas.microsoft.com/office/drawing/2014/main" id="{02889FF9-D00A-90FC-C6CA-18723769806A}"/>
              </a:ext>
            </a:extLst>
          </p:cNvPr>
          <p:cNvSpPr txBox="1"/>
          <p:nvPr/>
        </p:nvSpPr>
        <p:spPr>
          <a:xfrm>
            <a:off x="2085109" y="2690710"/>
            <a:ext cx="8120495" cy="1938992"/>
          </a:xfrm>
          <a:prstGeom prst="rect">
            <a:avLst/>
          </a:prstGeom>
          <a:noFill/>
        </p:spPr>
        <p:txBody>
          <a:bodyPr wrap="square">
            <a:spAutoFit/>
          </a:bodyPr>
          <a:lstStyle/>
          <a:p>
            <a:pPr defTabSz="457200">
              <a:spcBef>
                <a:spcPct val="0"/>
              </a:spcBef>
            </a:pPr>
            <a:r>
              <a:rPr lang="en-US" altLang="en-US" sz="2400" b="1" dirty="0">
                <a:latin typeface="Calibri" panose="020F0502020204030204" pitchFamily="34" charset="0"/>
                <a:cs typeface="Calibri" panose="020F0502020204030204" pitchFamily="34" charset="0"/>
              </a:rPr>
              <a:t>Chapter 895 § 2(U):</a:t>
            </a:r>
          </a:p>
          <a:p>
            <a:pPr defTabSz="457200">
              <a:spcBef>
                <a:spcPct val="0"/>
              </a:spcBef>
            </a:pPr>
            <a:endParaRPr lang="en-US" altLang="en-US" sz="2400" b="1" dirty="0">
              <a:latin typeface="Calibri" panose="020F0502020204030204" pitchFamily="34" charset="0"/>
              <a:cs typeface="Calibri" panose="020F0502020204030204" pitchFamily="34" charset="0"/>
            </a:endParaRPr>
          </a:p>
          <a:p>
            <a:pPr defTabSz="457200">
              <a:spcBef>
                <a:spcPct val="0"/>
              </a:spcBef>
            </a:pPr>
            <a:r>
              <a:rPr lang="en-US" altLang="en-US" sz="2400" b="1" dirty="0">
                <a:latin typeface="Calibri" panose="020F0502020204030204" pitchFamily="34" charset="0"/>
                <a:cs typeface="Calibri" panose="020F0502020204030204" pitchFamily="34" charset="0"/>
              </a:rPr>
              <a:t>Definition of </a:t>
            </a:r>
            <a:r>
              <a:rPr lang="en-US" altLang="en-US" sz="2400" b="1" u="sng" dirty="0">
                <a:latin typeface="Calibri" panose="020F0502020204030204" pitchFamily="34" charset="0"/>
                <a:cs typeface="Calibri" panose="020F0502020204030204" pitchFamily="34" charset="0"/>
              </a:rPr>
              <a:t>Underground Facility</a:t>
            </a:r>
            <a:r>
              <a:rPr lang="en-US" altLang="en-US" sz="2400" b="1" dirty="0">
                <a:latin typeface="Calibri" panose="020F0502020204030204" pitchFamily="34" charset="0"/>
                <a:cs typeface="Calibri" panose="020F0502020204030204" pitchFamily="34" charset="0"/>
              </a:rPr>
              <a:t>: Any item of personal property buried or placed below ground for use in connection with the storage or conveyance of…</a:t>
            </a:r>
            <a:r>
              <a:rPr lang="en-US" altLang="en-US" sz="2400" b="1" dirty="0">
                <a:solidFill>
                  <a:srgbClr val="C00000"/>
                </a:solidFill>
                <a:latin typeface="Calibri" panose="020F0502020204030204" pitchFamily="34" charset="0"/>
                <a:cs typeface="Calibri" panose="020F0502020204030204" pitchFamily="34" charset="0"/>
              </a:rPr>
              <a:t>liquefied propane gas</a:t>
            </a:r>
            <a:r>
              <a:rPr lang="en-US" altLang="en-US" sz="2400" b="1" dirty="0">
                <a:latin typeface="Calibri" panose="020F0502020204030204" pitchFamily="34" charset="0"/>
                <a:cs typeface="Calibri" panose="020F0502020204030204" pitchFamily="34" charset="0"/>
              </a:rPr>
              <a:t>…</a:t>
            </a:r>
            <a:endParaRPr lang="en-US" altLang="en-US" sz="2400" b="1" dirty="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702377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F1A673-1034-BFB8-5E74-4B1CD9E76884}"/>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4D38533-64DD-3FB1-A3CC-D7B78154989B}"/>
              </a:ext>
            </a:extLst>
          </p:cNvPr>
          <p:cNvSpPr>
            <a:spLocks noGrp="1"/>
          </p:cNvSpPr>
          <p:nvPr>
            <p:ph type="sldNum" sz="quarter" idx="12"/>
          </p:nvPr>
        </p:nvSpPr>
        <p:spPr/>
        <p:txBody>
          <a:bodyPr/>
          <a:lstStyle/>
          <a:p>
            <a:fld id="{C263D6C4-4840-40CC-AC84-17E24B3B7BDE}" type="slidenum">
              <a:rPr lang="en-US" noProof="0" smtClean="0"/>
              <a:pPr/>
              <a:t>11</a:t>
            </a:fld>
            <a:endParaRPr lang="en-US" noProof="0" dirty="0"/>
          </a:p>
        </p:txBody>
      </p:sp>
      <p:sp>
        <p:nvSpPr>
          <p:cNvPr id="6" name="TextBox 5">
            <a:extLst>
              <a:ext uri="{FF2B5EF4-FFF2-40B4-BE49-F238E27FC236}">
                <a16:creationId xmlns:a16="http://schemas.microsoft.com/office/drawing/2014/main" id="{AC1CC09A-0B66-BFC1-375E-8606A3FD812F}"/>
              </a:ext>
            </a:extLst>
          </p:cNvPr>
          <p:cNvSpPr txBox="1"/>
          <p:nvPr/>
        </p:nvSpPr>
        <p:spPr>
          <a:xfrm>
            <a:off x="2687505" y="128878"/>
            <a:ext cx="8021782" cy="2062103"/>
          </a:xfrm>
          <a:prstGeom prst="rect">
            <a:avLst/>
          </a:prstGeom>
          <a:noFill/>
        </p:spPr>
        <p:txBody>
          <a:bodyPr wrap="square">
            <a:spAutoFit/>
          </a:bodyPr>
          <a:lstStyle/>
          <a:p>
            <a:pPr algn="ctr" defTabSz="457200"/>
            <a:r>
              <a:rPr lang="en-US" sz="4800" b="1" u="sng" dirty="0">
                <a:latin typeface="Calibri" panose="020F0502020204030204" pitchFamily="34" charset="0"/>
                <a:cs typeface="Calibri" panose="020F0502020204030204" pitchFamily="34" charset="0"/>
              </a:rPr>
              <a:t>Recent Law Changes</a:t>
            </a:r>
          </a:p>
          <a:p>
            <a:pPr algn="ctr" defTabSz="457200"/>
            <a:endParaRPr lang="en-US" sz="4000" b="1" dirty="0">
              <a:latin typeface="Calibri" panose="020F0502020204030204" pitchFamily="34" charset="0"/>
              <a:cs typeface="Calibri" panose="020F0502020204030204" pitchFamily="34" charset="0"/>
            </a:endParaRPr>
          </a:p>
          <a:p>
            <a:pPr algn="ctr" defTabSz="457200"/>
            <a:r>
              <a:rPr lang="en-US" sz="4000" b="1" dirty="0">
                <a:latin typeface="Calibri" panose="020F0502020204030204" pitchFamily="34" charset="0"/>
                <a:cs typeface="Calibri" panose="020F0502020204030204" pitchFamily="34" charset="0"/>
              </a:rPr>
              <a:t>“Underground Facility” Definition</a:t>
            </a:r>
          </a:p>
        </p:txBody>
      </p:sp>
      <p:sp>
        <p:nvSpPr>
          <p:cNvPr id="8" name="TextBox 7">
            <a:extLst>
              <a:ext uri="{FF2B5EF4-FFF2-40B4-BE49-F238E27FC236}">
                <a16:creationId xmlns:a16="http://schemas.microsoft.com/office/drawing/2014/main" id="{8495F4F0-A9A1-7D21-59A7-12AE5591AD69}"/>
              </a:ext>
            </a:extLst>
          </p:cNvPr>
          <p:cNvSpPr txBox="1"/>
          <p:nvPr/>
        </p:nvSpPr>
        <p:spPr>
          <a:xfrm>
            <a:off x="2687505" y="2189956"/>
            <a:ext cx="8120495" cy="3693319"/>
          </a:xfrm>
          <a:prstGeom prst="rect">
            <a:avLst/>
          </a:prstGeom>
          <a:noFill/>
        </p:spPr>
        <p:txBody>
          <a:bodyPr wrap="square">
            <a:spAutoFit/>
          </a:bodyPr>
          <a:lstStyle/>
          <a:p>
            <a:pPr defTabSz="457200">
              <a:spcBef>
                <a:spcPct val="0"/>
              </a:spcBef>
            </a:pPr>
            <a:r>
              <a:rPr lang="en-US" altLang="en-US" sz="1800" b="1" dirty="0">
                <a:latin typeface="Calibri" panose="020F0502020204030204" pitchFamily="34" charset="0"/>
                <a:cs typeface="Calibri" panose="020F0502020204030204" pitchFamily="34" charset="0"/>
              </a:rPr>
              <a:t>Chapter 895 § 2(U):</a:t>
            </a:r>
          </a:p>
          <a:p>
            <a:pPr defTabSz="457200">
              <a:spcBef>
                <a:spcPct val="0"/>
              </a:spcBef>
            </a:pPr>
            <a:endParaRPr lang="en-US" altLang="en-US" b="1" dirty="0">
              <a:latin typeface="Calibri" panose="020F0502020204030204" pitchFamily="34" charset="0"/>
              <a:cs typeface="Calibri" panose="020F0502020204030204" pitchFamily="34" charset="0"/>
            </a:endParaRPr>
          </a:p>
          <a:p>
            <a:pPr defTabSz="457200">
              <a:spcBef>
                <a:spcPct val="0"/>
              </a:spcBef>
            </a:pPr>
            <a:r>
              <a:rPr lang="en-US" altLang="en-US" b="1" dirty="0">
                <a:latin typeface="Calibri" panose="020F0502020204030204" pitchFamily="34" charset="0"/>
                <a:cs typeface="Calibri" panose="020F0502020204030204" pitchFamily="34" charset="0"/>
              </a:rPr>
              <a:t>This definition shall not include:</a:t>
            </a:r>
          </a:p>
          <a:p>
            <a:pPr defTabSz="457200">
              <a:spcBef>
                <a:spcPct val="0"/>
              </a:spcBef>
            </a:pPr>
            <a:endParaRPr lang="en-US" altLang="en-US" b="1" dirty="0">
              <a:latin typeface="Calibri" panose="020F0502020204030204" pitchFamily="34" charset="0"/>
              <a:cs typeface="Calibri" panose="020F0502020204030204" pitchFamily="34" charset="0"/>
            </a:endParaRPr>
          </a:p>
          <a:p>
            <a:pPr defTabSz="457200">
              <a:spcBef>
                <a:spcPct val="0"/>
              </a:spcBef>
            </a:pPr>
            <a:r>
              <a:rPr lang="en-US" altLang="en-US" b="1" dirty="0">
                <a:solidFill>
                  <a:srgbClr val="C00000"/>
                </a:solidFill>
                <a:latin typeface="Calibri" panose="020F0502020204030204" pitchFamily="34" charset="0"/>
                <a:cs typeface="Calibri" panose="020F0502020204030204" pitchFamily="34" charset="0"/>
              </a:rPr>
              <a:t>	(2) Liquefied propane gas distribution systems that have underground pipes 	located on a residential lot if:</a:t>
            </a:r>
          </a:p>
          <a:p>
            <a:pPr defTabSz="457200">
              <a:spcBef>
                <a:spcPct val="0"/>
              </a:spcBef>
            </a:pPr>
            <a:r>
              <a:rPr lang="en-US" altLang="en-US" b="1" dirty="0">
                <a:solidFill>
                  <a:srgbClr val="C00000"/>
                </a:solidFill>
                <a:latin typeface="Calibri" panose="020F0502020204030204" pitchFamily="34" charset="0"/>
                <a:cs typeface="Calibri" panose="020F0502020204030204" pitchFamily="34" charset="0"/>
              </a:rPr>
              <a:t>		(a) The residential lot has no more than one structure connected by 			underground pipes to a liquefied propane gas distribution system; </a:t>
            </a:r>
          </a:p>
          <a:p>
            <a:pPr defTabSz="457200">
              <a:spcBef>
                <a:spcPct val="0"/>
              </a:spcBef>
            </a:pPr>
            <a:r>
              <a:rPr lang="en-US" altLang="en-US" b="1" dirty="0">
                <a:solidFill>
                  <a:srgbClr val="C00000"/>
                </a:solidFill>
                <a:latin typeface="Calibri" panose="020F0502020204030204" pitchFamily="34" charset="0"/>
                <a:cs typeface="Calibri" panose="020F0502020204030204" pitchFamily="34" charset="0"/>
              </a:rPr>
              <a:t>		(b) The structure that is connected by underground pipes to a liquefied 			propane gas distribution system contains no more than 2 dwelling units; 		and</a:t>
            </a:r>
          </a:p>
          <a:p>
            <a:pPr defTabSz="457200">
              <a:spcBef>
                <a:spcPct val="0"/>
              </a:spcBef>
            </a:pPr>
            <a:r>
              <a:rPr lang="en-US" altLang="en-US" b="1" dirty="0">
                <a:solidFill>
                  <a:srgbClr val="C00000"/>
                </a:solidFill>
                <a:latin typeface="Calibri" panose="020F0502020204030204" pitchFamily="34" charset="0"/>
                <a:cs typeface="Calibri" panose="020F0502020204030204" pitchFamily="34" charset="0"/>
              </a:rPr>
              <a:t>		(c) The liquefied propane gas tank is located 25 feet or less from that 			structure.</a:t>
            </a:r>
          </a:p>
        </p:txBody>
      </p:sp>
    </p:spTree>
    <p:extLst>
      <p:ext uri="{BB962C8B-B14F-4D97-AF65-F5344CB8AC3E}">
        <p14:creationId xmlns:p14="http://schemas.microsoft.com/office/powerpoint/2010/main" val="9285635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4BE6E8-9005-ABEC-5E39-A7848CC8CA05}"/>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F1B8813-6F49-4E28-6AAC-E2AD24DCDCF6}"/>
              </a:ext>
            </a:extLst>
          </p:cNvPr>
          <p:cNvSpPr>
            <a:spLocks noGrp="1"/>
          </p:cNvSpPr>
          <p:nvPr>
            <p:ph type="sldNum" sz="quarter" idx="12"/>
          </p:nvPr>
        </p:nvSpPr>
        <p:spPr/>
        <p:txBody>
          <a:bodyPr/>
          <a:lstStyle/>
          <a:p>
            <a:fld id="{C263D6C4-4840-40CC-AC84-17E24B3B7BDE}" type="slidenum">
              <a:rPr lang="en-US" noProof="0" smtClean="0"/>
              <a:pPr/>
              <a:t>12</a:t>
            </a:fld>
            <a:endParaRPr lang="en-US" noProof="0" dirty="0"/>
          </a:p>
        </p:txBody>
      </p:sp>
      <p:sp>
        <p:nvSpPr>
          <p:cNvPr id="6" name="TextBox 5">
            <a:extLst>
              <a:ext uri="{FF2B5EF4-FFF2-40B4-BE49-F238E27FC236}">
                <a16:creationId xmlns:a16="http://schemas.microsoft.com/office/drawing/2014/main" id="{79383313-35B4-38E5-703F-7149E343B371}"/>
              </a:ext>
            </a:extLst>
          </p:cNvPr>
          <p:cNvSpPr txBox="1"/>
          <p:nvPr/>
        </p:nvSpPr>
        <p:spPr>
          <a:xfrm>
            <a:off x="2504656" y="192572"/>
            <a:ext cx="9325069" cy="1600438"/>
          </a:xfrm>
          <a:prstGeom prst="rect">
            <a:avLst/>
          </a:prstGeom>
          <a:noFill/>
        </p:spPr>
        <p:txBody>
          <a:bodyPr wrap="square">
            <a:spAutoFit/>
          </a:bodyPr>
          <a:lstStyle/>
          <a:p>
            <a:pPr algn="ctr" defTabSz="457200"/>
            <a:r>
              <a:rPr lang="en-US" sz="4800" b="1" u="sng" dirty="0">
                <a:latin typeface="Calibri" panose="020F0502020204030204" pitchFamily="34" charset="0"/>
                <a:cs typeface="Calibri" panose="020F0502020204030204" pitchFamily="34" charset="0"/>
              </a:rPr>
              <a:t>Recent Law Changes</a:t>
            </a:r>
          </a:p>
          <a:p>
            <a:pPr algn="ctr" defTabSz="457200"/>
            <a:endParaRPr lang="en-US" sz="1000" b="1" dirty="0">
              <a:latin typeface="Calibri" panose="020F0502020204030204" pitchFamily="34" charset="0"/>
              <a:cs typeface="Calibri" panose="020F0502020204030204" pitchFamily="34" charset="0"/>
            </a:endParaRPr>
          </a:p>
          <a:p>
            <a:pPr algn="ctr" defTabSz="457200"/>
            <a:r>
              <a:rPr lang="en-US" sz="4000" b="1" dirty="0">
                <a:latin typeface="Calibri" panose="020F0502020204030204" pitchFamily="34" charset="0"/>
                <a:cs typeface="Calibri" panose="020F0502020204030204" pitchFamily="34" charset="0"/>
              </a:rPr>
              <a:t>Responsibilities of the Excavator….Notice</a:t>
            </a:r>
          </a:p>
        </p:txBody>
      </p:sp>
      <p:sp>
        <p:nvSpPr>
          <p:cNvPr id="8" name="TextBox 7">
            <a:extLst>
              <a:ext uri="{FF2B5EF4-FFF2-40B4-BE49-F238E27FC236}">
                <a16:creationId xmlns:a16="http://schemas.microsoft.com/office/drawing/2014/main" id="{FCE110DE-93FC-26B3-AF01-4AF8A372E3F5}"/>
              </a:ext>
            </a:extLst>
          </p:cNvPr>
          <p:cNvSpPr txBox="1"/>
          <p:nvPr/>
        </p:nvSpPr>
        <p:spPr>
          <a:xfrm>
            <a:off x="3106944" y="2002029"/>
            <a:ext cx="8120495" cy="4985980"/>
          </a:xfrm>
          <a:prstGeom prst="rect">
            <a:avLst/>
          </a:prstGeom>
          <a:noFill/>
        </p:spPr>
        <p:txBody>
          <a:bodyPr wrap="square">
            <a:spAutoFit/>
          </a:bodyPr>
          <a:lstStyle/>
          <a:p>
            <a:pPr defTabSz="457200">
              <a:spcBef>
                <a:spcPct val="0"/>
              </a:spcBef>
            </a:pPr>
            <a:r>
              <a:rPr lang="en-US" altLang="en-US" sz="2000" b="1" dirty="0">
                <a:latin typeface="Calibri" panose="020F0502020204030204" pitchFamily="34" charset="0"/>
                <a:cs typeface="Calibri" panose="020F0502020204030204" pitchFamily="34" charset="0"/>
              </a:rPr>
              <a:t>Chapter 895 § 4(B)(1)(e)(ii):</a:t>
            </a:r>
          </a:p>
          <a:p>
            <a:pPr defTabSz="457200">
              <a:spcBef>
                <a:spcPct val="0"/>
              </a:spcBef>
            </a:pPr>
            <a:endParaRPr lang="en-US" altLang="en-US" sz="2000" b="1" dirty="0">
              <a:latin typeface="Calibri" panose="020F0502020204030204" pitchFamily="34" charset="0"/>
              <a:cs typeface="Calibri" panose="020F0502020204030204" pitchFamily="34" charset="0"/>
            </a:endParaRPr>
          </a:p>
          <a:p>
            <a:pPr defTabSz="457200">
              <a:spcBef>
                <a:spcPct val="0"/>
              </a:spcBef>
            </a:pPr>
            <a:r>
              <a:rPr lang="en-US" altLang="en-US" sz="2000" b="1" dirty="0">
                <a:latin typeface="Calibri" panose="020F0502020204030204" pitchFamily="34" charset="0"/>
                <a:cs typeface="Calibri" panose="020F0502020204030204" pitchFamily="34" charset="0"/>
              </a:rPr>
              <a:t>The location of the proposed excavation;</a:t>
            </a:r>
          </a:p>
          <a:p>
            <a:pPr defTabSz="457200">
              <a:spcBef>
                <a:spcPct val="0"/>
              </a:spcBef>
            </a:pPr>
            <a:endParaRPr lang="en-US" altLang="en-US" sz="2000" b="1" dirty="0">
              <a:latin typeface="Calibri" panose="020F0502020204030204" pitchFamily="34" charset="0"/>
              <a:cs typeface="Calibri" panose="020F0502020204030204" pitchFamily="34" charset="0"/>
            </a:endParaRPr>
          </a:p>
          <a:p>
            <a:pPr defTabSz="457200">
              <a:spcBef>
                <a:spcPct val="0"/>
              </a:spcBef>
            </a:pPr>
            <a:r>
              <a:rPr lang="en-US" altLang="en-US" sz="2000" b="1" dirty="0">
                <a:solidFill>
                  <a:srgbClr val="C00000"/>
                </a:solidFill>
                <a:latin typeface="Calibri" panose="020F0502020204030204" pitchFamily="34" charset="0"/>
                <a:cs typeface="Calibri" panose="020F0502020204030204" pitchFamily="34" charset="0"/>
              </a:rPr>
              <a:t>must be clearly identified and defined in Dig Safe’s System by choosing the most precise excavation site option(s):</a:t>
            </a:r>
          </a:p>
          <a:p>
            <a:pPr defTabSz="457200">
              <a:spcBef>
                <a:spcPct val="0"/>
              </a:spcBef>
            </a:pPr>
            <a:r>
              <a:rPr lang="en-US" altLang="en-US" sz="2000" b="1" dirty="0">
                <a:solidFill>
                  <a:srgbClr val="C00000"/>
                </a:solidFill>
                <a:latin typeface="Calibri" panose="020F0502020204030204" pitchFamily="34" charset="0"/>
                <a:cs typeface="Calibri" panose="020F0502020204030204" pitchFamily="34" charset="0"/>
              </a:rPr>
              <a:t>	a. Street Address, enter the parcel address or enter the address range, 	or enter 	the street name when working on the entire length of the 	road;</a:t>
            </a:r>
          </a:p>
          <a:p>
            <a:pPr defTabSz="457200">
              <a:spcBef>
                <a:spcPct val="0"/>
              </a:spcBef>
            </a:pPr>
            <a:r>
              <a:rPr lang="en-US" altLang="en-US" sz="2000" b="1" dirty="0">
                <a:solidFill>
                  <a:srgbClr val="C00000"/>
                </a:solidFill>
                <a:latin typeface="Calibri" panose="020F0502020204030204" pitchFamily="34" charset="0"/>
                <a:cs typeface="Calibri" panose="020F0502020204030204" pitchFamily="34" charset="0"/>
              </a:rPr>
              <a:t>	b. Global Positioning System (GPS) Coordinates;</a:t>
            </a:r>
          </a:p>
          <a:p>
            <a:pPr defTabSz="457200">
              <a:spcBef>
                <a:spcPct val="0"/>
              </a:spcBef>
            </a:pPr>
            <a:r>
              <a:rPr lang="en-US" altLang="en-US" sz="2000" b="1" dirty="0">
                <a:solidFill>
                  <a:srgbClr val="C00000"/>
                </a:solidFill>
                <a:latin typeface="Calibri" panose="020F0502020204030204" pitchFamily="34" charset="0"/>
                <a:cs typeface="Calibri" panose="020F0502020204030204" pitchFamily="34" charset="0"/>
              </a:rPr>
              <a:t>	c. Intersection of two streets; or</a:t>
            </a:r>
          </a:p>
          <a:p>
            <a:pPr defTabSz="457200">
              <a:spcBef>
                <a:spcPct val="0"/>
              </a:spcBef>
            </a:pPr>
            <a:r>
              <a:rPr lang="en-US" altLang="en-US" sz="2000" b="1" dirty="0">
                <a:solidFill>
                  <a:srgbClr val="C00000"/>
                </a:solidFill>
                <a:latin typeface="Calibri" panose="020F0502020204030204" pitchFamily="34" charset="0"/>
                <a:cs typeface="Calibri" panose="020F0502020204030204" pitchFamily="34" charset="0"/>
              </a:rPr>
              <a:t>	d. Between Intersections. </a:t>
            </a:r>
          </a:p>
          <a:p>
            <a:pPr defTabSz="457200">
              <a:spcBef>
                <a:spcPct val="0"/>
              </a:spcBef>
            </a:pPr>
            <a:endParaRPr lang="en-US" altLang="en-US" sz="2000" b="1" dirty="0">
              <a:solidFill>
                <a:srgbClr val="C00000"/>
              </a:solidFill>
              <a:latin typeface="Calibri" panose="020F0502020204030204" pitchFamily="34" charset="0"/>
              <a:cs typeface="Calibri" panose="020F0502020204030204" pitchFamily="34" charset="0"/>
            </a:endParaRPr>
          </a:p>
          <a:p>
            <a:pPr defTabSz="457200">
              <a:spcBef>
                <a:spcPct val="0"/>
              </a:spcBef>
            </a:pPr>
            <a:r>
              <a:rPr lang="en-US" altLang="en-US" sz="2000" b="1" dirty="0">
                <a:solidFill>
                  <a:srgbClr val="C00000"/>
                </a:solidFill>
                <a:latin typeface="Calibri" panose="020F0502020204030204" pitchFamily="34" charset="0"/>
                <a:cs typeface="Calibri" panose="020F0502020204030204" pitchFamily="34" charset="0"/>
              </a:rPr>
              <a:t>If the location can’t be identified and defined using one or more of the above tools, the map draw function must be used.</a:t>
            </a:r>
          </a:p>
          <a:p>
            <a:pPr defTabSz="457200">
              <a:spcBef>
                <a:spcPct val="0"/>
              </a:spcBef>
            </a:pPr>
            <a:endParaRPr lang="en-US" altLang="en-US" b="1" dirty="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742223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80B4BF-5EA7-37F0-5AAA-6D5B175B2C8D}"/>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C458C5B-6DD6-4FFE-3D34-C6AF502AED94}"/>
              </a:ext>
            </a:extLst>
          </p:cNvPr>
          <p:cNvSpPr>
            <a:spLocks noGrp="1"/>
          </p:cNvSpPr>
          <p:nvPr>
            <p:ph type="sldNum" sz="quarter" idx="12"/>
          </p:nvPr>
        </p:nvSpPr>
        <p:spPr/>
        <p:txBody>
          <a:bodyPr/>
          <a:lstStyle/>
          <a:p>
            <a:fld id="{C263D6C4-4840-40CC-AC84-17E24B3B7BDE}" type="slidenum">
              <a:rPr lang="en-US" noProof="0" smtClean="0"/>
              <a:pPr/>
              <a:t>13</a:t>
            </a:fld>
            <a:endParaRPr lang="en-US" noProof="0" dirty="0"/>
          </a:p>
        </p:txBody>
      </p:sp>
      <p:sp>
        <p:nvSpPr>
          <p:cNvPr id="6" name="TextBox 5">
            <a:extLst>
              <a:ext uri="{FF2B5EF4-FFF2-40B4-BE49-F238E27FC236}">
                <a16:creationId xmlns:a16="http://schemas.microsoft.com/office/drawing/2014/main" id="{4EFA7159-422A-EA58-E28B-39CF2EE43E5A}"/>
              </a:ext>
            </a:extLst>
          </p:cNvPr>
          <p:cNvSpPr txBox="1"/>
          <p:nvPr/>
        </p:nvSpPr>
        <p:spPr>
          <a:xfrm>
            <a:off x="2085109" y="330476"/>
            <a:ext cx="8021782" cy="2215991"/>
          </a:xfrm>
          <a:prstGeom prst="rect">
            <a:avLst/>
          </a:prstGeom>
          <a:noFill/>
        </p:spPr>
        <p:txBody>
          <a:bodyPr wrap="square">
            <a:spAutoFit/>
          </a:bodyPr>
          <a:lstStyle/>
          <a:p>
            <a:pPr algn="ctr" defTabSz="457200"/>
            <a:r>
              <a:rPr lang="en-US" sz="4800" b="1" u="sng" dirty="0">
                <a:latin typeface="Calibri" panose="020F0502020204030204" pitchFamily="34" charset="0"/>
                <a:cs typeface="Calibri" panose="020F0502020204030204" pitchFamily="34" charset="0"/>
              </a:rPr>
              <a:t>Recent Law Changes</a:t>
            </a:r>
          </a:p>
          <a:p>
            <a:pPr algn="ctr" defTabSz="457200"/>
            <a:endParaRPr lang="en-US" sz="1000" b="1" dirty="0">
              <a:latin typeface="Calibri" panose="020F0502020204030204" pitchFamily="34" charset="0"/>
              <a:cs typeface="Calibri" panose="020F0502020204030204" pitchFamily="34" charset="0"/>
            </a:endParaRPr>
          </a:p>
          <a:p>
            <a:pPr algn="ctr" defTabSz="457200"/>
            <a:r>
              <a:rPr lang="en-US" sz="4000" b="1" dirty="0">
                <a:latin typeface="Calibri" panose="020F0502020204030204" pitchFamily="34" charset="0"/>
                <a:cs typeface="Calibri" panose="020F0502020204030204" pitchFamily="34" charset="0"/>
              </a:rPr>
              <a:t>Responsibilities of the Dig Safe System – System Requirements</a:t>
            </a:r>
          </a:p>
        </p:txBody>
      </p:sp>
      <p:sp>
        <p:nvSpPr>
          <p:cNvPr id="8" name="TextBox 7">
            <a:extLst>
              <a:ext uri="{FF2B5EF4-FFF2-40B4-BE49-F238E27FC236}">
                <a16:creationId xmlns:a16="http://schemas.microsoft.com/office/drawing/2014/main" id="{D0B71209-32D0-B3D2-0F84-B2F50E0A3609}"/>
              </a:ext>
            </a:extLst>
          </p:cNvPr>
          <p:cNvSpPr txBox="1"/>
          <p:nvPr/>
        </p:nvSpPr>
        <p:spPr>
          <a:xfrm>
            <a:off x="2831361" y="2973582"/>
            <a:ext cx="8120495" cy="2585323"/>
          </a:xfrm>
          <a:prstGeom prst="rect">
            <a:avLst/>
          </a:prstGeom>
          <a:noFill/>
        </p:spPr>
        <p:txBody>
          <a:bodyPr wrap="square">
            <a:spAutoFit/>
          </a:bodyPr>
          <a:lstStyle/>
          <a:p>
            <a:pPr defTabSz="457200">
              <a:spcBef>
                <a:spcPct val="0"/>
              </a:spcBef>
            </a:pPr>
            <a:r>
              <a:rPr lang="en-US" altLang="en-US" sz="2400" b="1" dirty="0">
                <a:latin typeface="Calibri" panose="020F0502020204030204" pitchFamily="34" charset="0"/>
                <a:cs typeface="Calibri" panose="020F0502020204030204" pitchFamily="34" charset="0"/>
              </a:rPr>
              <a:t>Chapter 895 § 5(B)(4):</a:t>
            </a:r>
          </a:p>
          <a:p>
            <a:pPr defTabSz="457200">
              <a:spcBef>
                <a:spcPct val="0"/>
              </a:spcBef>
            </a:pPr>
            <a:endParaRPr lang="en-US" altLang="en-US" sz="2400" b="1" dirty="0">
              <a:latin typeface="Calibri" panose="020F0502020204030204" pitchFamily="34" charset="0"/>
              <a:cs typeface="Calibri" panose="020F0502020204030204" pitchFamily="34" charset="0"/>
            </a:endParaRPr>
          </a:p>
          <a:p>
            <a:pPr defTabSz="457200">
              <a:spcBef>
                <a:spcPct val="0"/>
              </a:spcBef>
            </a:pPr>
            <a:r>
              <a:rPr lang="en-US" altLang="en-US" sz="2400" b="1" dirty="0">
                <a:solidFill>
                  <a:srgbClr val="C00000"/>
                </a:solidFill>
                <a:latin typeface="Calibri" panose="020F0502020204030204" pitchFamily="34" charset="0"/>
                <a:cs typeface="Calibri" panose="020F0502020204030204" pitchFamily="34" charset="0"/>
              </a:rPr>
              <a:t>The Dig Safe System shall maintain its draw functionality to allow excavators to define a planned excavation area by drawing the confines of the planned excavation on Dig Safe System interactive maps.</a:t>
            </a:r>
          </a:p>
          <a:p>
            <a:pPr defTabSz="457200">
              <a:spcBef>
                <a:spcPct val="0"/>
              </a:spcBef>
            </a:pPr>
            <a:endParaRPr lang="en-US" altLang="en-US" b="1" dirty="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892966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69CBEB0-B6B9-C69F-E2A8-A2DCE55D4BA6}"/>
              </a:ext>
            </a:extLst>
          </p:cNvPr>
          <p:cNvSpPr>
            <a:spLocks noGrp="1"/>
          </p:cNvSpPr>
          <p:nvPr>
            <p:ph type="sldNum" sz="quarter" idx="12"/>
          </p:nvPr>
        </p:nvSpPr>
        <p:spPr/>
        <p:txBody>
          <a:bodyPr/>
          <a:lstStyle/>
          <a:p>
            <a:fld id="{C263D6C4-4840-40CC-AC84-17E24B3B7BDE}" type="slidenum">
              <a:rPr lang="en-US" noProof="0" smtClean="0"/>
              <a:pPr/>
              <a:t>14</a:t>
            </a:fld>
            <a:endParaRPr lang="en-US" noProof="0" dirty="0"/>
          </a:p>
        </p:txBody>
      </p:sp>
      <p:sp>
        <p:nvSpPr>
          <p:cNvPr id="6" name="TextBox 5">
            <a:extLst>
              <a:ext uri="{FF2B5EF4-FFF2-40B4-BE49-F238E27FC236}">
                <a16:creationId xmlns:a16="http://schemas.microsoft.com/office/drawing/2014/main" id="{F8D22653-060D-B1B6-7F9A-5D77736A0D74}"/>
              </a:ext>
            </a:extLst>
          </p:cNvPr>
          <p:cNvSpPr txBox="1"/>
          <p:nvPr/>
        </p:nvSpPr>
        <p:spPr>
          <a:xfrm>
            <a:off x="4054520" y="541421"/>
            <a:ext cx="5109923" cy="830997"/>
          </a:xfrm>
          <a:prstGeom prst="rect">
            <a:avLst/>
          </a:prstGeom>
          <a:noFill/>
        </p:spPr>
        <p:txBody>
          <a:bodyPr wrap="square">
            <a:spAutoFit/>
          </a:bodyPr>
          <a:lstStyle/>
          <a:p>
            <a:pPr algn="ctr" defTabSz="457200"/>
            <a:r>
              <a:rPr lang="en-US" sz="4800" b="1" u="sng" dirty="0">
                <a:latin typeface="Calibri" panose="020F0502020204030204" pitchFamily="34" charset="0"/>
                <a:cs typeface="Calibri" panose="020F0502020204030204" pitchFamily="34" charset="0"/>
              </a:rPr>
              <a:t>Incident Reporting</a:t>
            </a:r>
          </a:p>
        </p:txBody>
      </p:sp>
      <p:sp>
        <p:nvSpPr>
          <p:cNvPr id="8" name="TextBox 7">
            <a:extLst>
              <a:ext uri="{FF2B5EF4-FFF2-40B4-BE49-F238E27FC236}">
                <a16:creationId xmlns:a16="http://schemas.microsoft.com/office/drawing/2014/main" id="{12F2AA3A-874A-548A-61EE-8FE7CFD9D081}"/>
              </a:ext>
            </a:extLst>
          </p:cNvPr>
          <p:cNvSpPr txBox="1"/>
          <p:nvPr/>
        </p:nvSpPr>
        <p:spPr>
          <a:xfrm>
            <a:off x="1715941" y="1847195"/>
            <a:ext cx="9787082" cy="3970318"/>
          </a:xfrm>
          <a:prstGeom prst="rect">
            <a:avLst/>
          </a:prstGeom>
          <a:noFill/>
        </p:spPr>
        <p:txBody>
          <a:bodyPr wrap="square">
            <a:spAutoFit/>
          </a:bodyPr>
          <a:lstStyle/>
          <a:p>
            <a:pPr defTabSz="457200">
              <a:defRPr/>
            </a:pPr>
            <a:r>
              <a:rPr lang="en-US" sz="2800" b="1" dirty="0">
                <a:solidFill>
                  <a:schemeClr val="bg1">
                    <a:lumMod val="9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b="1" dirty="0">
                <a:latin typeface="Calibri" panose="020F0502020204030204" pitchFamily="34" charset="0"/>
                <a:cs typeface="Calibri" panose="020F0502020204030204" pitchFamily="34" charset="0"/>
              </a:rPr>
              <a:t>Responsibilities of the </a:t>
            </a:r>
            <a:r>
              <a:rPr lang="en-US" sz="2800" b="1" u="sng" dirty="0">
                <a:latin typeface="Calibri" panose="020F0502020204030204" pitchFamily="34" charset="0"/>
                <a:cs typeface="Calibri" panose="020F0502020204030204" pitchFamily="34" charset="0"/>
              </a:rPr>
              <a:t>Excavator</a:t>
            </a:r>
            <a:r>
              <a:rPr lang="en-US" sz="2800" b="1" dirty="0">
                <a:latin typeface="Calibri" panose="020F0502020204030204" pitchFamily="34" charset="0"/>
                <a:cs typeface="Calibri" panose="020F0502020204030204" pitchFamily="34" charset="0"/>
              </a:rPr>
              <a:t>, Reporting (Section 4(D))</a:t>
            </a:r>
          </a:p>
          <a:p>
            <a:pPr defTabSz="457200">
              <a:defRPr/>
            </a:pPr>
            <a:endParaRPr lang="en-US" sz="2800" b="1" dirty="0">
              <a:latin typeface="Calibri" panose="020F0502020204030204" pitchFamily="34" charset="0"/>
              <a:cs typeface="Calibri" panose="020F0502020204030204" pitchFamily="34" charset="0"/>
            </a:endParaRPr>
          </a:p>
          <a:p>
            <a:pPr defTabSz="457200">
              <a:defRPr/>
            </a:pPr>
            <a:r>
              <a:rPr lang="en-US" sz="2800" b="1" dirty="0">
                <a:latin typeface="Calibri" panose="020F0502020204030204" pitchFamily="34" charset="0"/>
                <a:cs typeface="Calibri" panose="020F0502020204030204" pitchFamily="34" charset="0"/>
              </a:rPr>
              <a:t>The Notice Of Rulemaking noted that when an excavator has reason to believe that one or more damage prevention incidents have occurred in association with an excavation, the rule requires the excavator to submit a written incident report to the Commission within 10 days. Section 4(D)(2) of the amended rule also </a:t>
            </a:r>
            <a:r>
              <a:rPr lang="en-US" sz="2800" b="1" u="sng" dirty="0">
                <a:latin typeface="Calibri" panose="020F0502020204030204" pitchFamily="34" charset="0"/>
                <a:cs typeface="Calibri" panose="020F0502020204030204" pitchFamily="34" charset="0"/>
              </a:rPr>
              <a:t>required the excavator to notify the Commission as soon as possible after an incident occurs.</a:t>
            </a:r>
          </a:p>
        </p:txBody>
      </p:sp>
    </p:spTree>
    <p:extLst>
      <p:ext uri="{BB962C8B-B14F-4D97-AF65-F5344CB8AC3E}">
        <p14:creationId xmlns:p14="http://schemas.microsoft.com/office/powerpoint/2010/main" val="9215681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4677AFD-25B1-6712-05DD-506BA377545A}"/>
              </a:ext>
            </a:extLst>
          </p:cNvPr>
          <p:cNvSpPr>
            <a:spLocks noGrp="1"/>
          </p:cNvSpPr>
          <p:nvPr>
            <p:ph type="sldNum" sz="quarter" idx="12"/>
          </p:nvPr>
        </p:nvSpPr>
        <p:spPr/>
        <p:txBody>
          <a:bodyPr/>
          <a:lstStyle/>
          <a:p>
            <a:fld id="{C263D6C4-4840-40CC-AC84-17E24B3B7BDE}" type="slidenum">
              <a:rPr lang="en-US" noProof="0" smtClean="0"/>
              <a:pPr/>
              <a:t>15</a:t>
            </a:fld>
            <a:endParaRPr lang="en-US" noProof="0" dirty="0"/>
          </a:p>
        </p:txBody>
      </p:sp>
      <p:sp>
        <p:nvSpPr>
          <p:cNvPr id="8" name="TextBox 7">
            <a:extLst>
              <a:ext uri="{FF2B5EF4-FFF2-40B4-BE49-F238E27FC236}">
                <a16:creationId xmlns:a16="http://schemas.microsoft.com/office/drawing/2014/main" id="{C77ED513-4346-7218-CEF7-8D9B937306EA}"/>
              </a:ext>
            </a:extLst>
          </p:cNvPr>
          <p:cNvSpPr txBox="1"/>
          <p:nvPr/>
        </p:nvSpPr>
        <p:spPr>
          <a:xfrm>
            <a:off x="2831362" y="1977662"/>
            <a:ext cx="8120494" cy="3416320"/>
          </a:xfrm>
          <a:prstGeom prst="rect">
            <a:avLst/>
          </a:prstGeom>
          <a:noFill/>
        </p:spPr>
        <p:txBody>
          <a:bodyPr wrap="square">
            <a:spAutoFit/>
          </a:bodyPr>
          <a:lstStyle/>
          <a:p>
            <a:pPr defTabSz="457200">
              <a:defRPr/>
            </a:pPr>
            <a:r>
              <a:rPr lang="en-US" sz="2400" b="1" dirty="0">
                <a:noFill/>
                <a:latin typeface="Calibri" panose="020F0502020204030204" pitchFamily="34" charset="0"/>
                <a:cs typeface="Calibri" panose="020F0502020204030204" pitchFamily="34" charset="0"/>
              </a:rPr>
              <a:t> </a:t>
            </a:r>
            <a:r>
              <a:rPr lang="en-US" sz="2400" b="1" dirty="0">
                <a:latin typeface="Calibri" panose="020F0502020204030204" pitchFamily="34" charset="0"/>
                <a:cs typeface="Calibri" panose="020F0502020204030204" pitchFamily="34" charset="0"/>
              </a:rPr>
              <a:t>Responsibilities of the </a:t>
            </a:r>
            <a:r>
              <a:rPr lang="en-US" sz="2400" b="1" u="sng" dirty="0">
                <a:latin typeface="Calibri" panose="020F0502020204030204" pitchFamily="34" charset="0"/>
                <a:cs typeface="Calibri" panose="020F0502020204030204" pitchFamily="34" charset="0"/>
              </a:rPr>
              <a:t>Operator</a:t>
            </a:r>
            <a:r>
              <a:rPr lang="en-US" sz="2400" b="1" dirty="0">
                <a:latin typeface="Calibri" panose="020F0502020204030204" pitchFamily="34" charset="0"/>
                <a:cs typeface="Calibri" panose="020F0502020204030204" pitchFamily="34" charset="0"/>
              </a:rPr>
              <a:t>, Reporting (Section 6(C)(1))</a:t>
            </a:r>
          </a:p>
          <a:p>
            <a:pPr marL="342900" indent="-342900" defTabSz="457200">
              <a:buFontTx/>
              <a:buAutoNum type="alphaUcPeriod" startAt="5"/>
              <a:defRPr/>
            </a:pPr>
            <a:endParaRPr lang="en-US" sz="2400" b="1" dirty="0">
              <a:latin typeface="Calibri" panose="020F0502020204030204" pitchFamily="34" charset="0"/>
              <a:cs typeface="Calibri" panose="020F0502020204030204" pitchFamily="34" charset="0"/>
            </a:endParaRPr>
          </a:p>
          <a:p>
            <a:pPr defTabSz="457200">
              <a:defRPr/>
            </a:pPr>
            <a:r>
              <a:rPr lang="en-US" sz="2400" b="1" dirty="0">
                <a:latin typeface="Calibri" panose="020F0502020204030204" pitchFamily="34" charset="0"/>
                <a:cs typeface="Calibri" panose="020F0502020204030204" pitchFamily="34" charset="0"/>
              </a:rPr>
              <a:t>The Notice Of Rulemaking noted that when an operator has reason to believe that one or more damage prevention incidents have occurred in association with an excavation, the current rule requires the operator to submit a written incident report to the Commission within 10 days. Section 6(C)(1) of the amended rule also required </a:t>
            </a:r>
            <a:r>
              <a:rPr lang="en-US" sz="2400" b="1" u="sng" dirty="0">
                <a:latin typeface="Calibri" panose="020F0502020204030204" pitchFamily="34" charset="0"/>
                <a:cs typeface="Calibri" panose="020F0502020204030204" pitchFamily="34" charset="0"/>
              </a:rPr>
              <a:t>the operator to notify the Commission as soon as possible after an incident occurs. </a:t>
            </a:r>
          </a:p>
        </p:txBody>
      </p:sp>
      <p:sp>
        <p:nvSpPr>
          <p:cNvPr id="10" name="TextBox 9">
            <a:extLst>
              <a:ext uri="{FF2B5EF4-FFF2-40B4-BE49-F238E27FC236}">
                <a16:creationId xmlns:a16="http://schemas.microsoft.com/office/drawing/2014/main" id="{97ABC727-2F90-97A4-185C-75582ADA65C4}"/>
              </a:ext>
            </a:extLst>
          </p:cNvPr>
          <p:cNvSpPr txBox="1"/>
          <p:nvPr/>
        </p:nvSpPr>
        <p:spPr>
          <a:xfrm>
            <a:off x="4397192" y="68470"/>
            <a:ext cx="4988833" cy="1446550"/>
          </a:xfrm>
          <a:prstGeom prst="rect">
            <a:avLst/>
          </a:prstGeom>
          <a:noFill/>
        </p:spPr>
        <p:txBody>
          <a:bodyPr wrap="square">
            <a:spAutoFit/>
          </a:bodyPr>
          <a:lstStyle/>
          <a:p>
            <a:pPr algn="ctr" defTabSz="457200"/>
            <a:endParaRPr lang="en-US" sz="4000" b="1" dirty="0">
              <a:latin typeface="Calibri" panose="020F0502020204030204" pitchFamily="34" charset="0"/>
              <a:cs typeface="Calibri" panose="020F0502020204030204" pitchFamily="34" charset="0"/>
            </a:endParaRPr>
          </a:p>
          <a:p>
            <a:pPr algn="ctr" defTabSz="457200"/>
            <a:r>
              <a:rPr lang="en-US" sz="4800" b="1" u="sng" dirty="0">
                <a:latin typeface="Calibri" panose="020F0502020204030204" pitchFamily="34" charset="0"/>
                <a:cs typeface="Calibri" panose="020F0502020204030204" pitchFamily="34" charset="0"/>
              </a:rPr>
              <a:t>Incident Reporting</a:t>
            </a:r>
          </a:p>
        </p:txBody>
      </p:sp>
    </p:spTree>
    <p:extLst>
      <p:ext uri="{BB962C8B-B14F-4D97-AF65-F5344CB8AC3E}">
        <p14:creationId xmlns:p14="http://schemas.microsoft.com/office/powerpoint/2010/main" val="13400403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B065C75-272B-4BB5-BA23-D80E8654D621}"/>
              </a:ext>
            </a:extLst>
          </p:cNvPr>
          <p:cNvSpPr>
            <a:spLocks noGrp="1"/>
          </p:cNvSpPr>
          <p:nvPr>
            <p:ph type="sldNum" sz="quarter" idx="12"/>
          </p:nvPr>
        </p:nvSpPr>
        <p:spPr/>
        <p:txBody>
          <a:bodyPr/>
          <a:lstStyle/>
          <a:p>
            <a:fld id="{C263D6C4-4840-40CC-AC84-17E24B3B7BDE}" type="slidenum">
              <a:rPr lang="en-US" smtClean="0"/>
              <a:pPr/>
              <a:t>16</a:t>
            </a:fld>
            <a:endParaRPr lang="en-US" dirty="0"/>
          </a:p>
        </p:txBody>
      </p:sp>
      <p:sp>
        <p:nvSpPr>
          <p:cNvPr id="10" name="TextBox 9">
            <a:extLst>
              <a:ext uri="{FF2B5EF4-FFF2-40B4-BE49-F238E27FC236}">
                <a16:creationId xmlns:a16="http://schemas.microsoft.com/office/drawing/2014/main" id="{AA6E58BF-A791-A5E3-D6E5-17C0E68AB68B}"/>
              </a:ext>
            </a:extLst>
          </p:cNvPr>
          <p:cNvSpPr txBox="1"/>
          <p:nvPr/>
        </p:nvSpPr>
        <p:spPr>
          <a:xfrm>
            <a:off x="5547625" y="318406"/>
            <a:ext cx="3460502" cy="830997"/>
          </a:xfrm>
          <a:prstGeom prst="rect">
            <a:avLst/>
          </a:prstGeom>
          <a:noFill/>
        </p:spPr>
        <p:txBody>
          <a:bodyPr wrap="square">
            <a:spAutoFit/>
          </a:bodyPr>
          <a:lstStyle/>
          <a:p>
            <a:r>
              <a:rPr lang="en-US" sz="4800" b="1" u="sng" dirty="0"/>
              <a:t>The Process</a:t>
            </a:r>
            <a:endParaRPr lang="en-US" sz="4800" u="sng" dirty="0"/>
          </a:p>
        </p:txBody>
      </p:sp>
      <p:sp>
        <p:nvSpPr>
          <p:cNvPr id="12" name="TextBox 11">
            <a:extLst>
              <a:ext uri="{FF2B5EF4-FFF2-40B4-BE49-F238E27FC236}">
                <a16:creationId xmlns:a16="http://schemas.microsoft.com/office/drawing/2014/main" id="{DB3D2C19-A9EB-CFA2-A660-F1B669C0929B}"/>
              </a:ext>
            </a:extLst>
          </p:cNvPr>
          <p:cNvSpPr txBox="1"/>
          <p:nvPr/>
        </p:nvSpPr>
        <p:spPr>
          <a:xfrm>
            <a:off x="3603896" y="1654841"/>
            <a:ext cx="7347960" cy="4708981"/>
          </a:xfrm>
          <a:prstGeom prst="rect">
            <a:avLst/>
          </a:prstGeom>
          <a:noFill/>
        </p:spPr>
        <p:txBody>
          <a:bodyPr wrap="square">
            <a:spAutoFit/>
          </a:bodyPr>
          <a:lstStyle/>
          <a:p>
            <a:pPr marL="457200" indent="-457200">
              <a:buClrTx/>
              <a:buAutoNum type="arabicPeriod"/>
              <a:defRPr/>
            </a:pPr>
            <a:r>
              <a:rPr lang="en-US" sz="2400" b="1" u="sng" dirty="0"/>
              <a:t>Excavator</a:t>
            </a:r>
            <a:r>
              <a:rPr lang="en-US" sz="2400" b="1" dirty="0"/>
              <a:t>: Pre-mark the site</a:t>
            </a:r>
          </a:p>
          <a:p>
            <a:pPr marL="457200" indent="-457200">
              <a:buClrTx/>
              <a:buAutoNum type="arabicPeriod"/>
              <a:defRPr/>
            </a:pPr>
            <a:endParaRPr lang="en-US" sz="1400" b="1" u="sng" dirty="0"/>
          </a:p>
          <a:p>
            <a:pPr marL="457200" indent="-457200">
              <a:buClrTx/>
              <a:buAutoNum type="arabicPeriod"/>
              <a:defRPr/>
            </a:pPr>
            <a:r>
              <a:rPr lang="en-US" sz="2400" b="1" u="sng" dirty="0"/>
              <a:t>Excavator</a:t>
            </a:r>
            <a:r>
              <a:rPr lang="en-US" sz="2400" b="1" dirty="0"/>
              <a:t>: Notify Dig Safe</a:t>
            </a:r>
          </a:p>
          <a:p>
            <a:pPr marL="457200" indent="-457200">
              <a:buClrTx/>
              <a:buAutoNum type="arabicPeriod"/>
              <a:defRPr/>
            </a:pPr>
            <a:endParaRPr lang="en-US" sz="1400" b="1" u="sng" dirty="0"/>
          </a:p>
          <a:p>
            <a:pPr marL="457200" indent="-457200">
              <a:buClrTx/>
              <a:buAutoNum type="arabicPeriod"/>
              <a:defRPr/>
            </a:pPr>
            <a:r>
              <a:rPr lang="en-US" sz="2400" b="1" u="sng" dirty="0"/>
              <a:t>Excavator</a:t>
            </a:r>
            <a:r>
              <a:rPr lang="en-US" sz="2400" dirty="0"/>
              <a:t>: </a:t>
            </a:r>
            <a:r>
              <a:rPr lang="en-US" sz="2400" b="1" dirty="0"/>
              <a:t>Notify non-members</a:t>
            </a:r>
          </a:p>
          <a:p>
            <a:pPr marL="457200" indent="-457200">
              <a:buClrTx/>
              <a:buAutoNum type="arabicPeriod"/>
              <a:defRPr/>
            </a:pPr>
            <a:endParaRPr lang="en-US" sz="1400" b="1" u="sng" dirty="0">
              <a:solidFill>
                <a:schemeClr val="accent2">
                  <a:lumMod val="75000"/>
                </a:schemeClr>
              </a:solidFill>
            </a:endParaRPr>
          </a:p>
          <a:p>
            <a:pPr marL="457200" indent="-457200">
              <a:buClrTx/>
              <a:buAutoNum type="arabicPeriod"/>
              <a:defRPr/>
            </a:pPr>
            <a:r>
              <a:rPr lang="en-US" sz="2400" b="1" u="sng" dirty="0">
                <a:solidFill>
                  <a:schemeClr val="accent2">
                    <a:lumMod val="75000"/>
                  </a:schemeClr>
                </a:solidFill>
              </a:rPr>
              <a:t>Facility Operator</a:t>
            </a:r>
            <a:r>
              <a:rPr lang="en-US" sz="2400" b="1" dirty="0">
                <a:solidFill>
                  <a:schemeClr val="accent2">
                    <a:lumMod val="75000"/>
                  </a:schemeClr>
                </a:solidFill>
              </a:rPr>
              <a:t>: Mark the site</a:t>
            </a:r>
          </a:p>
          <a:p>
            <a:pPr marL="457200" indent="-457200">
              <a:buClrTx/>
              <a:buAutoNum type="arabicPeriod"/>
              <a:defRPr/>
            </a:pPr>
            <a:endParaRPr lang="en-US" sz="1400" b="1" u="sng" dirty="0"/>
          </a:p>
          <a:p>
            <a:pPr marL="457200" indent="-457200">
              <a:buClrTx/>
              <a:buAutoNum type="arabicPeriod"/>
              <a:defRPr/>
            </a:pPr>
            <a:r>
              <a:rPr lang="en-US" sz="2400" b="1" u="sng" dirty="0"/>
              <a:t>Excavator</a:t>
            </a:r>
            <a:r>
              <a:rPr lang="en-US" sz="2400" b="1" dirty="0"/>
              <a:t>: Maintain the marks</a:t>
            </a:r>
          </a:p>
          <a:p>
            <a:pPr marL="457200" indent="-457200">
              <a:buClrTx/>
              <a:buAutoNum type="arabicPeriod"/>
              <a:defRPr/>
            </a:pPr>
            <a:endParaRPr lang="en-US" sz="1400" b="1" u="sng" dirty="0"/>
          </a:p>
          <a:p>
            <a:pPr marL="457200" indent="-457200">
              <a:buClrTx/>
              <a:buAutoNum type="arabicPeriod"/>
              <a:defRPr/>
            </a:pPr>
            <a:r>
              <a:rPr lang="en-US" sz="2400" b="1" u="sng" dirty="0"/>
              <a:t>Excavator</a:t>
            </a:r>
            <a:r>
              <a:rPr lang="en-US" sz="2400" b="1" dirty="0"/>
              <a:t>: Observe 18” safety zone</a:t>
            </a:r>
          </a:p>
          <a:p>
            <a:pPr marL="457200" indent="-457200">
              <a:buClrTx/>
              <a:buAutoNum type="arabicPeriod"/>
              <a:defRPr/>
            </a:pPr>
            <a:endParaRPr lang="en-US" sz="1400" b="1" u="sng" dirty="0"/>
          </a:p>
          <a:p>
            <a:pPr marL="457200" indent="-457200">
              <a:buClrTx/>
              <a:buAutoNum type="arabicPeriod"/>
              <a:defRPr/>
            </a:pPr>
            <a:r>
              <a:rPr lang="en-US" sz="2400" b="1" u="sng" dirty="0"/>
              <a:t>Operator and Excavator</a:t>
            </a:r>
            <a:r>
              <a:rPr lang="en-US" sz="2400" b="1" dirty="0"/>
              <a:t>: Notify MPUC as soon as possible for any violation of Chapter 895.</a:t>
            </a:r>
            <a:endParaRPr lang="en-US" sz="2400" b="1" u="sng" dirty="0"/>
          </a:p>
          <a:p>
            <a:pPr marL="457200" indent="-457200">
              <a:buClrTx/>
              <a:buAutoNum type="arabicPeriod"/>
              <a:defRPr/>
            </a:pPr>
            <a:endParaRPr lang="en-US" sz="2400" b="1" u="sng" dirty="0"/>
          </a:p>
        </p:txBody>
      </p:sp>
    </p:spTree>
    <p:extLst>
      <p:ext uri="{BB962C8B-B14F-4D97-AF65-F5344CB8AC3E}">
        <p14:creationId xmlns:p14="http://schemas.microsoft.com/office/powerpoint/2010/main" val="7098287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1A927F-1245-FC70-922C-5DBCAB6B6039}"/>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D43FD98-2F8B-5798-4D57-353E2932FED7}"/>
              </a:ext>
            </a:extLst>
          </p:cNvPr>
          <p:cNvSpPr>
            <a:spLocks noGrp="1"/>
          </p:cNvSpPr>
          <p:nvPr>
            <p:ph type="sldNum" sz="quarter" idx="12"/>
          </p:nvPr>
        </p:nvSpPr>
        <p:spPr/>
        <p:txBody>
          <a:bodyPr/>
          <a:lstStyle/>
          <a:p>
            <a:fld id="{C263D6C4-4840-40CC-AC84-17E24B3B7BDE}" type="slidenum">
              <a:rPr lang="en-US" smtClean="0"/>
              <a:pPr/>
              <a:t>17</a:t>
            </a:fld>
            <a:endParaRPr lang="en-US" dirty="0"/>
          </a:p>
        </p:txBody>
      </p:sp>
      <p:sp>
        <p:nvSpPr>
          <p:cNvPr id="12" name="TextBox 11">
            <a:extLst>
              <a:ext uri="{FF2B5EF4-FFF2-40B4-BE49-F238E27FC236}">
                <a16:creationId xmlns:a16="http://schemas.microsoft.com/office/drawing/2014/main" id="{1CA5D7BF-1E72-39AC-1A31-3565205A7BD9}"/>
              </a:ext>
            </a:extLst>
          </p:cNvPr>
          <p:cNvSpPr txBox="1"/>
          <p:nvPr/>
        </p:nvSpPr>
        <p:spPr>
          <a:xfrm>
            <a:off x="2114111" y="1997839"/>
            <a:ext cx="9113328" cy="2862322"/>
          </a:xfrm>
          <a:prstGeom prst="rect">
            <a:avLst/>
          </a:prstGeom>
          <a:noFill/>
        </p:spPr>
        <p:txBody>
          <a:bodyPr wrap="square">
            <a:spAutoFit/>
          </a:bodyPr>
          <a:lstStyle/>
          <a:p>
            <a:pPr algn="ctr">
              <a:buClrTx/>
              <a:defRPr/>
            </a:pPr>
            <a:r>
              <a:rPr lang="en-US" sz="6000" b="1" dirty="0">
                <a:latin typeface="Arial Black" pitchFamily="34" charset="0"/>
              </a:rPr>
              <a:t>When does an excavation site have to be pre-marked?</a:t>
            </a:r>
            <a:endParaRPr lang="en-US" sz="6000" dirty="0"/>
          </a:p>
        </p:txBody>
      </p:sp>
    </p:spTree>
    <p:extLst>
      <p:ext uri="{BB962C8B-B14F-4D97-AF65-F5344CB8AC3E}">
        <p14:creationId xmlns:p14="http://schemas.microsoft.com/office/powerpoint/2010/main" val="26874114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AB292A-4EF1-2AE2-2E9D-F217611F2FC2}"/>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D0F2B4D-150A-8A45-2DD4-579219F2E889}"/>
              </a:ext>
            </a:extLst>
          </p:cNvPr>
          <p:cNvSpPr>
            <a:spLocks noGrp="1"/>
          </p:cNvSpPr>
          <p:nvPr>
            <p:ph type="sldNum" sz="quarter" idx="12"/>
          </p:nvPr>
        </p:nvSpPr>
        <p:spPr/>
        <p:txBody>
          <a:bodyPr/>
          <a:lstStyle/>
          <a:p>
            <a:fld id="{C263D6C4-4840-40CC-AC84-17E24B3B7BDE}" type="slidenum">
              <a:rPr lang="en-US" smtClean="0"/>
              <a:pPr/>
              <a:t>18</a:t>
            </a:fld>
            <a:endParaRPr lang="en-US" dirty="0"/>
          </a:p>
        </p:txBody>
      </p:sp>
      <p:sp>
        <p:nvSpPr>
          <p:cNvPr id="12" name="TextBox 11">
            <a:extLst>
              <a:ext uri="{FF2B5EF4-FFF2-40B4-BE49-F238E27FC236}">
                <a16:creationId xmlns:a16="http://schemas.microsoft.com/office/drawing/2014/main" id="{CFA784BE-16E9-0A76-8C07-F5C7BB47FA01}"/>
              </a:ext>
            </a:extLst>
          </p:cNvPr>
          <p:cNvSpPr txBox="1"/>
          <p:nvPr/>
        </p:nvSpPr>
        <p:spPr>
          <a:xfrm>
            <a:off x="1126997" y="1997839"/>
            <a:ext cx="10376026" cy="2862322"/>
          </a:xfrm>
          <a:prstGeom prst="rect">
            <a:avLst/>
          </a:prstGeom>
          <a:noFill/>
        </p:spPr>
        <p:txBody>
          <a:bodyPr wrap="square">
            <a:spAutoFit/>
          </a:bodyPr>
          <a:lstStyle/>
          <a:p>
            <a:pPr algn="ctr">
              <a:buClrTx/>
              <a:defRPr/>
            </a:pPr>
            <a:r>
              <a:rPr lang="en-US" sz="3600" b="1" dirty="0">
                <a:latin typeface="Arial Black" pitchFamily="34" charset="0"/>
              </a:rPr>
              <a:t>Before an excavator contacts Dig Safe and Non-Members, the excavator </a:t>
            </a:r>
            <a:r>
              <a:rPr lang="en-US" sz="3600" b="1" u="sng" dirty="0">
                <a:latin typeface="Arial Black" pitchFamily="34" charset="0"/>
              </a:rPr>
              <a:t>must</a:t>
            </a:r>
            <a:r>
              <a:rPr lang="en-US" sz="3600" b="1" dirty="0">
                <a:latin typeface="Arial Black" pitchFamily="34" charset="0"/>
              </a:rPr>
              <a:t> pre-mark the boundary of proposed excavation using white paint, stakes, or flags with initials.</a:t>
            </a:r>
            <a:endParaRPr lang="en-US" sz="3600" dirty="0"/>
          </a:p>
        </p:txBody>
      </p:sp>
    </p:spTree>
    <p:extLst>
      <p:ext uri="{BB962C8B-B14F-4D97-AF65-F5344CB8AC3E}">
        <p14:creationId xmlns:p14="http://schemas.microsoft.com/office/powerpoint/2010/main" val="30185581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0AB82-4FB4-D636-DA6F-5C2D0BBB4230}"/>
              </a:ext>
            </a:extLst>
          </p:cNvPr>
          <p:cNvSpPr>
            <a:spLocks noGrp="1"/>
          </p:cNvSpPr>
          <p:nvPr>
            <p:ph type="title"/>
          </p:nvPr>
        </p:nvSpPr>
        <p:spPr>
          <a:xfrm>
            <a:off x="3258192" y="127881"/>
            <a:ext cx="6760713" cy="1282744"/>
          </a:xfrm>
        </p:spPr>
        <p:txBody>
          <a:bodyPr>
            <a:normAutofit fontScale="90000"/>
          </a:bodyPr>
          <a:lstStyle/>
          <a:p>
            <a:r>
              <a:rPr lang="en-US" altLang="en-US" sz="4000" b="1" u="sng" dirty="0">
                <a:effectLst>
                  <a:outerShdw blurRad="38100" dist="38100" dir="2700000" algn="tl">
                    <a:srgbClr val="000000">
                      <a:alpha val="43137"/>
                    </a:srgbClr>
                  </a:outerShdw>
                </a:effectLst>
              </a:rPr>
              <a:t>Pre-mark Spacing Is Line of Sight</a:t>
            </a:r>
            <a:br>
              <a:rPr lang="en-US" dirty="0"/>
            </a:br>
            <a:endParaRPr lang="en-US" dirty="0"/>
          </a:p>
        </p:txBody>
      </p:sp>
      <p:sp>
        <p:nvSpPr>
          <p:cNvPr id="3" name="Text Placeholder 2">
            <a:extLst>
              <a:ext uri="{FF2B5EF4-FFF2-40B4-BE49-F238E27FC236}">
                <a16:creationId xmlns:a16="http://schemas.microsoft.com/office/drawing/2014/main" id="{F7854B5E-67A1-3C74-3B79-2C07CF0563FF}"/>
              </a:ext>
            </a:extLst>
          </p:cNvPr>
          <p:cNvSpPr>
            <a:spLocks noGrp="1"/>
          </p:cNvSpPr>
          <p:nvPr>
            <p:ph type="body" idx="1"/>
          </p:nvPr>
        </p:nvSpPr>
        <p:spPr>
          <a:xfrm>
            <a:off x="5114779" y="2427924"/>
            <a:ext cx="3047540" cy="2115983"/>
          </a:xfrm>
        </p:spPr>
        <p:txBody>
          <a:bodyPr/>
          <a:lstStyle/>
          <a:p>
            <a:pPr algn="ctr"/>
            <a:r>
              <a:rPr lang="en-US" altLang="en-US" sz="2400" b="1" dirty="0">
                <a:effectLst>
                  <a:outerShdw blurRad="38100" dist="38100" dir="2700000" algn="tl">
                    <a:srgbClr val="000000">
                      <a:alpha val="43137"/>
                    </a:srgbClr>
                  </a:outerShdw>
                </a:effectLst>
              </a:rPr>
              <a:t>Per Common Ground  Alliance Recommendations</a:t>
            </a:r>
            <a:endParaRPr lang="en-US" sz="2400" dirty="0"/>
          </a:p>
          <a:p>
            <a:endParaRPr lang="en-US" dirty="0"/>
          </a:p>
        </p:txBody>
      </p:sp>
      <p:pic>
        <p:nvPicPr>
          <p:cNvPr id="4" name="Picture 4" descr="100_1194">
            <a:extLst>
              <a:ext uri="{FF2B5EF4-FFF2-40B4-BE49-F238E27FC236}">
                <a16:creationId xmlns:a16="http://schemas.microsoft.com/office/drawing/2014/main" id="{2475C3FA-71C4-4DAB-A43A-9D1824CD4FC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33825" y="1175088"/>
            <a:ext cx="3344892" cy="2508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AB0A4BA8-009B-28DB-7E33-C7A919E43C97}"/>
              </a:ext>
            </a:extLst>
          </p:cNvPr>
          <p:cNvPicPr>
            <a:picLocks noChangeAspect="1"/>
          </p:cNvPicPr>
          <p:nvPr/>
        </p:nvPicPr>
        <p:blipFill>
          <a:blip r:embed="rId3"/>
          <a:stretch>
            <a:fillRect/>
          </a:stretch>
        </p:blipFill>
        <p:spPr>
          <a:xfrm>
            <a:off x="8162319" y="1175088"/>
            <a:ext cx="3688400" cy="2505673"/>
          </a:xfrm>
          <a:prstGeom prst="rect">
            <a:avLst/>
          </a:prstGeom>
        </p:spPr>
      </p:pic>
      <p:pic>
        <p:nvPicPr>
          <p:cNvPr id="6" name="Picture 5">
            <a:extLst>
              <a:ext uri="{FF2B5EF4-FFF2-40B4-BE49-F238E27FC236}">
                <a16:creationId xmlns:a16="http://schemas.microsoft.com/office/drawing/2014/main" id="{5ED6C8E2-0ECD-3C93-98C8-3EF8DBAAB8A0}"/>
              </a:ext>
            </a:extLst>
          </p:cNvPr>
          <p:cNvPicPr>
            <a:picLocks noChangeAspect="1"/>
          </p:cNvPicPr>
          <p:nvPr/>
        </p:nvPicPr>
        <p:blipFill>
          <a:blip r:embed="rId4"/>
          <a:stretch>
            <a:fillRect/>
          </a:stretch>
        </p:blipFill>
        <p:spPr>
          <a:xfrm>
            <a:off x="8162319" y="4175808"/>
            <a:ext cx="3688400" cy="2505673"/>
          </a:xfrm>
          <a:prstGeom prst="rect">
            <a:avLst/>
          </a:prstGeom>
        </p:spPr>
      </p:pic>
      <p:pic>
        <p:nvPicPr>
          <p:cNvPr id="7" name="Picture 6">
            <a:extLst>
              <a:ext uri="{FF2B5EF4-FFF2-40B4-BE49-F238E27FC236}">
                <a16:creationId xmlns:a16="http://schemas.microsoft.com/office/drawing/2014/main" id="{A7667B1E-4C06-DA51-27DC-DA153BE3C0DC}"/>
              </a:ext>
            </a:extLst>
          </p:cNvPr>
          <p:cNvPicPr>
            <a:picLocks noChangeAspect="1"/>
          </p:cNvPicPr>
          <p:nvPr/>
        </p:nvPicPr>
        <p:blipFill>
          <a:blip r:embed="rId5"/>
          <a:stretch>
            <a:fillRect/>
          </a:stretch>
        </p:blipFill>
        <p:spPr>
          <a:xfrm>
            <a:off x="1933825" y="4175808"/>
            <a:ext cx="3344892" cy="2383743"/>
          </a:xfrm>
          <a:prstGeom prst="rect">
            <a:avLst/>
          </a:prstGeom>
        </p:spPr>
      </p:pic>
    </p:spTree>
    <p:extLst>
      <p:ext uri="{BB962C8B-B14F-4D97-AF65-F5344CB8AC3E}">
        <p14:creationId xmlns:p14="http://schemas.microsoft.com/office/powerpoint/2010/main" val="8333522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4AB822-55B3-64C4-E0CA-EDC726BCB416}"/>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D73A527-D492-7CE1-1277-368D2BA7DD7A}"/>
              </a:ext>
            </a:extLst>
          </p:cNvPr>
          <p:cNvSpPr>
            <a:spLocks noGrp="1"/>
          </p:cNvSpPr>
          <p:nvPr>
            <p:ph type="sldNum" sz="quarter" idx="12"/>
          </p:nvPr>
        </p:nvSpPr>
        <p:spPr/>
        <p:txBody>
          <a:bodyPr/>
          <a:lstStyle/>
          <a:p>
            <a:fld id="{C263D6C4-4840-40CC-AC84-17E24B3B7BDE}" type="slidenum">
              <a:rPr lang="en-US" smtClean="0"/>
              <a:pPr/>
              <a:t>2</a:t>
            </a:fld>
            <a:endParaRPr lang="en-US" dirty="0"/>
          </a:p>
        </p:txBody>
      </p:sp>
      <p:sp>
        <p:nvSpPr>
          <p:cNvPr id="10" name="TextBox 9">
            <a:extLst>
              <a:ext uri="{FF2B5EF4-FFF2-40B4-BE49-F238E27FC236}">
                <a16:creationId xmlns:a16="http://schemas.microsoft.com/office/drawing/2014/main" id="{E032D191-5173-BF68-BE02-F0A8C3BD6D59}"/>
              </a:ext>
            </a:extLst>
          </p:cNvPr>
          <p:cNvSpPr txBox="1"/>
          <p:nvPr/>
        </p:nvSpPr>
        <p:spPr>
          <a:xfrm>
            <a:off x="4738390" y="534909"/>
            <a:ext cx="2715215" cy="830997"/>
          </a:xfrm>
          <a:prstGeom prst="rect">
            <a:avLst/>
          </a:prstGeom>
          <a:noFill/>
        </p:spPr>
        <p:txBody>
          <a:bodyPr wrap="square">
            <a:spAutoFit/>
          </a:bodyPr>
          <a:lstStyle/>
          <a:p>
            <a:pPr algn="ctr"/>
            <a:r>
              <a:rPr lang="en-US" sz="4800" b="1" u="sng" dirty="0"/>
              <a:t>Our Staff</a:t>
            </a:r>
            <a:endParaRPr lang="en-US" sz="4800" u="sng" dirty="0"/>
          </a:p>
        </p:txBody>
      </p:sp>
      <p:sp>
        <p:nvSpPr>
          <p:cNvPr id="12" name="TextBox 11">
            <a:extLst>
              <a:ext uri="{FF2B5EF4-FFF2-40B4-BE49-F238E27FC236}">
                <a16:creationId xmlns:a16="http://schemas.microsoft.com/office/drawing/2014/main" id="{B0EAE0A1-2409-3D09-5AE9-2AB92482A665}"/>
              </a:ext>
            </a:extLst>
          </p:cNvPr>
          <p:cNvSpPr txBox="1"/>
          <p:nvPr/>
        </p:nvSpPr>
        <p:spPr>
          <a:xfrm>
            <a:off x="2047673" y="1833630"/>
            <a:ext cx="8096651" cy="3539430"/>
          </a:xfrm>
          <a:prstGeom prst="rect">
            <a:avLst/>
          </a:prstGeom>
          <a:noFill/>
        </p:spPr>
        <p:txBody>
          <a:bodyPr wrap="square">
            <a:spAutoFit/>
          </a:bodyPr>
          <a:lstStyle/>
          <a:p>
            <a:pPr>
              <a:buClrTx/>
              <a:defRPr/>
            </a:pPr>
            <a:r>
              <a:rPr lang="en-US" sz="2800" b="1" dirty="0">
                <a:latin typeface="Arial" panose="020B0604020202020204" pitchFamily="34" charset="0"/>
                <a:cs typeface="Arial" panose="020B0604020202020204" pitchFamily="34" charset="0"/>
              </a:rPr>
              <a:t>Rick LeClair </a:t>
            </a:r>
            <a:r>
              <a:rPr lang="en-US" sz="2800" dirty="0">
                <a:latin typeface="Arial" panose="020B0604020202020204" pitchFamily="34" charset="0"/>
                <a:cs typeface="Arial" panose="020B0604020202020204" pitchFamily="34" charset="0"/>
              </a:rPr>
              <a:t>– Damage Prevention Investigator</a:t>
            </a:r>
          </a:p>
          <a:p>
            <a:pPr>
              <a:buClrTx/>
              <a:defRPr/>
            </a:pPr>
            <a:r>
              <a:rPr lang="en-US" sz="2800" dirty="0">
                <a:latin typeface="Arial" panose="020B0604020202020204" pitchFamily="34" charset="0"/>
                <a:cs typeface="Arial" panose="020B0604020202020204" pitchFamily="34" charset="0"/>
              </a:rPr>
              <a:t>(207) 592-1098</a:t>
            </a:r>
          </a:p>
          <a:p>
            <a:pPr>
              <a:buClrTx/>
              <a:defRPr/>
            </a:pPr>
            <a:endParaRPr lang="en-US" sz="2800" dirty="0">
              <a:latin typeface="Arial" panose="020B0604020202020204" pitchFamily="34" charset="0"/>
              <a:cs typeface="Arial" panose="020B0604020202020204" pitchFamily="34" charset="0"/>
            </a:endParaRPr>
          </a:p>
          <a:p>
            <a:pPr>
              <a:buClrTx/>
              <a:defRPr/>
            </a:pPr>
            <a:r>
              <a:rPr lang="en-US" sz="2800" b="1" dirty="0">
                <a:latin typeface="Arial" panose="020B0604020202020204" pitchFamily="34" charset="0"/>
                <a:cs typeface="Arial" panose="020B0604020202020204" pitchFamily="34" charset="0"/>
              </a:rPr>
              <a:t>Barry Truman </a:t>
            </a:r>
            <a:r>
              <a:rPr lang="en-US" sz="2800" dirty="0">
                <a:latin typeface="Arial" panose="020B0604020202020204" pitchFamily="34" charset="0"/>
                <a:cs typeface="Arial" panose="020B0604020202020204" pitchFamily="34" charset="0"/>
              </a:rPr>
              <a:t>– Damage Prevention Investigator</a:t>
            </a:r>
          </a:p>
          <a:p>
            <a:pPr>
              <a:buClrTx/>
              <a:defRPr/>
            </a:pPr>
            <a:r>
              <a:rPr lang="en-US" sz="2800" dirty="0">
                <a:latin typeface="Arial" panose="020B0604020202020204" pitchFamily="34" charset="0"/>
                <a:cs typeface="Arial" panose="020B0604020202020204" pitchFamily="34" charset="0"/>
              </a:rPr>
              <a:t>(207) 592-3789</a:t>
            </a:r>
          </a:p>
          <a:p>
            <a:pPr>
              <a:buClrTx/>
              <a:defRPr/>
            </a:pPr>
            <a:endParaRPr lang="en-US" sz="2800" dirty="0">
              <a:latin typeface="Arial" panose="020B0604020202020204" pitchFamily="34" charset="0"/>
              <a:cs typeface="Arial" panose="020B0604020202020204" pitchFamily="34" charset="0"/>
            </a:endParaRPr>
          </a:p>
          <a:p>
            <a:pPr>
              <a:buClrTx/>
              <a:defRPr/>
            </a:pPr>
            <a:r>
              <a:rPr lang="en-US" sz="2800" b="1" dirty="0">
                <a:latin typeface="Arial" panose="020B0604020202020204" pitchFamily="34" charset="0"/>
                <a:cs typeface="Arial" panose="020B0604020202020204" pitchFamily="34" charset="0"/>
              </a:rPr>
              <a:t>Hattie Trask</a:t>
            </a:r>
            <a:r>
              <a:rPr lang="en-US" sz="2800" dirty="0">
                <a:latin typeface="Arial" panose="020B0604020202020204" pitchFamily="34" charset="0"/>
                <a:cs typeface="Arial" panose="020B0604020202020204" pitchFamily="34" charset="0"/>
              </a:rPr>
              <a:t> – Safety Programs Coordinator</a:t>
            </a:r>
          </a:p>
          <a:p>
            <a:pPr>
              <a:buClrTx/>
              <a:defRPr/>
            </a:pPr>
            <a:r>
              <a:rPr lang="en-US" sz="2800" dirty="0">
                <a:latin typeface="Arial" panose="020B0604020202020204" pitchFamily="34" charset="0"/>
                <a:cs typeface="Arial" panose="020B0604020202020204" pitchFamily="34" charset="0"/>
              </a:rPr>
              <a:t>(207) 287-6075</a:t>
            </a:r>
          </a:p>
        </p:txBody>
      </p:sp>
      <p:pic>
        <p:nvPicPr>
          <p:cNvPr id="4" name="Picture 3">
            <a:extLst>
              <a:ext uri="{FF2B5EF4-FFF2-40B4-BE49-F238E27FC236}">
                <a16:creationId xmlns:a16="http://schemas.microsoft.com/office/drawing/2014/main" id="{30897F80-8A1C-84C8-36F5-11198B574F62}"/>
              </a:ext>
            </a:extLst>
          </p:cNvPr>
          <p:cNvPicPr>
            <a:picLocks noChangeAspect="1"/>
          </p:cNvPicPr>
          <p:nvPr/>
        </p:nvPicPr>
        <p:blipFill>
          <a:blip r:embed="rId2"/>
          <a:stretch>
            <a:fillRect/>
          </a:stretch>
        </p:blipFill>
        <p:spPr>
          <a:xfrm>
            <a:off x="9368450" y="4109919"/>
            <a:ext cx="1843162" cy="1843162"/>
          </a:xfrm>
          <a:prstGeom prst="rect">
            <a:avLst/>
          </a:prstGeom>
          <a:ln>
            <a:solidFill>
              <a:schemeClr val="tx1"/>
            </a:solidFill>
          </a:ln>
        </p:spPr>
      </p:pic>
      <p:sp>
        <p:nvSpPr>
          <p:cNvPr id="5" name="TextBox 4">
            <a:extLst>
              <a:ext uri="{FF2B5EF4-FFF2-40B4-BE49-F238E27FC236}">
                <a16:creationId xmlns:a16="http://schemas.microsoft.com/office/drawing/2014/main" id="{0030E5C6-55AF-C889-E6F2-770BD39D3223}"/>
              </a:ext>
            </a:extLst>
          </p:cNvPr>
          <p:cNvSpPr txBox="1"/>
          <p:nvPr/>
        </p:nvSpPr>
        <p:spPr>
          <a:xfrm>
            <a:off x="8376389" y="5970049"/>
            <a:ext cx="3827283" cy="369332"/>
          </a:xfrm>
          <a:prstGeom prst="rect">
            <a:avLst/>
          </a:prstGeom>
          <a:noFill/>
        </p:spPr>
        <p:txBody>
          <a:bodyPr wrap="square" rtlCol="0">
            <a:spAutoFit/>
          </a:bodyPr>
          <a:lstStyle/>
          <a:p>
            <a:r>
              <a:rPr lang="en-US" dirty="0"/>
              <a:t>MPUC Damage Prevention Website</a:t>
            </a:r>
          </a:p>
        </p:txBody>
      </p:sp>
    </p:spTree>
    <p:extLst>
      <p:ext uri="{BB962C8B-B14F-4D97-AF65-F5344CB8AC3E}">
        <p14:creationId xmlns:p14="http://schemas.microsoft.com/office/powerpoint/2010/main" val="13683705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7F98B17-79BC-B18D-6D0B-EBA1049D3F82}"/>
              </a:ext>
            </a:extLst>
          </p:cNvPr>
          <p:cNvSpPr>
            <a:spLocks noGrp="1"/>
          </p:cNvSpPr>
          <p:nvPr>
            <p:ph type="sldNum" sz="quarter" idx="12"/>
          </p:nvPr>
        </p:nvSpPr>
        <p:spPr/>
        <p:txBody>
          <a:bodyPr/>
          <a:lstStyle/>
          <a:p>
            <a:fld id="{C263D6C4-4840-40CC-AC84-17E24B3B7BDE}" type="slidenum">
              <a:rPr lang="en-US" noProof="0" smtClean="0"/>
              <a:pPr/>
              <a:t>20</a:t>
            </a:fld>
            <a:endParaRPr lang="en-US" noProof="0" dirty="0"/>
          </a:p>
        </p:txBody>
      </p:sp>
      <p:sp>
        <p:nvSpPr>
          <p:cNvPr id="8" name="TextBox 7">
            <a:extLst>
              <a:ext uri="{FF2B5EF4-FFF2-40B4-BE49-F238E27FC236}">
                <a16:creationId xmlns:a16="http://schemas.microsoft.com/office/drawing/2014/main" id="{3924D81F-0F59-F8EC-283A-F613BA335631}"/>
              </a:ext>
            </a:extLst>
          </p:cNvPr>
          <p:cNvSpPr txBox="1"/>
          <p:nvPr/>
        </p:nvSpPr>
        <p:spPr>
          <a:xfrm>
            <a:off x="3620364" y="378543"/>
            <a:ext cx="4951269" cy="830997"/>
          </a:xfrm>
          <a:prstGeom prst="rect">
            <a:avLst/>
          </a:prstGeom>
          <a:noFill/>
          <a:effectLst/>
        </p:spPr>
        <p:txBody>
          <a:bodyPr wrap="square">
            <a:spAutoFit/>
          </a:bodyPr>
          <a:lstStyle/>
          <a:p>
            <a:pPr algn="ctr"/>
            <a:r>
              <a:rPr lang="en-US" sz="4800" b="1" u="sng" dirty="0">
                <a:latin typeface="Arial" charset="0"/>
              </a:rPr>
              <a:t>Notification</a:t>
            </a:r>
            <a:endParaRPr lang="en-US" sz="4800" u="sng" dirty="0"/>
          </a:p>
        </p:txBody>
      </p:sp>
      <p:sp>
        <p:nvSpPr>
          <p:cNvPr id="10" name="TextBox 9">
            <a:extLst>
              <a:ext uri="{FF2B5EF4-FFF2-40B4-BE49-F238E27FC236}">
                <a16:creationId xmlns:a16="http://schemas.microsoft.com/office/drawing/2014/main" id="{89D2CF87-61B7-FA01-9C92-2B1797E3B16B}"/>
              </a:ext>
            </a:extLst>
          </p:cNvPr>
          <p:cNvSpPr txBox="1"/>
          <p:nvPr/>
        </p:nvSpPr>
        <p:spPr>
          <a:xfrm>
            <a:off x="3035877" y="1687677"/>
            <a:ext cx="6120244" cy="646331"/>
          </a:xfrm>
          <a:prstGeom prst="rect">
            <a:avLst/>
          </a:prstGeom>
          <a:noFill/>
        </p:spPr>
        <p:txBody>
          <a:bodyPr wrap="square">
            <a:spAutoFit/>
          </a:bodyPr>
          <a:lstStyle/>
          <a:p>
            <a:pPr algn="ctr"/>
            <a:r>
              <a:rPr lang="en-US" sz="3600" b="1" u="sng" dirty="0">
                <a:latin typeface="Calibri" panose="020F0502020204030204" pitchFamily="34" charset="0"/>
                <a:cs typeface="Calibri" panose="020F0502020204030204" pitchFamily="34" charset="0"/>
              </a:rPr>
              <a:t>Member Facility Operators</a:t>
            </a:r>
            <a:endParaRPr lang="en-US" sz="3600" u="sng" dirty="0">
              <a:latin typeface="Calibri" panose="020F0502020204030204" pitchFamily="34" charset="0"/>
              <a:cs typeface="Calibri" panose="020F0502020204030204" pitchFamily="34" charset="0"/>
            </a:endParaRPr>
          </a:p>
        </p:txBody>
      </p:sp>
      <p:sp>
        <p:nvSpPr>
          <p:cNvPr id="12" name="TextBox 11">
            <a:extLst>
              <a:ext uri="{FF2B5EF4-FFF2-40B4-BE49-F238E27FC236}">
                <a16:creationId xmlns:a16="http://schemas.microsoft.com/office/drawing/2014/main" id="{99DD3BBF-CC10-535C-6ABF-82ED23795B6C}"/>
              </a:ext>
            </a:extLst>
          </p:cNvPr>
          <p:cNvSpPr txBox="1"/>
          <p:nvPr/>
        </p:nvSpPr>
        <p:spPr>
          <a:xfrm>
            <a:off x="3035877" y="2290412"/>
            <a:ext cx="6120244" cy="3970318"/>
          </a:xfrm>
          <a:prstGeom prst="rect">
            <a:avLst/>
          </a:prstGeom>
          <a:noFill/>
        </p:spPr>
        <p:txBody>
          <a:bodyPr wrap="square">
            <a:spAutoFit/>
          </a:bodyPr>
          <a:lstStyle/>
          <a:p>
            <a:pPr algn="ctr" defTabSz="457200">
              <a:defRPr/>
            </a:pPr>
            <a:r>
              <a:rPr lang="en-US" sz="3600" dirty="0">
                <a:solidFill>
                  <a:srgbClr val="FF0000"/>
                </a:solidFill>
                <a:latin typeface="Calibri" panose="020F0502020204030204"/>
              </a:rPr>
              <a:t>Electrical</a:t>
            </a:r>
            <a:r>
              <a:rPr lang="en-US" sz="3600" dirty="0">
                <a:latin typeface="Calibri" panose="020F0502020204030204"/>
              </a:rPr>
              <a:t>, </a:t>
            </a:r>
            <a:r>
              <a:rPr lang="en-US" sz="3600" dirty="0">
                <a:solidFill>
                  <a:srgbClr val="FFFF00"/>
                </a:solidFill>
                <a:latin typeface="Calibri" panose="020F0502020204030204"/>
              </a:rPr>
              <a:t>Gas</a:t>
            </a:r>
            <a:r>
              <a:rPr lang="en-US" sz="3600" dirty="0">
                <a:latin typeface="Calibri" panose="020F0502020204030204"/>
              </a:rPr>
              <a:t>, </a:t>
            </a:r>
            <a:r>
              <a:rPr lang="en-US" sz="3600" dirty="0">
                <a:solidFill>
                  <a:srgbClr val="FFFF00"/>
                </a:solidFill>
                <a:latin typeface="Calibri" panose="020F0502020204030204"/>
              </a:rPr>
              <a:t>Oil</a:t>
            </a:r>
            <a:r>
              <a:rPr lang="en-US" sz="3600" dirty="0">
                <a:latin typeface="Calibri" panose="020F0502020204030204"/>
              </a:rPr>
              <a:t>, </a:t>
            </a:r>
            <a:r>
              <a:rPr lang="en-US" sz="3600" dirty="0">
                <a:solidFill>
                  <a:srgbClr val="FFFF00"/>
                </a:solidFill>
                <a:latin typeface="Calibri" panose="020F0502020204030204"/>
              </a:rPr>
              <a:t>Steam</a:t>
            </a:r>
          </a:p>
          <a:p>
            <a:pPr algn="ctr" defTabSz="457200">
              <a:defRPr/>
            </a:pPr>
            <a:r>
              <a:rPr lang="en-US" sz="3600" dirty="0">
                <a:solidFill>
                  <a:srgbClr val="FFC000"/>
                </a:solidFill>
                <a:latin typeface="Calibri" panose="020F0502020204030204"/>
              </a:rPr>
              <a:t>Telephone</a:t>
            </a:r>
            <a:r>
              <a:rPr lang="en-US" sz="3600" dirty="0">
                <a:latin typeface="Calibri" panose="020F0502020204030204"/>
              </a:rPr>
              <a:t>, </a:t>
            </a:r>
            <a:r>
              <a:rPr lang="en-US" sz="3600" dirty="0">
                <a:solidFill>
                  <a:srgbClr val="FFC000"/>
                </a:solidFill>
                <a:latin typeface="Calibri" panose="020F0502020204030204"/>
              </a:rPr>
              <a:t>CATV</a:t>
            </a:r>
            <a:r>
              <a:rPr lang="en-US" sz="3600" dirty="0">
                <a:latin typeface="Calibri" panose="020F0502020204030204"/>
              </a:rPr>
              <a:t>, </a:t>
            </a:r>
            <a:r>
              <a:rPr lang="en-US" sz="3600" dirty="0">
                <a:solidFill>
                  <a:srgbClr val="FFC000"/>
                </a:solidFill>
                <a:latin typeface="Calibri" panose="020F0502020204030204"/>
              </a:rPr>
              <a:t>Fiber Optic</a:t>
            </a:r>
          </a:p>
          <a:p>
            <a:pPr algn="ctr" defTabSz="457200">
              <a:defRPr/>
            </a:pPr>
            <a:endParaRPr lang="en-US" sz="3600" b="1" dirty="0">
              <a:latin typeface="Calibri" panose="020F0502020204030204"/>
            </a:endParaRPr>
          </a:p>
          <a:p>
            <a:pPr algn="ctr" defTabSz="457200">
              <a:defRPr/>
            </a:pPr>
            <a:r>
              <a:rPr lang="en-US" sz="3600" b="1" u="sng" dirty="0">
                <a:latin typeface="Calibri" panose="020F0502020204030204"/>
              </a:rPr>
              <a:t>Non-Members</a:t>
            </a:r>
          </a:p>
          <a:p>
            <a:pPr algn="ctr" defTabSz="457200">
              <a:defRPr/>
            </a:pPr>
            <a:r>
              <a:rPr lang="en-US" sz="3600" dirty="0">
                <a:solidFill>
                  <a:srgbClr val="0070C0"/>
                </a:solidFill>
                <a:latin typeface="Calibri" panose="020F0502020204030204"/>
              </a:rPr>
              <a:t>Water</a:t>
            </a:r>
            <a:r>
              <a:rPr lang="en-US" sz="3600" dirty="0">
                <a:latin typeface="Calibri" panose="020F0502020204030204"/>
              </a:rPr>
              <a:t>, </a:t>
            </a:r>
            <a:r>
              <a:rPr lang="en-US" sz="3600" dirty="0">
                <a:solidFill>
                  <a:srgbClr val="00B050"/>
                </a:solidFill>
                <a:latin typeface="Calibri" panose="020F0502020204030204"/>
              </a:rPr>
              <a:t>Sewer</a:t>
            </a:r>
            <a:r>
              <a:rPr lang="en-US" sz="3600" dirty="0">
                <a:latin typeface="Calibri" panose="020F0502020204030204"/>
              </a:rPr>
              <a:t>, private property owners and some small utilities</a:t>
            </a:r>
          </a:p>
          <a:p>
            <a:pPr algn="ctr" defTabSz="457200">
              <a:defRPr/>
            </a:pPr>
            <a:endParaRPr lang="en-US" sz="3600" dirty="0">
              <a:latin typeface="Calibri" panose="020F0502020204030204"/>
            </a:endParaRPr>
          </a:p>
        </p:txBody>
      </p:sp>
    </p:spTree>
    <p:extLst>
      <p:ext uri="{BB962C8B-B14F-4D97-AF65-F5344CB8AC3E}">
        <p14:creationId xmlns:p14="http://schemas.microsoft.com/office/powerpoint/2010/main" val="26242738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E56C396-7A3F-621E-0A34-10C9499F2B16}"/>
              </a:ext>
            </a:extLst>
          </p:cNvPr>
          <p:cNvSpPr>
            <a:spLocks noGrp="1"/>
          </p:cNvSpPr>
          <p:nvPr>
            <p:ph type="sldNum" sz="quarter" idx="12"/>
          </p:nvPr>
        </p:nvSpPr>
        <p:spPr/>
        <p:txBody>
          <a:bodyPr/>
          <a:lstStyle/>
          <a:p>
            <a:fld id="{C263D6C4-4840-40CC-AC84-17E24B3B7BDE}" type="slidenum">
              <a:rPr lang="en-US" noProof="0" smtClean="0"/>
              <a:pPr/>
              <a:t>21</a:t>
            </a:fld>
            <a:endParaRPr lang="en-US" noProof="0" dirty="0"/>
          </a:p>
        </p:txBody>
      </p:sp>
      <p:sp>
        <p:nvSpPr>
          <p:cNvPr id="6" name="TextBox 5">
            <a:extLst>
              <a:ext uri="{FF2B5EF4-FFF2-40B4-BE49-F238E27FC236}">
                <a16:creationId xmlns:a16="http://schemas.microsoft.com/office/drawing/2014/main" id="{E128E533-EE5A-4FE2-3F54-393232769BA7}"/>
              </a:ext>
            </a:extLst>
          </p:cNvPr>
          <p:cNvSpPr txBox="1"/>
          <p:nvPr/>
        </p:nvSpPr>
        <p:spPr>
          <a:xfrm>
            <a:off x="2331267" y="483077"/>
            <a:ext cx="9037622" cy="830997"/>
          </a:xfrm>
          <a:prstGeom prst="rect">
            <a:avLst/>
          </a:prstGeom>
          <a:noFill/>
        </p:spPr>
        <p:txBody>
          <a:bodyPr wrap="square">
            <a:spAutoFit/>
          </a:bodyPr>
          <a:lstStyle/>
          <a:p>
            <a:pPr algn="ctr" defTabSz="457200">
              <a:defRPr/>
            </a:pPr>
            <a:r>
              <a:rPr lang="en-US" sz="4800" b="1" u="sng" dirty="0">
                <a:latin typeface="Calibri" panose="020F0502020204030204"/>
              </a:rPr>
              <a:t>Notifying Private Property Owners</a:t>
            </a:r>
          </a:p>
        </p:txBody>
      </p:sp>
      <p:sp>
        <p:nvSpPr>
          <p:cNvPr id="8" name="TextBox 7">
            <a:extLst>
              <a:ext uri="{FF2B5EF4-FFF2-40B4-BE49-F238E27FC236}">
                <a16:creationId xmlns:a16="http://schemas.microsoft.com/office/drawing/2014/main" id="{12A5B984-08DD-74A9-7831-B9DFC5E8A293}"/>
              </a:ext>
            </a:extLst>
          </p:cNvPr>
          <p:cNvSpPr txBox="1"/>
          <p:nvPr/>
        </p:nvSpPr>
        <p:spPr>
          <a:xfrm>
            <a:off x="1508156" y="2435383"/>
            <a:ext cx="10683844" cy="3108543"/>
          </a:xfrm>
          <a:prstGeom prst="rect">
            <a:avLst/>
          </a:prstGeom>
          <a:noFill/>
          <a:effectLst/>
        </p:spPr>
        <p:txBody>
          <a:bodyPr wrap="square">
            <a:spAutoFit/>
          </a:bodyPr>
          <a:lstStyle/>
          <a:p>
            <a:r>
              <a:rPr lang="en-US" sz="2800" b="1" u="sng" dirty="0">
                <a:latin typeface="Calibri" panose="020F0502020204030204"/>
              </a:rPr>
              <a:t>From Chapter 895</a:t>
            </a:r>
            <a:r>
              <a:rPr lang="en-US" sz="2800" b="1" dirty="0">
                <a:latin typeface="Calibri" panose="020F0502020204030204"/>
              </a:rPr>
              <a:t>:</a:t>
            </a:r>
            <a:endParaRPr lang="en-US" sz="2800" b="1" u="sng" dirty="0">
              <a:latin typeface="Calibri" panose="020F0502020204030204"/>
            </a:endParaRPr>
          </a:p>
          <a:p>
            <a:endParaRPr lang="en-US" sz="2800" dirty="0">
              <a:latin typeface="Calibri" panose="020F0502020204030204"/>
            </a:endParaRPr>
          </a:p>
          <a:p>
            <a:r>
              <a:rPr lang="en-US" sz="2800" b="1" dirty="0">
                <a:latin typeface="Calibri" panose="020F0502020204030204"/>
              </a:rPr>
              <a:t>Further Notice Requirements:</a:t>
            </a:r>
            <a:r>
              <a:rPr lang="en-US" sz="2800" dirty="0">
                <a:latin typeface="Calibri" panose="020F0502020204030204"/>
              </a:rPr>
              <a:t> In addition to other notice requirements under this section and except for an employee with respect to that employee’s employer’s facility, an excavator shall notify any person who is not a member of the system and has underground facilities in the area of the proposed excavation. This notice must be in writing or in person.</a:t>
            </a:r>
            <a:endParaRPr lang="en-US" sz="2800" dirty="0"/>
          </a:p>
        </p:txBody>
      </p:sp>
    </p:spTree>
    <p:extLst>
      <p:ext uri="{BB962C8B-B14F-4D97-AF65-F5344CB8AC3E}">
        <p14:creationId xmlns:p14="http://schemas.microsoft.com/office/powerpoint/2010/main" val="31780274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FF3189-F98E-42D1-29C6-1660B024F580}"/>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8033D60-1DB5-74A5-61CB-18CE823D6E95}"/>
              </a:ext>
            </a:extLst>
          </p:cNvPr>
          <p:cNvSpPr>
            <a:spLocks noGrp="1"/>
          </p:cNvSpPr>
          <p:nvPr>
            <p:ph type="sldNum" sz="quarter" idx="12"/>
          </p:nvPr>
        </p:nvSpPr>
        <p:spPr/>
        <p:txBody>
          <a:bodyPr/>
          <a:lstStyle/>
          <a:p>
            <a:fld id="{C263D6C4-4840-40CC-AC84-17E24B3B7BDE}" type="slidenum">
              <a:rPr lang="en-US" smtClean="0"/>
              <a:pPr/>
              <a:t>22</a:t>
            </a:fld>
            <a:endParaRPr lang="en-US" dirty="0"/>
          </a:p>
        </p:txBody>
      </p:sp>
      <p:sp>
        <p:nvSpPr>
          <p:cNvPr id="10" name="TextBox 9">
            <a:extLst>
              <a:ext uri="{FF2B5EF4-FFF2-40B4-BE49-F238E27FC236}">
                <a16:creationId xmlns:a16="http://schemas.microsoft.com/office/drawing/2014/main" id="{299B8761-554B-83A6-9734-80A1CC322EA7}"/>
              </a:ext>
            </a:extLst>
          </p:cNvPr>
          <p:cNvSpPr txBox="1"/>
          <p:nvPr/>
        </p:nvSpPr>
        <p:spPr>
          <a:xfrm>
            <a:off x="4943823" y="91391"/>
            <a:ext cx="4464620" cy="830997"/>
          </a:xfrm>
          <a:prstGeom prst="rect">
            <a:avLst/>
          </a:prstGeom>
          <a:noFill/>
        </p:spPr>
        <p:txBody>
          <a:bodyPr wrap="square">
            <a:spAutoFit/>
          </a:bodyPr>
          <a:lstStyle/>
          <a:p>
            <a:pPr algn="ctr"/>
            <a:r>
              <a:rPr lang="en-US" sz="4800" b="1" u="sng" dirty="0"/>
              <a:t>OKTODIG.COM</a:t>
            </a:r>
            <a:endParaRPr lang="en-US" sz="4800" u="sng" dirty="0"/>
          </a:p>
        </p:txBody>
      </p:sp>
      <p:pic>
        <p:nvPicPr>
          <p:cNvPr id="6" name="Picture 5">
            <a:extLst>
              <a:ext uri="{FF2B5EF4-FFF2-40B4-BE49-F238E27FC236}">
                <a16:creationId xmlns:a16="http://schemas.microsoft.com/office/drawing/2014/main" id="{C691D040-FFF3-422B-EC0B-CBC619800942}"/>
              </a:ext>
            </a:extLst>
          </p:cNvPr>
          <p:cNvPicPr>
            <a:picLocks noChangeAspect="1"/>
          </p:cNvPicPr>
          <p:nvPr/>
        </p:nvPicPr>
        <p:blipFill>
          <a:blip r:embed="rId2"/>
          <a:stretch>
            <a:fillRect/>
          </a:stretch>
        </p:blipFill>
        <p:spPr>
          <a:xfrm>
            <a:off x="3400410" y="861440"/>
            <a:ext cx="7551446" cy="5905169"/>
          </a:xfrm>
          <a:prstGeom prst="rect">
            <a:avLst/>
          </a:prstGeom>
        </p:spPr>
      </p:pic>
    </p:spTree>
    <p:extLst>
      <p:ext uri="{BB962C8B-B14F-4D97-AF65-F5344CB8AC3E}">
        <p14:creationId xmlns:p14="http://schemas.microsoft.com/office/powerpoint/2010/main" val="5938184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A29835-CD3B-04A7-409D-361875CCE6A5}"/>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385EA3A-DE21-2090-51F5-95BCA6B57FA9}"/>
              </a:ext>
            </a:extLst>
          </p:cNvPr>
          <p:cNvSpPr>
            <a:spLocks noGrp="1"/>
          </p:cNvSpPr>
          <p:nvPr>
            <p:ph type="sldNum" sz="quarter" idx="12"/>
          </p:nvPr>
        </p:nvSpPr>
        <p:spPr/>
        <p:txBody>
          <a:bodyPr/>
          <a:lstStyle/>
          <a:p>
            <a:fld id="{C263D6C4-4840-40CC-AC84-17E24B3B7BDE}" type="slidenum">
              <a:rPr lang="en-US" smtClean="0"/>
              <a:pPr/>
              <a:t>23</a:t>
            </a:fld>
            <a:endParaRPr lang="en-US" dirty="0"/>
          </a:p>
        </p:txBody>
      </p:sp>
      <p:sp>
        <p:nvSpPr>
          <p:cNvPr id="10" name="TextBox 9">
            <a:extLst>
              <a:ext uri="{FF2B5EF4-FFF2-40B4-BE49-F238E27FC236}">
                <a16:creationId xmlns:a16="http://schemas.microsoft.com/office/drawing/2014/main" id="{7567B6DF-4DCB-5288-A379-191326AD2DDA}"/>
              </a:ext>
            </a:extLst>
          </p:cNvPr>
          <p:cNvSpPr txBox="1"/>
          <p:nvPr/>
        </p:nvSpPr>
        <p:spPr>
          <a:xfrm>
            <a:off x="4727935" y="136525"/>
            <a:ext cx="4499876" cy="830997"/>
          </a:xfrm>
          <a:prstGeom prst="rect">
            <a:avLst/>
          </a:prstGeom>
          <a:noFill/>
        </p:spPr>
        <p:txBody>
          <a:bodyPr wrap="square">
            <a:spAutoFit/>
          </a:bodyPr>
          <a:lstStyle/>
          <a:p>
            <a:pPr algn="ctr"/>
            <a:r>
              <a:rPr lang="en-US" sz="4800" b="1" u="sng" dirty="0"/>
              <a:t>OKTODIG.COM</a:t>
            </a:r>
            <a:endParaRPr lang="en-US" sz="4800" u="sng" dirty="0"/>
          </a:p>
        </p:txBody>
      </p:sp>
      <p:pic>
        <p:nvPicPr>
          <p:cNvPr id="4" name="Picture 3">
            <a:extLst>
              <a:ext uri="{FF2B5EF4-FFF2-40B4-BE49-F238E27FC236}">
                <a16:creationId xmlns:a16="http://schemas.microsoft.com/office/drawing/2014/main" id="{B4A3DA2B-88F5-494C-7828-FB25A17B6F2B}"/>
              </a:ext>
            </a:extLst>
          </p:cNvPr>
          <p:cNvPicPr>
            <a:picLocks noChangeAspect="1"/>
          </p:cNvPicPr>
          <p:nvPr/>
        </p:nvPicPr>
        <p:blipFill>
          <a:blip r:embed="rId2"/>
          <a:stretch>
            <a:fillRect/>
          </a:stretch>
        </p:blipFill>
        <p:spPr>
          <a:xfrm>
            <a:off x="3003890" y="905147"/>
            <a:ext cx="7947966" cy="5816328"/>
          </a:xfrm>
          <a:prstGeom prst="rect">
            <a:avLst/>
          </a:prstGeom>
        </p:spPr>
      </p:pic>
    </p:spTree>
    <p:extLst>
      <p:ext uri="{BB962C8B-B14F-4D97-AF65-F5344CB8AC3E}">
        <p14:creationId xmlns:p14="http://schemas.microsoft.com/office/powerpoint/2010/main" val="4255371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791CDA-0E23-805C-F845-2A34CC5D7348}"/>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ADC761F-77E9-1330-1BC9-BFCB0BEE0337}"/>
              </a:ext>
            </a:extLst>
          </p:cNvPr>
          <p:cNvSpPr>
            <a:spLocks noGrp="1"/>
          </p:cNvSpPr>
          <p:nvPr>
            <p:ph type="sldNum" sz="quarter" idx="12"/>
          </p:nvPr>
        </p:nvSpPr>
        <p:spPr/>
        <p:txBody>
          <a:bodyPr/>
          <a:lstStyle/>
          <a:p>
            <a:fld id="{C263D6C4-4840-40CC-AC84-17E24B3B7BDE}" type="slidenum">
              <a:rPr lang="en-US" smtClean="0"/>
              <a:pPr/>
              <a:t>24</a:t>
            </a:fld>
            <a:endParaRPr lang="en-US" dirty="0"/>
          </a:p>
        </p:txBody>
      </p:sp>
      <p:sp>
        <p:nvSpPr>
          <p:cNvPr id="10" name="TextBox 9">
            <a:extLst>
              <a:ext uri="{FF2B5EF4-FFF2-40B4-BE49-F238E27FC236}">
                <a16:creationId xmlns:a16="http://schemas.microsoft.com/office/drawing/2014/main" id="{D6AE3E59-A728-9E3F-DA33-AE9B813FDC71}"/>
              </a:ext>
            </a:extLst>
          </p:cNvPr>
          <p:cNvSpPr txBox="1"/>
          <p:nvPr/>
        </p:nvSpPr>
        <p:spPr>
          <a:xfrm>
            <a:off x="3856407" y="402062"/>
            <a:ext cx="5652384" cy="830997"/>
          </a:xfrm>
          <a:prstGeom prst="rect">
            <a:avLst/>
          </a:prstGeom>
          <a:noFill/>
        </p:spPr>
        <p:txBody>
          <a:bodyPr wrap="square">
            <a:spAutoFit/>
          </a:bodyPr>
          <a:lstStyle/>
          <a:p>
            <a:pPr algn="ctr"/>
            <a:r>
              <a:rPr lang="en-US" sz="4800" b="1" u="sng" dirty="0"/>
              <a:t>Training Scheduling</a:t>
            </a:r>
            <a:endParaRPr lang="en-US" sz="4800" u="sng" dirty="0"/>
          </a:p>
        </p:txBody>
      </p:sp>
      <p:sp>
        <p:nvSpPr>
          <p:cNvPr id="4" name="TextBox 3">
            <a:extLst>
              <a:ext uri="{FF2B5EF4-FFF2-40B4-BE49-F238E27FC236}">
                <a16:creationId xmlns:a16="http://schemas.microsoft.com/office/drawing/2014/main" id="{A07C1F42-2259-22B1-D258-8B8EA92E6E8F}"/>
              </a:ext>
            </a:extLst>
          </p:cNvPr>
          <p:cNvSpPr txBox="1"/>
          <p:nvPr/>
        </p:nvSpPr>
        <p:spPr>
          <a:xfrm>
            <a:off x="1819748" y="1600446"/>
            <a:ext cx="9407692" cy="4955203"/>
          </a:xfrm>
          <a:prstGeom prst="rect">
            <a:avLst/>
          </a:prstGeom>
          <a:noFill/>
        </p:spPr>
        <p:txBody>
          <a:bodyPr wrap="square" rtlCol="0">
            <a:spAutoFit/>
          </a:bodyPr>
          <a:lstStyle/>
          <a:p>
            <a:pPr algn="ctr"/>
            <a:r>
              <a:rPr lang="en-US" sz="2000" dirty="0"/>
              <a:t>Damage Prevention Training </a:t>
            </a:r>
          </a:p>
          <a:p>
            <a:pPr algn="ctr"/>
            <a:endParaRPr lang="en-US" sz="2000" dirty="0"/>
          </a:p>
          <a:p>
            <a:pPr algn="ctr"/>
            <a:r>
              <a:rPr lang="en-US" sz="2000" dirty="0"/>
              <a:t>Instructor: Investigator Barry Truman or Richard Leclair</a:t>
            </a:r>
          </a:p>
          <a:p>
            <a:pPr algn="ctr"/>
            <a:r>
              <a:rPr lang="en-US" sz="2000" dirty="0"/>
              <a:t>Location: 45 Commerce Drive, Suite 8 Augusta, ME</a:t>
            </a:r>
          </a:p>
          <a:p>
            <a:pPr algn="ctr"/>
            <a:r>
              <a:rPr lang="en-US" sz="2000" dirty="0"/>
              <a:t>Time: 8am but can arrive as early as 7:30 to look over material</a:t>
            </a:r>
          </a:p>
          <a:p>
            <a:pPr algn="ctr"/>
            <a:r>
              <a:rPr lang="en-US" sz="2000" dirty="0"/>
              <a:t>Target Audience: Utility Operators, Excavator Community, General Public </a:t>
            </a:r>
          </a:p>
          <a:p>
            <a:pPr algn="ctr"/>
            <a:r>
              <a:rPr lang="en-US" sz="2000" dirty="0"/>
              <a:t>Type: Informative (No Test)</a:t>
            </a:r>
          </a:p>
          <a:p>
            <a:pPr algn="ctr"/>
            <a:r>
              <a:rPr lang="en-US" sz="2000" dirty="0"/>
              <a:t>Duration: 2- 2 ½ Hours</a:t>
            </a:r>
          </a:p>
          <a:p>
            <a:pPr algn="ctr"/>
            <a:r>
              <a:rPr lang="en-US" sz="2000" dirty="0"/>
              <a:t>Cost: Free Training</a:t>
            </a:r>
          </a:p>
          <a:p>
            <a:pPr algn="ctr"/>
            <a:endParaRPr lang="en-US" sz="2000" dirty="0"/>
          </a:p>
          <a:p>
            <a:pPr algn="ctr"/>
            <a:r>
              <a:rPr lang="en-US" sz="2000" dirty="0"/>
              <a:t>Registration/Sign-up: Contact Hattie Trask at hattie.trask@maine.gov or (207) 287-6075.</a:t>
            </a:r>
          </a:p>
          <a:p>
            <a:pPr algn="ctr"/>
            <a:endParaRPr lang="en-US" sz="2000" dirty="0"/>
          </a:p>
          <a:p>
            <a:pPr algn="ctr"/>
            <a:r>
              <a:rPr lang="en-US" sz="2000" dirty="0"/>
              <a:t>For those wishing to provide training to a large group/company, on site-trainings at your facility may also be available.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980471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438633-1D5E-83E1-135D-CB350BCAED75}"/>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ED9D37D-0C2D-F04E-9553-861C95E35E40}"/>
              </a:ext>
            </a:extLst>
          </p:cNvPr>
          <p:cNvSpPr>
            <a:spLocks noGrp="1"/>
          </p:cNvSpPr>
          <p:nvPr>
            <p:ph type="sldNum" sz="quarter" idx="12"/>
          </p:nvPr>
        </p:nvSpPr>
        <p:spPr/>
        <p:txBody>
          <a:bodyPr/>
          <a:lstStyle/>
          <a:p>
            <a:fld id="{C263D6C4-4840-40CC-AC84-17E24B3B7BDE}" type="slidenum">
              <a:rPr lang="en-US" smtClean="0"/>
              <a:pPr/>
              <a:t>25</a:t>
            </a:fld>
            <a:endParaRPr lang="en-US" dirty="0"/>
          </a:p>
        </p:txBody>
      </p:sp>
      <p:sp>
        <p:nvSpPr>
          <p:cNvPr id="10" name="TextBox 9">
            <a:extLst>
              <a:ext uri="{FF2B5EF4-FFF2-40B4-BE49-F238E27FC236}">
                <a16:creationId xmlns:a16="http://schemas.microsoft.com/office/drawing/2014/main" id="{7AE0775C-3F02-081B-A3F4-D66B7BF28225}"/>
              </a:ext>
            </a:extLst>
          </p:cNvPr>
          <p:cNvSpPr txBox="1"/>
          <p:nvPr/>
        </p:nvSpPr>
        <p:spPr>
          <a:xfrm>
            <a:off x="4247452" y="528119"/>
            <a:ext cx="4727766" cy="830997"/>
          </a:xfrm>
          <a:prstGeom prst="rect">
            <a:avLst/>
          </a:prstGeom>
          <a:noFill/>
        </p:spPr>
        <p:txBody>
          <a:bodyPr wrap="square">
            <a:spAutoFit/>
          </a:bodyPr>
          <a:lstStyle/>
          <a:p>
            <a:pPr algn="ctr"/>
            <a:r>
              <a:rPr lang="en-US" sz="4800" b="1" u="sng" dirty="0"/>
              <a:t>Training Agenda</a:t>
            </a:r>
            <a:endParaRPr lang="en-US" sz="4800" u="sng" dirty="0"/>
          </a:p>
        </p:txBody>
      </p:sp>
      <p:sp>
        <p:nvSpPr>
          <p:cNvPr id="12" name="TextBox 11">
            <a:extLst>
              <a:ext uri="{FF2B5EF4-FFF2-40B4-BE49-F238E27FC236}">
                <a16:creationId xmlns:a16="http://schemas.microsoft.com/office/drawing/2014/main" id="{AEBC425F-590F-C085-2D38-C09BF984380C}"/>
              </a:ext>
            </a:extLst>
          </p:cNvPr>
          <p:cNvSpPr txBox="1"/>
          <p:nvPr/>
        </p:nvSpPr>
        <p:spPr>
          <a:xfrm>
            <a:off x="4163449" y="1910853"/>
            <a:ext cx="4895772" cy="4154984"/>
          </a:xfrm>
          <a:prstGeom prst="rect">
            <a:avLst/>
          </a:prstGeom>
          <a:noFill/>
        </p:spPr>
        <p:txBody>
          <a:bodyPr wrap="square">
            <a:spAutoFit/>
          </a:bodyPr>
          <a:lstStyle/>
          <a:p>
            <a:pPr marL="571500" indent="-571500">
              <a:buClrTx/>
              <a:buFont typeface="Arial" panose="020B0604020202020204" pitchFamily="34" charset="0"/>
              <a:buChar char="•"/>
              <a:defRPr/>
            </a:pPr>
            <a:r>
              <a:rPr lang="en-US" sz="2400" dirty="0"/>
              <a:t>Training Manual</a:t>
            </a:r>
          </a:p>
          <a:p>
            <a:pPr marL="571500" indent="-571500">
              <a:buClrTx/>
              <a:buFont typeface="Arial" panose="020B0604020202020204" pitchFamily="34" charset="0"/>
              <a:buChar char="•"/>
              <a:defRPr/>
            </a:pPr>
            <a:r>
              <a:rPr lang="en-US" sz="2400" dirty="0"/>
              <a:t>History &amp; Overview of “The Law”</a:t>
            </a:r>
          </a:p>
          <a:p>
            <a:pPr marL="571500" indent="-571500">
              <a:buClrTx/>
              <a:buFont typeface="Arial" panose="020B0604020202020204" pitchFamily="34" charset="0"/>
              <a:buChar char="•"/>
              <a:defRPr/>
            </a:pPr>
            <a:r>
              <a:rPr lang="en-US" sz="2400" dirty="0"/>
              <a:t>Definitions</a:t>
            </a:r>
          </a:p>
          <a:p>
            <a:pPr marL="571500" indent="-571500">
              <a:buClrTx/>
              <a:buFont typeface="Arial" panose="020B0604020202020204" pitchFamily="34" charset="0"/>
              <a:buChar char="•"/>
              <a:defRPr/>
            </a:pPr>
            <a:r>
              <a:rPr lang="en-US" sz="2400" dirty="0"/>
              <a:t>The Rule</a:t>
            </a:r>
          </a:p>
          <a:p>
            <a:pPr marL="571500" indent="-571500">
              <a:buClrTx/>
              <a:buFont typeface="Arial" panose="020B0604020202020204" pitchFamily="34" charset="0"/>
              <a:buChar char="•"/>
              <a:defRPr/>
            </a:pPr>
            <a:r>
              <a:rPr lang="en-US" sz="2400" dirty="0"/>
              <a:t>Excavators</a:t>
            </a:r>
          </a:p>
          <a:p>
            <a:pPr marL="571500" indent="-571500">
              <a:buClrTx/>
              <a:buFont typeface="Arial" panose="020B0604020202020204" pitchFamily="34" charset="0"/>
              <a:buChar char="•"/>
              <a:defRPr/>
            </a:pPr>
            <a:r>
              <a:rPr lang="en-US" sz="2400" dirty="0"/>
              <a:t>Facility Operators</a:t>
            </a:r>
          </a:p>
          <a:p>
            <a:pPr marL="571500" indent="-571500">
              <a:buClrTx/>
              <a:buFont typeface="Arial" panose="020B0604020202020204" pitchFamily="34" charset="0"/>
              <a:buChar char="•"/>
              <a:defRPr/>
            </a:pPr>
            <a:r>
              <a:rPr lang="en-US" sz="2400" dirty="0"/>
              <a:t>Dig Safe System, Inc.</a:t>
            </a:r>
          </a:p>
          <a:p>
            <a:pPr marL="571500" indent="-571500">
              <a:buClrTx/>
              <a:buFont typeface="Arial" panose="020B0604020202020204" pitchFamily="34" charset="0"/>
              <a:buChar char="•"/>
              <a:defRPr/>
            </a:pPr>
            <a:r>
              <a:rPr lang="en-US" sz="2400" dirty="0" err="1"/>
              <a:t>Exactix</a:t>
            </a:r>
            <a:r>
              <a:rPr lang="en-US" sz="2400" dirty="0"/>
              <a:t> Online Ticket System</a:t>
            </a:r>
          </a:p>
          <a:p>
            <a:pPr marL="571500" indent="-571500">
              <a:buClrTx/>
              <a:buFont typeface="Arial" panose="020B0604020202020204" pitchFamily="34" charset="0"/>
              <a:buChar char="•"/>
              <a:defRPr/>
            </a:pPr>
            <a:r>
              <a:rPr lang="en-US" sz="2400" dirty="0"/>
              <a:t>Non-Member Notification</a:t>
            </a:r>
          </a:p>
          <a:p>
            <a:pPr marL="571500" indent="-571500">
              <a:buClrTx/>
              <a:buFont typeface="Arial" panose="020B0604020202020204" pitchFamily="34" charset="0"/>
              <a:buChar char="•"/>
              <a:defRPr/>
            </a:pPr>
            <a:r>
              <a:rPr lang="en-US" sz="2400" dirty="0"/>
              <a:t>Ticket Types</a:t>
            </a:r>
          </a:p>
          <a:p>
            <a:pPr marL="571500" indent="-571500">
              <a:buClrTx/>
              <a:buFont typeface="Arial" panose="020B0604020202020204" pitchFamily="34" charset="0"/>
              <a:buChar char="•"/>
              <a:defRPr/>
            </a:pPr>
            <a:r>
              <a:rPr lang="en-US" sz="2400" dirty="0"/>
              <a:t>MPUC </a:t>
            </a:r>
          </a:p>
        </p:txBody>
      </p:sp>
    </p:spTree>
    <p:extLst>
      <p:ext uri="{BB962C8B-B14F-4D97-AF65-F5344CB8AC3E}">
        <p14:creationId xmlns:p14="http://schemas.microsoft.com/office/powerpoint/2010/main" val="8084135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EA2C8C-208D-EDE0-D464-851981886A73}"/>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1BEEE2F-6ED4-4861-1AB8-41B31FF42C77}"/>
              </a:ext>
            </a:extLst>
          </p:cNvPr>
          <p:cNvSpPr>
            <a:spLocks noGrp="1"/>
          </p:cNvSpPr>
          <p:nvPr>
            <p:ph type="sldNum" sz="quarter" idx="12"/>
          </p:nvPr>
        </p:nvSpPr>
        <p:spPr/>
        <p:txBody>
          <a:bodyPr/>
          <a:lstStyle/>
          <a:p>
            <a:fld id="{C263D6C4-4840-40CC-AC84-17E24B3B7BDE}" type="slidenum">
              <a:rPr lang="en-US" smtClean="0"/>
              <a:pPr/>
              <a:t>26</a:t>
            </a:fld>
            <a:endParaRPr lang="en-US" dirty="0"/>
          </a:p>
        </p:txBody>
      </p:sp>
      <p:graphicFrame>
        <p:nvGraphicFramePr>
          <p:cNvPr id="8" name="Chart 7">
            <a:extLst>
              <a:ext uri="{FF2B5EF4-FFF2-40B4-BE49-F238E27FC236}">
                <a16:creationId xmlns:a16="http://schemas.microsoft.com/office/drawing/2014/main" id="{274C4FEE-4FAD-EBE3-9CD9-572D02D87E90}"/>
              </a:ext>
            </a:extLst>
          </p:cNvPr>
          <p:cNvGraphicFramePr/>
          <p:nvPr>
            <p:extLst>
              <p:ext uri="{D42A27DB-BD31-4B8C-83A1-F6EECF244321}">
                <p14:modId xmlns:p14="http://schemas.microsoft.com/office/powerpoint/2010/main" val="3108403556"/>
              </p:ext>
            </p:extLst>
          </p:nvPr>
        </p:nvGraphicFramePr>
        <p:xfrm>
          <a:off x="2823856" y="647170"/>
          <a:ext cx="8128000" cy="541866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962679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92C9CEBB-4E16-FB6F-7FE0-E09DED52747E}"/>
              </a:ext>
            </a:extLst>
          </p:cNvPr>
          <p:cNvGraphicFramePr/>
          <p:nvPr>
            <p:extLst>
              <p:ext uri="{D42A27DB-BD31-4B8C-83A1-F6EECF244321}">
                <p14:modId xmlns:p14="http://schemas.microsoft.com/office/powerpoint/2010/main" val="264227012"/>
              </p:ext>
            </p:extLst>
          </p:nvPr>
        </p:nvGraphicFramePr>
        <p:xfrm>
          <a:off x="2928292" y="1008446"/>
          <a:ext cx="8128000" cy="5418667"/>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7949F942-196C-1F45-4D4C-CC5C225B8210}"/>
              </a:ext>
            </a:extLst>
          </p:cNvPr>
          <p:cNvSpPr txBox="1"/>
          <p:nvPr/>
        </p:nvSpPr>
        <p:spPr>
          <a:xfrm>
            <a:off x="4153782" y="287265"/>
            <a:ext cx="5677020" cy="461665"/>
          </a:xfrm>
          <a:prstGeom prst="rect">
            <a:avLst/>
          </a:prstGeom>
          <a:noFill/>
        </p:spPr>
        <p:txBody>
          <a:bodyPr wrap="square" rtlCol="0">
            <a:spAutoFit/>
          </a:bodyPr>
          <a:lstStyle/>
          <a:p>
            <a:pPr algn="ctr"/>
            <a:r>
              <a:rPr lang="en-US" sz="2400" u="sng" dirty="0"/>
              <a:t>Damage Prevention Incidents and Penalties</a:t>
            </a:r>
          </a:p>
        </p:txBody>
      </p:sp>
      <p:sp>
        <p:nvSpPr>
          <p:cNvPr id="8" name="TextBox 7">
            <a:extLst>
              <a:ext uri="{FF2B5EF4-FFF2-40B4-BE49-F238E27FC236}">
                <a16:creationId xmlns:a16="http://schemas.microsoft.com/office/drawing/2014/main" id="{38FA4489-1E75-E3DF-7409-095DA87926FA}"/>
              </a:ext>
            </a:extLst>
          </p:cNvPr>
          <p:cNvSpPr txBox="1"/>
          <p:nvPr/>
        </p:nvSpPr>
        <p:spPr>
          <a:xfrm>
            <a:off x="4884656" y="6427113"/>
            <a:ext cx="2422688" cy="259516"/>
          </a:xfrm>
          <a:prstGeom prst="rect">
            <a:avLst/>
          </a:prstGeom>
          <a:noFill/>
        </p:spPr>
        <p:txBody>
          <a:bodyPr wrap="square" rtlCol="0">
            <a:spAutoFit/>
          </a:bodyPr>
          <a:lstStyle/>
          <a:p>
            <a:r>
              <a:rPr lang="en-US" sz="1100" dirty="0"/>
              <a:t>*Penalty maximums raised in 2021</a:t>
            </a:r>
          </a:p>
        </p:txBody>
      </p:sp>
    </p:spTree>
    <p:extLst>
      <p:ext uri="{BB962C8B-B14F-4D97-AF65-F5344CB8AC3E}">
        <p14:creationId xmlns:p14="http://schemas.microsoft.com/office/powerpoint/2010/main" val="38448420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bg>
      <p:bgRef idx="1001">
        <a:schemeClr val="bg1"/>
      </p:bgRef>
    </p:bg>
    <p:spTree>
      <p:nvGrpSpPr>
        <p:cNvPr id="1" name="">
          <a:extLst>
            <a:ext uri="{FF2B5EF4-FFF2-40B4-BE49-F238E27FC236}">
              <a16:creationId xmlns:a16="http://schemas.microsoft.com/office/drawing/2014/main" id="{691DC63C-BB97-27BA-EF50-9C9B49BFA19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A8EFCF3-E871-3925-0958-703AC33E0BAD}"/>
              </a:ext>
            </a:extLst>
          </p:cNvPr>
          <p:cNvSpPr>
            <a:spLocks noGrp="1"/>
          </p:cNvSpPr>
          <p:nvPr>
            <p:ph type="title"/>
          </p:nvPr>
        </p:nvSpPr>
        <p:spPr>
          <a:xfrm>
            <a:off x="4757897" y="416002"/>
            <a:ext cx="2676205" cy="649922"/>
          </a:xfrm>
        </p:spPr>
        <p:txBody>
          <a:bodyPr/>
          <a:lstStyle/>
          <a:p>
            <a:r>
              <a:rPr lang="en-US" sz="4000" u="sng" dirty="0">
                <a:solidFill>
                  <a:schemeClr val="tx1"/>
                </a:solidFill>
              </a:rPr>
              <a:t>Questions?</a:t>
            </a:r>
          </a:p>
        </p:txBody>
      </p:sp>
      <p:sp>
        <p:nvSpPr>
          <p:cNvPr id="3" name="Slide Number Placeholder 2">
            <a:extLst>
              <a:ext uri="{FF2B5EF4-FFF2-40B4-BE49-F238E27FC236}">
                <a16:creationId xmlns:a16="http://schemas.microsoft.com/office/drawing/2014/main" id="{31EDF680-C038-8E38-40DF-AC22CEED1934}"/>
              </a:ext>
            </a:extLst>
          </p:cNvPr>
          <p:cNvSpPr>
            <a:spLocks noGrp="1"/>
          </p:cNvSpPr>
          <p:nvPr>
            <p:ph type="sldNum" sz="quarter" idx="12"/>
          </p:nvPr>
        </p:nvSpPr>
        <p:spPr/>
        <p:txBody>
          <a:bodyPr/>
          <a:lstStyle/>
          <a:p>
            <a:fld id="{C263D6C4-4840-40CC-AC84-17E24B3B7BDE}" type="slidenum">
              <a:rPr lang="en-US" noProof="0" smtClean="0"/>
              <a:pPr/>
              <a:t>28</a:t>
            </a:fld>
            <a:endParaRPr lang="en-US" noProof="0" dirty="0"/>
          </a:p>
        </p:txBody>
      </p:sp>
      <p:sp>
        <p:nvSpPr>
          <p:cNvPr id="6" name="TextBox 5">
            <a:extLst>
              <a:ext uri="{FF2B5EF4-FFF2-40B4-BE49-F238E27FC236}">
                <a16:creationId xmlns:a16="http://schemas.microsoft.com/office/drawing/2014/main" id="{89A60F23-6CC0-E152-1361-F671C209CE31}"/>
              </a:ext>
            </a:extLst>
          </p:cNvPr>
          <p:cNvSpPr txBox="1"/>
          <p:nvPr/>
        </p:nvSpPr>
        <p:spPr>
          <a:xfrm>
            <a:off x="1875164" y="1819977"/>
            <a:ext cx="2950827" cy="2031325"/>
          </a:xfrm>
          <a:prstGeom prst="rect">
            <a:avLst/>
          </a:prstGeom>
          <a:noFill/>
        </p:spPr>
        <p:txBody>
          <a:bodyPr wrap="square">
            <a:spAutoFit/>
          </a:bodyPr>
          <a:lstStyle/>
          <a:p>
            <a:pPr algn="ctr" defTabSz="457200">
              <a:defRPr/>
            </a:pPr>
            <a:r>
              <a:rPr lang="en-US" sz="1800" b="1" dirty="0">
                <a:latin typeface="Calibri" panose="020F0502020204030204"/>
              </a:rPr>
              <a:t>Richard C. LeClair </a:t>
            </a:r>
          </a:p>
          <a:p>
            <a:pPr algn="ctr" defTabSz="457200">
              <a:defRPr/>
            </a:pPr>
            <a:r>
              <a:rPr lang="en-US" sz="1800" b="1" dirty="0">
                <a:latin typeface="Calibri" panose="020F0502020204030204"/>
              </a:rPr>
              <a:t>Damage Prevention Investigator</a:t>
            </a:r>
          </a:p>
          <a:p>
            <a:pPr algn="ctr" defTabSz="457200">
              <a:defRPr/>
            </a:pPr>
            <a:r>
              <a:rPr lang="en-US" sz="1800" b="1" dirty="0">
                <a:latin typeface="Calibri" panose="020F0502020204030204"/>
              </a:rPr>
              <a:t>Damage Prevention Team </a:t>
            </a:r>
          </a:p>
          <a:p>
            <a:pPr algn="ctr" defTabSz="457200">
              <a:defRPr/>
            </a:pPr>
            <a:r>
              <a:rPr lang="en-US" sz="1800" b="1" dirty="0">
                <a:latin typeface="Calibri" panose="020F0502020204030204"/>
              </a:rPr>
              <a:t>Tel: 207-287-1369</a:t>
            </a:r>
          </a:p>
          <a:p>
            <a:pPr algn="ctr" defTabSz="457200">
              <a:defRPr/>
            </a:pPr>
            <a:r>
              <a:rPr lang="en-US" sz="1800" b="1" dirty="0">
                <a:latin typeface="Calibri" panose="020F0502020204030204"/>
              </a:rPr>
              <a:t>Cell: 207-592-1098</a:t>
            </a:r>
          </a:p>
          <a:p>
            <a:pPr algn="ctr" defTabSz="457200">
              <a:defRPr/>
            </a:pPr>
            <a:r>
              <a:rPr lang="en-US" sz="1800" b="1" u="heavy" dirty="0" err="1">
                <a:latin typeface="Calibri" panose="020F0502020204030204"/>
              </a:rPr>
              <a:t>richard.c.leclair</a:t>
            </a:r>
            <a:r>
              <a:rPr lang="en-US" sz="1800" b="1" u="heavy" dirty="0">
                <a:latin typeface="Calibri" panose="020F0502020204030204"/>
              </a:rPr>
              <a:t>@ </a:t>
            </a:r>
            <a:r>
              <a:rPr lang="en-US" sz="1800" b="1" u="heavy" dirty="0" err="1">
                <a:latin typeface="Calibri" panose="020F0502020204030204"/>
              </a:rPr>
              <a:t>maine.qov</a:t>
            </a:r>
            <a:endParaRPr lang="en-US" sz="1800" b="1" dirty="0">
              <a:latin typeface="Calibri" panose="020F0502020204030204"/>
            </a:endParaRPr>
          </a:p>
        </p:txBody>
      </p:sp>
      <p:sp>
        <p:nvSpPr>
          <p:cNvPr id="8" name="TextBox 7">
            <a:extLst>
              <a:ext uri="{FF2B5EF4-FFF2-40B4-BE49-F238E27FC236}">
                <a16:creationId xmlns:a16="http://schemas.microsoft.com/office/drawing/2014/main" id="{1C3A87B1-9BEE-5A45-7B45-287C2F15C835}"/>
              </a:ext>
            </a:extLst>
          </p:cNvPr>
          <p:cNvSpPr txBox="1"/>
          <p:nvPr/>
        </p:nvSpPr>
        <p:spPr>
          <a:xfrm>
            <a:off x="7103526" y="1819976"/>
            <a:ext cx="2950828" cy="2031325"/>
          </a:xfrm>
          <a:prstGeom prst="rect">
            <a:avLst/>
          </a:prstGeom>
          <a:noFill/>
        </p:spPr>
        <p:txBody>
          <a:bodyPr wrap="square">
            <a:spAutoFit/>
          </a:bodyPr>
          <a:lstStyle/>
          <a:p>
            <a:pPr algn="ctr" defTabSz="457200">
              <a:defRPr/>
            </a:pPr>
            <a:r>
              <a:rPr lang="en-US" sz="1800" b="1" dirty="0">
                <a:latin typeface="Calibri" panose="020F0502020204030204"/>
              </a:rPr>
              <a:t>Barry Truman</a:t>
            </a:r>
          </a:p>
          <a:p>
            <a:pPr algn="ctr" defTabSz="457200">
              <a:defRPr/>
            </a:pPr>
            <a:r>
              <a:rPr lang="en-US" sz="1800" b="1" dirty="0">
                <a:latin typeface="Calibri" panose="020F0502020204030204"/>
              </a:rPr>
              <a:t>Damage Prevention Investigator</a:t>
            </a:r>
          </a:p>
          <a:p>
            <a:pPr algn="ctr" defTabSz="457200">
              <a:defRPr/>
            </a:pPr>
            <a:r>
              <a:rPr lang="en-US" sz="1800" b="1" dirty="0">
                <a:latin typeface="Calibri" panose="020F0502020204030204"/>
              </a:rPr>
              <a:t>Damage Prevention Team</a:t>
            </a:r>
          </a:p>
          <a:p>
            <a:pPr algn="ctr" defTabSz="457200">
              <a:defRPr/>
            </a:pPr>
            <a:r>
              <a:rPr lang="en-US" sz="1800" b="1" dirty="0">
                <a:latin typeface="Calibri" panose="020F0502020204030204"/>
              </a:rPr>
              <a:t>Tel: 207-287-5494</a:t>
            </a:r>
          </a:p>
          <a:p>
            <a:pPr algn="ctr" defTabSz="457200">
              <a:defRPr/>
            </a:pPr>
            <a:r>
              <a:rPr lang="en-US" sz="1800" b="1" dirty="0">
                <a:latin typeface="Calibri" panose="020F0502020204030204"/>
              </a:rPr>
              <a:t>Cell: 207-592-3789 </a:t>
            </a:r>
          </a:p>
          <a:p>
            <a:pPr algn="ctr" defTabSz="457200">
              <a:defRPr/>
            </a:pPr>
            <a:r>
              <a:rPr lang="en-US" sz="1800" b="1" u="heavy" dirty="0" err="1">
                <a:latin typeface="Calibri" panose="020F0502020204030204"/>
              </a:rPr>
              <a:t>barrv.e.truman@maine.qov</a:t>
            </a:r>
            <a:endParaRPr lang="en-US" sz="1800" b="1" dirty="0">
              <a:latin typeface="Calibri" panose="020F0502020204030204"/>
            </a:endParaRPr>
          </a:p>
        </p:txBody>
      </p:sp>
      <p:sp>
        <p:nvSpPr>
          <p:cNvPr id="10" name="TextBox 9">
            <a:extLst>
              <a:ext uri="{FF2B5EF4-FFF2-40B4-BE49-F238E27FC236}">
                <a16:creationId xmlns:a16="http://schemas.microsoft.com/office/drawing/2014/main" id="{9CCD1B57-5001-1C89-0F7A-B8623B6AEE1D}"/>
              </a:ext>
            </a:extLst>
          </p:cNvPr>
          <p:cNvSpPr txBox="1"/>
          <p:nvPr/>
        </p:nvSpPr>
        <p:spPr>
          <a:xfrm>
            <a:off x="4523413" y="4170744"/>
            <a:ext cx="3145172" cy="1477328"/>
          </a:xfrm>
          <a:prstGeom prst="rect">
            <a:avLst/>
          </a:prstGeom>
          <a:noFill/>
        </p:spPr>
        <p:txBody>
          <a:bodyPr wrap="square">
            <a:spAutoFit/>
          </a:bodyPr>
          <a:lstStyle/>
          <a:p>
            <a:pPr algn="ctr" defTabSz="457200">
              <a:defRPr/>
            </a:pPr>
            <a:r>
              <a:rPr lang="en-US" sz="1800" b="1" dirty="0">
                <a:latin typeface="Calibri" panose="020F0502020204030204"/>
              </a:rPr>
              <a:t>Hattie Trask</a:t>
            </a:r>
          </a:p>
          <a:p>
            <a:pPr algn="ctr" defTabSz="457200">
              <a:defRPr/>
            </a:pPr>
            <a:r>
              <a:rPr lang="en-US" sz="1800" b="1" dirty="0">
                <a:latin typeface="Calibri" panose="020F0502020204030204"/>
              </a:rPr>
              <a:t>Safety Programs Coordinator</a:t>
            </a:r>
          </a:p>
          <a:p>
            <a:pPr algn="ctr" defTabSz="457200">
              <a:defRPr/>
            </a:pPr>
            <a:r>
              <a:rPr lang="en-US" sz="1800" b="1" dirty="0">
                <a:latin typeface="Calibri" panose="020F0502020204030204"/>
              </a:rPr>
              <a:t>Damage Prevention Team </a:t>
            </a:r>
          </a:p>
          <a:p>
            <a:pPr algn="ctr" defTabSz="457200">
              <a:defRPr/>
            </a:pPr>
            <a:r>
              <a:rPr lang="en-US" sz="1800" b="1" dirty="0">
                <a:latin typeface="Calibri" panose="020F0502020204030204"/>
              </a:rPr>
              <a:t>Tel: 287-6075 </a:t>
            </a:r>
          </a:p>
          <a:p>
            <a:pPr algn="ctr" defTabSz="457200">
              <a:defRPr/>
            </a:pPr>
            <a:r>
              <a:rPr lang="en-US" b="1" u="heavy" dirty="0" err="1">
                <a:latin typeface="Calibri" panose="020F0502020204030204"/>
              </a:rPr>
              <a:t>h</a:t>
            </a:r>
            <a:r>
              <a:rPr lang="en-US" sz="1800" b="1" u="heavy" dirty="0" err="1">
                <a:latin typeface="Calibri" panose="020F0502020204030204"/>
              </a:rPr>
              <a:t>attie.trask</a:t>
            </a:r>
            <a:r>
              <a:rPr lang="en-US" sz="1800" b="1" u="heavy" dirty="0">
                <a:latin typeface="Calibri" panose="020F0502020204030204"/>
              </a:rPr>
              <a:t>@ </a:t>
            </a:r>
            <a:r>
              <a:rPr lang="en-US" sz="1800" b="1" u="heavy" dirty="0" err="1">
                <a:latin typeface="Calibri" panose="020F0502020204030204"/>
              </a:rPr>
              <a:t>maine.qov</a:t>
            </a:r>
            <a:endParaRPr lang="en-US" sz="1800" b="1" dirty="0">
              <a:latin typeface="Calibri" panose="020F0502020204030204"/>
            </a:endParaRPr>
          </a:p>
        </p:txBody>
      </p:sp>
    </p:spTree>
    <p:extLst>
      <p:ext uri="{BB962C8B-B14F-4D97-AF65-F5344CB8AC3E}">
        <p14:creationId xmlns:p14="http://schemas.microsoft.com/office/powerpoint/2010/main" val="4058168246"/>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A8909A-7701-AC48-FD71-E881AE6FAB28}"/>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9DE6645-9D36-A514-EA26-9E90E06C2064}"/>
              </a:ext>
            </a:extLst>
          </p:cNvPr>
          <p:cNvSpPr>
            <a:spLocks noGrp="1"/>
          </p:cNvSpPr>
          <p:nvPr>
            <p:ph type="sldNum" sz="quarter" idx="12"/>
          </p:nvPr>
        </p:nvSpPr>
        <p:spPr/>
        <p:txBody>
          <a:bodyPr/>
          <a:lstStyle/>
          <a:p>
            <a:fld id="{C263D6C4-4840-40CC-AC84-17E24B3B7BDE}" type="slidenum">
              <a:rPr lang="en-US" smtClean="0"/>
              <a:pPr/>
              <a:t>3</a:t>
            </a:fld>
            <a:endParaRPr lang="en-US" dirty="0"/>
          </a:p>
        </p:txBody>
      </p:sp>
      <p:sp>
        <p:nvSpPr>
          <p:cNvPr id="10" name="TextBox 9">
            <a:extLst>
              <a:ext uri="{FF2B5EF4-FFF2-40B4-BE49-F238E27FC236}">
                <a16:creationId xmlns:a16="http://schemas.microsoft.com/office/drawing/2014/main" id="{D06464DA-CBC1-6CBD-8940-C56A2674E9CA}"/>
              </a:ext>
            </a:extLst>
          </p:cNvPr>
          <p:cNvSpPr txBox="1"/>
          <p:nvPr/>
        </p:nvSpPr>
        <p:spPr>
          <a:xfrm>
            <a:off x="2994921" y="544637"/>
            <a:ext cx="7174923" cy="2308324"/>
          </a:xfrm>
          <a:prstGeom prst="rect">
            <a:avLst/>
          </a:prstGeom>
          <a:noFill/>
        </p:spPr>
        <p:txBody>
          <a:bodyPr wrap="square">
            <a:spAutoFit/>
          </a:bodyPr>
          <a:lstStyle/>
          <a:p>
            <a:pPr algn="ctr"/>
            <a:r>
              <a:rPr lang="en-US" sz="4800" b="1" u="sng" dirty="0"/>
              <a:t>Regulatory Structure and Enforcement Process</a:t>
            </a:r>
          </a:p>
          <a:p>
            <a:pPr algn="ctr"/>
            <a:endParaRPr lang="en-US" sz="4800" u="sng" dirty="0"/>
          </a:p>
        </p:txBody>
      </p:sp>
      <p:sp>
        <p:nvSpPr>
          <p:cNvPr id="12" name="TextBox 11">
            <a:extLst>
              <a:ext uri="{FF2B5EF4-FFF2-40B4-BE49-F238E27FC236}">
                <a16:creationId xmlns:a16="http://schemas.microsoft.com/office/drawing/2014/main" id="{96F18064-7D32-85DC-1FA6-2608FFC69B1C}"/>
              </a:ext>
            </a:extLst>
          </p:cNvPr>
          <p:cNvSpPr txBox="1"/>
          <p:nvPr/>
        </p:nvSpPr>
        <p:spPr>
          <a:xfrm>
            <a:off x="1395677" y="2401962"/>
            <a:ext cx="10373412" cy="3693319"/>
          </a:xfrm>
          <a:prstGeom prst="rect">
            <a:avLst/>
          </a:prstGeom>
          <a:noFill/>
        </p:spPr>
        <p:txBody>
          <a:bodyPr wrap="square">
            <a:spAutoFit/>
          </a:bodyPr>
          <a:lstStyle/>
          <a:p>
            <a:pPr>
              <a:buClrTx/>
              <a:defRPr/>
            </a:pPr>
            <a:endParaRPr lang="en-US" sz="1000" b="1" dirty="0">
              <a:latin typeface="Arial" panose="020B0604020202020204" pitchFamily="34" charset="0"/>
              <a:cs typeface="Arial" panose="020B0604020202020204" pitchFamily="34" charset="0"/>
            </a:endParaRPr>
          </a:p>
          <a:p>
            <a:pPr algn="ctr">
              <a:buClrTx/>
              <a:defRPr/>
            </a:pPr>
            <a:r>
              <a:rPr lang="en-US" sz="2800" b="1" dirty="0">
                <a:latin typeface="Arial" panose="020B0604020202020204" pitchFamily="34" charset="0"/>
                <a:cs typeface="Arial" panose="020B0604020202020204" pitchFamily="34" charset="0"/>
              </a:rPr>
              <a:t>Title 23 § 3360-A Protection of Underground Utilities</a:t>
            </a:r>
          </a:p>
          <a:p>
            <a:pPr algn="ctr">
              <a:buClrTx/>
              <a:defRPr/>
            </a:pPr>
            <a:r>
              <a:rPr lang="en-US" sz="2800" b="1" dirty="0">
                <a:latin typeface="Arial" panose="020B0604020202020204" pitchFamily="34" charset="0"/>
                <a:cs typeface="Arial" panose="020B0604020202020204" pitchFamily="34" charset="0"/>
              </a:rPr>
              <a:t>(Dig Safe Law)</a:t>
            </a:r>
          </a:p>
          <a:p>
            <a:pPr>
              <a:buClrTx/>
              <a:defRPr/>
            </a:pPr>
            <a:endParaRPr lang="en-US" sz="2800" b="1" dirty="0">
              <a:latin typeface="Arial" panose="020B0604020202020204" pitchFamily="34" charset="0"/>
              <a:cs typeface="Arial" panose="020B0604020202020204" pitchFamily="34" charset="0"/>
            </a:endParaRPr>
          </a:p>
          <a:p>
            <a:pPr algn="ctr">
              <a:buClrTx/>
              <a:defRPr/>
            </a:pPr>
            <a:r>
              <a:rPr lang="en-US" sz="2800" b="1" dirty="0">
                <a:latin typeface="Arial" panose="020B0604020202020204" pitchFamily="34" charset="0"/>
                <a:cs typeface="Arial" panose="020B0604020202020204" pitchFamily="34" charset="0"/>
              </a:rPr>
              <a:t>11. Enforcement</a:t>
            </a:r>
            <a:r>
              <a:rPr lang="en-US" sz="2800" dirty="0">
                <a:latin typeface="Arial" panose="020B0604020202020204" pitchFamily="34" charset="0"/>
                <a:cs typeface="Arial" panose="020B0604020202020204" pitchFamily="34" charset="0"/>
              </a:rPr>
              <a:t> </a:t>
            </a:r>
          </a:p>
          <a:p>
            <a:pPr algn="ctr">
              <a:buClrTx/>
              <a:defRPr/>
            </a:pPr>
            <a:r>
              <a:rPr lang="en-US" sz="2800" dirty="0">
                <a:latin typeface="Arial" panose="020B0604020202020204" pitchFamily="34" charset="0"/>
                <a:cs typeface="Arial" panose="020B0604020202020204" pitchFamily="34" charset="0"/>
              </a:rPr>
              <a:t>The Public Utilities Commission may adopt procedures necessary and appropriate to gather information and hear and resolve complaints concerning failure to comply with the provisions of this section.</a:t>
            </a:r>
          </a:p>
        </p:txBody>
      </p:sp>
    </p:spTree>
    <p:extLst>
      <p:ext uri="{BB962C8B-B14F-4D97-AF65-F5344CB8AC3E}">
        <p14:creationId xmlns:p14="http://schemas.microsoft.com/office/powerpoint/2010/main" val="21145720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53E3E4-FA50-CEFB-F70C-A1504F358BCA}"/>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28FDC43-2149-24F5-592E-351CF9EFD3FC}"/>
              </a:ext>
            </a:extLst>
          </p:cNvPr>
          <p:cNvSpPr>
            <a:spLocks noGrp="1"/>
          </p:cNvSpPr>
          <p:nvPr>
            <p:ph type="sldNum" sz="quarter" idx="12"/>
          </p:nvPr>
        </p:nvSpPr>
        <p:spPr/>
        <p:txBody>
          <a:bodyPr/>
          <a:lstStyle/>
          <a:p>
            <a:fld id="{C263D6C4-4840-40CC-AC84-17E24B3B7BDE}" type="slidenum">
              <a:rPr lang="en-US" smtClean="0"/>
              <a:pPr/>
              <a:t>4</a:t>
            </a:fld>
            <a:endParaRPr lang="en-US" dirty="0"/>
          </a:p>
        </p:txBody>
      </p:sp>
      <p:sp>
        <p:nvSpPr>
          <p:cNvPr id="10" name="TextBox 9">
            <a:extLst>
              <a:ext uri="{FF2B5EF4-FFF2-40B4-BE49-F238E27FC236}">
                <a16:creationId xmlns:a16="http://schemas.microsoft.com/office/drawing/2014/main" id="{F9083DBE-450D-D8A4-A222-F541504D4355}"/>
              </a:ext>
            </a:extLst>
          </p:cNvPr>
          <p:cNvSpPr txBox="1"/>
          <p:nvPr/>
        </p:nvSpPr>
        <p:spPr>
          <a:xfrm>
            <a:off x="2508538" y="132573"/>
            <a:ext cx="7174923" cy="1569660"/>
          </a:xfrm>
          <a:prstGeom prst="rect">
            <a:avLst/>
          </a:prstGeom>
          <a:noFill/>
        </p:spPr>
        <p:txBody>
          <a:bodyPr wrap="square">
            <a:spAutoFit/>
          </a:bodyPr>
          <a:lstStyle/>
          <a:p>
            <a:pPr algn="ctr"/>
            <a:r>
              <a:rPr lang="en-US" sz="4800" b="1" u="sng" dirty="0"/>
              <a:t>Regulatory Structure and Enforcement Process</a:t>
            </a:r>
            <a:endParaRPr lang="en-US" sz="4800" u="sng" dirty="0"/>
          </a:p>
        </p:txBody>
      </p:sp>
      <p:sp>
        <p:nvSpPr>
          <p:cNvPr id="12" name="TextBox 11">
            <a:extLst>
              <a:ext uri="{FF2B5EF4-FFF2-40B4-BE49-F238E27FC236}">
                <a16:creationId xmlns:a16="http://schemas.microsoft.com/office/drawing/2014/main" id="{DEE9F860-6D68-0CBB-86B7-41E79AD6B7EA}"/>
              </a:ext>
            </a:extLst>
          </p:cNvPr>
          <p:cNvSpPr txBox="1"/>
          <p:nvPr/>
        </p:nvSpPr>
        <p:spPr>
          <a:xfrm>
            <a:off x="2425654" y="1702233"/>
            <a:ext cx="8196950" cy="6709529"/>
          </a:xfrm>
          <a:prstGeom prst="rect">
            <a:avLst/>
          </a:prstGeom>
          <a:noFill/>
        </p:spPr>
        <p:txBody>
          <a:bodyPr wrap="square">
            <a:spAutoFit/>
          </a:bodyPr>
          <a:lstStyle/>
          <a:p>
            <a:pPr>
              <a:buClrTx/>
              <a:defRPr/>
            </a:pPr>
            <a:endParaRPr lang="en-US" sz="1000" b="1" dirty="0">
              <a:latin typeface="Arial" panose="020B0604020202020204" pitchFamily="34" charset="0"/>
              <a:cs typeface="Arial" panose="020B0604020202020204" pitchFamily="34" charset="0"/>
            </a:endParaRPr>
          </a:p>
          <a:p>
            <a:pPr>
              <a:defRPr/>
            </a:pPr>
            <a:r>
              <a:rPr lang="en-US" sz="2800" b="1" dirty="0">
                <a:latin typeface="Arial" panose="020B0604020202020204" pitchFamily="34" charset="0"/>
                <a:cs typeface="Arial" panose="020B0604020202020204" pitchFamily="34" charset="0"/>
              </a:rPr>
              <a:t>Public Utilities Commission Chapter 895 (Rule)</a:t>
            </a:r>
          </a:p>
          <a:p>
            <a:pPr>
              <a:buClrTx/>
              <a:defRPr/>
            </a:pPr>
            <a:r>
              <a:rPr lang="en-US" sz="2800" b="1" dirty="0">
                <a:latin typeface="Arial" panose="020B0604020202020204" pitchFamily="34" charset="0"/>
                <a:cs typeface="Arial" panose="020B0604020202020204" pitchFamily="34" charset="0"/>
              </a:rPr>
              <a:t>§7 – Commission Activities</a:t>
            </a:r>
          </a:p>
          <a:p>
            <a:pPr>
              <a:buClrTx/>
              <a:defRPr/>
            </a:pPr>
            <a:r>
              <a:rPr lang="en-US" sz="2800" b="1" dirty="0">
                <a:latin typeface="Arial" panose="020B0604020202020204" pitchFamily="34" charset="0"/>
                <a:cs typeface="Arial" panose="020B0604020202020204" pitchFamily="34" charset="0"/>
              </a:rPr>
              <a:t>						 (B) Enforcement Action Procedure</a:t>
            </a:r>
          </a:p>
          <a:p>
            <a:pPr>
              <a:buClrTx/>
              <a:defRPr/>
            </a:pPr>
            <a:r>
              <a:rPr lang="en-US" sz="2800" b="1" dirty="0">
                <a:latin typeface="Arial" panose="020B0604020202020204" pitchFamily="34" charset="0"/>
                <a:cs typeface="Arial" panose="020B0604020202020204" pitchFamily="34" charset="0"/>
              </a:rPr>
              <a:t>	-Preliminary Incident Investigation</a:t>
            </a:r>
          </a:p>
          <a:p>
            <a:pPr>
              <a:buClrTx/>
              <a:defRPr/>
            </a:pPr>
            <a:r>
              <a:rPr lang="en-US" sz="2800" b="1" dirty="0">
                <a:latin typeface="Arial" panose="020B0604020202020204" pitchFamily="34" charset="0"/>
                <a:cs typeface="Arial" panose="020B0604020202020204" pitchFamily="34" charset="0"/>
              </a:rPr>
              <a:t>	-Notice of Enforcement Investigation</a:t>
            </a:r>
          </a:p>
          <a:p>
            <a:pPr>
              <a:buClrTx/>
              <a:defRPr/>
            </a:pPr>
            <a:r>
              <a:rPr lang="en-US" sz="2800" b="1" dirty="0">
                <a:latin typeface="Arial" panose="020B0604020202020204" pitchFamily="34" charset="0"/>
                <a:cs typeface="Arial" panose="020B0604020202020204" pitchFamily="34" charset="0"/>
              </a:rPr>
              <a:t>	-Right to Contest (Informal Review / Formal </a:t>
            </a:r>
          </a:p>
          <a:p>
            <a:pPr>
              <a:buClrTx/>
              <a:defRPr/>
            </a:pPr>
            <a:r>
              <a:rPr lang="en-US" sz="2800" b="1" dirty="0">
                <a:latin typeface="Arial" panose="020B0604020202020204" pitchFamily="34" charset="0"/>
                <a:cs typeface="Arial" panose="020B0604020202020204" pitchFamily="34" charset="0"/>
              </a:rPr>
              <a:t>	 Hearing)</a:t>
            </a:r>
          </a:p>
          <a:p>
            <a:pPr>
              <a:buClrTx/>
              <a:defRPr/>
            </a:pPr>
            <a:r>
              <a:rPr lang="en-US" sz="2800" b="1" dirty="0">
                <a:latin typeface="Arial" panose="020B0604020202020204" pitchFamily="34" charset="0"/>
                <a:cs typeface="Arial" panose="020B0604020202020204" pitchFamily="34" charset="0"/>
              </a:rPr>
              <a:t>	-Adjudicatory Hearing</a:t>
            </a:r>
          </a:p>
          <a:p>
            <a:pPr>
              <a:buClrTx/>
              <a:defRPr/>
            </a:pPr>
            <a:r>
              <a:rPr lang="en-US" sz="2800" b="1" dirty="0">
                <a:latin typeface="Arial" panose="020B0604020202020204" pitchFamily="34" charset="0"/>
                <a:cs typeface="Arial" panose="020B0604020202020204" pitchFamily="34" charset="0"/>
              </a:rPr>
              <a:t>	-Dismissal/Training/Contempt/Penalty         	 	 Result</a:t>
            </a:r>
          </a:p>
          <a:p>
            <a:pPr>
              <a:buClrTx/>
              <a:defRPr/>
            </a:pPr>
            <a:endParaRPr lang="en-US" sz="2800" b="1" dirty="0">
              <a:latin typeface="Arial" panose="020B0604020202020204" pitchFamily="34" charset="0"/>
              <a:cs typeface="Arial" panose="020B0604020202020204" pitchFamily="34" charset="0"/>
            </a:endParaRPr>
          </a:p>
          <a:p>
            <a:pPr>
              <a:buClrTx/>
              <a:defRPr/>
            </a:pPr>
            <a:r>
              <a:rPr lang="en-US" sz="2800" b="1" dirty="0">
                <a:latin typeface="Arial" panose="020B0604020202020204" pitchFamily="34" charset="0"/>
                <a:cs typeface="Arial" panose="020B0604020202020204" pitchFamily="34" charset="0"/>
              </a:rPr>
              <a:t>		</a:t>
            </a:r>
          </a:p>
          <a:p>
            <a:pPr>
              <a:buClrTx/>
              <a:defRPr/>
            </a:pPr>
            <a:endParaRPr lang="en-US" sz="2800" b="1" dirty="0">
              <a:latin typeface="Arial" panose="020B0604020202020204" pitchFamily="34" charset="0"/>
              <a:cs typeface="Arial" panose="020B0604020202020204" pitchFamily="34" charset="0"/>
            </a:endParaRPr>
          </a:p>
          <a:p>
            <a:pPr>
              <a:buClrTx/>
              <a:defRPr/>
            </a:pPr>
            <a:endParaRPr lang="en-US" sz="2800" b="1"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533D78CE-6F8F-1567-BCCE-E1828F17C57E}"/>
              </a:ext>
            </a:extLst>
          </p:cNvPr>
          <p:cNvPicPr>
            <a:picLocks noChangeAspect="1"/>
          </p:cNvPicPr>
          <p:nvPr/>
        </p:nvPicPr>
        <p:blipFill>
          <a:blip r:embed="rId2"/>
          <a:stretch>
            <a:fillRect/>
          </a:stretch>
        </p:blipFill>
        <p:spPr>
          <a:xfrm>
            <a:off x="10070793" y="5002212"/>
            <a:ext cx="1762125" cy="1762125"/>
          </a:xfrm>
          <a:prstGeom prst="rect">
            <a:avLst/>
          </a:prstGeom>
        </p:spPr>
      </p:pic>
    </p:spTree>
    <p:extLst>
      <p:ext uri="{BB962C8B-B14F-4D97-AF65-F5344CB8AC3E}">
        <p14:creationId xmlns:p14="http://schemas.microsoft.com/office/powerpoint/2010/main" val="20891524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40A720-512B-A96F-7B07-8F1F152F5DA8}"/>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F6315A9-785B-64FE-75C8-4C708B353AF4}"/>
              </a:ext>
            </a:extLst>
          </p:cNvPr>
          <p:cNvSpPr>
            <a:spLocks noGrp="1"/>
          </p:cNvSpPr>
          <p:nvPr>
            <p:ph type="sldNum" sz="quarter" idx="12"/>
          </p:nvPr>
        </p:nvSpPr>
        <p:spPr/>
        <p:txBody>
          <a:bodyPr/>
          <a:lstStyle/>
          <a:p>
            <a:fld id="{C263D6C4-4840-40CC-AC84-17E24B3B7BDE}" type="slidenum">
              <a:rPr lang="en-US" smtClean="0"/>
              <a:pPr/>
              <a:t>5</a:t>
            </a:fld>
            <a:endParaRPr lang="en-US" dirty="0"/>
          </a:p>
        </p:txBody>
      </p:sp>
      <p:sp>
        <p:nvSpPr>
          <p:cNvPr id="10" name="TextBox 9">
            <a:extLst>
              <a:ext uri="{FF2B5EF4-FFF2-40B4-BE49-F238E27FC236}">
                <a16:creationId xmlns:a16="http://schemas.microsoft.com/office/drawing/2014/main" id="{14066695-98F8-6E18-A09B-23F8D960AE1E}"/>
              </a:ext>
            </a:extLst>
          </p:cNvPr>
          <p:cNvSpPr txBox="1"/>
          <p:nvPr/>
        </p:nvSpPr>
        <p:spPr>
          <a:xfrm>
            <a:off x="2731002" y="386245"/>
            <a:ext cx="6729995" cy="830997"/>
          </a:xfrm>
          <a:prstGeom prst="rect">
            <a:avLst/>
          </a:prstGeom>
          <a:noFill/>
        </p:spPr>
        <p:txBody>
          <a:bodyPr wrap="square">
            <a:spAutoFit/>
          </a:bodyPr>
          <a:lstStyle/>
          <a:p>
            <a:pPr algn="ctr"/>
            <a:r>
              <a:rPr lang="en-US" sz="4800" b="1" u="sng" dirty="0"/>
              <a:t>Important Definitions</a:t>
            </a:r>
            <a:endParaRPr lang="en-US" sz="4800" u="sng" dirty="0"/>
          </a:p>
        </p:txBody>
      </p:sp>
      <p:sp>
        <p:nvSpPr>
          <p:cNvPr id="12" name="TextBox 11">
            <a:extLst>
              <a:ext uri="{FF2B5EF4-FFF2-40B4-BE49-F238E27FC236}">
                <a16:creationId xmlns:a16="http://schemas.microsoft.com/office/drawing/2014/main" id="{A40ADD16-6061-D2EA-466E-FE441423FA6A}"/>
              </a:ext>
            </a:extLst>
          </p:cNvPr>
          <p:cNvSpPr txBox="1"/>
          <p:nvPr/>
        </p:nvSpPr>
        <p:spPr>
          <a:xfrm>
            <a:off x="2110314" y="2133305"/>
            <a:ext cx="9947562" cy="3662541"/>
          </a:xfrm>
          <a:prstGeom prst="rect">
            <a:avLst/>
          </a:prstGeom>
          <a:noFill/>
        </p:spPr>
        <p:txBody>
          <a:bodyPr wrap="square">
            <a:spAutoFit/>
          </a:bodyPr>
          <a:lstStyle/>
          <a:p>
            <a:pPr>
              <a:buClrTx/>
              <a:defRPr/>
            </a:pPr>
            <a:r>
              <a:rPr lang="en-US" sz="3600" b="1" u="sng" dirty="0"/>
              <a:t>Excavation</a:t>
            </a:r>
            <a:r>
              <a:rPr lang="en-US" sz="3600" b="1" dirty="0"/>
              <a:t>:</a:t>
            </a:r>
          </a:p>
          <a:p>
            <a:pPr>
              <a:buClrTx/>
              <a:defRPr/>
            </a:pPr>
            <a:r>
              <a:rPr lang="en-US" sz="2800" dirty="0"/>
              <a:t>means any operation in which earth, rock or other material below the ground is moved or otherwise displaced, by means of power tools, power equipment, or explosives and includes grading, trenching, digging, ditching, auguring, tunneling, scraping, and cable or pipe driving, </a:t>
            </a:r>
            <a:r>
              <a:rPr lang="en-US" sz="2800" u="sng" dirty="0"/>
              <a:t>except tilling of soil and gardening or displacement of earth, rock or other material for agricultural purposes. </a:t>
            </a:r>
          </a:p>
        </p:txBody>
      </p:sp>
    </p:spTree>
    <p:extLst>
      <p:ext uri="{BB962C8B-B14F-4D97-AF65-F5344CB8AC3E}">
        <p14:creationId xmlns:p14="http://schemas.microsoft.com/office/powerpoint/2010/main" val="22725613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0E4B1A-9B3A-AB45-2454-B0B5C053ED6E}"/>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C34D863-2D2B-61F2-BE68-60BC1FC098EB}"/>
              </a:ext>
            </a:extLst>
          </p:cNvPr>
          <p:cNvSpPr>
            <a:spLocks noGrp="1"/>
          </p:cNvSpPr>
          <p:nvPr>
            <p:ph type="sldNum" sz="quarter" idx="12"/>
          </p:nvPr>
        </p:nvSpPr>
        <p:spPr/>
        <p:txBody>
          <a:bodyPr/>
          <a:lstStyle/>
          <a:p>
            <a:fld id="{C263D6C4-4840-40CC-AC84-17E24B3B7BDE}" type="slidenum">
              <a:rPr lang="en-US" smtClean="0"/>
              <a:pPr/>
              <a:t>6</a:t>
            </a:fld>
            <a:endParaRPr lang="en-US" dirty="0"/>
          </a:p>
        </p:txBody>
      </p:sp>
      <p:sp>
        <p:nvSpPr>
          <p:cNvPr id="10" name="TextBox 9">
            <a:extLst>
              <a:ext uri="{FF2B5EF4-FFF2-40B4-BE49-F238E27FC236}">
                <a16:creationId xmlns:a16="http://schemas.microsoft.com/office/drawing/2014/main" id="{E3E392BF-90EF-45D7-F43A-51B4D5FA4FB7}"/>
              </a:ext>
            </a:extLst>
          </p:cNvPr>
          <p:cNvSpPr txBox="1"/>
          <p:nvPr/>
        </p:nvSpPr>
        <p:spPr>
          <a:xfrm>
            <a:off x="2782848" y="559225"/>
            <a:ext cx="6626302" cy="830997"/>
          </a:xfrm>
          <a:prstGeom prst="rect">
            <a:avLst/>
          </a:prstGeom>
          <a:noFill/>
        </p:spPr>
        <p:txBody>
          <a:bodyPr wrap="square">
            <a:spAutoFit/>
          </a:bodyPr>
          <a:lstStyle/>
          <a:p>
            <a:pPr algn="ctr"/>
            <a:r>
              <a:rPr lang="en-US" sz="4800" b="1" u="sng" dirty="0"/>
              <a:t>Important Definitions</a:t>
            </a:r>
            <a:endParaRPr lang="en-US" sz="4800" u="sng" dirty="0"/>
          </a:p>
        </p:txBody>
      </p:sp>
      <p:sp>
        <p:nvSpPr>
          <p:cNvPr id="12" name="TextBox 11">
            <a:extLst>
              <a:ext uri="{FF2B5EF4-FFF2-40B4-BE49-F238E27FC236}">
                <a16:creationId xmlns:a16="http://schemas.microsoft.com/office/drawing/2014/main" id="{203C2BB3-1CCF-446A-1672-786F78EA761B}"/>
              </a:ext>
            </a:extLst>
          </p:cNvPr>
          <p:cNvSpPr txBox="1"/>
          <p:nvPr/>
        </p:nvSpPr>
        <p:spPr>
          <a:xfrm>
            <a:off x="1122218" y="2674947"/>
            <a:ext cx="9947562" cy="1508105"/>
          </a:xfrm>
          <a:prstGeom prst="rect">
            <a:avLst/>
          </a:prstGeom>
          <a:noFill/>
        </p:spPr>
        <p:txBody>
          <a:bodyPr wrap="square">
            <a:spAutoFit/>
          </a:bodyPr>
          <a:lstStyle/>
          <a:p>
            <a:pPr algn="ctr">
              <a:buClrTx/>
              <a:defRPr/>
            </a:pPr>
            <a:r>
              <a:rPr lang="en-US" sz="3600" b="1" u="sng" dirty="0"/>
              <a:t>Mechanical Means of Excavation</a:t>
            </a:r>
            <a:r>
              <a:rPr lang="en-US" sz="3600" b="1" dirty="0"/>
              <a:t>:</a:t>
            </a:r>
          </a:p>
          <a:p>
            <a:pPr algn="ctr">
              <a:buClrTx/>
              <a:defRPr/>
            </a:pPr>
            <a:r>
              <a:rPr lang="en-US" sz="2800" dirty="0"/>
              <a:t> Means excavation using any device or tool powered by an engine except air vacuum methods of excavation.</a:t>
            </a:r>
          </a:p>
        </p:txBody>
      </p:sp>
    </p:spTree>
    <p:extLst>
      <p:ext uri="{BB962C8B-B14F-4D97-AF65-F5344CB8AC3E}">
        <p14:creationId xmlns:p14="http://schemas.microsoft.com/office/powerpoint/2010/main" val="6194470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29B3BC-F7A0-9A95-7A5B-468BC95631EB}"/>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09AAD0F-8034-5EEF-D740-69AEF852DA6C}"/>
              </a:ext>
            </a:extLst>
          </p:cNvPr>
          <p:cNvSpPr>
            <a:spLocks noGrp="1"/>
          </p:cNvSpPr>
          <p:nvPr>
            <p:ph type="sldNum" sz="quarter" idx="12"/>
          </p:nvPr>
        </p:nvSpPr>
        <p:spPr/>
        <p:txBody>
          <a:bodyPr/>
          <a:lstStyle/>
          <a:p>
            <a:fld id="{C263D6C4-4840-40CC-AC84-17E24B3B7BDE}" type="slidenum">
              <a:rPr lang="en-US" smtClean="0"/>
              <a:pPr/>
              <a:t>7</a:t>
            </a:fld>
            <a:endParaRPr lang="en-US" dirty="0"/>
          </a:p>
        </p:txBody>
      </p:sp>
      <p:sp>
        <p:nvSpPr>
          <p:cNvPr id="10" name="TextBox 9">
            <a:extLst>
              <a:ext uri="{FF2B5EF4-FFF2-40B4-BE49-F238E27FC236}">
                <a16:creationId xmlns:a16="http://schemas.microsoft.com/office/drawing/2014/main" id="{16FEFCC5-8B49-CFE4-3D63-4AE85EFA72C9}"/>
              </a:ext>
            </a:extLst>
          </p:cNvPr>
          <p:cNvSpPr txBox="1"/>
          <p:nvPr/>
        </p:nvSpPr>
        <p:spPr>
          <a:xfrm>
            <a:off x="2778179" y="387210"/>
            <a:ext cx="6635642" cy="830997"/>
          </a:xfrm>
          <a:prstGeom prst="rect">
            <a:avLst/>
          </a:prstGeom>
          <a:noFill/>
        </p:spPr>
        <p:txBody>
          <a:bodyPr wrap="square">
            <a:spAutoFit/>
          </a:bodyPr>
          <a:lstStyle/>
          <a:p>
            <a:pPr algn="ctr"/>
            <a:r>
              <a:rPr lang="en-US" sz="4800" b="1" u="sng" dirty="0"/>
              <a:t>Important Definitions</a:t>
            </a:r>
          </a:p>
        </p:txBody>
      </p:sp>
      <p:sp>
        <p:nvSpPr>
          <p:cNvPr id="12" name="TextBox 11">
            <a:extLst>
              <a:ext uri="{FF2B5EF4-FFF2-40B4-BE49-F238E27FC236}">
                <a16:creationId xmlns:a16="http://schemas.microsoft.com/office/drawing/2014/main" id="{182A5976-1107-918B-27FA-E2EEF9A3B8BA}"/>
              </a:ext>
            </a:extLst>
          </p:cNvPr>
          <p:cNvSpPr txBox="1"/>
          <p:nvPr/>
        </p:nvSpPr>
        <p:spPr>
          <a:xfrm>
            <a:off x="2244438" y="1617884"/>
            <a:ext cx="9947562" cy="4955203"/>
          </a:xfrm>
          <a:prstGeom prst="rect">
            <a:avLst/>
          </a:prstGeom>
          <a:noFill/>
        </p:spPr>
        <p:txBody>
          <a:bodyPr wrap="square">
            <a:spAutoFit/>
          </a:bodyPr>
          <a:lstStyle/>
          <a:p>
            <a:pPr>
              <a:buClrTx/>
              <a:defRPr/>
            </a:pPr>
            <a:r>
              <a:rPr lang="en-US" sz="3600" b="1" u="sng" dirty="0"/>
              <a:t>Underground Facility or Facility</a:t>
            </a:r>
            <a:r>
              <a:rPr lang="en-US" sz="3600" b="1" dirty="0"/>
              <a:t>:</a:t>
            </a:r>
          </a:p>
          <a:p>
            <a:pPr>
              <a:buClrTx/>
              <a:defRPr/>
            </a:pPr>
            <a:r>
              <a:rPr lang="en-US" sz="2800" dirty="0"/>
              <a:t>means any item of personal property buried or placed below ground for use in connection with the storage or conveyance of water, sewage, electronic, telephonic or telegraphic communications,  cable television service, electric energy, oil, gas liquefied propane gas or other substances and including, but not limited to, pipes, sewers, conduits, cables, valves, lines, wires, manholes, attachments, appurtenances thereto and those parts of poles below ground.</a:t>
            </a:r>
          </a:p>
          <a:p>
            <a:pPr>
              <a:buClrTx/>
              <a:defRPr/>
            </a:pPr>
            <a:r>
              <a:rPr lang="en-US" sz="2800" dirty="0"/>
              <a:t>Does not include highway drainage culverts or under drains or certain LP systems (see rule changes, later)</a:t>
            </a:r>
          </a:p>
        </p:txBody>
      </p:sp>
    </p:spTree>
    <p:extLst>
      <p:ext uri="{BB962C8B-B14F-4D97-AF65-F5344CB8AC3E}">
        <p14:creationId xmlns:p14="http://schemas.microsoft.com/office/powerpoint/2010/main" val="40650726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88ECFE-6FB7-7B8D-5A82-C5002C08B0CE}"/>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BDE00EC-E5E8-2B99-30B6-0B2F0A8790C3}"/>
              </a:ext>
            </a:extLst>
          </p:cNvPr>
          <p:cNvSpPr>
            <a:spLocks noGrp="1"/>
          </p:cNvSpPr>
          <p:nvPr>
            <p:ph type="sldNum" sz="quarter" idx="12"/>
          </p:nvPr>
        </p:nvSpPr>
        <p:spPr/>
        <p:txBody>
          <a:bodyPr/>
          <a:lstStyle/>
          <a:p>
            <a:fld id="{C263D6C4-4840-40CC-AC84-17E24B3B7BDE}" type="slidenum">
              <a:rPr lang="en-US" smtClean="0"/>
              <a:pPr/>
              <a:t>8</a:t>
            </a:fld>
            <a:endParaRPr lang="en-US" dirty="0"/>
          </a:p>
        </p:txBody>
      </p:sp>
      <p:sp>
        <p:nvSpPr>
          <p:cNvPr id="10" name="TextBox 9">
            <a:extLst>
              <a:ext uri="{FF2B5EF4-FFF2-40B4-BE49-F238E27FC236}">
                <a16:creationId xmlns:a16="http://schemas.microsoft.com/office/drawing/2014/main" id="{225615F6-9152-76B0-1E0D-C65207F0869F}"/>
              </a:ext>
            </a:extLst>
          </p:cNvPr>
          <p:cNvSpPr txBox="1"/>
          <p:nvPr/>
        </p:nvSpPr>
        <p:spPr>
          <a:xfrm>
            <a:off x="3102254" y="485835"/>
            <a:ext cx="5987491" cy="830997"/>
          </a:xfrm>
          <a:prstGeom prst="rect">
            <a:avLst/>
          </a:prstGeom>
          <a:noFill/>
        </p:spPr>
        <p:txBody>
          <a:bodyPr wrap="square">
            <a:spAutoFit/>
          </a:bodyPr>
          <a:lstStyle/>
          <a:p>
            <a:pPr algn="ctr"/>
            <a:r>
              <a:rPr lang="en-US" sz="4800" b="1" u="sng" dirty="0"/>
              <a:t>Important Definitions</a:t>
            </a:r>
            <a:endParaRPr lang="en-US" sz="4800" u="sng" dirty="0"/>
          </a:p>
        </p:txBody>
      </p:sp>
      <p:sp>
        <p:nvSpPr>
          <p:cNvPr id="12" name="TextBox 11">
            <a:extLst>
              <a:ext uri="{FF2B5EF4-FFF2-40B4-BE49-F238E27FC236}">
                <a16:creationId xmlns:a16="http://schemas.microsoft.com/office/drawing/2014/main" id="{6682C185-5277-0941-2618-4696AD788F84}"/>
              </a:ext>
            </a:extLst>
          </p:cNvPr>
          <p:cNvSpPr txBox="1"/>
          <p:nvPr/>
        </p:nvSpPr>
        <p:spPr>
          <a:xfrm>
            <a:off x="2244438" y="1724085"/>
            <a:ext cx="9947562" cy="4524315"/>
          </a:xfrm>
          <a:prstGeom prst="rect">
            <a:avLst/>
          </a:prstGeom>
          <a:noFill/>
        </p:spPr>
        <p:txBody>
          <a:bodyPr wrap="square">
            <a:spAutoFit/>
          </a:bodyPr>
          <a:lstStyle/>
          <a:p>
            <a:pPr>
              <a:buClrTx/>
              <a:defRPr/>
            </a:pPr>
            <a:r>
              <a:rPr lang="en-US" sz="3600" b="1" u="sng" dirty="0"/>
              <a:t>Underground Facility Operator</a:t>
            </a:r>
            <a:r>
              <a:rPr lang="en-US" sz="3600" b="1" dirty="0"/>
              <a:t>:</a:t>
            </a:r>
          </a:p>
          <a:p>
            <a:pPr>
              <a:buClrTx/>
              <a:defRPr/>
            </a:pPr>
            <a:r>
              <a:rPr lang="en-US" sz="2800" dirty="0"/>
              <a:t>means the owner or operator of any underground facility, other than an underground oil storage facility…or an airport aviation fuel hydrant piping system, used in furnishing electric, telephone, telegraph, gas, petroleum transportation, liquefied propane gas, or cable television service</a:t>
            </a:r>
            <a:r>
              <a:rPr lang="en-US" sz="2800" u="sng" dirty="0"/>
              <a:t>. An “underground facility operator” does not include a municipality or a public utility with fewer than five full-time employees or fewer than 300 customers or a person that owns underground facilities on its own property for commercial or residential purposes.</a:t>
            </a:r>
          </a:p>
        </p:txBody>
      </p:sp>
    </p:spTree>
    <p:extLst>
      <p:ext uri="{BB962C8B-B14F-4D97-AF65-F5344CB8AC3E}">
        <p14:creationId xmlns:p14="http://schemas.microsoft.com/office/powerpoint/2010/main" val="40674130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3D48F9-B34A-2A49-0D7B-CD1BBCFE7242}"/>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0661987-19FF-FCEF-7CA3-3EE4AB6CDF5A}"/>
              </a:ext>
            </a:extLst>
          </p:cNvPr>
          <p:cNvSpPr>
            <a:spLocks noGrp="1"/>
          </p:cNvSpPr>
          <p:nvPr>
            <p:ph type="sldNum" sz="quarter" idx="12"/>
          </p:nvPr>
        </p:nvSpPr>
        <p:spPr/>
        <p:txBody>
          <a:bodyPr/>
          <a:lstStyle/>
          <a:p>
            <a:fld id="{C263D6C4-4840-40CC-AC84-17E24B3B7BDE}" type="slidenum">
              <a:rPr lang="en-US" noProof="0" smtClean="0"/>
              <a:pPr/>
              <a:t>9</a:t>
            </a:fld>
            <a:endParaRPr lang="en-US" noProof="0" dirty="0"/>
          </a:p>
        </p:txBody>
      </p:sp>
      <p:sp>
        <p:nvSpPr>
          <p:cNvPr id="6" name="TextBox 5">
            <a:extLst>
              <a:ext uri="{FF2B5EF4-FFF2-40B4-BE49-F238E27FC236}">
                <a16:creationId xmlns:a16="http://schemas.microsoft.com/office/drawing/2014/main" id="{1B3272CA-F3A2-B3CC-1244-2C8D88EB409A}"/>
              </a:ext>
            </a:extLst>
          </p:cNvPr>
          <p:cNvSpPr txBox="1"/>
          <p:nvPr/>
        </p:nvSpPr>
        <p:spPr>
          <a:xfrm>
            <a:off x="2085109" y="266581"/>
            <a:ext cx="8021782" cy="2062103"/>
          </a:xfrm>
          <a:prstGeom prst="rect">
            <a:avLst/>
          </a:prstGeom>
          <a:noFill/>
        </p:spPr>
        <p:txBody>
          <a:bodyPr wrap="square">
            <a:spAutoFit/>
          </a:bodyPr>
          <a:lstStyle/>
          <a:p>
            <a:pPr algn="ctr" defTabSz="457200"/>
            <a:r>
              <a:rPr lang="en-US" sz="4800" b="1" u="sng" dirty="0">
                <a:latin typeface="Calibri" panose="020F0502020204030204" pitchFamily="34" charset="0"/>
                <a:cs typeface="Calibri" panose="020F0502020204030204" pitchFamily="34" charset="0"/>
              </a:rPr>
              <a:t>Recent Law Changes</a:t>
            </a:r>
          </a:p>
          <a:p>
            <a:pPr algn="ctr" defTabSz="457200"/>
            <a:endParaRPr lang="en-US" sz="4000" b="1" dirty="0">
              <a:latin typeface="Calibri" panose="020F0502020204030204" pitchFamily="34" charset="0"/>
              <a:cs typeface="Calibri" panose="020F0502020204030204" pitchFamily="34" charset="0"/>
            </a:endParaRPr>
          </a:p>
          <a:p>
            <a:pPr algn="ctr" defTabSz="457200"/>
            <a:r>
              <a:rPr lang="en-US" sz="4000" b="1" dirty="0">
                <a:latin typeface="Calibri" panose="020F0502020204030204" pitchFamily="34" charset="0"/>
                <a:cs typeface="Calibri" panose="020F0502020204030204" pitchFamily="34" charset="0"/>
              </a:rPr>
              <a:t>2024 Changes to LPG / Notification</a:t>
            </a:r>
          </a:p>
        </p:txBody>
      </p:sp>
      <p:sp>
        <p:nvSpPr>
          <p:cNvPr id="8" name="TextBox 7">
            <a:extLst>
              <a:ext uri="{FF2B5EF4-FFF2-40B4-BE49-F238E27FC236}">
                <a16:creationId xmlns:a16="http://schemas.microsoft.com/office/drawing/2014/main" id="{6CA47922-EEC5-D669-AFD2-50A57EE9E029}"/>
              </a:ext>
            </a:extLst>
          </p:cNvPr>
          <p:cNvSpPr txBox="1"/>
          <p:nvPr/>
        </p:nvSpPr>
        <p:spPr>
          <a:xfrm>
            <a:off x="2085109" y="2472476"/>
            <a:ext cx="8120495" cy="3785652"/>
          </a:xfrm>
          <a:prstGeom prst="rect">
            <a:avLst/>
          </a:prstGeom>
          <a:noFill/>
        </p:spPr>
        <p:txBody>
          <a:bodyPr wrap="square">
            <a:spAutoFit/>
          </a:bodyPr>
          <a:lstStyle/>
          <a:p>
            <a:pPr defTabSz="457200">
              <a:spcBef>
                <a:spcPct val="0"/>
              </a:spcBef>
            </a:pPr>
            <a:r>
              <a:rPr lang="en-US" altLang="en-US" sz="2000" b="1" dirty="0">
                <a:latin typeface="Calibri" panose="020F0502020204030204" pitchFamily="34" charset="0"/>
                <a:cs typeface="Calibri" panose="020F0502020204030204" pitchFamily="34" charset="0"/>
              </a:rPr>
              <a:t>On March 25, 2024, the Governor signed “An Act to Clarify the Definition of ‘Underground Facility’ and Reduce Administrative Burdens Under the So-called Dig Safe Law”</a:t>
            </a:r>
          </a:p>
          <a:p>
            <a:pPr defTabSz="457200">
              <a:spcBef>
                <a:spcPct val="0"/>
              </a:spcBef>
            </a:pPr>
            <a:endParaRPr lang="en-US" altLang="en-US" sz="2000" b="1" dirty="0">
              <a:latin typeface="Calibri" panose="020F0502020204030204" pitchFamily="34" charset="0"/>
              <a:cs typeface="Calibri" panose="020F0502020204030204" pitchFamily="34" charset="0"/>
            </a:endParaRPr>
          </a:p>
          <a:p>
            <a:pPr defTabSz="457200">
              <a:spcBef>
                <a:spcPct val="0"/>
              </a:spcBef>
            </a:pPr>
            <a:r>
              <a:rPr lang="en-US" altLang="en-US" sz="2000" b="1" dirty="0">
                <a:latin typeface="Calibri" panose="020F0502020204030204" pitchFamily="34" charset="0"/>
                <a:cs typeface="Calibri" panose="020F0502020204030204" pitchFamily="34" charset="0"/>
              </a:rPr>
              <a:t>Commission initiated rulemaking for Chapter 895 to:</a:t>
            </a:r>
          </a:p>
          <a:p>
            <a:pPr defTabSz="457200">
              <a:spcBef>
                <a:spcPct val="0"/>
              </a:spcBef>
            </a:pPr>
            <a:endParaRPr lang="en-US" altLang="en-US" sz="2000" b="1" dirty="0">
              <a:latin typeface="Calibri" panose="020F0502020204030204" pitchFamily="34" charset="0"/>
              <a:cs typeface="Calibri" panose="020F0502020204030204" pitchFamily="34" charset="0"/>
            </a:endParaRPr>
          </a:p>
          <a:p>
            <a:pPr defTabSz="457200">
              <a:spcBef>
                <a:spcPct val="0"/>
              </a:spcBef>
            </a:pPr>
            <a:r>
              <a:rPr lang="en-US" altLang="en-US" sz="2000" b="1" dirty="0">
                <a:latin typeface="Calibri" panose="020F0502020204030204" pitchFamily="34" charset="0"/>
                <a:cs typeface="Calibri" panose="020F0502020204030204" pitchFamily="34" charset="0"/>
              </a:rPr>
              <a:t>-Clarify that Chapter 895 applies to LPG systems, generally</a:t>
            </a:r>
          </a:p>
          <a:p>
            <a:pPr defTabSz="457200">
              <a:spcBef>
                <a:spcPct val="0"/>
              </a:spcBef>
            </a:pPr>
            <a:endParaRPr lang="en-US" altLang="en-US" sz="2000" b="1" dirty="0">
              <a:latin typeface="Calibri" panose="020F0502020204030204" pitchFamily="34" charset="0"/>
              <a:cs typeface="Calibri" panose="020F0502020204030204" pitchFamily="34" charset="0"/>
            </a:endParaRPr>
          </a:p>
          <a:p>
            <a:pPr defTabSz="457200">
              <a:spcBef>
                <a:spcPct val="0"/>
              </a:spcBef>
            </a:pPr>
            <a:r>
              <a:rPr lang="en-US" altLang="en-US" sz="2000" b="1" dirty="0">
                <a:latin typeface="Calibri" panose="020F0502020204030204" pitchFamily="34" charset="0"/>
                <a:cs typeface="Calibri" panose="020F0502020204030204" pitchFamily="34" charset="0"/>
              </a:rPr>
              <a:t>-Establish a limited exemption for LPG systems that meet certain criteria</a:t>
            </a:r>
          </a:p>
          <a:p>
            <a:pPr defTabSz="457200">
              <a:spcBef>
                <a:spcPct val="0"/>
              </a:spcBef>
            </a:pPr>
            <a:endParaRPr lang="en-US" altLang="en-US" sz="2000" b="1" dirty="0">
              <a:latin typeface="Calibri" panose="020F0502020204030204" pitchFamily="34" charset="0"/>
              <a:cs typeface="Calibri" panose="020F0502020204030204" pitchFamily="34" charset="0"/>
            </a:endParaRPr>
          </a:p>
          <a:p>
            <a:pPr defTabSz="457200">
              <a:spcBef>
                <a:spcPct val="0"/>
              </a:spcBef>
            </a:pPr>
            <a:r>
              <a:rPr lang="en-US" altLang="en-US" sz="2000" b="1" dirty="0">
                <a:latin typeface="Calibri" panose="020F0502020204030204" pitchFamily="34" charset="0"/>
                <a:cs typeface="Calibri" panose="020F0502020204030204" pitchFamily="34" charset="0"/>
              </a:rPr>
              <a:t>-Reduce the number of Dig Safe tickets issued to operators (and owners) where facilities are not located in the area of the planned excavation</a:t>
            </a:r>
          </a:p>
        </p:txBody>
      </p:sp>
    </p:spTree>
    <p:extLst>
      <p:ext uri="{BB962C8B-B14F-4D97-AF65-F5344CB8AC3E}">
        <p14:creationId xmlns:p14="http://schemas.microsoft.com/office/powerpoint/2010/main" val="151001902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docProps/app.xml><?xml version="1.0" encoding="utf-8"?>
<Properties xmlns="http://schemas.openxmlformats.org/officeDocument/2006/extended-properties" xmlns:vt="http://schemas.openxmlformats.org/officeDocument/2006/docPropsVTypes">
  <Template>TM03457496[[fn=Parallax]]</Template>
  <TotalTime>5839</TotalTime>
  <Words>1584</Words>
  <Application>Microsoft Office PowerPoint</Application>
  <PresentationFormat>Widescreen</PresentationFormat>
  <Paragraphs>206</Paragraphs>
  <Slides>28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Arial Black</vt:lpstr>
      <vt:lpstr>Calibri</vt:lpstr>
      <vt:lpstr>Corbel</vt:lpstr>
      <vt:lpstr>Trade Gothic LT Pro</vt:lpstr>
      <vt:lpstr>Parallax</vt:lpstr>
      <vt:lpstr>Maine Public Utilities Commission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Pre-mark Spacing Is Line of Sight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Dore, Nathan</dc:creator>
  <cp:lastModifiedBy>Dore, Nathan</cp:lastModifiedBy>
  <cp:revision>10</cp:revision>
  <dcterms:created xsi:type="dcterms:W3CDTF">2025-03-12T18:06:43Z</dcterms:created>
  <dcterms:modified xsi:type="dcterms:W3CDTF">2025-03-19T19:30:36Z</dcterms:modified>
</cp:coreProperties>
</file>