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22.jpg" ContentType="image/jpg"/>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54" r:id="rId2"/>
    <p:sldId id="758" r:id="rId3"/>
    <p:sldId id="265" r:id="rId4"/>
    <p:sldId id="315" r:id="rId5"/>
    <p:sldId id="279" r:id="rId6"/>
    <p:sldId id="905" r:id="rId7"/>
    <p:sldId id="281" r:id="rId8"/>
    <p:sldId id="298" r:id="rId9"/>
    <p:sldId id="900" r:id="rId10"/>
    <p:sldId id="304" r:id="rId11"/>
    <p:sldId id="305" r:id="rId12"/>
    <p:sldId id="306" r:id="rId13"/>
    <p:sldId id="282" r:id="rId14"/>
    <p:sldId id="901" r:id="rId15"/>
    <p:sldId id="402" r:id="rId16"/>
    <p:sldId id="307" r:id="rId17"/>
    <p:sldId id="904" r:id="rId18"/>
    <p:sldId id="419" r:id="rId19"/>
    <p:sldId id="899" r:id="rId20"/>
    <p:sldId id="897" r:id="rId21"/>
    <p:sldId id="898" r:id="rId22"/>
    <p:sldId id="906" r:id="rId23"/>
    <p:sldId id="907" r:id="rId24"/>
    <p:sldId id="31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80" autoAdjust="0"/>
  </p:normalViewPr>
  <p:slideViewPr>
    <p:cSldViewPr snapToGrid="0">
      <p:cViewPr varScale="1">
        <p:scale>
          <a:sx n="63" d="100"/>
          <a:sy n="63" d="100"/>
        </p:scale>
        <p:origin x="978" y="72"/>
      </p:cViewPr>
      <p:guideLst>
        <p:guide orient="horz" pos="2160"/>
        <p:guide pos="3840"/>
      </p:guideLst>
    </p:cSldViewPr>
  </p:slideViewPr>
  <p:outlineViewPr>
    <p:cViewPr>
      <p:scale>
        <a:sx n="33" d="100"/>
        <a:sy n="33" d="100"/>
      </p:scale>
      <p:origin x="0" y="-3830"/>
    </p:cViewPr>
  </p:outlineViewPr>
  <p:notesTextViewPr>
    <p:cViewPr>
      <p:scale>
        <a:sx n="1" d="1"/>
        <a:sy n="1" d="1"/>
      </p:scale>
      <p:origin x="0" y="0"/>
    </p:cViewPr>
  </p:notesTextViewPr>
  <p:sorterViewPr>
    <p:cViewPr>
      <p:scale>
        <a:sx n="100" d="100"/>
        <a:sy n="100" d="100"/>
      </p:scale>
      <p:origin x="0" y="-4507"/>
    </p:cViewPr>
  </p:sorterViewPr>
  <p:notesViewPr>
    <p:cSldViewPr snapToGrid="0">
      <p:cViewPr varScale="1">
        <p:scale>
          <a:sx n="68" d="100"/>
          <a:sy n="68" d="100"/>
        </p:scale>
        <p:origin x="3101"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136740-460B-41B4-8BCA-3D095B06FB6B}" type="datetimeFigureOut">
              <a:rPr lang="en-US" smtClean="0"/>
              <a:t>3/23/2023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81F1F9-F4AC-4864-A72B-337662D8E94F}" type="slidenum">
              <a:rPr lang="en-US" smtClean="0"/>
              <a:t>‹#›</a:t>
            </a:fld>
            <a:endParaRPr lang="en-US"/>
          </a:p>
        </p:txBody>
      </p:sp>
    </p:spTree>
    <p:extLst>
      <p:ext uri="{BB962C8B-B14F-4D97-AF65-F5344CB8AC3E}">
        <p14:creationId xmlns:p14="http://schemas.microsoft.com/office/powerpoint/2010/main" val="3040902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D26049DD-0012-401E-89E9-D236CEFBB3FD}"/>
              </a:ext>
            </a:extLst>
          </p:cNvPr>
          <p:cNvSpPr>
            <a:spLocks noGrp="1" noChangeArrowheads="1"/>
          </p:cNvSpPr>
          <p:nvPr>
            <p:ph type="sldNum" sz="quarter" idx="5"/>
          </p:nvPr>
        </p:nvSpPr>
        <p:spPr>
          <a:noFill/>
        </p:spPr>
        <p:txBody>
          <a:bodyPr/>
          <a:lstStyle>
            <a:lvl1pPr defTabSz="930275">
              <a:defRPr>
                <a:solidFill>
                  <a:schemeClr val="tx1"/>
                </a:solidFill>
                <a:latin typeface="Tahoma" panose="020B0604030504040204" pitchFamily="34" charset="0"/>
              </a:defRPr>
            </a:lvl1pPr>
            <a:lvl2pPr marL="742950" indent="-285750" defTabSz="930275">
              <a:defRPr>
                <a:solidFill>
                  <a:schemeClr val="tx1"/>
                </a:solidFill>
                <a:latin typeface="Tahoma" panose="020B0604030504040204" pitchFamily="34" charset="0"/>
              </a:defRPr>
            </a:lvl2pPr>
            <a:lvl3pPr marL="1143000" indent="-228600" defTabSz="930275">
              <a:defRPr>
                <a:solidFill>
                  <a:schemeClr val="tx1"/>
                </a:solidFill>
                <a:latin typeface="Tahoma" panose="020B0604030504040204" pitchFamily="34" charset="0"/>
              </a:defRPr>
            </a:lvl3pPr>
            <a:lvl4pPr marL="1600200" indent="-228600" defTabSz="930275">
              <a:defRPr>
                <a:solidFill>
                  <a:schemeClr val="tx1"/>
                </a:solidFill>
                <a:latin typeface="Tahoma" panose="020B0604030504040204" pitchFamily="34" charset="0"/>
              </a:defRPr>
            </a:lvl4pPr>
            <a:lvl5pPr marL="2057400" indent="-228600" defTabSz="930275">
              <a:defRPr>
                <a:solidFill>
                  <a:schemeClr val="tx1"/>
                </a:solidFill>
                <a:latin typeface="Tahoma" panose="020B0604030504040204" pitchFamily="34" charset="0"/>
              </a:defRPr>
            </a:lvl5pPr>
            <a:lvl6pPr marL="2514600" indent="-228600" defTabSz="930275" eaLnBrk="0" fontAlgn="base" hangingPunct="0">
              <a:spcBef>
                <a:spcPct val="0"/>
              </a:spcBef>
              <a:spcAft>
                <a:spcPct val="0"/>
              </a:spcAft>
              <a:defRPr>
                <a:solidFill>
                  <a:schemeClr val="tx1"/>
                </a:solidFill>
                <a:latin typeface="Tahoma" panose="020B0604030504040204" pitchFamily="34" charset="0"/>
              </a:defRPr>
            </a:lvl6pPr>
            <a:lvl7pPr marL="2971800" indent="-228600" defTabSz="930275" eaLnBrk="0" fontAlgn="base" hangingPunct="0">
              <a:spcBef>
                <a:spcPct val="0"/>
              </a:spcBef>
              <a:spcAft>
                <a:spcPct val="0"/>
              </a:spcAft>
              <a:defRPr>
                <a:solidFill>
                  <a:schemeClr val="tx1"/>
                </a:solidFill>
                <a:latin typeface="Tahoma" panose="020B0604030504040204" pitchFamily="34" charset="0"/>
              </a:defRPr>
            </a:lvl7pPr>
            <a:lvl8pPr marL="3429000" indent="-228600" defTabSz="930275" eaLnBrk="0" fontAlgn="base" hangingPunct="0">
              <a:spcBef>
                <a:spcPct val="0"/>
              </a:spcBef>
              <a:spcAft>
                <a:spcPct val="0"/>
              </a:spcAft>
              <a:defRPr>
                <a:solidFill>
                  <a:schemeClr val="tx1"/>
                </a:solidFill>
                <a:latin typeface="Tahoma" panose="020B0604030504040204" pitchFamily="34" charset="0"/>
              </a:defRPr>
            </a:lvl8pPr>
            <a:lvl9pPr marL="3886200" indent="-228600" defTabSz="930275" eaLnBrk="0" fontAlgn="base" hangingPunct="0">
              <a:spcBef>
                <a:spcPct val="0"/>
              </a:spcBef>
              <a:spcAft>
                <a:spcPct val="0"/>
              </a:spcAft>
              <a:defRPr>
                <a:solidFill>
                  <a:schemeClr val="tx1"/>
                </a:solidFill>
                <a:latin typeface="Tahoma" panose="020B0604030504040204" pitchFamily="34" charset="0"/>
              </a:defRPr>
            </a:lvl9pPr>
          </a:lstStyle>
          <a:p>
            <a:fld id="{8ADF0569-9633-4622-A6DB-5841B4362A42}" type="slidenum">
              <a:rPr lang="en-US" altLang="en-US">
                <a:latin typeface="Times New Roman" panose="02020603050405020304" pitchFamily="18" charset="0"/>
              </a:rPr>
              <a:pPr/>
              <a:t>1</a:t>
            </a:fld>
            <a:endParaRPr lang="en-US" altLang="en-US">
              <a:latin typeface="Times New Roman" panose="02020603050405020304" pitchFamily="18" charset="0"/>
            </a:endParaRPr>
          </a:p>
        </p:txBody>
      </p:sp>
      <p:sp>
        <p:nvSpPr>
          <p:cNvPr id="31747" name="Rectangle 2">
            <a:extLst>
              <a:ext uri="{FF2B5EF4-FFF2-40B4-BE49-F238E27FC236}">
                <a16:creationId xmlns:a16="http://schemas.microsoft.com/office/drawing/2014/main" id="{5C9CCFB7-64FD-43C9-A29A-E8A1E0C3740C}"/>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E2042142-B04E-42ED-A2E6-A5CA29419DFC}"/>
              </a:ext>
            </a:extLst>
          </p:cNvPr>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003638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35CD13-210E-4491-AA7A-4DD08BB2B671}" type="slidenum">
              <a:rPr lang="en-CA" smtClean="0"/>
              <a:t>24</a:t>
            </a:fld>
            <a:endParaRPr lang="en-CA" dirty="0"/>
          </a:p>
        </p:txBody>
      </p:sp>
    </p:spTree>
    <p:extLst>
      <p:ext uri="{BB962C8B-B14F-4D97-AF65-F5344CB8AC3E}">
        <p14:creationId xmlns:p14="http://schemas.microsoft.com/office/powerpoint/2010/main" val="1640219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endParaRPr lang="en-US"/>
          </a:p>
        </p:txBody>
      </p:sp>
      <p:sp>
        <p:nvSpPr>
          <p:cNvPr id="89092" name="Slide Number Placeholder 3"/>
          <p:cNvSpPr>
            <a:spLocks noGrp="1"/>
          </p:cNvSpPr>
          <p:nvPr>
            <p:ph type="sldNum" sz="quarter" idx="5"/>
          </p:nvPr>
        </p:nvSpPr>
        <p:spPr>
          <a:noFill/>
        </p:spPr>
        <p:txBody>
          <a:bodyPr/>
          <a:lstStyle/>
          <a:p>
            <a:pPr defTabSz="946222"/>
            <a:fld id="{FDA94DB1-56BD-42F2-9DE4-37F8F3303E0C}" type="slidenum">
              <a:rPr lang="en-US" smtClean="0"/>
              <a:pPr defTabSz="946222"/>
              <a:t>2</a:t>
            </a:fld>
            <a:endParaRPr lang="en-US"/>
          </a:p>
        </p:txBody>
      </p:sp>
    </p:spTree>
    <p:extLst>
      <p:ext uri="{BB962C8B-B14F-4D97-AF65-F5344CB8AC3E}">
        <p14:creationId xmlns:p14="http://schemas.microsoft.com/office/powerpoint/2010/main" val="2600811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35CD13-210E-4491-AA7A-4DD08BB2B671}" type="slidenum">
              <a:rPr lang="en-CA" smtClean="0"/>
              <a:t>3</a:t>
            </a:fld>
            <a:endParaRPr lang="en-CA" dirty="0"/>
          </a:p>
        </p:txBody>
      </p:sp>
    </p:spTree>
    <p:extLst>
      <p:ext uri="{BB962C8B-B14F-4D97-AF65-F5344CB8AC3E}">
        <p14:creationId xmlns:p14="http://schemas.microsoft.com/office/powerpoint/2010/main" val="3812129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Rot="1" noChangeAspect="1" noChangeArrowheads="1" noTextEdit="1"/>
          </p:cNvSpPr>
          <p:nvPr>
            <p:ph type="sldImg"/>
          </p:nvPr>
        </p:nvSpPr>
        <p:spPr>
          <a:ln/>
        </p:spPr>
      </p:sp>
      <p:sp>
        <p:nvSpPr>
          <p:cNvPr id="411651" name="Rectangle 3"/>
          <p:cNvSpPr>
            <a:spLocks noGrp="1" noChangeArrowheads="1"/>
          </p:cNvSpPr>
          <p:nvPr>
            <p:ph type="body" idx="1"/>
          </p:nvPr>
        </p:nvSpPr>
        <p:spPr/>
        <p:txBody>
          <a:bodyPr/>
          <a:lstStyle/>
          <a:p>
            <a:pPr>
              <a:buFont typeface="Monotype Sorts" pitchFamily="1" charset="2"/>
              <a:buNone/>
            </a:pPr>
            <a:r>
              <a:rPr lang="en-US" altLang="en-US" b="1" dirty="0">
                <a:solidFill>
                  <a:schemeClr val="tx2"/>
                </a:solidFill>
              </a:rPr>
              <a:t>Ignition Temperature</a:t>
            </a:r>
          </a:p>
          <a:p>
            <a:pPr>
              <a:buFont typeface="Monotype Sorts" pitchFamily="1" charset="2"/>
              <a:buNone/>
            </a:pPr>
            <a:r>
              <a:rPr lang="en-US" altLang="en-US" dirty="0"/>
              <a:t>Minimum Temperature Needed for a Mixture of Propane and Air to Ignite. </a:t>
            </a:r>
          </a:p>
          <a:p>
            <a:pPr lvl="1">
              <a:buFont typeface="Monotype Sorts" pitchFamily="1" charset="2"/>
              <a:buNone/>
            </a:pPr>
            <a:r>
              <a:rPr lang="en-US" altLang="en-US" dirty="0"/>
              <a:t>The Ignition Temperature of Propane Is Between 920° F and 1,120° F</a:t>
            </a:r>
          </a:p>
          <a:p>
            <a:pPr lvl="1">
              <a:buFont typeface="Monotype Sorts" pitchFamily="1" charset="2"/>
              <a:buNone/>
            </a:pPr>
            <a:r>
              <a:rPr lang="en-US" altLang="en-US" dirty="0"/>
              <a:t>A Common Ignition Source for Propane Is Another Flame, Such As the Flame of a Pilot Burner, Match or Cigarette Lighter.</a:t>
            </a:r>
          </a:p>
        </p:txBody>
      </p:sp>
    </p:spTree>
    <p:extLst>
      <p:ext uri="{BB962C8B-B14F-4D97-AF65-F5344CB8AC3E}">
        <p14:creationId xmlns:p14="http://schemas.microsoft.com/office/powerpoint/2010/main" val="4045745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379413" y="692150"/>
            <a:ext cx="6100762" cy="3432175"/>
          </a:xfrm>
          <a:ln w="12700" cap="flat">
            <a:solidFill>
              <a:schemeClr val="tx1"/>
            </a:solidFill>
          </a:ln>
        </p:spPr>
      </p:sp>
      <p:sp>
        <p:nvSpPr>
          <p:cNvPr id="33795" name="Rectangle 3"/>
          <p:cNvSpPr>
            <a:spLocks noGrp="1" noChangeArrowheads="1"/>
          </p:cNvSpPr>
          <p:nvPr>
            <p:ph type="body" idx="1"/>
          </p:nvPr>
        </p:nvSpPr>
        <p:spPr>
          <a:xfrm>
            <a:off x="914400" y="4359275"/>
            <a:ext cx="5029200" cy="4132263"/>
          </a:xfrm>
          <a:noFill/>
          <a:ln/>
        </p:spPr>
        <p:txBody>
          <a:bodyPr lIns="90918" tIns="46229" rIns="90918" bIns="46229"/>
          <a:lstStyle/>
          <a:p>
            <a:r>
              <a:rPr lang="en-US"/>
              <a:t>MOST FREQUENT CAUSES OF ACCIDENTS COME FROM</a:t>
            </a:r>
          </a:p>
          <a:p>
            <a:r>
              <a:rPr lang="en-US"/>
              <a:t>THIRD PARTY DAMAGES</a:t>
            </a:r>
          </a:p>
          <a:p>
            <a:r>
              <a:rPr lang="en-US"/>
              <a:t>THEY ARE:  </a:t>
            </a:r>
          </a:p>
        </p:txBody>
      </p:sp>
    </p:spTree>
    <p:extLst>
      <p:ext uri="{BB962C8B-B14F-4D97-AF65-F5344CB8AC3E}">
        <p14:creationId xmlns:p14="http://schemas.microsoft.com/office/powerpoint/2010/main" val="556073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2696B471-FEA1-4B21-9040-BE37FDA47301}"/>
              </a:ext>
            </a:extLst>
          </p:cNvPr>
          <p:cNvSpPr>
            <a:spLocks noGrp="1" noChangeArrowheads="1"/>
          </p:cNvSpPr>
          <p:nvPr>
            <p:ph type="sldNum" sz="quarter" idx="5"/>
          </p:nvPr>
        </p:nvSpPr>
        <p:spPr>
          <a:noFill/>
        </p:spPr>
        <p:txBody>
          <a:bodyPr/>
          <a:lstStyle>
            <a:lvl1pPr defTabSz="930275">
              <a:defRPr>
                <a:solidFill>
                  <a:schemeClr val="tx1"/>
                </a:solidFill>
                <a:latin typeface="Tahoma" panose="020B0604030504040204" pitchFamily="34" charset="0"/>
              </a:defRPr>
            </a:lvl1pPr>
            <a:lvl2pPr marL="742950" indent="-285750" defTabSz="930275">
              <a:defRPr>
                <a:solidFill>
                  <a:schemeClr val="tx1"/>
                </a:solidFill>
                <a:latin typeface="Tahoma" panose="020B0604030504040204" pitchFamily="34" charset="0"/>
              </a:defRPr>
            </a:lvl2pPr>
            <a:lvl3pPr marL="1143000" indent="-228600" defTabSz="930275">
              <a:defRPr>
                <a:solidFill>
                  <a:schemeClr val="tx1"/>
                </a:solidFill>
                <a:latin typeface="Tahoma" panose="020B0604030504040204" pitchFamily="34" charset="0"/>
              </a:defRPr>
            </a:lvl3pPr>
            <a:lvl4pPr marL="1600200" indent="-228600" defTabSz="930275">
              <a:defRPr>
                <a:solidFill>
                  <a:schemeClr val="tx1"/>
                </a:solidFill>
                <a:latin typeface="Tahoma" panose="020B0604030504040204" pitchFamily="34" charset="0"/>
              </a:defRPr>
            </a:lvl4pPr>
            <a:lvl5pPr marL="2057400" indent="-228600" defTabSz="930275">
              <a:defRPr>
                <a:solidFill>
                  <a:schemeClr val="tx1"/>
                </a:solidFill>
                <a:latin typeface="Tahoma" panose="020B0604030504040204" pitchFamily="34" charset="0"/>
              </a:defRPr>
            </a:lvl5pPr>
            <a:lvl6pPr marL="2514600" indent="-228600" defTabSz="930275" eaLnBrk="0" fontAlgn="base" hangingPunct="0">
              <a:spcBef>
                <a:spcPct val="0"/>
              </a:spcBef>
              <a:spcAft>
                <a:spcPct val="0"/>
              </a:spcAft>
              <a:defRPr>
                <a:solidFill>
                  <a:schemeClr val="tx1"/>
                </a:solidFill>
                <a:latin typeface="Tahoma" panose="020B0604030504040204" pitchFamily="34" charset="0"/>
              </a:defRPr>
            </a:lvl6pPr>
            <a:lvl7pPr marL="2971800" indent="-228600" defTabSz="930275" eaLnBrk="0" fontAlgn="base" hangingPunct="0">
              <a:spcBef>
                <a:spcPct val="0"/>
              </a:spcBef>
              <a:spcAft>
                <a:spcPct val="0"/>
              </a:spcAft>
              <a:defRPr>
                <a:solidFill>
                  <a:schemeClr val="tx1"/>
                </a:solidFill>
                <a:latin typeface="Tahoma" panose="020B0604030504040204" pitchFamily="34" charset="0"/>
              </a:defRPr>
            </a:lvl7pPr>
            <a:lvl8pPr marL="3429000" indent="-228600" defTabSz="930275" eaLnBrk="0" fontAlgn="base" hangingPunct="0">
              <a:spcBef>
                <a:spcPct val="0"/>
              </a:spcBef>
              <a:spcAft>
                <a:spcPct val="0"/>
              </a:spcAft>
              <a:defRPr>
                <a:solidFill>
                  <a:schemeClr val="tx1"/>
                </a:solidFill>
                <a:latin typeface="Tahoma" panose="020B0604030504040204" pitchFamily="34" charset="0"/>
              </a:defRPr>
            </a:lvl8pPr>
            <a:lvl9pPr marL="3886200" indent="-228600" defTabSz="930275" eaLnBrk="0" fontAlgn="base" hangingPunct="0">
              <a:spcBef>
                <a:spcPct val="0"/>
              </a:spcBef>
              <a:spcAft>
                <a:spcPct val="0"/>
              </a:spcAft>
              <a:defRPr>
                <a:solidFill>
                  <a:schemeClr val="tx1"/>
                </a:solidFill>
                <a:latin typeface="Tahoma" panose="020B0604030504040204" pitchFamily="34" charset="0"/>
              </a:defRPr>
            </a:lvl9pPr>
          </a:lstStyle>
          <a:p>
            <a:fld id="{BE477860-6A66-4124-B0F1-ED8B1DD399ED}" type="slidenum">
              <a:rPr lang="en-US" altLang="en-US">
                <a:latin typeface="Times New Roman" panose="02020603050405020304" pitchFamily="18" charset="0"/>
              </a:rPr>
              <a:pPr/>
              <a:t>13</a:t>
            </a:fld>
            <a:endParaRPr lang="en-US" altLang="en-US">
              <a:latin typeface="Times New Roman" panose="02020603050405020304" pitchFamily="18" charset="0"/>
            </a:endParaRPr>
          </a:p>
        </p:txBody>
      </p:sp>
      <p:sp>
        <p:nvSpPr>
          <p:cNvPr id="47107" name="Rectangle 2">
            <a:extLst>
              <a:ext uri="{FF2B5EF4-FFF2-40B4-BE49-F238E27FC236}">
                <a16:creationId xmlns:a16="http://schemas.microsoft.com/office/drawing/2014/main" id="{118AA449-7510-4296-896D-57A76E41E43E}"/>
              </a:ext>
            </a:extLst>
          </p:cNvPr>
          <p:cNvSpPr>
            <a:spLocks noGrp="1" noRot="1" noChangeAspect="1" noChangeArrowheads="1" noTextEdit="1"/>
          </p:cNvSpPr>
          <p:nvPr>
            <p:ph type="sldImg"/>
          </p:nvPr>
        </p:nvSpPr>
        <p:spPr>
          <a:xfrm>
            <a:off x="390525" y="687388"/>
            <a:ext cx="6215063" cy="3497262"/>
          </a:xfrm>
          <a:ln/>
        </p:spPr>
      </p:sp>
      <p:sp>
        <p:nvSpPr>
          <p:cNvPr id="47108" name="Rectangle 3">
            <a:extLst>
              <a:ext uri="{FF2B5EF4-FFF2-40B4-BE49-F238E27FC236}">
                <a16:creationId xmlns:a16="http://schemas.microsoft.com/office/drawing/2014/main" id="{FAAE9144-0441-473B-8708-2579B0FC634F}"/>
              </a:ext>
            </a:extLst>
          </p:cNvPr>
          <p:cNvSpPr>
            <a:spLocks noGrp="1" noChangeArrowheads="1"/>
          </p:cNvSpPr>
          <p:nvPr>
            <p:ph type="body" idx="1"/>
          </p:nvPr>
        </p:nvSpPr>
        <p:spPr>
          <a:xfrm>
            <a:off x="922338" y="4414838"/>
            <a:ext cx="5146675" cy="3806825"/>
          </a:xfrm>
          <a:noFill/>
        </p:spPr>
        <p:txBody>
          <a:bodyPr/>
          <a:lstStyle/>
          <a:p>
            <a:pPr marL="228600" indent="-228600">
              <a:buFontTx/>
              <a:buAutoNum type="arabicPeriod"/>
            </a:pPr>
            <a:r>
              <a:rPr lang="en-US" altLang="en-US" sz="1600" b="1"/>
              <a:t>Very  important that you report all damages to us immediately.</a:t>
            </a:r>
          </a:p>
          <a:p>
            <a:pPr marL="228600" indent="-228600">
              <a:buFontTx/>
              <a:buAutoNum type="arabicPeriod"/>
            </a:pPr>
            <a:r>
              <a:rPr lang="en-US" altLang="en-US" sz="1600" b="1"/>
              <a:t>The example here was found by one of our crews long after the damage had occurred. This was discovered while installing a gas service to a near by home. This facility is a 60 lbs main within 50 ft of residential structures; had this failed and leaked the scenario could have been catastrophic.</a:t>
            </a:r>
          </a:p>
          <a:p>
            <a:pPr marL="228600" indent="-228600">
              <a:buFontTx/>
              <a:buAutoNum type="arabicPeriod"/>
            </a:pPr>
            <a:r>
              <a:rPr lang="en-US" altLang="en-US" sz="1600" b="1"/>
              <a:t>Report all types of minor of damages such as tape, coating, tracer wire…….. Use the Non-emergency # in your hand out to report minor occurrences.</a:t>
            </a:r>
          </a:p>
          <a:p>
            <a:pPr marL="228600" indent="-228600">
              <a:buFontTx/>
              <a:buAutoNum type="arabicPeriod"/>
            </a:pPr>
            <a:r>
              <a:rPr lang="en-US" altLang="en-US" sz="1600" b="1"/>
              <a:t>Use the Emergency number to report major damages such as they example above immediately.</a:t>
            </a:r>
          </a:p>
          <a:p>
            <a:pPr marL="228600" indent="-228600">
              <a:buFontTx/>
              <a:buAutoNum type="arabicPeriod"/>
            </a:pPr>
            <a:endParaRPr lang="en-US" altLang="en-US" sz="1600" b="1"/>
          </a:p>
        </p:txBody>
      </p:sp>
    </p:spTree>
    <p:extLst>
      <p:ext uri="{BB962C8B-B14F-4D97-AF65-F5344CB8AC3E}">
        <p14:creationId xmlns:p14="http://schemas.microsoft.com/office/powerpoint/2010/main" val="4071726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81F1F9-F4AC-4864-A72B-337662D8E94F}" type="slidenum">
              <a:rPr lang="en-US" smtClean="0"/>
              <a:t>14</a:t>
            </a:fld>
            <a:endParaRPr lang="en-US"/>
          </a:p>
        </p:txBody>
      </p:sp>
    </p:spTree>
    <p:extLst>
      <p:ext uri="{BB962C8B-B14F-4D97-AF65-F5344CB8AC3E}">
        <p14:creationId xmlns:p14="http://schemas.microsoft.com/office/powerpoint/2010/main" val="3417218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ED54000A-364E-45F4-8D98-6650D3B86B1B}"/>
              </a:ext>
            </a:extLst>
          </p:cNvPr>
          <p:cNvSpPr>
            <a:spLocks noGrp="1" noChangeArrowheads="1"/>
          </p:cNvSpPr>
          <p:nvPr>
            <p:ph type="sldNum" sz="quarter" idx="5"/>
          </p:nvPr>
        </p:nvSpPr>
        <p:spPr>
          <a:noFill/>
        </p:spPr>
        <p:txBody>
          <a:bodyPr/>
          <a:lstStyle>
            <a:lvl1pPr defTabSz="930275">
              <a:defRPr>
                <a:solidFill>
                  <a:schemeClr val="tx1"/>
                </a:solidFill>
                <a:latin typeface="Tahoma" panose="020B0604030504040204" pitchFamily="34" charset="0"/>
              </a:defRPr>
            </a:lvl1pPr>
            <a:lvl2pPr marL="742950" indent="-285750" defTabSz="930275">
              <a:defRPr>
                <a:solidFill>
                  <a:schemeClr val="tx1"/>
                </a:solidFill>
                <a:latin typeface="Tahoma" panose="020B0604030504040204" pitchFamily="34" charset="0"/>
              </a:defRPr>
            </a:lvl2pPr>
            <a:lvl3pPr marL="1143000" indent="-228600" defTabSz="930275">
              <a:defRPr>
                <a:solidFill>
                  <a:schemeClr val="tx1"/>
                </a:solidFill>
                <a:latin typeface="Tahoma" panose="020B0604030504040204" pitchFamily="34" charset="0"/>
              </a:defRPr>
            </a:lvl3pPr>
            <a:lvl4pPr marL="1600200" indent="-228600" defTabSz="930275">
              <a:defRPr>
                <a:solidFill>
                  <a:schemeClr val="tx1"/>
                </a:solidFill>
                <a:latin typeface="Tahoma" panose="020B0604030504040204" pitchFamily="34" charset="0"/>
              </a:defRPr>
            </a:lvl4pPr>
            <a:lvl5pPr marL="2057400" indent="-228600" defTabSz="930275">
              <a:defRPr>
                <a:solidFill>
                  <a:schemeClr val="tx1"/>
                </a:solidFill>
                <a:latin typeface="Tahoma" panose="020B0604030504040204" pitchFamily="34" charset="0"/>
              </a:defRPr>
            </a:lvl5pPr>
            <a:lvl6pPr marL="2514600" indent="-228600" defTabSz="930275" eaLnBrk="0" fontAlgn="base" hangingPunct="0">
              <a:spcBef>
                <a:spcPct val="0"/>
              </a:spcBef>
              <a:spcAft>
                <a:spcPct val="0"/>
              </a:spcAft>
              <a:defRPr>
                <a:solidFill>
                  <a:schemeClr val="tx1"/>
                </a:solidFill>
                <a:latin typeface="Tahoma" panose="020B0604030504040204" pitchFamily="34" charset="0"/>
              </a:defRPr>
            </a:lvl6pPr>
            <a:lvl7pPr marL="2971800" indent="-228600" defTabSz="930275" eaLnBrk="0" fontAlgn="base" hangingPunct="0">
              <a:spcBef>
                <a:spcPct val="0"/>
              </a:spcBef>
              <a:spcAft>
                <a:spcPct val="0"/>
              </a:spcAft>
              <a:defRPr>
                <a:solidFill>
                  <a:schemeClr val="tx1"/>
                </a:solidFill>
                <a:latin typeface="Tahoma" panose="020B0604030504040204" pitchFamily="34" charset="0"/>
              </a:defRPr>
            </a:lvl7pPr>
            <a:lvl8pPr marL="3429000" indent="-228600" defTabSz="930275" eaLnBrk="0" fontAlgn="base" hangingPunct="0">
              <a:spcBef>
                <a:spcPct val="0"/>
              </a:spcBef>
              <a:spcAft>
                <a:spcPct val="0"/>
              </a:spcAft>
              <a:defRPr>
                <a:solidFill>
                  <a:schemeClr val="tx1"/>
                </a:solidFill>
                <a:latin typeface="Tahoma" panose="020B0604030504040204" pitchFamily="34" charset="0"/>
              </a:defRPr>
            </a:lvl8pPr>
            <a:lvl9pPr marL="3886200" indent="-228600" defTabSz="930275" eaLnBrk="0" fontAlgn="base" hangingPunct="0">
              <a:spcBef>
                <a:spcPct val="0"/>
              </a:spcBef>
              <a:spcAft>
                <a:spcPct val="0"/>
              </a:spcAft>
              <a:defRPr>
                <a:solidFill>
                  <a:schemeClr val="tx1"/>
                </a:solidFill>
                <a:latin typeface="Tahoma" panose="020B0604030504040204" pitchFamily="34" charset="0"/>
              </a:defRPr>
            </a:lvl9pPr>
          </a:lstStyle>
          <a:p>
            <a:fld id="{861033AC-9762-4E8A-8982-90B7C0011391}" type="slidenum">
              <a:rPr lang="en-US" altLang="en-US">
                <a:latin typeface="Times New Roman" panose="02020603050405020304" pitchFamily="18" charset="0"/>
              </a:rPr>
              <a:pPr/>
              <a:t>15</a:t>
            </a:fld>
            <a:endParaRPr lang="en-US" altLang="en-US">
              <a:latin typeface="Times New Roman" panose="02020603050405020304" pitchFamily="18" charset="0"/>
            </a:endParaRPr>
          </a:p>
        </p:txBody>
      </p:sp>
      <p:sp>
        <p:nvSpPr>
          <p:cNvPr id="41987" name="Rectangle 2">
            <a:extLst>
              <a:ext uri="{FF2B5EF4-FFF2-40B4-BE49-F238E27FC236}">
                <a16:creationId xmlns:a16="http://schemas.microsoft.com/office/drawing/2014/main" id="{1FEAAFD8-4530-425E-A3EC-69C7BAC16525}"/>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CB27C329-4758-4038-9379-1699AD0CA46A}"/>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lstStyle/>
          <a:p>
            <a:pPr>
              <a:buFontTx/>
              <a:buChar char="•"/>
            </a:pPr>
            <a:r>
              <a:rPr lang="en-US" altLang="en-US"/>
              <a:t>ACTION - </a:t>
            </a:r>
          </a:p>
          <a:p>
            <a:pPr marL="630238" lvl="1" indent="-168275">
              <a:buFontTx/>
              <a:buChar char="•"/>
            </a:pPr>
            <a:r>
              <a:rPr lang="en-US" altLang="en-US"/>
              <a:t>Scratch and sniff the smell of gas</a:t>
            </a:r>
          </a:p>
          <a:p>
            <a:pPr marL="630238" lvl="1" indent="-168275"/>
            <a:endParaRPr lang="en-US" altLang="en-US"/>
          </a:p>
          <a:p>
            <a:pPr marL="630238" lvl="1" indent="-168275">
              <a:buFontTx/>
              <a:buChar char="•"/>
            </a:pPr>
            <a:r>
              <a:rPr lang="en-US" altLang="en-US"/>
              <a:t>You may hear gas if it is a high pressure line. Important to realize that you may not hear it.</a:t>
            </a:r>
          </a:p>
          <a:p>
            <a:pPr marL="630238" lvl="1" indent="-168275">
              <a:buFontTx/>
              <a:buChar char="•"/>
            </a:pPr>
            <a:r>
              <a:rPr lang="en-US" altLang="en-US"/>
              <a:t>You may see “heat wave” like shimmer or dust. That could be gas escaping. Important to state again that this may not be evident.</a:t>
            </a:r>
          </a:p>
          <a:p>
            <a:pPr marL="630238" lvl="1" indent="-168275">
              <a:buFontTx/>
              <a:buChar char="•"/>
            </a:pPr>
            <a:r>
              <a:rPr lang="en-US" altLang="en-US"/>
              <a:t>You will smell gas!</a:t>
            </a:r>
          </a:p>
          <a:p>
            <a:endParaRPr lang="en-US" altLang="en-US"/>
          </a:p>
        </p:txBody>
      </p:sp>
    </p:spTree>
    <p:extLst>
      <p:ext uri="{BB962C8B-B14F-4D97-AF65-F5344CB8AC3E}">
        <p14:creationId xmlns:p14="http://schemas.microsoft.com/office/powerpoint/2010/main" val="2748935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81F1F9-F4AC-4864-A72B-337662D8E94F}" type="slidenum">
              <a:rPr lang="en-US" smtClean="0"/>
              <a:t>16</a:t>
            </a:fld>
            <a:endParaRPr lang="en-US"/>
          </a:p>
        </p:txBody>
      </p:sp>
    </p:spTree>
    <p:extLst>
      <p:ext uri="{BB962C8B-B14F-4D97-AF65-F5344CB8AC3E}">
        <p14:creationId xmlns:p14="http://schemas.microsoft.com/office/powerpoint/2010/main" val="4269060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A9D7A2D-3AB4-4914-94C5-026FF9D3A4BC}"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3A8FB-7CBB-4403-A792-C3FD8E43E8BB}" type="slidenum">
              <a:rPr lang="en-US" smtClean="0"/>
              <a:t>‹#›</a:t>
            </a:fld>
            <a:endParaRPr lang="en-US"/>
          </a:p>
        </p:txBody>
      </p:sp>
    </p:spTree>
    <p:extLst>
      <p:ext uri="{BB962C8B-B14F-4D97-AF65-F5344CB8AC3E}">
        <p14:creationId xmlns:p14="http://schemas.microsoft.com/office/powerpoint/2010/main" val="3077094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9D7A2D-3AB4-4914-94C5-026FF9D3A4BC}"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3A8FB-7CBB-4403-A792-C3FD8E43E8BB}" type="slidenum">
              <a:rPr lang="en-US" smtClean="0"/>
              <a:t>‹#›</a:t>
            </a:fld>
            <a:endParaRPr lang="en-US"/>
          </a:p>
        </p:txBody>
      </p:sp>
    </p:spTree>
    <p:extLst>
      <p:ext uri="{BB962C8B-B14F-4D97-AF65-F5344CB8AC3E}">
        <p14:creationId xmlns:p14="http://schemas.microsoft.com/office/powerpoint/2010/main" val="392013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9D7A2D-3AB4-4914-94C5-026FF9D3A4BC}"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3A8FB-7CBB-4403-A792-C3FD8E43E8BB}" type="slidenum">
              <a:rPr lang="en-US" smtClean="0"/>
              <a:t>‹#›</a:t>
            </a:fld>
            <a:endParaRPr lang="en-US"/>
          </a:p>
        </p:txBody>
      </p:sp>
    </p:spTree>
    <p:extLst>
      <p:ext uri="{BB962C8B-B14F-4D97-AF65-F5344CB8AC3E}">
        <p14:creationId xmlns:p14="http://schemas.microsoft.com/office/powerpoint/2010/main" val="248987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9D7A2D-3AB4-4914-94C5-026FF9D3A4BC}"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3A8FB-7CBB-4403-A792-C3FD8E43E8BB}" type="slidenum">
              <a:rPr lang="en-US" smtClean="0"/>
              <a:t>‹#›</a:t>
            </a:fld>
            <a:endParaRPr lang="en-US"/>
          </a:p>
        </p:txBody>
      </p:sp>
    </p:spTree>
    <p:extLst>
      <p:ext uri="{BB962C8B-B14F-4D97-AF65-F5344CB8AC3E}">
        <p14:creationId xmlns:p14="http://schemas.microsoft.com/office/powerpoint/2010/main" val="262657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9D7A2D-3AB4-4914-94C5-026FF9D3A4BC}"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3A8FB-7CBB-4403-A792-C3FD8E43E8BB}" type="slidenum">
              <a:rPr lang="en-US" smtClean="0"/>
              <a:t>‹#›</a:t>
            </a:fld>
            <a:endParaRPr lang="en-US"/>
          </a:p>
        </p:txBody>
      </p:sp>
    </p:spTree>
    <p:extLst>
      <p:ext uri="{BB962C8B-B14F-4D97-AF65-F5344CB8AC3E}">
        <p14:creationId xmlns:p14="http://schemas.microsoft.com/office/powerpoint/2010/main" val="2160235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D7A2D-3AB4-4914-94C5-026FF9D3A4BC}" type="datetimeFigureOut">
              <a:rPr lang="en-US" smtClean="0"/>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3A8FB-7CBB-4403-A792-C3FD8E43E8BB}" type="slidenum">
              <a:rPr lang="en-US" smtClean="0"/>
              <a:t>‹#›</a:t>
            </a:fld>
            <a:endParaRPr lang="en-US"/>
          </a:p>
        </p:txBody>
      </p:sp>
    </p:spTree>
    <p:extLst>
      <p:ext uri="{BB962C8B-B14F-4D97-AF65-F5344CB8AC3E}">
        <p14:creationId xmlns:p14="http://schemas.microsoft.com/office/powerpoint/2010/main" val="2739001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9D7A2D-3AB4-4914-94C5-026FF9D3A4BC}" type="datetimeFigureOut">
              <a:rPr lang="en-US" smtClean="0"/>
              <a:t>3/23/2023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43A8FB-7CBB-4403-A792-C3FD8E43E8BB}" type="slidenum">
              <a:rPr lang="en-US" smtClean="0"/>
              <a:t>‹#›</a:t>
            </a:fld>
            <a:endParaRPr lang="en-US"/>
          </a:p>
        </p:txBody>
      </p:sp>
    </p:spTree>
    <p:extLst>
      <p:ext uri="{BB962C8B-B14F-4D97-AF65-F5344CB8AC3E}">
        <p14:creationId xmlns:p14="http://schemas.microsoft.com/office/powerpoint/2010/main" val="2596469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9D7A2D-3AB4-4914-94C5-026FF9D3A4BC}" type="datetimeFigureOut">
              <a:rPr lang="en-US" smtClean="0"/>
              <a:t>3/23/2023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43A8FB-7CBB-4403-A792-C3FD8E43E8BB}" type="slidenum">
              <a:rPr lang="en-US" smtClean="0"/>
              <a:t>‹#›</a:t>
            </a:fld>
            <a:endParaRPr lang="en-US"/>
          </a:p>
        </p:txBody>
      </p:sp>
    </p:spTree>
    <p:extLst>
      <p:ext uri="{BB962C8B-B14F-4D97-AF65-F5344CB8AC3E}">
        <p14:creationId xmlns:p14="http://schemas.microsoft.com/office/powerpoint/2010/main" val="3672358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9D7A2D-3AB4-4914-94C5-026FF9D3A4BC}" type="datetimeFigureOut">
              <a:rPr lang="en-US" smtClean="0"/>
              <a:t>3/23/2023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43A8FB-7CBB-4403-A792-C3FD8E43E8BB}" type="slidenum">
              <a:rPr lang="en-US" smtClean="0"/>
              <a:t>‹#›</a:t>
            </a:fld>
            <a:endParaRPr lang="en-US"/>
          </a:p>
        </p:txBody>
      </p:sp>
    </p:spTree>
    <p:extLst>
      <p:ext uri="{BB962C8B-B14F-4D97-AF65-F5344CB8AC3E}">
        <p14:creationId xmlns:p14="http://schemas.microsoft.com/office/powerpoint/2010/main" val="2886606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9D7A2D-3AB4-4914-94C5-026FF9D3A4BC}" type="datetimeFigureOut">
              <a:rPr lang="en-US" smtClean="0"/>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3A8FB-7CBB-4403-A792-C3FD8E43E8BB}" type="slidenum">
              <a:rPr lang="en-US" smtClean="0"/>
              <a:t>‹#›</a:t>
            </a:fld>
            <a:endParaRPr lang="en-US"/>
          </a:p>
        </p:txBody>
      </p:sp>
    </p:spTree>
    <p:extLst>
      <p:ext uri="{BB962C8B-B14F-4D97-AF65-F5344CB8AC3E}">
        <p14:creationId xmlns:p14="http://schemas.microsoft.com/office/powerpoint/2010/main" val="1424726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9D7A2D-3AB4-4914-94C5-026FF9D3A4BC}" type="datetimeFigureOut">
              <a:rPr lang="en-US" smtClean="0"/>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3A8FB-7CBB-4403-A792-C3FD8E43E8BB}" type="slidenum">
              <a:rPr lang="en-US" smtClean="0"/>
              <a:t>‹#›</a:t>
            </a:fld>
            <a:endParaRPr lang="en-US"/>
          </a:p>
        </p:txBody>
      </p:sp>
    </p:spTree>
    <p:extLst>
      <p:ext uri="{BB962C8B-B14F-4D97-AF65-F5344CB8AC3E}">
        <p14:creationId xmlns:p14="http://schemas.microsoft.com/office/powerpoint/2010/main" val="811588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9D7A2D-3AB4-4914-94C5-026FF9D3A4BC}" type="datetimeFigureOut">
              <a:rPr lang="en-US" smtClean="0"/>
              <a:t>3/23/2023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3A8FB-7CBB-4403-A792-C3FD8E43E8BB}" type="slidenum">
              <a:rPr lang="en-US" smtClean="0"/>
              <a:t>‹#›</a:t>
            </a:fld>
            <a:endParaRPr lang="en-US"/>
          </a:p>
        </p:txBody>
      </p:sp>
    </p:spTree>
    <p:extLst>
      <p:ext uri="{BB962C8B-B14F-4D97-AF65-F5344CB8AC3E}">
        <p14:creationId xmlns:p14="http://schemas.microsoft.com/office/powerpoint/2010/main" val="3519075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ww.google.com/url?q=http://fitchburgartmuseum.org/corporate-membership.php&amp;sa=U&amp;ei=XQgxU7iPI4KR2QXUoICQDg&amp;ved=0CCEQ9QEwAg&amp;usg=AFQjCNGgCmCy8Mbsl0qarCVjifoMY8Eqgg"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1">
            <a:extLst>
              <a:ext uri="{FF2B5EF4-FFF2-40B4-BE49-F238E27FC236}">
                <a16:creationId xmlns:a16="http://schemas.microsoft.com/office/drawing/2014/main" id="{C5E2C30B-BDB2-4B24-BA73-1B95FBEE92A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0247" y="4531445"/>
            <a:ext cx="1911505" cy="1793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2">
            <a:extLst>
              <a:ext uri="{FF2B5EF4-FFF2-40B4-BE49-F238E27FC236}">
                <a16:creationId xmlns:a16="http://schemas.microsoft.com/office/drawing/2014/main" id="{9259A54D-3946-4B6B-9379-EB9ECDD5424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7225" y="533400"/>
            <a:ext cx="579755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community.libertyutilities.com/Brand%20Manual/5.%20Logos/Liberty%20Utilities%20Logo%20NO%20Serviceline/LU_SM_H_RGB_MS%20Office.png">
            <a:extLst>
              <a:ext uri="{FF2B5EF4-FFF2-40B4-BE49-F238E27FC236}">
                <a16:creationId xmlns:a16="http://schemas.microsoft.com/office/drawing/2014/main" id="{8633962B-D627-4E4D-B771-9F914115764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60524" y="2970621"/>
            <a:ext cx="4435475" cy="9167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s://encrypted-tbn3.gstatic.com/images?q=tbn:ANd9GcSYoVziI10n31gAdJ8uoYQQOWxsb5jVEpiioXLrYNfj7M5ACLDJ3GZ5vp1q">
            <a:hlinkClick r:id="rId6"/>
            <a:extLst>
              <a:ext uri="{FF2B5EF4-FFF2-40B4-BE49-F238E27FC236}">
                <a16:creationId xmlns:a16="http://schemas.microsoft.com/office/drawing/2014/main" id="{C9ED443A-94BD-448D-ACEB-1DFC907E82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9752" y="3086098"/>
            <a:ext cx="256635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Cross Bore </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FC52C9BE-EAD1-7D44-9070-0FADF437197C}" type="slidenum">
              <a:rPr lang="en-US" smtClean="0"/>
              <a:t>10</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5145" y="1522630"/>
            <a:ext cx="5770179" cy="4229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6285186" y="3326525"/>
            <a:ext cx="457200" cy="1277007"/>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171057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Cross Bore Examples</a:t>
            </a:r>
            <a:endParaRPr lang="en-US" sz="4000" dirty="0"/>
          </a:p>
        </p:txBody>
      </p:sp>
      <p:sp>
        <p:nvSpPr>
          <p:cNvPr id="3" name="Slide Number Placeholder 2"/>
          <p:cNvSpPr>
            <a:spLocks noGrp="1"/>
          </p:cNvSpPr>
          <p:nvPr>
            <p:ph type="sldNum" sz="quarter" idx="12"/>
          </p:nvPr>
        </p:nvSpPr>
        <p:spPr/>
        <p:txBody>
          <a:bodyPr/>
          <a:lstStyle/>
          <a:p>
            <a:fld id="{FC52C9BE-EAD1-7D44-9070-0FADF437197C}" type="slidenum">
              <a:rPr lang="en-US" smtClean="0"/>
              <a:t>11</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814" y="1552575"/>
            <a:ext cx="6048375" cy="375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556746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618" y="116983"/>
            <a:ext cx="10587182" cy="1143000"/>
          </a:xfrm>
        </p:spPr>
        <p:txBody>
          <a:bodyPr>
            <a:normAutofit/>
          </a:bodyPr>
          <a:lstStyle/>
          <a:p>
            <a:pPr algn="ctr"/>
            <a:r>
              <a:rPr lang="en-US" b="1" dirty="0">
                <a:solidFill>
                  <a:schemeClr val="tx1"/>
                </a:solidFill>
              </a:rPr>
              <a:t>Gas Main through catch basin</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FC52C9BE-EAD1-7D44-9070-0FADF437197C}" type="slidenum">
              <a:rPr lang="en-US" smtClean="0"/>
              <a:t>12</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4331" y="1630490"/>
            <a:ext cx="5423337" cy="4355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092888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4A4FC27C-636D-41EC-86D3-FC5B4B494701}"/>
              </a:ext>
            </a:extLst>
          </p:cNvPr>
          <p:cNvSpPr>
            <a:spLocks noGrp="1" noChangeArrowheads="1"/>
          </p:cNvSpPr>
          <p:nvPr>
            <p:ph type="body" idx="1"/>
          </p:nvPr>
        </p:nvSpPr>
        <p:spPr>
          <a:xfrm>
            <a:off x="1173018" y="2286000"/>
            <a:ext cx="4405746" cy="4267200"/>
          </a:xfrm>
        </p:spPr>
        <p:txBody>
          <a:bodyPr/>
          <a:lstStyle/>
          <a:p>
            <a:pPr>
              <a:lnSpc>
                <a:spcPct val="90000"/>
              </a:lnSpc>
            </a:pPr>
            <a:r>
              <a:rPr lang="en-US" altLang="en-US" sz="3200" dirty="0"/>
              <a:t>Broken tracer wire or warning tape</a:t>
            </a:r>
          </a:p>
          <a:p>
            <a:pPr>
              <a:lnSpc>
                <a:spcPct val="90000"/>
              </a:lnSpc>
              <a:buFontTx/>
              <a:buNone/>
            </a:pPr>
            <a:endParaRPr lang="en-US" altLang="en-US" sz="3200" dirty="0"/>
          </a:p>
          <a:p>
            <a:pPr>
              <a:lnSpc>
                <a:spcPct val="90000"/>
              </a:lnSpc>
            </a:pPr>
            <a:r>
              <a:rPr lang="en-US" altLang="en-US" sz="3200" dirty="0"/>
              <a:t>Coating damage</a:t>
            </a:r>
          </a:p>
          <a:p>
            <a:pPr>
              <a:lnSpc>
                <a:spcPct val="90000"/>
              </a:lnSpc>
            </a:pPr>
            <a:endParaRPr lang="en-US" altLang="en-US" sz="3200" dirty="0"/>
          </a:p>
          <a:p>
            <a:pPr>
              <a:lnSpc>
                <a:spcPct val="90000"/>
              </a:lnSpc>
            </a:pPr>
            <a:r>
              <a:rPr lang="en-US" altLang="en-US" sz="3200" dirty="0"/>
              <a:t>Dents or gouges</a:t>
            </a:r>
          </a:p>
          <a:p>
            <a:pPr>
              <a:lnSpc>
                <a:spcPct val="90000"/>
              </a:lnSpc>
            </a:pPr>
            <a:endParaRPr lang="en-US" altLang="en-US" sz="2400" b="1" dirty="0">
              <a:latin typeface="Tahoma" panose="020B0604030504040204" pitchFamily="34" charset="0"/>
            </a:endParaRPr>
          </a:p>
          <a:p>
            <a:pPr>
              <a:lnSpc>
                <a:spcPct val="90000"/>
              </a:lnSpc>
            </a:pPr>
            <a:endParaRPr lang="en-US" altLang="en-US" sz="2400" b="1" dirty="0">
              <a:latin typeface="Tahoma" panose="020B0604030504040204" pitchFamily="34" charset="0"/>
            </a:endParaRPr>
          </a:p>
          <a:p>
            <a:pPr>
              <a:lnSpc>
                <a:spcPct val="90000"/>
              </a:lnSpc>
            </a:pPr>
            <a:endParaRPr lang="en-US" altLang="en-US" sz="2000" b="1" dirty="0">
              <a:latin typeface="Arial" panose="020B0604020202020204" pitchFamily="34" charset="0"/>
            </a:endParaRPr>
          </a:p>
          <a:p>
            <a:pPr>
              <a:lnSpc>
                <a:spcPct val="90000"/>
              </a:lnSpc>
              <a:buFontTx/>
              <a:buNone/>
            </a:pPr>
            <a:endParaRPr lang="en-US" altLang="en-US" sz="2400" b="1" dirty="0">
              <a:latin typeface="Tahoma" panose="020B0604030504040204" pitchFamily="34" charset="0"/>
            </a:endParaRPr>
          </a:p>
        </p:txBody>
      </p:sp>
      <p:sp>
        <p:nvSpPr>
          <p:cNvPr id="21507" name="Rectangle 3">
            <a:extLst>
              <a:ext uri="{FF2B5EF4-FFF2-40B4-BE49-F238E27FC236}">
                <a16:creationId xmlns:a16="http://schemas.microsoft.com/office/drawing/2014/main" id="{5EFD1D68-CCE7-4ABE-9D34-50BE0A2DD5C8}"/>
              </a:ext>
            </a:extLst>
          </p:cNvPr>
          <p:cNvSpPr>
            <a:spLocks noGrp="1" noChangeArrowheads="1"/>
          </p:cNvSpPr>
          <p:nvPr>
            <p:ph type="title"/>
          </p:nvPr>
        </p:nvSpPr>
        <p:spPr>
          <a:xfrm>
            <a:off x="3733800" y="863383"/>
            <a:ext cx="4572000" cy="646331"/>
          </a:xfrm>
          <a:noFill/>
        </p:spPr>
        <p:txBody>
          <a:bodyPr anchor="b">
            <a:spAutoFit/>
          </a:bodyPr>
          <a:lstStyle/>
          <a:p>
            <a:pPr algn="ctr"/>
            <a:r>
              <a:rPr lang="en-US" altLang="en-US" sz="4000" b="1" dirty="0"/>
              <a:t>Signs of Damage</a:t>
            </a:r>
          </a:p>
        </p:txBody>
      </p:sp>
      <p:pic>
        <p:nvPicPr>
          <p:cNvPr id="21508" name="Picture 4" descr="PIPEDAMAGE1">
            <a:extLst>
              <a:ext uri="{FF2B5EF4-FFF2-40B4-BE49-F238E27FC236}">
                <a16:creationId xmlns:a16="http://schemas.microsoft.com/office/drawing/2014/main" id="{24683E91-988A-4F0F-A834-DD38DE6E09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232" t="12746" r="1825" b="6863"/>
          <a:stretch>
            <a:fillRect/>
          </a:stretch>
        </p:blipFill>
        <p:spPr bwMode="auto">
          <a:xfrm>
            <a:off x="6440054" y="2286000"/>
            <a:ext cx="4800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animEffect transition="in" filter="fade">
                                      <p:cBhvr>
                                        <p:cTn id="7" dur="1000"/>
                                        <p:tgtEl>
                                          <p:spTgt spid="38914">
                                            <p:txEl>
                                              <p:pRg st="0" end="0"/>
                                            </p:txEl>
                                          </p:spTgt>
                                        </p:tgtEl>
                                      </p:cBhvr>
                                    </p:animEffect>
                                    <p:anim calcmode="lin" valueType="num">
                                      <p:cBhvr>
                                        <p:cTn id="8" dur="1000" fill="hold"/>
                                        <p:tgtEl>
                                          <p:spTgt spid="389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89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8914">
                                            <p:txEl>
                                              <p:pRg st="2" end="2"/>
                                            </p:txEl>
                                          </p:spTgt>
                                        </p:tgtEl>
                                        <p:attrNameLst>
                                          <p:attrName>style.visibility</p:attrName>
                                        </p:attrNameLst>
                                      </p:cBhvr>
                                      <p:to>
                                        <p:strVal val="visible"/>
                                      </p:to>
                                    </p:set>
                                    <p:animEffect transition="in" filter="fade">
                                      <p:cBhvr>
                                        <p:cTn id="14" dur="1000"/>
                                        <p:tgtEl>
                                          <p:spTgt spid="38914">
                                            <p:txEl>
                                              <p:pRg st="2" end="2"/>
                                            </p:txEl>
                                          </p:spTgt>
                                        </p:tgtEl>
                                      </p:cBhvr>
                                    </p:animEffect>
                                    <p:anim calcmode="lin" valueType="num">
                                      <p:cBhvr>
                                        <p:cTn id="15" dur="1000" fill="hold"/>
                                        <p:tgtEl>
                                          <p:spTgt spid="3891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89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8914">
                                            <p:txEl>
                                              <p:pRg st="4" end="4"/>
                                            </p:txEl>
                                          </p:spTgt>
                                        </p:tgtEl>
                                        <p:attrNameLst>
                                          <p:attrName>style.visibility</p:attrName>
                                        </p:attrNameLst>
                                      </p:cBhvr>
                                      <p:to>
                                        <p:strVal val="visible"/>
                                      </p:to>
                                    </p:set>
                                    <p:animEffect transition="in" filter="fade">
                                      <p:cBhvr>
                                        <p:cTn id="21" dur="1000"/>
                                        <p:tgtEl>
                                          <p:spTgt spid="38914">
                                            <p:txEl>
                                              <p:pRg st="4" end="4"/>
                                            </p:txEl>
                                          </p:spTgt>
                                        </p:tgtEl>
                                      </p:cBhvr>
                                    </p:animEffect>
                                    <p:anim calcmode="lin" valueType="num">
                                      <p:cBhvr>
                                        <p:cTn id="22" dur="1000" fill="hold"/>
                                        <p:tgtEl>
                                          <p:spTgt spid="3891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89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52C9BE-EAD1-7D44-9070-0FADF437197C}" type="slidenum">
              <a:rPr lang="en-US" smtClean="0"/>
              <a:t>14</a:t>
            </a:fld>
            <a:endParaRPr lang="en-US" dirty="0"/>
          </a:p>
        </p:txBody>
      </p:sp>
      <p:sp>
        <p:nvSpPr>
          <p:cNvPr id="3" name="Rectangle 2"/>
          <p:cNvSpPr/>
          <p:nvPr/>
        </p:nvSpPr>
        <p:spPr>
          <a:xfrm>
            <a:off x="3345217" y="1970161"/>
            <a:ext cx="5939619" cy="3046988"/>
          </a:xfrm>
          <a:prstGeom prst="rect">
            <a:avLst/>
          </a:prstGeom>
        </p:spPr>
        <p:txBody>
          <a:bodyPr wrap="square">
            <a:spAutoFit/>
          </a:bodyPr>
          <a:lstStyle/>
          <a:p>
            <a:pPr marL="457200" indent="-457200">
              <a:buFont typeface="Arial" panose="020B0604020202020204" pitchFamily="34" charset="0"/>
              <a:buChar char="•"/>
            </a:pPr>
            <a:r>
              <a:rPr lang="en-US" sz="3200" dirty="0">
                <a:solidFill>
                  <a:srgbClr val="000000"/>
                </a:solidFill>
              </a:rPr>
              <a:t>CALL the gas company</a:t>
            </a:r>
          </a:p>
          <a:p>
            <a:endParaRPr lang="en-US" sz="3200" dirty="0">
              <a:solidFill>
                <a:srgbClr val="000000"/>
              </a:solidFill>
            </a:endParaRPr>
          </a:p>
          <a:p>
            <a:pPr marL="457200" indent="-457200">
              <a:buFont typeface="Arial" panose="020B0604020202020204" pitchFamily="34" charset="0"/>
              <a:buChar char="•"/>
            </a:pPr>
            <a:r>
              <a:rPr lang="en-US" sz="3200" dirty="0">
                <a:solidFill>
                  <a:srgbClr val="000000"/>
                </a:solidFill>
              </a:rPr>
              <a:t>DO NOT ATTEMPT TO REPAIR DAMAGE!</a:t>
            </a:r>
          </a:p>
          <a:p>
            <a:endParaRPr lang="en-US" sz="3200" dirty="0">
              <a:solidFill>
                <a:srgbClr val="000000"/>
              </a:solidFill>
            </a:endParaRPr>
          </a:p>
          <a:p>
            <a:pPr marL="457200" indent="-457200">
              <a:buFont typeface="Arial" panose="020B0604020202020204" pitchFamily="34" charset="0"/>
              <a:buChar char="•"/>
            </a:pPr>
            <a:r>
              <a:rPr lang="en-US" sz="3200" dirty="0">
                <a:solidFill>
                  <a:srgbClr val="000000"/>
                </a:solidFill>
              </a:rPr>
              <a:t>DO NOT BACKFILL!</a:t>
            </a:r>
          </a:p>
        </p:txBody>
      </p:sp>
      <p:sp>
        <p:nvSpPr>
          <p:cNvPr id="5" name="Rectangle 4"/>
          <p:cNvSpPr/>
          <p:nvPr/>
        </p:nvSpPr>
        <p:spPr>
          <a:xfrm>
            <a:off x="2273799" y="288327"/>
            <a:ext cx="7415145" cy="707886"/>
          </a:xfrm>
          <a:prstGeom prst="rect">
            <a:avLst/>
          </a:prstGeom>
        </p:spPr>
        <p:txBody>
          <a:bodyPr wrap="square">
            <a:spAutoFit/>
          </a:bodyPr>
          <a:lstStyle/>
          <a:p>
            <a:pPr algn="ctr"/>
            <a:r>
              <a:rPr lang="en-US" sz="4000" b="1" dirty="0">
                <a:solidFill>
                  <a:srgbClr val="000000"/>
                </a:solidFill>
                <a:latin typeface="+mj-lt"/>
              </a:rPr>
              <a:t>If you damage a gas line…</a:t>
            </a:r>
            <a:endParaRPr lang="en-US" sz="4000" dirty="0">
              <a:solidFill>
                <a:srgbClr val="000000"/>
              </a:solidFill>
              <a:latin typeface="+mj-lt"/>
            </a:endParaRPr>
          </a:p>
        </p:txBody>
      </p:sp>
    </p:spTree>
    <p:extLst>
      <p:ext uri="{BB962C8B-B14F-4D97-AF65-F5344CB8AC3E}">
        <p14:creationId xmlns:p14="http://schemas.microsoft.com/office/powerpoint/2010/main" val="272248538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a:extLst>
              <a:ext uri="{FF2B5EF4-FFF2-40B4-BE49-F238E27FC236}">
                <a16:creationId xmlns:a16="http://schemas.microsoft.com/office/drawing/2014/main" id="{894FC83A-C4A1-4BE8-AC9D-D57D6685EF2A}"/>
              </a:ext>
            </a:extLst>
          </p:cNvPr>
          <p:cNvSpPr>
            <a:spLocks noGrp="1" noChangeArrowheads="1"/>
          </p:cNvSpPr>
          <p:nvPr/>
        </p:nvSpPr>
        <p:spPr bwMode="auto">
          <a:xfrm>
            <a:off x="2826326" y="2362200"/>
            <a:ext cx="6952673" cy="374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1">
              <a:lnSpc>
                <a:spcPct val="90000"/>
              </a:lnSpc>
              <a:spcAft>
                <a:spcPct val="10000"/>
              </a:spcAft>
              <a:buFont typeface="Arial" panose="020B0604020202020204" pitchFamily="34" charset="0"/>
              <a:buChar char="•"/>
            </a:pPr>
            <a:r>
              <a:rPr lang="en-US" altLang="en-US" sz="3200" dirty="0">
                <a:latin typeface="+mn-lt"/>
              </a:rPr>
              <a:t>A blowing or hissing sound</a:t>
            </a:r>
          </a:p>
          <a:p>
            <a:pPr lvl="1">
              <a:lnSpc>
                <a:spcPct val="90000"/>
              </a:lnSpc>
              <a:spcAft>
                <a:spcPct val="10000"/>
              </a:spcAft>
              <a:buFont typeface="Arial" panose="020B0604020202020204" pitchFamily="34" charset="0"/>
              <a:buChar char="•"/>
            </a:pPr>
            <a:r>
              <a:rPr lang="en-US" altLang="en-US" sz="3200" dirty="0">
                <a:latin typeface="+mn-lt"/>
              </a:rPr>
              <a:t>Dust blowing from a hole</a:t>
            </a:r>
          </a:p>
          <a:p>
            <a:pPr lvl="1">
              <a:lnSpc>
                <a:spcPct val="90000"/>
              </a:lnSpc>
              <a:spcAft>
                <a:spcPct val="10000"/>
              </a:spcAft>
              <a:buFont typeface="Arial" panose="020B0604020202020204" pitchFamily="34" charset="0"/>
              <a:buChar char="•"/>
            </a:pPr>
            <a:r>
              <a:rPr lang="en-US" altLang="en-US" sz="3200" dirty="0">
                <a:latin typeface="+mn-lt"/>
              </a:rPr>
              <a:t>Continuous bubbling in wet area</a:t>
            </a:r>
          </a:p>
          <a:p>
            <a:pPr lvl="1">
              <a:lnSpc>
                <a:spcPct val="90000"/>
              </a:lnSpc>
              <a:spcAft>
                <a:spcPct val="10000"/>
              </a:spcAft>
              <a:buFont typeface="Arial" panose="020B0604020202020204" pitchFamily="34" charset="0"/>
              <a:buChar char="•"/>
            </a:pPr>
            <a:r>
              <a:rPr lang="en-US" altLang="en-US" sz="3200" dirty="0">
                <a:latin typeface="+mn-lt"/>
              </a:rPr>
              <a:t>A gaseous smell</a:t>
            </a:r>
          </a:p>
          <a:p>
            <a:pPr lvl="1">
              <a:lnSpc>
                <a:spcPct val="90000"/>
              </a:lnSpc>
              <a:spcAft>
                <a:spcPct val="10000"/>
              </a:spcAft>
              <a:buFont typeface="Arial" panose="020B0604020202020204" pitchFamily="34" charset="0"/>
              <a:buChar char="•"/>
            </a:pPr>
            <a:r>
              <a:rPr lang="en-US" altLang="en-US" sz="3200" dirty="0">
                <a:latin typeface="+mn-lt"/>
              </a:rPr>
              <a:t>Flames, if gas has ignited</a:t>
            </a:r>
          </a:p>
          <a:p>
            <a:pPr lvl="1">
              <a:lnSpc>
                <a:spcPct val="90000"/>
              </a:lnSpc>
              <a:spcAft>
                <a:spcPct val="10000"/>
              </a:spcAft>
              <a:buFontTx/>
              <a:buNone/>
            </a:pPr>
            <a:endParaRPr lang="en-US" altLang="en-US" sz="3600" dirty="0"/>
          </a:p>
        </p:txBody>
      </p:sp>
      <p:sp>
        <p:nvSpPr>
          <p:cNvPr id="3" name="Title 2">
            <a:extLst>
              <a:ext uri="{FF2B5EF4-FFF2-40B4-BE49-F238E27FC236}">
                <a16:creationId xmlns:a16="http://schemas.microsoft.com/office/drawing/2014/main" id="{58AD2DF8-6E11-444F-B55B-8851089EE2AD}"/>
              </a:ext>
            </a:extLst>
          </p:cNvPr>
          <p:cNvSpPr>
            <a:spLocks noGrp="1"/>
          </p:cNvSpPr>
          <p:nvPr>
            <p:ph type="title"/>
          </p:nvPr>
        </p:nvSpPr>
        <p:spPr/>
        <p:txBody>
          <a:bodyPr>
            <a:normAutofit/>
          </a:bodyPr>
          <a:lstStyle/>
          <a:p>
            <a:pPr algn="ctr"/>
            <a:r>
              <a:rPr lang="en-US" altLang="en-US" sz="4000" b="1" dirty="0"/>
              <a:t>Signs of a ruptured gas line</a:t>
            </a:r>
            <a:endParaRPr lang="en-US" sz="40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52C9BE-EAD1-7D44-9070-0FADF437197C}" type="slidenum">
              <a:rPr lang="en-US" smtClean="0"/>
              <a:t>16</a:t>
            </a:fld>
            <a:endParaRPr lang="en-US" dirty="0"/>
          </a:p>
        </p:txBody>
      </p:sp>
      <p:sp>
        <p:nvSpPr>
          <p:cNvPr id="3" name="Rectangle 2"/>
          <p:cNvSpPr/>
          <p:nvPr/>
        </p:nvSpPr>
        <p:spPr>
          <a:xfrm>
            <a:off x="1334654" y="1578480"/>
            <a:ext cx="9522691" cy="5509200"/>
          </a:xfrm>
          <a:prstGeom prst="rect">
            <a:avLst/>
          </a:prstGeom>
        </p:spPr>
        <p:txBody>
          <a:bodyPr wrap="square">
            <a:spAutoFit/>
          </a:bodyPr>
          <a:lstStyle/>
          <a:p>
            <a:pPr marL="285750" indent="-285750">
              <a:buFont typeface="Arial" panose="020B0604020202020204" pitchFamily="34" charset="0"/>
              <a:buChar char="•"/>
            </a:pPr>
            <a:r>
              <a:rPr lang="en-US" sz="3200" dirty="0">
                <a:solidFill>
                  <a:srgbClr val="000000"/>
                </a:solidFill>
              </a:rPr>
              <a:t>Evacuate the area!</a:t>
            </a:r>
          </a:p>
          <a:p>
            <a:pPr marL="285750" indent="-285750">
              <a:buFont typeface="Arial" panose="020B0604020202020204" pitchFamily="34" charset="0"/>
              <a:buChar char="•"/>
            </a:pPr>
            <a:r>
              <a:rPr lang="en-US" sz="3200" b="1" dirty="0"/>
              <a:t>CALL 911</a:t>
            </a:r>
          </a:p>
          <a:p>
            <a:pPr marL="285750" indent="-285750">
              <a:buFont typeface="Arial" panose="020B0604020202020204" pitchFamily="34" charset="0"/>
              <a:buChar char="•"/>
            </a:pPr>
            <a:r>
              <a:rPr lang="en-US" sz="3200" dirty="0">
                <a:solidFill>
                  <a:srgbClr val="000000"/>
                </a:solidFill>
              </a:rPr>
              <a:t>Call the gas company</a:t>
            </a:r>
          </a:p>
          <a:p>
            <a:pPr marL="285750" indent="-285750">
              <a:buFont typeface="Arial" panose="020B0604020202020204" pitchFamily="34" charset="0"/>
              <a:buChar char="•"/>
            </a:pPr>
            <a:r>
              <a:rPr lang="en-US" sz="3200" dirty="0"/>
              <a:t>Protect the public (evacuate buildings) and prevent the introduction of possible ignition sources</a:t>
            </a:r>
          </a:p>
          <a:p>
            <a:pPr marL="285750" indent="-285750">
              <a:buFont typeface="Arial" panose="020B0604020202020204" pitchFamily="34" charset="0"/>
              <a:buChar char="•"/>
            </a:pPr>
            <a:r>
              <a:rPr lang="en-US" sz="3200" dirty="0"/>
              <a:t>Leave equipment – if it’s on, leave it on; if it’s off, leave it off – just leave if safe to do so</a:t>
            </a:r>
          </a:p>
          <a:p>
            <a:pPr marL="285750" indent="-285750">
              <a:buFont typeface="Arial" panose="020B0604020202020204" pitchFamily="34" charset="0"/>
              <a:buChar char="•"/>
            </a:pPr>
            <a:r>
              <a:rPr lang="en-US" sz="3200" dirty="0"/>
              <a:t>If the gas has ignited, let it burn; do not attempt to put out the fire!</a:t>
            </a:r>
          </a:p>
          <a:p>
            <a:pPr marL="285750" indent="-285750">
              <a:buFont typeface="Arial" panose="020B0604020202020204" pitchFamily="34" charset="0"/>
              <a:buChar char="•"/>
            </a:pPr>
            <a:endParaRPr lang="en-US" sz="3200" dirty="0">
              <a:solidFill>
                <a:srgbClr val="000000"/>
              </a:solidFill>
            </a:endParaRPr>
          </a:p>
          <a:p>
            <a:r>
              <a:rPr lang="en-US" sz="3200" dirty="0"/>
              <a:t> </a:t>
            </a:r>
          </a:p>
        </p:txBody>
      </p:sp>
      <p:sp>
        <p:nvSpPr>
          <p:cNvPr id="5" name="Rectangle 4"/>
          <p:cNvSpPr/>
          <p:nvPr/>
        </p:nvSpPr>
        <p:spPr>
          <a:xfrm>
            <a:off x="2273800" y="288327"/>
            <a:ext cx="7424382" cy="707886"/>
          </a:xfrm>
          <a:prstGeom prst="rect">
            <a:avLst/>
          </a:prstGeom>
        </p:spPr>
        <p:txBody>
          <a:bodyPr wrap="square">
            <a:spAutoFit/>
          </a:bodyPr>
          <a:lstStyle/>
          <a:p>
            <a:pPr algn="ctr"/>
            <a:r>
              <a:rPr lang="en-US" sz="4000" b="1" dirty="0">
                <a:solidFill>
                  <a:srgbClr val="000000"/>
                </a:solidFill>
                <a:latin typeface="+mj-lt"/>
              </a:rPr>
              <a:t>If you rupture a gas line…</a:t>
            </a:r>
            <a:endParaRPr lang="en-US" sz="4000" dirty="0">
              <a:solidFill>
                <a:srgbClr val="000000"/>
              </a:solidFill>
              <a:latin typeface="+mj-lt"/>
            </a:endParaRPr>
          </a:p>
        </p:txBody>
      </p:sp>
    </p:spTree>
    <p:extLst>
      <p:ext uri="{BB962C8B-B14F-4D97-AF65-F5344CB8AC3E}">
        <p14:creationId xmlns:p14="http://schemas.microsoft.com/office/powerpoint/2010/main" val="300530631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069517"/>
          </a:xfrm>
        </p:spPr>
        <p:txBody>
          <a:bodyPr>
            <a:normAutofit/>
          </a:bodyPr>
          <a:lstStyle/>
          <a:p>
            <a:pPr algn="ctr"/>
            <a:r>
              <a:rPr lang="en-US" b="1" dirty="0"/>
              <a:t>Understanding Excess Flow Valves</a:t>
            </a:r>
          </a:p>
        </p:txBody>
      </p:sp>
      <p:sp>
        <p:nvSpPr>
          <p:cNvPr id="3" name="Slide Number Placeholder 2"/>
          <p:cNvSpPr>
            <a:spLocks noGrp="1"/>
          </p:cNvSpPr>
          <p:nvPr>
            <p:ph type="sldNum" sz="quarter" idx="12"/>
          </p:nvPr>
        </p:nvSpPr>
        <p:spPr/>
        <p:txBody>
          <a:bodyPr/>
          <a:lstStyle/>
          <a:p>
            <a:fld id="{FC52C9BE-EAD1-7D44-9070-0FADF437197C}" type="slidenum">
              <a:rPr lang="en-US" smtClean="0"/>
              <a:t>17</a:t>
            </a:fld>
            <a:endParaRPr lang="en-US" dirty="0"/>
          </a:p>
        </p:txBody>
      </p:sp>
    </p:spTree>
    <p:extLst>
      <p:ext uri="{BB962C8B-B14F-4D97-AF65-F5344CB8AC3E}">
        <p14:creationId xmlns:p14="http://schemas.microsoft.com/office/powerpoint/2010/main" val="67677366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EDE812CE-B898-4CB4-B24D-C3A2899F0FF9}"/>
              </a:ext>
            </a:extLst>
          </p:cNvPr>
          <p:cNvSpPr>
            <a:spLocks noGrp="1"/>
          </p:cNvSpPr>
          <p:nvPr>
            <p:ph type="title"/>
          </p:nvPr>
        </p:nvSpPr>
        <p:spPr>
          <a:xfrm>
            <a:off x="2102504" y="300459"/>
            <a:ext cx="7986993" cy="914680"/>
          </a:xfrm>
        </p:spPr>
        <p:txBody>
          <a:bodyPr>
            <a:normAutofit/>
          </a:bodyPr>
          <a:lstStyle/>
          <a:p>
            <a:pPr algn="ctr"/>
            <a:r>
              <a:rPr lang="en-US" altLang="en-US" sz="4000" b="1" dirty="0"/>
              <a:t>Excess Flow Valves (EFV’s)</a:t>
            </a:r>
          </a:p>
        </p:txBody>
      </p:sp>
      <p:sp>
        <p:nvSpPr>
          <p:cNvPr id="3" name="Content Placeholder 2">
            <a:extLst>
              <a:ext uri="{FF2B5EF4-FFF2-40B4-BE49-F238E27FC236}">
                <a16:creationId xmlns:a16="http://schemas.microsoft.com/office/drawing/2014/main" id="{CA06AC54-BA3B-4C32-AC24-98CEAE8D0610}"/>
              </a:ext>
            </a:extLst>
          </p:cNvPr>
          <p:cNvSpPr>
            <a:spLocks noGrp="1"/>
          </p:cNvSpPr>
          <p:nvPr>
            <p:ph idx="1"/>
          </p:nvPr>
        </p:nvSpPr>
        <p:spPr>
          <a:xfrm>
            <a:off x="2102504" y="1295681"/>
            <a:ext cx="7986993" cy="5028640"/>
          </a:xfrm>
        </p:spPr>
        <p:txBody>
          <a:bodyPr>
            <a:normAutofit/>
          </a:bodyPr>
          <a:lstStyle/>
          <a:p>
            <a:pPr>
              <a:buFont typeface="Symbol" panose="05050102010706020507" pitchFamily="18" charset="2"/>
              <a:buNone/>
              <a:defRPr/>
            </a:pPr>
            <a:endParaRPr lang="en-US" dirty="0"/>
          </a:p>
          <a:p>
            <a:pPr>
              <a:buFont typeface="Symbol" panose="05050102010706020507" pitchFamily="18" charset="2"/>
              <a:buNone/>
              <a:defRPr/>
            </a:pPr>
            <a:endParaRPr lang="en-US" dirty="0"/>
          </a:p>
          <a:p>
            <a:pPr>
              <a:buFont typeface="Symbol" panose="05050102010706020507" pitchFamily="18" charset="2"/>
              <a:buNone/>
              <a:defRPr/>
            </a:pPr>
            <a:endParaRPr lang="en-US" b="1" dirty="0"/>
          </a:p>
          <a:p>
            <a:pPr>
              <a:buFont typeface="Symbol" panose="05050102010706020507" pitchFamily="18" charset="2"/>
              <a:buNone/>
              <a:defRPr/>
            </a:pPr>
            <a:endParaRPr lang="en-US" dirty="0"/>
          </a:p>
          <a:p>
            <a:pPr>
              <a:buFont typeface="Symbol" panose="05050102010706020507" pitchFamily="18" charset="2"/>
              <a:buNone/>
              <a:defRPr/>
            </a:pPr>
            <a:endParaRPr lang="en-US" dirty="0"/>
          </a:p>
          <a:p>
            <a:pPr>
              <a:buFont typeface="Symbol" panose="05050102010706020507" pitchFamily="18" charset="2"/>
              <a:buNone/>
              <a:defRPr/>
            </a:pPr>
            <a:endParaRPr lang="en-US" dirty="0"/>
          </a:p>
          <a:p>
            <a:pPr>
              <a:buFont typeface="Symbol" panose="05050102010706020507" pitchFamily="18" charset="2"/>
              <a:buNone/>
              <a:defRPr/>
            </a:pPr>
            <a:r>
              <a:rPr lang="en-US" dirty="0"/>
              <a:t>     </a:t>
            </a:r>
          </a:p>
        </p:txBody>
      </p:sp>
      <p:pic>
        <p:nvPicPr>
          <p:cNvPr id="30724" name="Picture 2" descr="C:\Users\mlaborde\Desktop\Mick\PNG IMAGES\images (19).jpg">
            <a:extLst>
              <a:ext uri="{FF2B5EF4-FFF2-40B4-BE49-F238E27FC236}">
                <a16:creationId xmlns:a16="http://schemas.microsoft.com/office/drawing/2014/main" id="{A8544178-9F3F-45F6-BE95-EC622EF1D9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0239" y="2963327"/>
            <a:ext cx="4363290" cy="22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3" descr="C:\Users\mlaborde\Desktop\Mick\PNG IMAGES\GSE_Hausanschluss_Schaden_img.jpg">
            <a:extLst>
              <a:ext uri="{FF2B5EF4-FFF2-40B4-BE49-F238E27FC236}">
                <a16:creationId xmlns:a16="http://schemas.microsoft.com/office/drawing/2014/main" id="{5501E984-3F2B-4412-B20D-5ACB873AD7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941" y="2634410"/>
            <a:ext cx="4455406" cy="271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Cut Away Look</a:t>
            </a:r>
          </a:p>
        </p:txBody>
      </p:sp>
      <p:sp>
        <p:nvSpPr>
          <p:cNvPr id="4" name="Slide Number Placeholder 3"/>
          <p:cNvSpPr>
            <a:spLocks noGrp="1"/>
          </p:cNvSpPr>
          <p:nvPr>
            <p:ph type="sldNum" sz="quarter" idx="12"/>
          </p:nvPr>
        </p:nvSpPr>
        <p:spPr/>
        <p:txBody>
          <a:bodyPr/>
          <a:lstStyle/>
          <a:p>
            <a:fld id="{B7C1B028-C84E-42FE-BB53-3C926E394A77}" type="slidenum">
              <a:rPr lang="en-US" smtClean="0"/>
              <a:pPr/>
              <a:t>19</a:t>
            </a:fld>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87179" y="1266102"/>
            <a:ext cx="6212541" cy="4720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a:off x="3803276" y="4168588"/>
            <a:ext cx="3402106" cy="517712"/>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41" b="1" dirty="0">
                <a:solidFill>
                  <a:schemeClr val="tx1"/>
                </a:solidFill>
              </a:rPr>
              <a:t>FLOW</a:t>
            </a:r>
          </a:p>
        </p:txBody>
      </p:sp>
    </p:spTree>
    <p:extLst>
      <p:ext uri="{BB962C8B-B14F-4D97-AF65-F5344CB8AC3E}">
        <p14:creationId xmlns:p14="http://schemas.microsoft.com/office/powerpoint/2010/main" val="223324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981200" y="0"/>
            <a:ext cx="8229600" cy="1143000"/>
          </a:xfrm>
        </p:spPr>
        <p:txBody>
          <a:bodyPr>
            <a:normAutofit/>
          </a:bodyPr>
          <a:lstStyle/>
          <a:p>
            <a:pPr algn="ctr" eaLnBrk="1" hangingPunct="1"/>
            <a:r>
              <a:rPr lang="en-US" sz="4000" b="1" dirty="0"/>
              <a:t>Properties of Natural Gas</a:t>
            </a:r>
          </a:p>
        </p:txBody>
      </p:sp>
      <p:sp>
        <p:nvSpPr>
          <p:cNvPr id="36867" name="Rectangle 3"/>
          <p:cNvSpPr>
            <a:spLocks noGrp="1" noChangeArrowheads="1"/>
          </p:cNvSpPr>
          <p:nvPr>
            <p:ph type="body" sz="half" idx="1"/>
          </p:nvPr>
        </p:nvSpPr>
        <p:spPr>
          <a:xfrm>
            <a:off x="1981201" y="1600201"/>
            <a:ext cx="4037013" cy="4525963"/>
          </a:xfrm>
        </p:spPr>
        <p:txBody>
          <a:bodyPr>
            <a:normAutofit/>
          </a:bodyPr>
          <a:lstStyle/>
          <a:p>
            <a:pPr eaLnBrk="1" hangingPunct="1"/>
            <a:r>
              <a:rPr lang="en-US" sz="3200" dirty="0"/>
              <a:t>Fossil fuel</a:t>
            </a:r>
          </a:p>
          <a:p>
            <a:pPr eaLnBrk="1" hangingPunct="1"/>
            <a:r>
              <a:rPr lang="en-US" sz="3200" dirty="0"/>
              <a:t>Composed primarily of methane</a:t>
            </a:r>
          </a:p>
          <a:p>
            <a:pPr eaLnBrk="1" hangingPunct="1"/>
            <a:r>
              <a:rPr lang="en-US" sz="3200" dirty="0"/>
              <a:t>Found beneath coal beds</a:t>
            </a:r>
          </a:p>
          <a:p>
            <a:pPr eaLnBrk="1" hangingPunct="1"/>
            <a:r>
              <a:rPr lang="en-US" sz="3200" dirty="0"/>
              <a:t>Non-toxic</a:t>
            </a:r>
          </a:p>
          <a:p>
            <a:pPr eaLnBrk="1" hangingPunct="1"/>
            <a:r>
              <a:rPr lang="en-CA" sz="3200" dirty="0"/>
              <a:t>Non-corrosive</a:t>
            </a:r>
          </a:p>
          <a:p>
            <a:pPr eaLnBrk="1" hangingPunct="1"/>
            <a:r>
              <a:rPr lang="en-CA" sz="3200" dirty="0"/>
              <a:t>Lighter than air</a:t>
            </a:r>
            <a:endParaRPr lang="en-US" sz="3200" dirty="0"/>
          </a:p>
        </p:txBody>
      </p:sp>
      <p:sp>
        <p:nvSpPr>
          <p:cNvPr id="36868" name="Rectangle 4"/>
          <p:cNvSpPr>
            <a:spLocks noGrp="1" noChangeArrowheads="1"/>
          </p:cNvSpPr>
          <p:nvPr>
            <p:ph type="body" sz="half" idx="2"/>
          </p:nvPr>
        </p:nvSpPr>
        <p:spPr>
          <a:xfrm>
            <a:off x="6175376" y="1600201"/>
            <a:ext cx="4035425" cy="4525963"/>
          </a:xfrm>
        </p:spPr>
        <p:txBody>
          <a:bodyPr>
            <a:normAutofit/>
          </a:bodyPr>
          <a:lstStyle/>
          <a:p>
            <a:pPr eaLnBrk="1" hangingPunct="1"/>
            <a:r>
              <a:rPr lang="en-US" sz="3200" dirty="0"/>
              <a:t>Odorless in its natural state (mercaptan added to give identifiable odor)</a:t>
            </a:r>
          </a:p>
          <a:p>
            <a:pPr eaLnBrk="1" hangingPunct="1"/>
            <a:r>
              <a:rPr lang="en-US" sz="3200" dirty="0"/>
              <a:t>Colorless</a:t>
            </a:r>
          </a:p>
          <a:p>
            <a:pPr eaLnBrk="1" hangingPunct="1"/>
            <a:r>
              <a:rPr lang="en-CA" sz="3200" dirty="0"/>
              <a:t>Only becomes an </a:t>
            </a:r>
            <a:r>
              <a:rPr lang="en-CA" sz="3200" dirty="0" err="1"/>
              <a:t>asphyxiant</a:t>
            </a:r>
            <a:r>
              <a:rPr lang="en-CA" sz="3200" dirty="0"/>
              <a:t> when oxygen is displaced</a:t>
            </a:r>
          </a:p>
        </p:txBody>
      </p:sp>
    </p:spTree>
    <p:extLst>
      <p:ext uri="{BB962C8B-B14F-4D97-AF65-F5344CB8AC3E}">
        <p14:creationId xmlns:p14="http://schemas.microsoft.com/office/powerpoint/2010/main" val="3092595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76183" y="396688"/>
            <a:ext cx="7836036" cy="1109382"/>
          </a:xfrm>
          <a:prstGeom prst="rect">
            <a:avLst/>
          </a:prstGeom>
          <a:solidFill>
            <a:srgbClr val="00B050"/>
          </a:solidFill>
        </p:spPr>
        <p:txBody>
          <a:bodyPr vert="horz" wrap="square" lIns="0" tIns="0" rIns="0" bIns="0" numCol="1" rtlCol="0" anchor="ctr" anchorCtr="0" compatLnSpc="1">
            <a:prstTxWarp prst="textNoShape">
              <a:avLst/>
            </a:prstTxWarp>
            <a:noAutofit/>
          </a:bodyPr>
          <a:lstStyle/>
          <a:p>
            <a:pPr marL="12327"/>
            <a:br>
              <a:rPr lang="en-US" sz="3106" b="1" dirty="0">
                <a:latin typeface="Arial"/>
                <a:cs typeface="Arial"/>
              </a:rPr>
            </a:br>
            <a:r>
              <a:rPr sz="3106" b="1" dirty="0">
                <a:latin typeface="Arial"/>
                <a:cs typeface="Arial"/>
              </a:rPr>
              <a:t>Dre</a:t>
            </a:r>
            <a:r>
              <a:rPr sz="3106" b="1" spc="-10" dirty="0">
                <a:latin typeface="Arial"/>
                <a:cs typeface="Arial"/>
              </a:rPr>
              <a:t>s</a:t>
            </a:r>
            <a:r>
              <a:rPr sz="3106" b="1" dirty="0">
                <a:latin typeface="Arial"/>
                <a:cs typeface="Arial"/>
              </a:rPr>
              <a:t>ser</a:t>
            </a:r>
            <a:r>
              <a:rPr sz="3106" b="1" spc="10" dirty="0">
                <a:latin typeface="Arial"/>
                <a:cs typeface="Arial"/>
              </a:rPr>
              <a:t> </a:t>
            </a:r>
            <a:r>
              <a:rPr sz="3106" b="1" dirty="0">
                <a:latin typeface="Arial"/>
                <a:cs typeface="Arial"/>
              </a:rPr>
              <a:t>EFV</a:t>
            </a:r>
            <a:r>
              <a:rPr sz="3106" b="1" spc="-5" dirty="0">
                <a:latin typeface="Arial"/>
                <a:cs typeface="Arial"/>
              </a:rPr>
              <a:t> </a:t>
            </a:r>
            <a:r>
              <a:rPr sz="3106" b="1" dirty="0">
                <a:latin typeface="Arial"/>
                <a:cs typeface="Arial"/>
              </a:rPr>
              <a:t>– Open</a:t>
            </a:r>
            <a:r>
              <a:rPr sz="3106" b="1" spc="-25" dirty="0">
                <a:latin typeface="Arial"/>
                <a:cs typeface="Arial"/>
              </a:rPr>
              <a:t> </a:t>
            </a:r>
            <a:r>
              <a:rPr sz="3106" b="1" dirty="0">
                <a:latin typeface="Arial"/>
                <a:cs typeface="Arial"/>
              </a:rPr>
              <a:t>Po</a:t>
            </a:r>
            <a:r>
              <a:rPr sz="3106" b="1" spc="-10" dirty="0">
                <a:latin typeface="Arial"/>
                <a:cs typeface="Arial"/>
              </a:rPr>
              <a:t>s</a:t>
            </a:r>
            <a:r>
              <a:rPr sz="3106" b="1" dirty="0">
                <a:latin typeface="Arial"/>
                <a:cs typeface="Arial"/>
              </a:rPr>
              <a:t>i</a:t>
            </a:r>
            <a:r>
              <a:rPr sz="3106" b="1" spc="5" dirty="0">
                <a:latin typeface="Arial"/>
                <a:cs typeface="Arial"/>
              </a:rPr>
              <a:t>t</a:t>
            </a:r>
            <a:r>
              <a:rPr sz="3106" b="1" dirty="0">
                <a:latin typeface="Arial"/>
                <a:cs typeface="Arial"/>
              </a:rPr>
              <a:t>ion</a:t>
            </a:r>
            <a:endParaRPr sz="3106" dirty="0">
              <a:latin typeface="Arial"/>
              <a:cs typeface="Arial"/>
            </a:endParaRPr>
          </a:p>
        </p:txBody>
      </p:sp>
      <p:sp>
        <p:nvSpPr>
          <p:cNvPr id="3" name="object 3"/>
          <p:cNvSpPr/>
          <p:nvPr/>
        </p:nvSpPr>
        <p:spPr>
          <a:xfrm>
            <a:off x="2309107" y="1653989"/>
            <a:ext cx="7317275" cy="4252780"/>
          </a:xfrm>
          <a:prstGeom prst="rect">
            <a:avLst/>
          </a:prstGeom>
          <a:blipFill>
            <a:blip r:embed="rId2" cstate="print"/>
            <a:stretch>
              <a:fillRect/>
            </a:stretch>
          </a:blipFill>
        </p:spPr>
        <p:txBody>
          <a:bodyPr wrap="square" lIns="0" tIns="0" rIns="0" bIns="0" rtlCol="0">
            <a:noAutofit/>
          </a:bodyPr>
          <a:lstStyle/>
          <a:p>
            <a:endParaRPr sz="1941"/>
          </a:p>
        </p:txBody>
      </p:sp>
      <p:sp>
        <p:nvSpPr>
          <p:cNvPr id="4" name="object 4"/>
          <p:cNvSpPr txBox="1">
            <a:spLocks noGrp="1"/>
          </p:cNvSpPr>
          <p:nvPr>
            <p:ph type="sldNum" sz="quarter" idx="4294967295"/>
          </p:nvPr>
        </p:nvSpPr>
        <p:spPr>
          <a:xfrm>
            <a:off x="9915481" y="6148220"/>
            <a:ext cx="200406" cy="173731"/>
          </a:xfrm>
          <a:prstGeom prst="rect">
            <a:avLst/>
          </a:prstGeom>
        </p:spPr>
        <p:txBody>
          <a:bodyPr vert="horz" wrap="square" lIns="0" tIns="0" rIns="0" bIns="0" numCol="1" rtlCol="0" anchor="ctr" anchorCtr="0" compatLnSpc="1">
            <a:prstTxWarp prst="textNoShape">
              <a:avLst/>
            </a:prstTxWarp>
            <a:noAutofit/>
          </a:bodyPr>
          <a:lstStyle/>
          <a:p>
            <a:pPr marL="24654"/>
            <a:r>
              <a:rPr sz="1068" b="1" dirty="0">
                <a:solidFill>
                  <a:srgbClr val="005BBA"/>
                </a:solidFill>
                <a:latin typeface="Arial"/>
                <a:cs typeface="Arial"/>
              </a:rPr>
              <a:t>4</a:t>
            </a:r>
            <a:endParaRPr sz="1068">
              <a:latin typeface="Arial"/>
              <a:cs typeface="Arial"/>
            </a:endParaRPr>
          </a:p>
        </p:txBody>
      </p:sp>
      <p:sp>
        <p:nvSpPr>
          <p:cNvPr id="5" name="Right Arrow 4"/>
          <p:cNvSpPr/>
          <p:nvPr/>
        </p:nvSpPr>
        <p:spPr>
          <a:xfrm>
            <a:off x="2398059" y="4390465"/>
            <a:ext cx="3513044" cy="961465"/>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71" b="1" dirty="0">
                <a:solidFill>
                  <a:schemeClr val="tx1"/>
                </a:solidFill>
              </a:rPr>
              <a:t>FLOW</a:t>
            </a:r>
          </a:p>
        </p:txBody>
      </p:sp>
    </p:spTree>
    <p:extLst>
      <p:ext uri="{BB962C8B-B14F-4D97-AF65-F5344CB8AC3E}">
        <p14:creationId xmlns:p14="http://schemas.microsoft.com/office/powerpoint/2010/main" val="110308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 0 L 0.25 0 E" pathEditMode="relative" ptsTypes="">
                                      <p:cBhvr>
                                        <p:cTn id="6"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50141" y="365125"/>
            <a:ext cx="7762078" cy="1325563"/>
          </a:xfrm>
          <a:prstGeom prst="rect">
            <a:avLst/>
          </a:prstGeom>
          <a:solidFill>
            <a:srgbClr val="00B050"/>
          </a:solidFill>
        </p:spPr>
        <p:txBody>
          <a:bodyPr vert="horz" wrap="square" lIns="0" tIns="0" rIns="0" bIns="0" numCol="1" rtlCol="0" anchor="ctr" anchorCtr="0" compatLnSpc="1">
            <a:prstTxWarp prst="textNoShape">
              <a:avLst/>
            </a:prstTxWarp>
            <a:noAutofit/>
          </a:bodyPr>
          <a:lstStyle/>
          <a:p>
            <a:pPr marL="12327"/>
            <a:br>
              <a:rPr lang="en-US" sz="3106" b="1" dirty="0">
                <a:latin typeface="Arial"/>
                <a:cs typeface="Arial"/>
              </a:rPr>
            </a:br>
            <a:r>
              <a:rPr sz="3106" b="1" dirty="0">
                <a:latin typeface="Arial"/>
                <a:cs typeface="Arial"/>
              </a:rPr>
              <a:t>Dre</a:t>
            </a:r>
            <a:r>
              <a:rPr sz="3106" b="1" spc="-10" dirty="0">
                <a:latin typeface="Arial"/>
                <a:cs typeface="Arial"/>
              </a:rPr>
              <a:t>s</a:t>
            </a:r>
            <a:r>
              <a:rPr sz="3106" b="1" dirty="0">
                <a:latin typeface="Arial"/>
                <a:cs typeface="Arial"/>
              </a:rPr>
              <a:t>ser</a:t>
            </a:r>
            <a:r>
              <a:rPr sz="3106" b="1" spc="10" dirty="0">
                <a:latin typeface="Arial"/>
                <a:cs typeface="Arial"/>
              </a:rPr>
              <a:t> </a:t>
            </a:r>
            <a:r>
              <a:rPr sz="3106" b="1" dirty="0">
                <a:latin typeface="Arial"/>
                <a:cs typeface="Arial"/>
              </a:rPr>
              <a:t>EFV</a:t>
            </a:r>
            <a:r>
              <a:rPr sz="3106" b="1" spc="-5" dirty="0">
                <a:latin typeface="Arial"/>
                <a:cs typeface="Arial"/>
              </a:rPr>
              <a:t> </a:t>
            </a:r>
            <a:r>
              <a:rPr sz="3106" b="1" dirty="0">
                <a:latin typeface="Arial"/>
                <a:cs typeface="Arial"/>
              </a:rPr>
              <a:t>– Clos</a:t>
            </a:r>
            <a:r>
              <a:rPr sz="3106" b="1" spc="-10" dirty="0">
                <a:latin typeface="Arial"/>
                <a:cs typeface="Arial"/>
              </a:rPr>
              <a:t>e</a:t>
            </a:r>
            <a:r>
              <a:rPr sz="3106" b="1" dirty="0">
                <a:latin typeface="Arial"/>
                <a:cs typeface="Arial"/>
              </a:rPr>
              <a:t>d</a:t>
            </a:r>
            <a:r>
              <a:rPr sz="3106" b="1" spc="-10" dirty="0">
                <a:latin typeface="Arial"/>
                <a:cs typeface="Arial"/>
              </a:rPr>
              <a:t> </a:t>
            </a:r>
            <a:r>
              <a:rPr sz="3106" b="1" dirty="0">
                <a:latin typeface="Arial"/>
                <a:cs typeface="Arial"/>
              </a:rPr>
              <a:t>Po</a:t>
            </a:r>
            <a:r>
              <a:rPr sz="3106" b="1" spc="-10" dirty="0">
                <a:latin typeface="Arial"/>
                <a:cs typeface="Arial"/>
              </a:rPr>
              <a:t>s</a:t>
            </a:r>
            <a:r>
              <a:rPr sz="3106" b="1" dirty="0">
                <a:latin typeface="Arial"/>
                <a:cs typeface="Arial"/>
              </a:rPr>
              <a:t>i</a:t>
            </a:r>
            <a:r>
              <a:rPr sz="3106" b="1" spc="5" dirty="0">
                <a:latin typeface="Arial"/>
                <a:cs typeface="Arial"/>
              </a:rPr>
              <a:t>t</a:t>
            </a:r>
            <a:r>
              <a:rPr sz="3106" b="1" dirty="0">
                <a:latin typeface="Arial"/>
                <a:cs typeface="Arial"/>
              </a:rPr>
              <a:t>ion</a:t>
            </a:r>
            <a:endParaRPr sz="3106" dirty="0">
              <a:latin typeface="Arial"/>
              <a:cs typeface="Arial"/>
            </a:endParaRPr>
          </a:p>
        </p:txBody>
      </p:sp>
      <p:sp>
        <p:nvSpPr>
          <p:cNvPr id="3" name="object 3"/>
          <p:cNvSpPr/>
          <p:nvPr/>
        </p:nvSpPr>
        <p:spPr>
          <a:xfrm>
            <a:off x="2250141" y="1706555"/>
            <a:ext cx="7090803" cy="4215653"/>
          </a:xfrm>
          <a:prstGeom prst="rect">
            <a:avLst/>
          </a:prstGeom>
          <a:blipFill>
            <a:blip r:embed="rId2" cstate="print"/>
            <a:stretch>
              <a:fillRect/>
            </a:stretch>
          </a:blipFill>
        </p:spPr>
        <p:txBody>
          <a:bodyPr wrap="square" lIns="0" tIns="0" rIns="0" bIns="0" rtlCol="0">
            <a:noAutofit/>
          </a:bodyPr>
          <a:lstStyle/>
          <a:p>
            <a:endParaRPr sz="1941"/>
          </a:p>
        </p:txBody>
      </p:sp>
      <p:sp>
        <p:nvSpPr>
          <p:cNvPr id="4" name="object 4"/>
          <p:cNvSpPr txBox="1">
            <a:spLocks noGrp="1"/>
          </p:cNvSpPr>
          <p:nvPr>
            <p:ph type="sldNum" sz="quarter" idx="4294967295"/>
          </p:nvPr>
        </p:nvSpPr>
        <p:spPr>
          <a:xfrm>
            <a:off x="9915481" y="6148220"/>
            <a:ext cx="200406" cy="173731"/>
          </a:xfrm>
          <a:prstGeom prst="rect">
            <a:avLst/>
          </a:prstGeom>
        </p:spPr>
        <p:txBody>
          <a:bodyPr vert="horz" wrap="square" lIns="0" tIns="0" rIns="0" bIns="0" numCol="1" rtlCol="0" anchor="ctr" anchorCtr="0" compatLnSpc="1">
            <a:prstTxWarp prst="textNoShape">
              <a:avLst/>
            </a:prstTxWarp>
            <a:noAutofit/>
          </a:bodyPr>
          <a:lstStyle/>
          <a:p>
            <a:pPr marL="24654"/>
            <a:r>
              <a:rPr sz="1068" b="1" dirty="0">
                <a:solidFill>
                  <a:srgbClr val="005BBA"/>
                </a:solidFill>
                <a:latin typeface="Arial"/>
                <a:cs typeface="Arial"/>
              </a:rPr>
              <a:t>5</a:t>
            </a:r>
            <a:endParaRPr sz="1068">
              <a:latin typeface="Arial"/>
              <a:cs typeface="Arial"/>
            </a:endParaRPr>
          </a:p>
        </p:txBody>
      </p:sp>
      <p:sp>
        <p:nvSpPr>
          <p:cNvPr id="7" name="Right Arrow 6"/>
          <p:cNvSpPr/>
          <p:nvPr/>
        </p:nvSpPr>
        <p:spPr>
          <a:xfrm>
            <a:off x="2356457" y="4612341"/>
            <a:ext cx="4553090" cy="1183341"/>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94" b="1" dirty="0">
                <a:solidFill>
                  <a:schemeClr val="tx1"/>
                </a:solidFill>
              </a:rPr>
              <a:t>FLOW</a:t>
            </a:r>
          </a:p>
        </p:txBody>
      </p:sp>
    </p:spTree>
    <p:extLst>
      <p:ext uri="{BB962C8B-B14F-4D97-AF65-F5344CB8AC3E}">
        <p14:creationId xmlns:p14="http://schemas.microsoft.com/office/powerpoint/2010/main" val="15186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 0 L 0.25 0 E" pathEditMode="relative" ptsTypes="">
                                      <p:cBhvr>
                                        <p:cTn id="6"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45934" y="1163254"/>
            <a:ext cx="4771592" cy="3096006"/>
          </a:xfrm>
          <a:prstGeom prst="rect">
            <a:avLst/>
          </a:prstGeom>
        </p:spPr>
      </p:pic>
      <p:pic>
        <p:nvPicPr>
          <p:cNvPr id="8" name="Picture 7"/>
          <p:cNvPicPr>
            <a:picLocks noChangeAspect="1"/>
          </p:cNvPicPr>
          <p:nvPr/>
        </p:nvPicPr>
        <p:blipFill>
          <a:blip r:embed="rId3"/>
          <a:stretch>
            <a:fillRect/>
          </a:stretch>
        </p:blipFill>
        <p:spPr>
          <a:xfrm>
            <a:off x="6244853" y="1163254"/>
            <a:ext cx="4200525" cy="3629025"/>
          </a:xfrm>
          <a:prstGeom prst="rect">
            <a:avLst/>
          </a:prstGeom>
        </p:spPr>
      </p:pic>
      <p:sp>
        <p:nvSpPr>
          <p:cNvPr id="9" name="TextBox 8"/>
          <p:cNvSpPr txBox="1"/>
          <p:nvPr/>
        </p:nvSpPr>
        <p:spPr>
          <a:xfrm>
            <a:off x="5979676" y="652355"/>
            <a:ext cx="2087976" cy="369332"/>
          </a:xfrm>
          <a:prstGeom prst="rect">
            <a:avLst/>
          </a:prstGeom>
          <a:noFill/>
        </p:spPr>
        <p:txBody>
          <a:bodyPr wrap="square" rtlCol="0">
            <a:spAutoFit/>
          </a:bodyPr>
          <a:lstStyle/>
          <a:p>
            <a:r>
              <a:rPr lang="en-US" dirty="0"/>
              <a:t>Abandoned 4” CS</a:t>
            </a:r>
          </a:p>
        </p:txBody>
      </p:sp>
      <p:cxnSp>
        <p:nvCxnSpPr>
          <p:cNvPr id="11" name="Straight Arrow Connector 10"/>
          <p:cNvCxnSpPr/>
          <p:nvPr/>
        </p:nvCxnSpPr>
        <p:spPr>
          <a:xfrm>
            <a:off x="6859632" y="1021687"/>
            <a:ext cx="598787" cy="1192703"/>
          </a:xfrm>
          <a:prstGeom prst="straightConnector1">
            <a:avLst/>
          </a:prstGeom>
          <a:ln w="412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8947608" y="1003020"/>
            <a:ext cx="470443" cy="2852884"/>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345115" y="602079"/>
            <a:ext cx="2145871" cy="369332"/>
          </a:xfrm>
          <a:prstGeom prst="rect">
            <a:avLst/>
          </a:prstGeom>
          <a:noFill/>
        </p:spPr>
        <p:txBody>
          <a:bodyPr wrap="square" rtlCol="0">
            <a:spAutoFit/>
          </a:bodyPr>
          <a:lstStyle/>
          <a:p>
            <a:r>
              <a:rPr lang="en-US" dirty="0"/>
              <a:t>2” PL inserted 4” CI</a:t>
            </a:r>
          </a:p>
        </p:txBody>
      </p:sp>
      <p:sp>
        <p:nvSpPr>
          <p:cNvPr id="21" name="TextBox 20"/>
          <p:cNvSpPr txBox="1"/>
          <p:nvPr/>
        </p:nvSpPr>
        <p:spPr>
          <a:xfrm>
            <a:off x="1911968" y="602079"/>
            <a:ext cx="2153255" cy="369332"/>
          </a:xfrm>
          <a:prstGeom prst="rect">
            <a:avLst/>
          </a:prstGeom>
          <a:noFill/>
        </p:spPr>
        <p:txBody>
          <a:bodyPr wrap="square" rtlCol="0">
            <a:spAutoFit/>
          </a:bodyPr>
          <a:lstStyle/>
          <a:p>
            <a:r>
              <a:rPr lang="en-US" dirty="0"/>
              <a:t>Original Mark Out</a:t>
            </a:r>
          </a:p>
        </p:txBody>
      </p:sp>
      <p:sp>
        <p:nvSpPr>
          <p:cNvPr id="27" name="TextBox 26"/>
          <p:cNvSpPr txBox="1"/>
          <p:nvPr/>
        </p:nvSpPr>
        <p:spPr>
          <a:xfrm>
            <a:off x="826265" y="5188945"/>
            <a:ext cx="9793995" cy="923330"/>
          </a:xfrm>
          <a:prstGeom prst="rect">
            <a:avLst/>
          </a:prstGeom>
          <a:noFill/>
        </p:spPr>
        <p:txBody>
          <a:bodyPr wrap="square" rtlCol="0">
            <a:spAutoFit/>
          </a:bodyPr>
          <a:lstStyle/>
          <a:p>
            <a:r>
              <a:rPr lang="en-US" dirty="0"/>
              <a:t>The abandoned CS is in better shape than the CI where the 2” PL was inserted.   The crew member observed compromised CI condition and put their finger through, did not look inside and determined the abandoned CS was the live pipe and cut the live inserted PL in CI pipe out of the way. </a:t>
            </a:r>
          </a:p>
        </p:txBody>
      </p:sp>
    </p:spTree>
    <p:extLst>
      <p:ext uri="{BB962C8B-B14F-4D97-AF65-F5344CB8AC3E}">
        <p14:creationId xmlns:p14="http://schemas.microsoft.com/office/powerpoint/2010/main" val="668581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5695720" y="1400382"/>
            <a:ext cx="5563518" cy="4801314"/>
          </a:xfrm>
          <a:prstGeom prst="rect">
            <a:avLst/>
          </a:prstGeom>
          <a:noFill/>
        </p:spPr>
        <p:txBody>
          <a:bodyPr wrap="square" rtlCol="0">
            <a:spAutoFit/>
          </a:bodyPr>
          <a:lstStyle/>
          <a:p>
            <a:r>
              <a:rPr lang="en-US" dirty="0"/>
              <a:t>The contractor hand shoveled to expose main.  They knew the high volume tee was near and after </a:t>
            </a:r>
            <a:r>
              <a:rPr lang="en-US" b="1" dirty="0">
                <a:solidFill>
                  <a:srgbClr val="FF0000"/>
                </a:solidFill>
              </a:rPr>
              <a:t>several attempts </a:t>
            </a:r>
            <a:r>
              <a:rPr lang="en-US" dirty="0"/>
              <a:t>of hand digging; crew used the excavator to dig and pulled the T off of the main.    Marks were only partially maintained.</a:t>
            </a:r>
          </a:p>
          <a:p>
            <a:endParaRPr lang="en-US" dirty="0"/>
          </a:p>
          <a:p>
            <a:r>
              <a:rPr lang="en-US" dirty="0"/>
              <a:t>Hot &amp; Muggy, crew under production pressure…</a:t>
            </a:r>
          </a:p>
          <a:p>
            <a:endParaRPr lang="en-US" dirty="0"/>
          </a:p>
          <a:p>
            <a:r>
              <a:rPr lang="en-US" dirty="0"/>
              <a:t>Repair hours:  3-man crew, 10 hours, first responders 2-man crew 9 hours - $5,000</a:t>
            </a:r>
          </a:p>
          <a:p>
            <a:endParaRPr lang="en-US" dirty="0"/>
          </a:p>
          <a:p>
            <a:endParaRPr lang="en-US" dirty="0"/>
          </a:p>
          <a:p>
            <a:r>
              <a:rPr lang="en-US" dirty="0"/>
              <a:t>Phone call and/or maintaining of the marks would have prevented high profile hit.</a:t>
            </a:r>
          </a:p>
          <a:p>
            <a:endParaRPr lang="en-US" dirty="0"/>
          </a:p>
          <a:p>
            <a:endParaRPr lang="en-US" dirty="0"/>
          </a:p>
          <a:p>
            <a:endParaRPr lang="en-US" dirty="0"/>
          </a:p>
        </p:txBody>
      </p:sp>
      <p:pic>
        <p:nvPicPr>
          <p:cNvPr id="2" name="Picture 1"/>
          <p:cNvPicPr>
            <a:picLocks noChangeAspect="1"/>
          </p:cNvPicPr>
          <p:nvPr/>
        </p:nvPicPr>
        <p:blipFill>
          <a:blip r:embed="rId2"/>
          <a:stretch>
            <a:fillRect/>
          </a:stretch>
        </p:blipFill>
        <p:spPr>
          <a:xfrm>
            <a:off x="892494" y="493649"/>
            <a:ext cx="3567672" cy="2846574"/>
          </a:xfrm>
          <a:prstGeom prst="rect">
            <a:avLst/>
          </a:prstGeom>
        </p:spPr>
      </p:pic>
      <p:pic>
        <p:nvPicPr>
          <p:cNvPr id="3" name="Picture 2"/>
          <p:cNvPicPr>
            <a:picLocks noChangeAspect="1"/>
          </p:cNvPicPr>
          <p:nvPr/>
        </p:nvPicPr>
        <p:blipFill>
          <a:blip r:embed="rId3"/>
          <a:stretch>
            <a:fillRect/>
          </a:stretch>
        </p:blipFill>
        <p:spPr>
          <a:xfrm>
            <a:off x="844153" y="3849109"/>
            <a:ext cx="3664354" cy="2858877"/>
          </a:xfrm>
          <a:prstGeom prst="rect">
            <a:avLst/>
          </a:prstGeom>
        </p:spPr>
      </p:pic>
      <p:cxnSp>
        <p:nvCxnSpPr>
          <p:cNvPr id="6" name="Straight Arrow Connector 5"/>
          <p:cNvCxnSpPr/>
          <p:nvPr/>
        </p:nvCxnSpPr>
        <p:spPr>
          <a:xfrm flipH="1">
            <a:off x="2875402" y="4069447"/>
            <a:ext cx="1200006" cy="711874"/>
          </a:xfrm>
          <a:prstGeom prst="straightConnector1">
            <a:avLst/>
          </a:prstGeom>
          <a:ln w="476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1413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effectLst>
                  <a:outerShdw blurRad="38100" dist="38100" dir="2700000" algn="tl">
                    <a:srgbClr val="000000">
                      <a:alpha val="43137"/>
                    </a:srgbClr>
                  </a:outerShdw>
                </a:effectLst>
              </a:rPr>
              <a:t>Questions / Comments</a:t>
            </a:r>
          </a:p>
        </p:txBody>
      </p:sp>
      <p:sp>
        <p:nvSpPr>
          <p:cNvPr id="4" name="Slide Number Placeholder 3"/>
          <p:cNvSpPr>
            <a:spLocks noGrp="1"/>
          </p:cNvSpPr>
          <p:nvPr>
            <p:ph type="sldNum" sz="quarter" idx="12"/>
          </p:nvPr>
        </p:nvSpPr>
        <p:spPr/>
        <p:txBody>
          <a:bodyPr/>
          <a:lstStyle/>
          <a:p>
            <a:fld id="{FC52C9BE-EAD1-7D44-9070-0FADF437197C}" type="slidenum">
              <a:rPr lang="en-US" smtClean="0"/>
              <a:t>24</a:t>
            </a:fld>
            <a:endParaRPr lang="en-US" dirty="0"/>
          </a:p>
        </p:txBody>
      </p:sp>
      <p:sp>
        <p:nvSpPr>
          <p:cNvPr id="5" name="Rectangle 4"/>
          <p:cNvSpPr/>
          <p:nvPr/>
        </p:nvSpPr>
        <p:spPr>
          <a:xfrm>
            <a:off x="2976723" y="2447057"/>
            <a:ext cx="6238567" cy="1754326"/>
          </a:xfrm>
          <a:prstGeom prst="rect">
            <a:avLst/>
          </a:prstGeom>
          <a:noFill/>
        </p:spPr>
        <p:txBody>
          <a:bodyPr wrap="none" lIns="91440" tIns="45720" rIns="91440" bIns="45720">
            <a:spAutoFit/>
          </a:bodyPr>
          <a:lstStyle/>
          <a:p>
            <a:pPr algn="ctr"/>
            <a:r>
              <a:rPr lang="en-US" sz="5400" b="1" dirty="0">
                <a:ln w="18000">
                  <a:solidFill>
                    <a:schemeClr val="tx2"/>
                  </a:solidFill>
                  <a:prstDash val="solid"/>
                  <a:miter lim="800000"/>
                </a:ln>
                <a:solidFill>
                  <a:schemeClr val="accent1"/>
                </a:solidFill>
                <a:effectLst>
                  <a:outerShdw blurRad="38100" dist="38100" dir="2700000" algn="tl">
                    <a:srgbClr val="000000">
                      <a:alpha val="43137"/>
                    </a:srgbClr>
                  </a:outerShdw>
                </a:effectLst>
              </a:rPr>
              <a:t>Thank you</a:t>
            </a:r>
          </a:p>
          <a:p>
            <a:pPr algn="ctr"/>
            <a:r>
              <a:rPr lang="en-US" sz="5400" b="1" dirty="0">
                <a:ln w="18000">
                  <a:solidFill>
                    <a:schemeClr val="tx2"/>
                  </a:solidFill>
                  <a:prstDash val="solid"/>
                  <a:miter lim="800000"/>
                </a:ln>
                <a:solidFill>
                  <a:schemeClr val="accent1"/>
                </a:solidFill>
                <a:effectLst>
                  <a:outerShdw blurRad="38100" dist="38100" dir="2700000" algn="tl">
                    <a:srgbClr val="000000">
                      <a:alpha val="43137"/>
                    </a:srgbClr>
                  </a:outerShdw>
                </a:effectLst>
              </a:rPr>
              <a:t>FOR DIGGING SAFELY</a:t>
            </a:r>
          </a:p>
        </p:txBody>
      </p:sp>
    </p:spTree>
    <p:extLst>
      <p:ext uri="{BB962C8B-B14F-4D97-AF65-F5344CB8AC3E}">
        <p14:creationId xmlns:p14="http://schemas.microsoft.com/office/powerpoint/2010/main" val="145590490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4042" y="252254"/>
            <a:ext cx="6344236" cy="1323439"/>
          </a:xfrm>
          <a:prstGeom prst="rect">
            <a:avLst/>
          </a:prstGeom>
        </p:spPr>
        <p:txBody>
          <a:bodyPr wrap="none">
            <a:spAutoFit/>
          </a:bodyPr>
          <a:lstStyle/>
          <a:p>
            <a:pPr algn="ctr"/>
            <a:r>
              <a:rPr lang="en-US" sz="4000" b="1" dirty="0">
                <a:latin typeface="+mj-lt"/>
              </a:rPr>
              <a:t>Explosive Limits of Natural Gas</a:t>
            </a:r>
            <a:br>
              <a:rPr lang="en-US" sz="4000" dirty="0"/>
            </a:br>
            <a:endParaRPr lang="en-US" sz="4000" i="1" dirty="0">
              <a:effectLst>
                <a:outerShdw blurRad="38100" dist="38100" dir="2700000" algn="tl">
                  <a:srgbClr val="000000">
                    <a:alpha val="43137"/>
                  </a:srgbClr>
                </a:outerShdw>
              </a:effectLst>
            </a:endParaRPr>
          </a:p>
        </p:txBody>
      </p:sp>
      <p:sp>
        <p:nvSpPr>
          <p:cNvPr id="3" name="Rectangle 2"/>
          <p:cNvSpPr/>
          <p:nvPr/>
        </p:nvSpPr>
        <p:spPr>
          <a:xfrm>
            <a:off x="2209801" y="5029200"/>
            <a:ext cx="7620000" cy="533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GAS</a:t>
            </a:r>
          </a:p>
        </p:txBody>
      </p:sp>
      <p:sp>
        <p:nvSpPr>
          <p:cNvPr id="4" name="Rectangle 3"/>
          <p:cNvSpPr/>
          <p:nvPr/>
        </p:nvSpPr>
        <p:spPr>
          <a:xfrm>
            <a:off x="3733800" y="5029200"/>
            <a:ext cx="914400" cy="533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Arrow Connector 4"/>
          <p:cNvCxnSpPr/>
          <p:nvPr/>
        </p:nvCxnSpPr>
        <p:spPr bwMode="auto">
          <a:xfrm flipV="1">
            <a:off x="9829801" y="4191001"/>
            <a:ext cx="0" cy="77472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 name="Straight Arrow Connector 5"/>
          <p:cNvCxnSpPr/>
          <p:nvPr/>
        </p:nvCxnSpPr>
        <p:spPr bwMode="auto">
          <a:xfrm flipV="1">
            <a:off x="4648200" y="4191001"/>
            <a:ext cx="0" cy="77472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 name="Straight Arrow Connector 6"/>
          <p:cNvCxnSpPr/>
          <p:nvPr/>
        </p:nvCxnSpPr>
        <p:spPr bwMode="auto">
          <a:xfrm flipV="1">
            <a:off x="3733800" y="4191001"/>
            <a:ext cx="0" cy="77472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 name="Straight Arrow Connector 7"/>
          <p:cNvCxnSpPr/>
          <p:nvPr/>
        </p:nvCxnSpPr>
        <p:spPr bwMode="auto">
          <a:xfrm flipV="1">
            <a:off x="2209801" y="4191001"/>
            <a:ext cx="1" cy="77472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Rectangle 8"/>
          <p:cNvSpPr/>
          <p:nvPr/>
        </p:nvSpPr>
        <p:spPr>
          <a:xfrm>
            <a:off x="9191483" y="3803285"/>
            <a:ext cx="1276637" cy="338554"/>
          </a:xfrm>
          <a:prstGeom prst="rect">
            <a:avLst/>
          </a:prstGeom>
        </p:spPr>
        <p:txBody>
          <a:bodyPr wrap="square">
            <a:spAutoFit/>
          </a:bodyPr>
          <a:lstStyle/>
          <a:p>
            <a:pPr algn="ctr"/>
            <a:r>
              <a:rPr lang="en-US" sz="1600" dirty="0"/>
              <a:t>100 % GAS</a:t>
            </a:r>
          </a:p>
        </p:txBody>
      </p:sp>
      <p:sp>
        <p:nvSpPr>
          <p:cNvPr id="10" name="Rectangle 9"/>
          <p:cNvSpPr/>
          <p:nvPr/>
        </p:nvSpPr>
        <p:spPr>
          <a:xfrm>
            <a:off x="4257963" y="3754416"/>
            <a:ext cx="1148071" cy="338554"/>
          </a:xfrm>
          <a:prstGeom prst="rect">
            <a:avLst/>
          </a:prstGeom>
        </p:spPr>
        <p:txBody>
          <a:bodyPr wrap="none">
            <a:spAutoFit/>
          </a:bodyPr>
          <a:lstStyle/>
          <a:p>
            <a:r>
              <a:rPr lang="en-US" sz="1600" b="1" dirty="0"/>
              <a:t>14.5 % GAS</a:t>
            </a:r>
          </a:p>
        </p:txBody>
      </p:sp>
      <p:sp>
        <p:nvSpPr>
          <p:cNvPr id="11" name="Rectangle 10"/>
          <p:cNvSpPr/>
          <p:nvPr/>
        </p:nvSpPr>
        <p:spPr>
          <a:xfrm>
            <a:off x="3070924" y="3754416"/>
            <a:ext cx="1043876" cy="338554"/>
          </a:xfrm>
          <a:prstGeom prst="rect">
            <a:avLst/>
          </a:prstGeom>
        </p:spPr>
        <p:txBody>
          <a:bodyPr wrap="none">
            <a:spAutoFit/>
          </a:bodyPr>
          <a:lstStyle/>
          <a:p>
            <a:r>
              <a:rPr lang="en-US" sz="1600" b="1" dirty="0"/>
              <a:t>4.5 % GAS</a:t>
            </a:r>
          </a:p>
        </p:txBody>
      </p:sp>
      <p:sp>
        <p:nvSpPr>
          <p:cNvPr id="12" name="Rectangle 11"/>
          <p:cNvSpPr/>
          <p:nvPr/>
        </p:nvSpPr>
        <p:spPr>
          <a:xfrm>
            <a:off x="1828801" y="3756808"/>
            <a:ext cx="872355" cy="338554"/>
          </a:xfrm>
          <a:prstGeom prst="rect">
            <a:avLst/>
          </a:prstGeom>
        </p:spPr>
        <p:txBody>
          <a:bodyPr wrap="none">
            <a:spAutoFit/>
          </a:bodyPr>
          <a:lstStyle/>
          <a:p>
            <a:r>
              <a:rPr lang="en-US" sz="1600" dirty="0"/>
              <a:t>0 % GAS</a:t>
            </a:r>
          </a:p>
        </p:txBody>
      </p:sp>
      <p:sp>
        <p:nvSpPr>
          <p:cNvPr id="19" name="Rectangle 18"/>
          <p:cNvSpPr/>
          <p:nvPr/>
        </p:nvSpPr>
        <p:spPr>
          <a:xfrm>
            <a:off x="6587612" y="4347527"/>
            <a:ext cx="635110" cy="369332"/>
          </a:xfrm>
          <a:prstGeom prst="rect">
            <a:avLst/>
          </a:prstGeom>
        </p:spPr>
        <p:txBody>
          <a:bodyPr wrap="none">
            <a:spAutoFit/>
          </a:bodyPr>
          <a:lstStyle/>
          <a:p>
            <a:r>
              <a:rPr lang="en-US" dirty="0"/>
              <a:t>RICH</a:t>
            </a:r>
          </a:p>
        </p:txBody>
      </p:sp>
      <p:sp>
        <p:nvSpPr>
          <p:cNvPr id="20" name="Rectangle 19"/>
          <p:cNvSpPr/>
          <p:nvPr/>
        </p:nvSpPr>
        <p:spPr>
          <a:xfrm>
            <a:off x="2469099" y="4347526"/>
            <a:ext cx="674287" cy="369332"/>
          </a:xfrm>
          <a:prstGeom prst="rect">
            <a:avLst/>
          </a:prstGeom>
        </p:spPr>
        <p:txBody>
          <a:bodyPr wrap="none">
            <a:spAutoFit/>
          </a:bodyPr>
          <a:lstStyle/>
          <a:p>
            <a:r>
              <a:rPr lang="en-US" dirty="0"/>
              <a:t>LEAN</a:t>
            </a:r>
          </a:p>
        </p:txBody>
      </p:sp>
      <p:sp>
        <p:nvSpPr>
          <p:cNvPr id="21" name="TextBox 20"/>
          <p:cNvSpPr txBox="1"/>
          <p:nvPr/>
        </p:nvSpPr>
        <p:spPr>
          <a:xfrm>
            <a:off x="5862667" y="2012185"/>
            <a:ext cx="3962400" cy="707886"/>
          </a:xfrm>
          <a:prstGeom prst="rect">
            <a:avLst/>
          </a:prstGeom>
          <a:noFill/>
        </p:spPr>
        <p:txBody>
          <a:bodyPr wrap="square" rtlCol="0">
            <a:spAutoFit/>
          </a:bodyPr>
          <a:lstStyle/>
          <a:p>
            <a:r>
              <a:rPr lang="en-US" sz="4000" dirty="0"/>
              <a:t>Flammable Range</a:t>
            </a:r>
          </a:p>
        </p:txBody>
      </p:sp>
      <p:sp>
        <p:nvSpPr>
          <p:cNvPr id="26" name="Bent Arrow 25"/>
          <p:cNvSpPr/>
          <p:nvPr/>
        </p:nvSpPr>
        <p:spPr bwMode="auto">
          <a:xfrm rot="16200000" flipH="1">
            <a:off x="3700756" y="2773123"/>
            <a:ext cx="2481624" cy="1718189"/>
          </a:xfrm>
          <a:prstGeom prst="bentArrow">
            <a:avLst>
              <a:gd name="adj1" fmla="val 3108"/>
              <a:gd name="adj2" fmla="val 5876"/>
              <a:gd name="adj3" fmla="val 16949"/>
              <a:gd name="adj4" fmla="val 0"/>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Times New Roman" charset="0"/>
            </a:endParaRPr>
          </a:p>
        </p:txBody>
      </p:sp>
    </p:spTree>
    <p:extLst>
      <p:ext uri="{BB962C8B-B14F-4D97-AF65-F5344CB8AC3E}">
        <p14:creationId xmlns:p14="http://schemas.microsoft.com/office/powerpoint/2010/main" val="212483850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1388483" y="895432"/>
            <a:ext cx="9251807" cy="782936"/>
          </a:xfrm>
        </p:spPr>
        <p:txBody>
          <a:bodyPr>
            <a:normAutofit/>
          </a:bodyPr>
          <a:lstStyle/>
          <a:p>
            <a:pPr algn="ctr"/>
            <a:r>
              <a:rPr lang="en-US" altLang="en-US" sz="4000" b="1" dirty="0">
                <a:effectLst/>
              </a:rPr>
              <a:t>Possible Ignition Sources</a:t>
            </a:r>
          </a:p>
        </p:txBody>
      </p:sp>
      <p:sp>
        <p:nvSpPr>
          <p:cNvPr id="301059" name="Rectangle 3"/>
          <p:cNvSpPr>
            <a:spLocks noGrp="1" noChangeArrowheads="1"/>
          </p:cNvSpPr>
          <p:nvPr>
            <p:ph idx="1"/>
          </p:nvPr>
        </p:nvSpPr>
        <p:spPr>
          <a:xfrm>
            <a:off x="906163" y="1940000"/>
            <a:ext cx="5775991" cy="4210312"/>
          </a:xfrm>
        </p:spPr>
        <p:txBody>
          <a:bodyPr>
            <a:normAutofit/>
          </a:bodyPr>
          <a:lstStyle/>
          <a:p>
            <a:pPr lvl="2"/>
            <a:endParaRPr lang="en-US" altLang="en-US" sz="2600" dirty="0"/>
          </a:p>
          <a:p>
            <a:pPr lvl="2"/>
            <a:r>
              <a:rPr lang="en-US" altLang="en-US" sz="3200" dirty="0"/>
              <a:t>Other flames (pilot burner, match, cigarette lighter)</a:t>
            </a:r>
          </a:p>
          <a:p>
            <a:pPr lvl="2"/>
            <a:r>
              <a:rPr lang="en-US" altLang="en-US" sz="3200" dirty="0"/>
              <a:t>Doorbells, light switches, appliances</a:t>
            </a:r>
          </a:p>
          <a:p>
            <a:pPr lvl="2"/>
            <a:r>
              <a:rPr lang="en-US" altLang="en-US" sz="3200" dirty="0"/>
              <a:t>Cell phones, pages, two-way radios</a:t>
            </a:r>
          </a:p>
        </p:txBody>
      </p:sp>
      <p:sp>
        <p:nvSpPr>
          <p:cNvPr id="4" name="Rectangle 3">
            <a:extLst>
              <a:ext uri="{FF2B5EF4-FFF2-40B4-BE49-F238E27FC236}">
                <a16:creationId xmlns:a16="http://schemas.microsoft.com/office/drawing/2014/main" id="{93371B77-D8B8-4C23-BA8D-9ABB073B1730}"/>
              </a:ext>
            </a:extLst>
          </p:cNvPr>
          <p:cNvSpPr txBox="1">
            <a:spLocks noChangeArrowheads="1"/>
          </p:cNvSpPr>
          <p:nvPr/>
        </p:nvSpPr>
        <p:spPr>
          <a:xfrm>
            <a:off x="6372922" y="1684954"/>
            <a:ext cx="5189837" cy="4210312"/>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457200" lvl="1" indent="0">
              <a:buNone/>
            </a:pPr>
            <a:endParaRPr lang="en-US" altLang="en-US" sz="2800" dirty="0"/>
          </a:p>
          <a:p>
            <a:pPr lvl="2">
              <a:buClrTx/>
            </a:pPr>
            <a:r>
              <a:rPr lang="en-US" altLang="en-US" sz="3200" dirty="0"/>
              <a:t>Static electricity</a:t>
            </a:r>
          </a:p>
          <a:p>
            <a:pPr lvl="2">
              <a:buClrTx/>
            </a:pPr>
            <a:r>
              <a:rPr lang="en-US" altLang="en-US" sz="3200" dirty="0"/>
              <a:t>Thermostats</a:t>
            </a:r>
          </a:p>
          <a:p>
            <a:pPr lvl="2">
              <a:buClrTx/>
            </a:pPr>
            <a:r>
              <a:rPr lang="en-US" altLang="en-US" sz="3200" dirty="0"/>
              <a:t>Engines</a:t>
            </a:r>
          </a:p>
          <a:p>
            <a:pPr lvl="2">
              <a:buClrTx/>
            </a:pPr>
            <a:r>
              <a:rPr lang="en-US" altLang="en-US" sz="3200" dirty="0"/>
              <a:t>And more!!</a:t>
            </a:r>
          </a:p>
        </p:txBody>
      </p:sp>
    </p:spTree>
    <p:extLst>
      <p:ext uri="{BB962C8B-B14F-4D97-AF65-F5344CB8AC3E}">
        <p14:creationId xmlns:p14="http://schemas.microsoft.com/office/powerpoint/2010/main" val="346847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Materials in our systems</a:t>
            </a:r>
            <a:endParaRPr lang="en-US" sz="4000" dirty="0"/>
          </a:p>
        </p:txBody>
      </p:sp>
      <p:sp>
        <p:nvSpPr>
          <p:cNvPr id="3" name="Slide Number Placeholder 2"/>
          <p:cNvSpPr>
            <a:spLocks noGrp="1"/>
          </p:cNvSpPr>
          <p:nvPr>
            <p:ph type="sldNum" sz="quarter" idx="12"/>
          </p:nvPr>
        </p:nvSpPr>
        <p:spPr/>
        <p:txBody>
          <a:bodyPr/>
          <a:lstStyle/>
          <a:p>
            <a:fld id="{FC52C9BE-EAD1-7D44-9070-0FADF437197C}" type="slidenum">
              <a:rPr lang="en-US" smtClean="0"/>
              <a:t>5</a:t>
            </a:fld>
            <a:endParaRPr lang="en-US" dirty="0"/>
          </a:p>
        </p:txBody>
      </p:sp>
      <p:pic>
        <p:nvPicPr>
          <p:cNvPr id="4" name="Picture 3" descr="NaturalGasLeak1.jpg"/>
          <p:cNvPicPr>
            <a:picLocks noChangeAspect="1"/>
          </p:cNvPicPr>
          <p:nvPr/>
        </p:nvPicPr>
        <p:blipFill>
          <a:blip r:embed="rId2"/>
          <a:stretch>
            <a:fillRect/>
          </a:stretch>
        </p:blipFill>
        <p:spPr>
          <a:xfrm>
            <a:off x="5999566" y="1690688"/>
            <a:ext cx="4275343" cy="2689714"/>
          </a:xfrm>
          <a:prstGeom prst="rect">
            <a:avLst/>
          </a:prstGeom>
          <a:effectLst>
            <a:softEdge rad="127000"/>
          </a:effectLst>
        </p:spPr>
      </p:pic>
      <p:pic>
        <p:nvPicPr>
          <p:cNvPr id="5" name="Content Placeholder 3" descr="steel_coat.jpg"/>
          <p:cNvPicPr>
            <a:picLocks noChangeAspect="1"/>
          </p:cNvPicPr>
          <p:nvPr/>
        </p:nvPicPr>
        <p:blipFill>
          <a:blip r:embed="rId3"/>
          <a:stretch>
            <a:fillRect/>
          </a:stretch>
        </p:blipFill>
        <p:spPr>
          <a:xfrm>
            <a:off x="2181301" y="3871912"/>
            <a:ext cx="8433055" cy="2590800"/>
          </a:xfrm>
          <a:prstGeom prst="rect">
            <a:avLst/>
          </a:prstGeom>
          <a:effectLst>
            <a:softEdge rad="127000"/>
          </a:effectLst>
        </p:spPr>
      </p:pic>
      <p:sp>
        <p:nvSpPr>
          <p:cNvPr id="7" name="Title 1">
            <a:extLst>
              <a:ext uri="{FF2B5EF4-FFF2-40B4-BE49-F238E27FC236}">
                <a16:creationId xmlns:a16="http://schemas.microsoft.com/office/drawing/2014/main" id="{769DCEC1-474E-4977-9115-11439A137303}"/>
              </a:ext>
            </a:extLst>
          </p:cNvPr>
          <p:cNvSpPr txBox="1">
            <a:spLocks/>
          </p:cNvSpPr>
          <p:nvPr/>
        </p:nvSpPr>
        <p:spPr>
          <a:xfrm>
            <a:off x="203297" y="2372763"/>
            <a:ext cx="521844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t>Bare and coated steel</a:t>
            </a:r>
            <a:endParaRPr lang="en-US" sz="3200" dirty="0"/>
          </a:p>
        </p:txBody>
      </p:sp>
    </p:spTree>
    <p:extLst>
      <p:ext uri="{BB962C8B-B14F-4D97-AF65-F5344CB8AC3E}">
        <p14:creationId xmlns:p14="http://schemas.microsoft.com/office/powerpoint/2010/main" val="19980340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Cast Iron</a:t>
            </a:r>
          </a:p>
        </p:txBody>
      </p:sp>
      <p:sp>
        <p:nvSpPr>
          <p:cNvPr id="3" name="Slide Number Placeholder 2"/>
          <p:cNvSpPr>
            <a:spLocks noGrp="1"/>
          </p:cNvSpPr>
          <p:nvPr>
            <p:ph type="sldNum" sz="quarter" idx="12"/>
          </p:nvPr>
        </p:nvSpPr>
        <p:spPr>
          <a:xfrm>
            <a:off x="8673078" y="6353851"/>
            <a:ext cx="2743200" cy="365125"/>
          </a:xfrm>
        </p:spPr>
        <p:txBody>
          <a:bodyPr/>
          <a:lstStyle/>
          <a:p>
            <a:fld id="{FC52C9BE-EAD1-7D44-9070-0FADF437197C}" type="slidenum">
              <a:rPr lang="en-US" smtClean="0"/>
              <a:t>6</a:t>
            </a:fld>
            <a:endParaRPr lang="en-US" dirty="0"/>
          </a:p>
        </p:txBody>
      </p:sp>
      <p:pic>
        <p:nvPicPr>
          <p:cNvPr id="5" name="Picture 4"/>
          <p:cNvPicPr>
            <a:picLocks noChangeAspect="1"/>
          </p:cNvPicPr>
          <p:nvPr/>
        </p:nvPicPr>
        <p:blipFill>
          <a:blip r:embed="rId2"/>
          <a:stretch>
            <a:fillRect/>
          </a:stretch>
        </p:blipFill>
        <p:spPr>
          <a:xfrm>
            <a:off x="961578" y="1514685"/>
            <a:ext cx="3731895" cy="2455194"/>
          </a:xfrm>
          <a:prstGeom prst="rect">
            <a:avLst/>
          </a:prstGeom>
        </p:spPr>
      </p:pic>
      <p:pic>
        <p:nvPicPr>
          <p:cNvPr id="6" name="Picture 5"/>
          <p:cNvPicPr>
            <a:picLocks noChangeAspect="1"/>
          </p:cNvPicPr>
          <p:nvPr/>
        </p:nvPicPr>
        <p:blipFill>
          <a:blip r:embed="rId3"/>
          <a:stretch>
            <a:fillRect/>
          </a:stretch>
        </p:blipFill>
        <p:spPr>
          <a:xfrm>
            <a:off x="5779440" y="2521975"/>
            <a:ext cx="5574360" cy="2593626"/>
          </a:xfrm>
          <a:prstGeom prst="rect">
            <a:avLst/>
          </a:prstGeom>
        </p:spPr>
      </p:pic>
      <p:pic>
        <p:nvPicPr>
          <p:cNvPr id="9" name="Picture 8"/>
          <p:cNvPicPr>
            <a:picLocks noChangeAspect="1"/>
          </p:cNvPicPr>
          <p:nvPr/>
        </p:nvPicPr>
        <p:blipFill>
          <a:blip r:embed="rId4"/>
          <a:stretch>
            <a:fillRect/>
          </a:stretch>
        </p:blipFill>
        <p:spPr>
          <a:xfrm>
            <a:off x="1008251" y="4064697"/>
            <a:ext cx="3638551" cy="2397071"/>
          </a:xfrm>
          <a:prstGeom prst="rect">
            <a:avLst/>
          </a:prstGeom>
        </p:spPr>
      </p:pic>
    </p:spTree>
    <p:extLst>
      <p:ext uri="{BB962C8B-B14F-4D97-AF65-F5344CB8AC3E}">
        <p14:creationId xmlns:p14="http://schemas.microsoft.com/office/powerpoint/2010/main" val="118070560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Plastic</a:t>
            </a:r>
          </a:p>
        </p:txBody>
      </p:sp>
      <p:sp>
        <p:nvSpPr>
          <p:cNvPr id="3" name="Slide Number Placeholder 2"/>
          <p:cNvSpPr>
            <a:spLocks noGrp="1"/>
          </p:cNvSpPr>
          <p:nvPr>
            <p:ph type="sldNum" sz="quarter" idx="12"/>
          </p:nvPr>
        </p:nvSpPr>
        <p:spPr>
          <a:xfrm>
            <a:off x="8673078" y="6353851"/>
            <a:ext cx="2743200" cy="365125"/>
          </a:xfrm>
        </p:spPr>
        <p:txBody>
          <a:bodyPr/>
          <a:lstStyle/>
          <a:p>
            <a:fld id="{FC52C9BE-EAD1-7D44-9070-0FADF437197C}" type="slidenum">
              <a:rPr lang="en-US" smtClean="0"/>
              <a:t>7</a:t>
            </a:fld>
            <a:endParaRPr lang="en-US" dirty="0"/>
          </a:p>
        </p:txBody>
      </p:sp>
      <p:pic>
        <p:nvPicPr>
          <p:cNvPr id="4" name="Picture 3" descr="C__Documents and Settings_wmunro_Local Settings_Temporary Internet Files_Content.bmp"/>
          <p:cNvPicPr>
            <a:picLocks noChangeAspect="1"/>
          </p:cNvPicPr>
          <p:nvPr/>
        </p:nvPicPr>
        <p:blipFill>
          <a:blip r:embed="rId2"/>
          <a:stretch>
            <a:fillRect/>
          </a:stretch>
        </p:blipFill>
        <p:spPr>
          <a:xfrm>
            <a:off x="615466" y="1937683"/>
            <a:ext cx="4530513" cy="3310759"/>
          </a:xfrm>
          <a:prstGeom prst="rect">
            <a:avLst/>
          </a:prstGeom>
          <a:effectLst>
            <a:softEdge rad="127000"/>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1947" y="1910842"/>
            <a:ext cx="1869056" cy="3337600"/>
          </a:xfrm>
          <a:prstGeom prst="rect">
            <a:avLst/>
          </a:prstGeom>
        </p:spPr>
      </p:pic>
      <p:pic>
        <p:nvPicPr>
          <p:cNvPr id="8" name="Picture 7"/>
          <p:cNvPicPr>
            <a:picLocks noChangeAspect="1"/>
          </p:cNvPicPr>
          <p:nvPr/>
        </p:nvPicPr>
        <p:blipFill>
          <a:blip r:embed="rId4"/>
          <a:stretch>
            <a:fillRect/>
          </a:stretch>
        </p:blipFill>
        <p:spPr>
          <a:xfrm>
            <a:off x="6015614" y="2034203"/>
            <a:ext cx="2506698" cy="3117718"/>
          </a:xfrm>
          <a:prstGeom prst="rect">
            <a:avLst/>
          </a:prstGeom>
        </p:spPr>
      </p:pic>
    </p:spTree>
    <p:extLst>
      <p:ext uri="{BB962C8B-B14F-4D97-AF65-F5344CB8AC3E}">
        <p14:creationId xmlns:p14="http://schemas.microsoft.com/office/powerpoint/2010/main" val="167420479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894" y="365125"/>
            <a:ext cx="10473906" cy="1006475"/>
          </a:xfrm>
        </p:spPr>
        <p:txBody>
          <a:bodyPr>
            <a:normAutofit/>
          </a:bodyPr>
          <a:lstStyle/>
          <a:p>
            <a:pPr algn="ctr"/>
            <a:r>
              <a:rPr lang="en-US" sz="4000" b="1" dirty="0"/>
              <a:t>Understanding Service to a House</a:t>
            </a:r>
          </a:p>
        </p:txBody>
      </p:sp>
      <p:sp>
        <p:nvSpPr>
          <p:cNvPr id="3" name="Slide Number Placeholder 2"/>
          <p:cNvSpPr>
            <a:spLocks noGrp="1"/>
          </p:cNvSpPr>
          <p:nvPr>
            <p:ph type="sldNum" sz="quarter" idx="12"/>
          </p:nvPr>
        </p:nvSpPr>
        <p:spPr/>
        <p:txBody>
          <a:bodyPr/>
          <a:lstStyle/>
          <a:p>
            <a:fld id="{FC52C9BE-EAD1-7D44-9070-0FADF437197C}" type="slidenum">
              <a:rPr lang="en-US" smtClean="0"/>
              <a:t>8</a:t>
            </a:fld>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875" y="1596312"/>
            <a:ext cx="6348249" cy="453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200555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1026"/>
          <p:cNvSpPr>
            <a:spLocks noChangeArrowheads="1"/>
          </p:cNvSpPr>
          <p:nvPr/>
        </p:nvSpPr>
        <p:spPr bwMode="auto">
          <a:xfrm>
            <a:off x="2209800" y="2390775"/>
            <a:ext cx="7772400" cy="2863850"/>
          </a:xfrm>
          <a:prstGeom prst="rect">
            <a:avLst/>
          </a:prstGeom>
          <a:noFill/>
          <a:ln w="9525">
            <a:noFill/>
            <a:miter lim="800000"/>
            <a:headEnd/>
            <a:tailEnd/>
          </a:ln>
        </p:spPr>
        <p:txBody>
          <a:bodyPr lIns="92075" tIns="46038" rIns="92075" bIns="46038"/>
          <a:lstStyle/>
          <a:p>
            <a:pPr marL="742950" lvl="1" indent="-285750">
              <a:spcBef>
                <a:spcPct val="20000"/>
              </a:spcBef>
            </a:pPr>
            <a:endParaRPr lang="en-US" sz="2800">
              <a:solidFill>
                <a:srgbClr val="FFFF00"/>
              </a:solidFill>
              <a:latin typeface="Arial" charset="0"/>
            </a:endParaRPr>
          </a:p>
          <a:p>
            <a:pPr marL="742950" lvl="1" indent="-285750">
              <a:spcBef>
                <a:spcPct val="20000"/>
              </a:spcBef>
              <a:buFontTx/>
              <a:buChar char="–"/>
            </a:pPr>
            <a:endParaRPr lang="en-US" sz="2800">
              <a:latin typeface="Arial" charset="0"/>
            </a:endParaRPr>
          </a:p>
          <a:p>
            <a:pPr marL="742950" lvl="1" indent="-285750">
              <a:spcBef>
                <a:spcPct val="20000"/>
              </a:spcBef>
            </a:pPr>
            <a:endParaRPr lang="en-US" sz="2800">
              <a:latin typeface="Arial" charset="0"/>
            </a:endParaRPr>
          </a:p>
        </p:txBody>
      </p:sp>
      <p:sp>
        <p:nvSpPr>
          <p:cNvPr id="230403" name="Rectangle 1027"/>
          <p:cNvSpPr>
            <a:spLocks noChangeArrowheads="1"/>
          </p:cNvSpPr>
          <p:nvPr/>
        </p:nvSpPr>
        <p:spPr bwMode="auto">
          <a:xfrm>
            <a:off x="1802962" y="304801"/>
            <a:ext cx="8617388" cy="707886"/>
          </a:xfrm>
          <a:prstGeom prst="rect">
            <a:avLst/>
          </a:prstGeom>
          <a:noFill/>
          <a:ln w="9525">
            <a:noFill/>
            <a:miter lim="800000"/>
            <a:headEnd/>
            <a:tailEnd/>
          </a:ln>
          <a:effectLst/>
        </p:spPr>
        <p:txBody>
          <a:bodyPr wrap="square">
            <a:spAutoFit/>
          </a:bodyPr>
          <a:lstStyle/>
          <a:p>
            <a:pPr>
              <a:defRPr/>
            </a:pPr>
            <a:r>
              <a:rPr lang="en-US" altLang="en-US" sz="4000" b="1" dirty="0">
                <a:latin typeface="+mj-lt"/>
                <a:ea typeface="+mj-ea"/>
                <a:cs typeface="+mj-cs"/>
              </a:rPr>
              <a:t>Our greatest risk is third party damage…</a:t>
            </a:r>
          </a:p>
        </p:txBody>
      </p:sp>
      <p:sp>
        <p:nvSpPr>
          <p:cNvPr id="230406" name="Text Box 1030"/>
          <p:cNvSpPr txBox="1">
            <a:spLocks noChangeArrowheads="1"/>
          </p:cNvSpPr>
          <p:nvPr/>
        </p:nvSpPr>
        <p:spPr bwMode="auto">
          <a:xfrm>
            <a:off x="1752600" y="2133600"/>
            <a:ext cx="4724400" cy="4092402"/>
          </a:xfrm>
          <a:prstGeom prst="rect">
            <a:avLst/>
          </a:prstGeom>
          <a:noFill/>
          <a:ln w="9525">
            <a:noFill/>
            <a:miter lim="800000"/>
            <a:headEnd/>
            <a:tailEnd/>
          </a:ln>
        </p:spPr>
        <p:txBody>
          <a:bodyPr wrap="square">
            <a:spAutoFit/>
          </a:bodyPr>
          <a:lstStyle/>
          <a:p>
            <a:pPr marL="228600" indent="-228600">
              <a:lnSpc>
                <a:spcPct val="90000"/>
              </a:lnSpc>
              <a:spcBef>
                <a:spcPts val="1000"/>
              </a:spcBef>
              <a:buFont typeface="Arial" panose="020B0604020202020204" pitchFamily="34" charset="0"/>
              <a:buChar char="•"/>
            </a:pPr>
            <a:r>
              <a:rPr lang="en-US" sz="2800" dirty="0"/>
              <a:t>Site work</a:t>
            </a:r>
          </a:p>
          <a:p>
            <a:pPr marL="228600" indent="-228600">
              <a:lnSpc>
                <a:spcPct val="90000"/>
              </a:lnSpc>
              <a:spcBef>
                <a:spcPts val="1000"/>
              </a:spcBef>
              <a:buFont typeface="Arial" panose="020B0604020202020204" pitchFamily="34" charset="0"/>
              <a:buChar char="•"/>
            </a:pPr>
            <a:r>
              <a:rPr lang="en-US" sz="2800" dirty="0"/>
              <a:t>Road Reconstruction</a:t>
            </a:r>
          </a:p>
          <a:p>
            <a:pPr marL="228600" indent="-228600">
              <a:lnSpc>
                <a:spcPct val="90000"/>
              </a:lnSpc>
              <a:spcBef>
                <a:spcPts val="1000"/>
              </a:spcBef>
              <a:buFont typeface="Arial" panose="020B0604020202020204" pitchFamily="34" charset="0"/>
              <a:buChar char="•"/>
            </a:pPr>
            <a:r>
              <a:rPr lang="en-US" sz="2800" dirty="0"/>
              <a:t>Replacing Utilities</a:t>
            </a:r>
          </a:p>
          <a:p>
            <a:pPr marL="228600" indent="-228600">
              <a:lnSpc>
                <a:spcPct val="90000"/>
              </a:lnSpc>
              <a:spcBef>
                <a:spcPts val="1000"/>
              </a:spcBef>
              <a:buFont typeface="Arial" panose="020B0604020202020204" pitchFamily="34" charset="0"/>
              <a:buChar char="•"/>
            </a:pPr>
            <a:r>
              <a:rPr lang="en-US" sz="2800" dirty="0"/>
              <a:t>Digging a Foundation</a:t>
            </a:r>
          </a:p>
          <a:p>
            <a:pPr marL="228600" indent="-228600">
              <a:lnSpc>
                <a:spcPct val="90000"/>
              </a:lnSpc>
              <a:spcBef>
                <a:spcPts val="1000"/>
              </a:spcBef>
              <a:buFont typeface="Arial" panose="020B0604020202020204" pitchFamily="34" charset="0"/>
              <a:buChar char="•"/>
            </a:pPr>
            <a:r>
              <a:rPr lang="en-US" sz="2800" dirty="0"/>
              <a:t>Placing Utility Poles</a:t>
            </a:r>
          </a:p>
          <a:p>
            <a:pPr marL="228600" indent="-228600">
              <a:lnSpc>
                <a:spcPct val="90000"/>
              </a:lnSpc>
              <a:spcBef>
                <a:spcPts val="1000"/>
              </a:spcBef>
              <a:buFont typeface="Arial" panose="020B0604020202020204" pitchFamily="34" charset="0"/>
              <a:buChar char="•"/>
            </a:pPr>
            <a:r>
              <a:rPr lang="en-US" sz="2800" dirty="0"/>
              <a:t>Routine yard work</a:t>
            </a:r>
          </a:p>
          <a:p>
            <a:pPr marL="228600" indent="-228600">
              <a:lnSpc>
                <a:spcPct val="90000"/>
              </a:lnSpc>
              <a:spcBef>
                <a:spcPts val="1000"/>
              </a:spcBef>
              <a:buFont typeface="Arial" panose="020B0604020202020204" pitchFamily="34" charset="0"/>
              <a:buChar char="•"/>
            </a:pPr>
            <a:r>
              <a:rPr lang="en-US" sz="2800" dirty="0"/>
              <a:t>Cross-bore damage</a:t>
            </a:r>
          </a:p>
          <a:p>
            <a:pPr marL="228600" indent="-228600">
              <a:lnSpc>
                <a:spcPct val="90000"/>
              </a:lnSpc>
              <a:spcBef>
                <a:spcPts val="1000"/>
              </a:spcBef>
              <a:buFont typeface="Arial" panose="020B0604020202020204" pitchFamily="34" charset="0"/>
              <a:buChar char="•"/>
            </a:pPr>
            <a:r>
              <a:rPr lang="en-US" sz="2800" dirty="0"/>
              <a:t>Vandalism</a:t>
            </a:r>
          </a:p>
        </p:txBody>
      </p:sp>
      <p:sp>
        <p:nvSpPr>
          <p:cNvPr id="4105" name="Rectangle 1031"/>
          <p:cNvSpPr>
            <a:spLocks noChangeArrowheads="1"/>
          </p:cNvSpPr>
          <p:nvPr/>
        </p:nvSpPr>
        <p:spPr bwMode="auto">
          <a:xfrm>
            <a:off x="4843463" y="1695450"/>
            <a:ext cx="9144000" cy="369332"/>
          </a:xfrm>
          <a:prstGeom prst="rect">
            <a:avLst/>
          </a:prstGeom>
          <a:noFill/>
          <a:ln w="9525">
            <a:noFill/>
            <a:miter lim="800000"/>
            <a:headEnd/>
            <a:tailEnd/>
          </a:ln>
        </p:spPr>
        <p:txBody>
          <a:bodyPr>
            <a:spAutoFit/>
          </a:bodyPr>
          <a:lstStyle/>
          <a:p>
            <a:endParaRPr lang="en-US"/>
          </a:p>
        </p:txBody>
      </p:sp>
      <p:pic>
        <p:nvPicPr>
          <p:cNvPr id="2" name="Picture 4" descr="http://www.terram.com/assets/images/pages/full/utilitapev2jpg.jpg"/>
          <p:cNvPicPr>
            <a:picLocks noChangeAspect="1" noChangeArrowheads="1"/>
          </p:cNvPicPr>
          <p:nvPr/>
        </p:nvPicPr>
        <p:blipFill>
          <a:blip r:embed="rId3" cstate="print"/>
          <a:srcRect/>
          <a:stretch>
            <a:fillRect/>
          </a:stretch>
        </p:blipFill>
        <p:spPr bwMode="auto">
          <a:xfrm>
            <a:off x="6705600" y="1695450"/>
            <a:ext cx="3714750" cy="4591051"/>
          </a:xfrm>
          <a:prstGeom prst="rect">
            <a:avLst/>
          </a:prstGeom>
          <a:noFill/>
        </p:spPr>
      </p:pic>
    </p:spTree>
    <p:extLst>
      <p:ext uri="{BB962C8B-B14F-4D97-AF65-F5344CB8AC3E}">
        <p14:creationId xmlns:p14="http://schemas.microsoft.com/office/powerpoint/2010/main" val="75660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0403"/>
                                        </p:tgtEl>
                                        <p:attrNameLst>
                                          <p:attrName>style.visibility</p:attrName>
                                        </p:attrNameLst>
                                      </p:cBhvr>
                                      <p:to>
                                        <p:strVal val="visible"/>
                                      </p:to>
                                    </p:set>
                                    <p:anim calcmode="lin" valueType="num">
                                      <p:cBhvr additive="base">
                                        <p:cTn id="7" dur="500" fill="hold"/>
                                        <p:tgtEl>
                                          <p:spTgt spid="230403"/>
                                        </p:tgtEl>
                                        <p:attrNameLst>
                                          <p:attrName>ppt_x</p:attrName>
                                        </p:attrNameLst>
                                      </p:cBhvr>
                                      <p:tavLst>
                                        <p:tav tm="0">
                                          <p:val>
                                            <p:strVal val="0-#ppt_w/2"/>
                                          </p:val>
                                        </p:tav>
                                        <p:tav tm="100000">
                                          <p:val>
                                            <p:strVal val="#ppt_x"/>
                                          </p:val>
                                        </p:tav>
                                      </p:tavLst>
                                    </p:anim>
                                    <p:anim calcmode="lin" valueType="num">
                                      <p:cBhvr additive="base">
                                        <p:cTn id="8" dur="500" fill="hold"/>
                                        <p:tgtEl>
                                          <p:spTgt spid="23040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230406"/>
                                        </p:tgtEl>
                                        <p:attrNameLst>
                                          <p:attrName>style.visibility</p:attrName>
                                        </p:attrNameLst>
                                      </p:cBhvr>
                                      <p:to>
                                        <p:strVal val="visible"/>
                                      </p:to>
                                    </p:set>
                                    <p:animEffect transition="in" filter="box(in)">
                                      <p:cBhvr>
                                        <p:cTn id="12" dur="500"/>
                                        <p:tgtEl>
                                          <p:spTgt spid="230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3" grpId="0" autoUpdateAnimBg="0"/>
      <p:bldP spid="230406" grpId="0"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229</TotalTime>
  <Words>757</Words>
  <Application>Microsoft Office PowerPoint</Application>
  <PresentationFormat>Widescreen</PresentationFormat>
  <Paragraphs>146</Paragraphs>
  <Slides>24</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Monotype Sorts</vt:lpstr>
      <vt:lpstr>Symbol</vt:lpstr>
      <vt:lpstr>Tahoma</vt:lpstr>
      <vt:lpstr>Times New Roman</vt:lpstr>
      <vt:lpstr>Office Theme</vt:lpstr>
      <vt:lpstr>PowerPoint Presentation</vt:lpstr>
      <vt:lpstr>Properties of Natural Gas</vt:lpstr>
      <vt:lpstr>PowerPoint Presentation</vt:lpstr>
      <vt:lpstr>Possible Ignition Sources</vt:lpstr>
      <vt:lpstr>Materials in our systems</vt:lpstr>
      <vt:lpstr>Cast Iron</vt:lpstr>
      <vt:lpstr>Plastic</vt:lpstr>
      <vt:lpstr>Understanding Service to a House</vt:lpstr>
      <vt:lpstr>PowerPoint Presentation</vt:lpstr>
      <vt:lpstr>Cross Bore </vt:lpstr>
      <vt:lpstr>Cross Bore Examples</vt:lpstr>
      <vt:lpstr>Gas Main through catch basin</vt:lpstr>
      <vt:lpstr>Signs of Damage</vt:lpstr>
      <vt:lpstr>PowerPoint Presentation</vt:lpstr>
      <vt:lpstr>Signs of a ruptured gas line</vt:lpstr>
      <vt:lpstr>PowerPoint Presentation</vt:lpstr>
      <vt:lpstr>Understanding Excess Flow Valves</vt:lpstr>
      <vt:lpstr>Excess Flow Valves (EFV’s)</vt:lpstr>
      <vt:lpstr>Cut Away Look</vt:lpstr>
      <vt:lpstr> Dresser EFV – Open Position</vt:lpstr>
      <vt:lpstr> Dresser EFV – Closed Position</vt:lpstr>
      <vt:lpstr>PowerPoint Presentation</vt:lpstr>
      <vt:lpstr>PowerPoint Presentation</vt:lpstr>
      <vt:lpstr>Questions / Comments</vt:lpstr>
    </vt:vector>
  </TitlesOfParts>
  <Company>Liberty Utilities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Erika Ferreira</dc:creator>
  <cp:lastModifiedBy>Allison O'Neil</cp:lastModifiedBy>
  <cp:revision>31</cp:revision>
  <dcterms:created xsi:type="dcterms:W3CDTF">2019-01-28T18:39:05Z</dcterms:created>
  <dcterms:modified xsi:type="dcterms:W3CDTF">2023-03-23T11:10:50Z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1a6f161-e42b-4c47-8f69-f6a81e023e2d_Enabled">
    <vt:lpwstr>True</vt:lpwstr>
  </property>
  <property fmtid="{D5CDD505-2E9C-101B-9397-08002B2CF9AE}" pid="3" name="MSIP_Label_b1a6f161-e42b-4c47-8f69-f6a81e023e2d_SiteId">
    <vt:lpwstr>271df5c2-953a-497b-93ad-7adf7a4b3cd7</vt:lpwstr>
  </property>
  <property fmtid="{D5CDD505-2E9C-101B-9397-08002B2CF9AE}" pid="4" name="MSIP_Label_b1a6f161-e42b-4c47-8f69-f6a81e023e2d_Owner">
    <vt:lpwstr>LTBailey@Spectraenergy.com</vt:lpwstr>
  </property>
  <property fmtid="{D5CDD505-2E9C-101B-9397-08002B2CF9AE}" pid="5" name="MSIP_Label_b1a6f161-e42b-4c47-8f69-f6a81e023e2d_SetDate">
    <vt:lpwstr>2020-01-28T19:19:10.6607835Z</vt:lpwstr>
  </property>
  <property fmtid="{D5CDD505-2E9C-101B-9397-08002B2CF9AE}" pid="6" name="MSIP_Label_b1a6f161-e42b-4c47-8f69-f6a81e023e2d_Name">
    <vt:lpwstr>Internal</vt:lpwstr>
  </property>
  <property fmtid="{D5CDD505-2E9C-101B-9397-08002B2CF9AE}" pid="7" name="MSIP_Label_b1a6f161-e42b-4c47-8f69-f6a81e023e2d_Application">
    <vt:lpwstr>Microsoft Azure Information Protection</vt:lpwstr>
  </property>
  <property fmtid="{D5CDD505-2E9C-101B-9397-08002B2CF9AE}" pid="8" name="MSIP_Label_b1a6f161-e42b-4c47-8f69-f6a81e023e2d_Extended_MSFT_Method">
    <vt:lpwstr>Automatic</vt:lpwstr>
  </property>
  <property fmtid="{D5CDD505-2E9C-101B-9397-08002B2CF9AE}" pid="9" name="Sensitivity">
    <vt:lpwstr>Internal</vt:lpwstr>
  </property>
  <property fmtid="{D5CDD505-2E9C-101B-9397-08002B2CF9AE}" pid="10" name="_NewReviewCycle">
    <vt:lpwstr/>
  </property>
</Properties>
</file>