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712" r:id="rId6"/>
  </p:sldMasterIdLst>
  <p:notesMasterIdLst>
    <p:notesMasterId r:id="rId27"/>
  </p:notesMasterIdLst>
  <p:handoutMasterIdLst>
    <p:handoutMasterId r:id="rId28"/>
  </p:handoutMasterIdLst>
  <p:sldIdLst>
    <p:sldId id="441" r:id="rId7"/>
    <p:sldId id="499" r:id="rId8"/>
    <p:sldId id="1428" r:id="rId9"/>
    <p:sldId id="532" r:id="rId10"/>
    <p:sldId id="1469" r:id="rId11"/>
    <p:sldId id="440" r:id="rId12"/>
    <p:sldId id="1430" r:id="rId13"/>
    <p:sldId id="501" r:id="rId14"/>
    <p:sldId id="531" r:id="rId15"/>
    <p:sldId id="492" r:id="rId16"/>
    <p:sldId id="512" r:id="rId17"/>
    <p:sldId id="513" r:id="rId18"/>
    <p:sldId id="490" r:id="rId19"/>
    <p:sldId id="546" r:id="rId20"/>
    <p:sldId id="550" r:id="rId21"/>
    <p:sldId id="542" r:id="rId22"/>
    <p:sldId id="543" r:id="rId23"/>
    <p:sldId id="1431" r:id="rId24"/>
    <p:sldId id="376" r:id="rId25"/>
    <p:sldId id="524" r:id="rId26"/>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521415D9-36F7-43E2-AB2F-B90AF26B5E84}">
      <p14:sectionLst xmlns:p14="http://schemas.microsoft.com/office/powerpoint/2010/main">
        <p14:section name="Default Section" id="{ACA3846B-6155-4728-A1CB-42D96CD71224}">
          <p14:sldIdLst>
            <p14:sldId id="441"/>
            <p14:sldId id="499"/>
            <p14:sldId id="1428"/>
            <p14:sldId id="532"/>
            <p14:sldId id="1469"/>
            <p14:sldId id="440"/>
            <p14:sldId id="1430"/>
            <p14:sldId id="501"/>
            <p14:sldId id="531"/>
            <p14:sldId id="492"/>
            <p14:sldId id="512"/>
            <p14:sldId id="513"/>
            <p14:sldId id="490"/>
            <p14:sldId id="546"/>
            <p14:sldId id="550"/>
            <p14:sldId id="542"/>
            <p14:sldId id="543"/>
            <p14:sldId id="1431"/>
            <p14:sldId id="376"/>
            <p14:sldId id="524"/>
          </p14:sldIdLst>
        </p14:section>
        <p14:section name="Untitled Section" id="{412F3AE5-1CDD-4FB1-AD6B-395880A94E8E}">
          <p14:sldIdLst/>
        </p14:section>
      </p14:sectionLst>
    </p:ext>
    <p:ext uri="{EFAFB233-063F-42B5-8137-9DF3F51BA10A}">
      <p15:sldGuideLst xmlns:p15="http://schemas.microsoft.com/office/powerpoint/2012/main">
        <p15:guide id="1" orient="horz" pos="1152" userDrawn="1">
          <p15:clr>
            <a:srgbClr val="A4A3A4"/>
          </p15:clr>
        </p15:guide>
        <p15:guide id="2" pos="4176"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tcham, Scott - OSHA" initials="KS-O" lastIdx="8" clrIdx="0">
    <p:extLst>
      <p:ext uri="{19B8F6BF-5375-455C-9EA6-DF929625EA0E}">
        <p15:presenceInfo xmlns:p15="http://schemas.microsoft.com/office/powerpoint/2012/main" userId="S-1-5-21-1929114778-2063621332-3269345825-8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182C83"/>
    <a:srgbClr val="182E6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91D9B-BBB2-42F6-8D86-857EE43AB9DE}" v="10" dt="2023-07-31T21:18:17.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0145" autoAdjust="0"/>
  </p:normalViewPr>
  <p:slideViewPr>
    <p:cSldViewPr>
      <p:cViewPr varScale="1">
        <p:scale>
          <a:sx n="101" d="100"/>
          <a:sy n="101" d="100"/>
        </p:scale>
        <p:origin x="570" y="96"/>
      </p:cViewPr>
      <p:guideLst>
        <p:guide orient="horz" pos="1152"/>
        <p:guide pos="4176"/>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105" d="100"/>
          <a:sy n="105" d="100"/>
        </p:scale>
        <p:origin x="2580"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2425"/>
          </a:xfrm>
          <a:prstGeom prst="rect">
            <a:avLst/>
          </a:prstGeom>
        </p:spPr>
        <p:txBody>
          <a:bodyPr vert="horz" lIns="93166" tIns="46583" rIns="93166" bIns="46583" rtlCol="0"/>
          <a:lstStyle>
            <a:lvl1pPr algn="l">
              <a:defRPr sz="1200" smtClean="0">
                <a:latin typeface="Arial" panose="020B0604020202020204" pitchFamily="34" charset="0"/>
                <a:ea typeface="+mn-ea"/>
              </a:defRPr>
            </a:lvl1pPr>
          </a:lstStyle>
          <a:p>
            <a:pPr>
              <a:defRPr/>
            </a:pPr>
            <a:endParaRPr lang="en-US" dirty="0"/>
          </a:p>
        </p:txBody>
      </p:sp>
      <p:sp>
        <p:nvSpPr>
          <p:cNvPr id="3" name="Date Placeholder 2"/>
          <p:cNvSpPr>
            <a:spLocks noGrp="1"/>
          </p:cNvSpPr>
          <p:nvPr>
            <p:ph type="dt" sz="quarter" idx="1"/>
          </p:nvPr>
        </p:nvSpPr>
        <p:spPr>
          <a:xfrm>
            <a:off x="5265739" y="0"/>
            <a:ext cx="4029075" cy="352425"/>
          </a:xfrm>
          <a:prstGeom prst="rect">
            <a:avLst/>
          </a:prstGeom>
        </p:spPr>
        <p:txBody>
          <a:bodyPr vert="horz" wrap="square" lIns="93166" tIns="46583" rIns="93166" bIns="46583" numCol="1" anchor="t" anchorCtr="0" compatLnSpc="1">
            <a:prstTxWarp prst="textNoShape">
              <a:avLst/>
            </a:prstTxWarp>
          </a:bodyPr>
          <a:lstStyle>
            <a:lvl1pPr algn="r">
              <a:defRPr sz="1200"/>
            </a:lvl1pPr>
          </a:lstStyle>
          <a:p>
            <a:fld id="{313C6CAE-4051-C34E-A340-EB220B6B11FD}" type="datetimeFigureOut">
              <a:rPr lang="en-US"/>
              <a:pPr/>
              <a:t>2/4/2024</a:t>
            </a:fld>
            <a:endParaRPr lang="en-US" dirty="0"/>
          </a:p>
        </p:txBody>
      </p:sp>
      <p:sp>
        <p:nvSpPr>
          <p:cNvPr id="4" name="Footer Placeholder 3"/>
          <p:cNvSpPr>
            <a:spLocks noGrp="1"/>
          </p:cNvSpPr>
          <p:nvPr>
            <p:ph type="ftr" sz="quarter" idx="2"/>
          </p:nvPr>
        </p:nvSpPr>
        <p:spPr>
          <a:xfrm>
            <a:off x="1" y="6657976"/>
            <a:ext cx="4029075" cy="352425"/>
          </a:xfrm>
          <a:prstGeom prst="rect">
            <a:avLst/>
          </a:prstGeom>
        </p:spPr>
        <p:txBody>
          <a:bodyPr vert="horz" lIns="93166" tIns="46583" rIns="93166" bIns="46583" rtlCol="0" anchor="b"/>
          <a:lstStyle>
            <a:lvl1pPr algn="l">
              <a:defRPr sz="1200" smtClean="0">
                <a:latin typeface="Arial" panose="020B0604020202020204"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5265739" y="6657976"/>
            <a:ext cx="4029075" cy="352425"/>
          </a:xfrm>
          <a:prstGeom prst="rect">
            <a:avLst/>
          </a:prstGeom>
        </p:spPr>
        <p:txBody>
          <a:bodyPr vert="horz" wrap="square" lIns="93166" tIns="46583" rIns="93166" bIns="46583" numCol="1" anchor="b" anchorCtr="0" compatLnSpc="1">
            <a:prstTxWarp prst="textNoShape">
              <a:avLst/>
            </a:prstTxWarp>
          </a:bodyPr>
          <a:lstStyle>
            <a:lvl1pPr algn="r">
              <a:defRPr sz="1200"/>
            </a:lvl1pPr>
          </a:lstStyle>
          <a:p>
            <a:fld id="{4D1BCEBE-1593-4A43-ABCB-ABC045DA94BD}" type="slidenum">
              <a:rPr lang="en-US"/>
              <a:pPr/>
              <a:t>‹#›</a:t>
            </a:fld>
            <a:endParaRPr lang="en-US" dirty="0"/>
          </a:p>
        </p:txBody>
      </p:sp>
    </p:spTree>
    <p:extLst>
      <p:ext uri="{BB962C8B-B14F-4D97-AF65-F5344CB8AC3E}">
        <p14:creationId xmlns:p14="http://schemas.microsoft.com/office/powerpoint/2010/main" val="32227883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2425"/>
          </a:xfrm>
          <a:prstGeom prst="rect">
            <a:avLst/>
          </a:prstGeom>
        </p:spPr>
        <p:txBody>
          <a:bodyPr vert="horz" lIns="93166" tIns="46583" rIns="93166" bIns="46583" rtlCol="0"/>
          <a:lstStyle>
            <a:lvl1pPr algn="l" eaLnBrk="1" hangingPunct="1">
              <a:defRPr sz="1200">
                <a:latin typeface="Arial" panose="020B0604020202020204" pitchFamily="34" charset="0"/>
                <a:ea typeface="+mn-ea"/>
              </a:defRPr>
            </a:lvl1pPr>
          </a:lstStyle>
          <a:p>
            <a:pPr>
              <a:defRPr/>
            </a:pPr>
            <a:endParaRPr lang="en-US" dirty="0"/>
          </a:p>
        </p:txBody>
      </p:sp>
      <p:sp>
        <p:nvSpPr>
          <p:cNvPr id="3" name="Date Placeholder 2"/>
          <p:cNvSpPr>
            <a:spLocks noGrp="1"/>
          </p:cNvSpPr>
          <p:nvPr>
            <p:ph type="dt" idx="1"/>
          </p:nvPr>
        </p:nvSpPr>
        <p:spPr>
          <a:xfrm>
            <a:off x="5265739" y="0"/>
            <a:ext cx="4029075" cy="352425"/>
          </a:xfrm>
          <a:prstGeom prst="rect">
            <a:avLst/>
          </a:prstGeom>
        </p:spPr>
        <p:txBody>
          <a:bodyPr vert="horz" wrap="square" lIns="93166" tIns="46583" rIns="93166" bIns="46583" numCol="1" anchor="t" anchorCtr="0" compatLnSpc="1">
            <a:prstTxWarp prst="textNoShape">
              <a:avLst/>
            </a:prstTxWarp>
          </a:bodyPr>
          <a:lstStyle>
            <a:lvl1pPr algn="r" eaLnBrk="1" hangingPunct="1">
              <a:defRPr sz="1200"/>
            </a:lvl1pPr>
          </a:lstStyle>
          <a:p>
            <a:fld id="{46D02FF1-666A-534A-8814-EE75650F9943}" type="datetimeFigureOut">
              <a:rPr lang="en-US"/>
              <a:pPr/>
              <a:t>2/4/2024</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66" tIns="46583" rIns="93166" bIns="46583" rtlCol="0" anchor="ctr"/>
          <a:lstStyle/>
          <a:p>
            <a:pPr lvl="0"/>
            <a:endParaRPr lang="en-US" noProof="0" dirty="0"/>
          </a:p>
        </p:txBody>
      </p:sp>
      <p:sp>
        <p:nvSpPr>
          <p:cNvPr id="5" name="Notes Placeholder 4"/>
          <p:cNvSpPr>
            <a:spLocks noGrp="1"/>
          </p:cNvSpPr>
          <p:nvPr>
            <p:ph type="body" sz="quarter" idx="3"/>
          </p:nvPr>
        </p:nvSpPr>
        <p:spPr>
          <a:xfrm>
            <a:off x="930275" y="3373439"/>
            <a:ext cx="7435850" cy="2760662"/>
          </a:xfrm>
          <a:prstGeom prst="rect">
            <a:avLst/>
          </a:prstGeom>
        </p:spPr>
        <p:txBody>
          <a:bodyPr vert="horz" lIns="93166" tIns="46583" rIns="93166" bIns="4658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57976"/>
            <a:ext cx="4029075" cy="352425"/>
          </a:xfrm>
          <a:prstGeom prst="rect">
            <a:avLst/>
          </a:prstGeom>
        </p:spPr>
        <p:txBody>
          <a:bodyPr vert="horz" lIns="93166" tIns="46583" rIns="93166" bIns="46583" rtlCol="0" anchor="b"/>
          <a:lstStyle>
            <a:lvl1pPr algn="l" eaLnBrk="1" hangingPunct="1">
              <a:defRPr sz="1200">
                <a:latin typeface="Arial" panose="020B0604020202020204"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5265739" y="6657976"/>
            <a:ext cx="4029075" cy="352425"/>
          </a:xfrm>
          <a:prstGeom prst="rect">
            <a:avLst/>
          </a:prstGeom>
        </p:spPr>
        <p:txBody>
          <a:bodyPr vert="horz" wrap="square" lIns="93166" tIns="46583" rIns="93166" bIns="46583" numCol="1" anchor="b" anchorCtr="0" compatLnSpc="1">
            <a:prstTxWarp prst="textNoShape">
              <a:avLst/>
            </a:prstTxWarp>
          </a:bodyPr>
          <a:lstStyle>
            <a:lvl1pPr algn="r" eaLnBrk="1" hangingPunct="1">
              <a:defRPr sz="1200"/>
            </a:lvl1pPr>
          </a:lstStyle>
          <a:p>
            <a:fld id="{ABE2779E-D1FA-B94E-B00B-BB69D64E6083}" type="slidenum">
              <a:rPr lang="en-US"/>
              <a:pPr/>
              <a:t>‹#›</a:t>
            </a:fld>
            <a:endParaRPr lang="en-US" dirty="0"/>
          </a:p>
        </p:txBody>
      </p:sp>
    </p:spTree>
    <p:extLst>
      <p:ext uri="{BB962C8B-B14F-4D97-AF65-F5344CB8AC3E}">
        <p14:creationId xmlns:p14="http://schemas.microsoft.com/office/powerpoint/2010/main" val="21445347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Symbol"/>
              <a:buChar char="•"/>
            </a:pPr>
            <a:endParaRPr lang="en-US"/>
          </a:p>
          <a:p>
            <a:pPr marL="174708" indent="-174708">
              <a:buFont typeface="Symbol"/>
              <a:buChar char="•"/>
            </a:pPr>
            <a:r>
              <a:rPr lang="en-US"/>
              <a:t>In 2017 fatalities reach 24, the next year OSHA made trenching inspections an Agency Priority Goal (next slide)</a:t>
            </a:r>
          </a:p>
          <a:p>
            <a:pPr marL="174708" indent="-174708">
              <a:buFont typeface="Symbol"/>
              <a:buChar char="•"/>
            </a:pPr>
            <a:r>
              <a:rPr lang="en-US"/>
              <a:t>Fortunately, after 2019 there was a decrease until the 2022 when the total spiked again</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A75EF-9FBA-4268-B5BB-B019452BB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85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mn-cs"/>
              </a:rPr>
              <a:t>WORK ZONE AWARENESS WEEK</a:t>
            </a:r>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OSHA’s Roadway Work Zone Alliance conducts an annual spring campaign, held at the start of construction season, to encourage safe driving through highway work zones.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The week-long effort encourages employers at construction sites to pause work voluntarily one day during the week to review best safety practices and to discuss struck-by hazards. Each year, more than 1,000 workers participate in these events.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This year the campaign runs </a:t>
            </a:r>
            <a:r>
              <a:rPr lang="en-US" sz="1200" b="1" kern="1200" dirty="0">
                <a:solidFill>
                  <a:schemeClr val="tx1"/>
                </a:solidFill>
                <a:effectLst/>
                <a:latin typeface="+mn-lt"/>
                <a:ea typeface="ＭＳ Ｐゴシック" charset="0"/>
                <a:cs typeface="+mn-cs"/>
              </a:rPr>
              <a:t>April 8-12-2019.</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19</a:t>
            </a:fld>
            <a:endParaRPr lang="en-US"/>
          </a:p>
        </p:txBody>
      </p:sp>
    </p:spTree>
    <p:extLst>
      <p:ext uri="{BB962C8B-B14F-4D97-AF65-F5344CB8AC3E}">
        <p14:creationId xmlns:p14="http://schemas.microsoft.com/office/powerpoint/2010/main" val="343606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pitchFamily="34" charset="-128"/>
            </a:endParaRP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6" eaLnBrk="0" hangingPunct="0">
              <a:defRPr sz="1600">
                <a:solidFill>
                  <a:schemeClr val="tx1"/>
                </a:solidFill>
                <a:latin typeface="Arial" charset="0"/>
                <a:cs typeface="Arial" charset="0"/>
              </a:defRPr>
            </a:lvl1pPr>
            <a:lvl2pPr marL="742828" indent="-285703" defTabSz="928536" eaLnBrk="0" hangingPunct="0">
              <a:defRPr sz="1600">
                <a:solidFill>
                  <a:schemeClr val="tx1"/>
                </a:solidFill>
                <a:latin typeface="Arial" charset="0"/>
                <a:cs typeface="Arial" charset="0"/>
              </a:defRPr>
            </a:lvl2pPr>
            <a:lvl3pPr marL="1142812" indent="-228563" defTabSz="928536" eaLnBrk="0" hangingPunct="0">
              <a:defRPr sz="1600">
                <a:solidFill>
                  <a:schemeClr val="tx1"/>
                </a:solidFill>
                <a:latin typeface="Arial" charset="0"/>
                <a:cs typeface="Arial" charset="0"/>
              </a:defRPr>
            </a:lvl3pPr>
            <a:lvl4pPr marL="1599937" indent="-228563" defTabSz="928536" eaLnBrk="0" hangingPunct="0">
              <a:defRPr sz="1600">
                <a:solidFill>
                  <a:schemeClr val="tx1"/>
                </a:solidFill>
                <a:latin typeface="Arial" charset="0"/>
                <a:cs typeface="Arial" charset="0"/>
              </a:defRPr>
            </a:lvl4pPr>
            <a:lvl5pPr marL="2057062" indent="-228563" defTabSz="928536" eaLnBrk="0" hangingPunct="0">
              <a:defRPr sz="1600">
                <a:solidFill>
                  <a:schemeClr val="tx1"/>
                </a:solidFill>
                <a:latin typeface="Arial" charset="0"/>
                <a:cs typeface="Arial" charset="0"/>
              </a:defRPr>
            </a:lvl5pPr>
            <a:lvl6pPr marL="2514186" indent="-228563" defTabSz="928536" eaLnBrk="0" fontAlgn="base" hangingPunct="0">
              <a:spcBef>
                <a:spcPct val="0"/>
              </a:spcBef>
              <a:spcAft>
                <a:spcPct val="0"/>
              </a:spcAft>
              <a:defRPr sz="1600">
                <a:solidFill>
                  <a:schemeClr val="tx1"/>
                </a:solidFill>
                <a:latin typeface="Arial" charset="0"/>
                <a:cs typeface="Arial" charset="0"/>
              </a:defRPr>
            </a:lvl6pPr>
            <a:lvl7pPr marL="2971311" indent="-228563" defTabSz="928536" eaLnBrk="0" fontAlgn="base" hangingPunct="0">
              <a:spcBef>
                <a:spcPct val="0"/>
              </a:spcBef>
              <a:spcAft>
                <a:spcPct val="0"/>
              </a:spcAft>
              <a:defRPr sz="1600">
                <a:solidFill>
                  <a:schemeClr val="tx1"/>
                </a:solidFill>
                <a:latin typeface="Arial" charset="0"/>
                <a:cs typeface="Arial" charset="0"/>
              </a:defRPr>
            </a:lvl7pPr>
            <a:lvl8pPr marL="3428437" indent="-228563" defTabSz="928536" eaLnBrk="0" fontAlgn="base" hangingPunct="0">
              <a:spcBef>
                <a:spcPct val="0"/>
              </a:spcBef>
              <a:spcAft>
                <a:spcPct val="0"/>
              </a:spcAft>
              <a:defRPr sz="1600">
                <a:solidFill>
                  <a:schemeClr val="tx1"/>
                </a:solidFill>
                <a:latin typeface="Arial" charset="0"/>
                <a:cs typeface="Arial" charset="0"/>
              </a:defRPr>
            </a:lvl8pPr>
            <a:lvl9pPr marL="3885561" indent="-228563" defTabSz="928536" eaLnBrk="0" fontAlgn="base" hangingPunct="0">
              <a:spcBef>
                <a:spcPct val="0"/>
              </a:spcBef>
              <a:spcAft>
                <a:spcPct val="0"/>
              </a:spcAft>
              <a:defRPr sz="1600">
                <a:solidFill>
                  <a:schemeClr val="tx1"/>
                </a:solidFill>
                <a:latin typeface="Arial" charset="0"/>
                <a:cs typeface="Arial" charset="0"/>
              </a:defRPr>
            </a:lvl9pPr>
          </a:lstStyle>
          <a:p>
            <a:pPr eaLnBrk="1" hangingPunct="1"/>
            <a:fld id="{46BDB37B-8074-4FFA-BF4A-3C74D8B9C370}" type="slidenum">
              <a:rPr lang="en-US" sz="1200">
                <a:ea typeface="ＭＳ Ｐゴシック" pitchFamily="34" charset="-128"/>
              </a:rPr>
              <a:pPr eaLnBrk="1" hangingPunct="1"/>
              <a:t>20</a:t>
            </a:fld>
            <a:endParaRPr lang="en-US" sz="1200" dirty="0">
              <a:ea typeface="ＭＳ Ｐゴシック" pitchFamily="34" charset="-128"/>
            </a:endParaRPr>
          </a:p>
        </p:txBody>
      </p:sp>
    </p:spTree>
    <p:extLst>
      <p:ext uri="{BB962C8B-B14F-4D97-AF65-F5344CB8AC3E}">
        <p14:creationId xmlns:p14="http://schemas.microsoft.com/office/powerpoint/2010/main" val="309781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400" b="1" dirty="0"/>
              <a:t>Top</a:t>
            </a:r>
            <a:r>
              <a:rPr lang="en-US" sz="2400" b="1" baseline="0" dirty="0"/>
              <a:t> 3 areas account for 53% of all Incidents (Injuries and Fatalities)</a:t>
            </a:r>
          </a:p>
          <a:p>
            <a:pPr marL="171450" indent="-171450">
              <a:buFont typeface="Arial" panose="020B0604020202020204" pitchFamily="34" charset="0"/>
              <a:buChar char="•"/>
            </a:pPr>
            <a:r>
              <a:rPr lang="en-US" sz="2400" b="1" baseline="0" dirty="0"/>
              <a:t>Residential </a:t>
            </a:r>
          </a:p>
          <a:p>
            <a:pPr marL="171450" indent="-171450">
              <a:buFont typeface="Arial" panose="020B0604020202020204" pitchFamily="34" charset="0"/>
              <a:buChar char="•"/>
            </a:pPr>
            <a:r>
              <a:rPr lang="en-US" sz="2400" b="1" baseline="0" dirty="0"/>
              <a:t>Pipeline </a:t>
            </a:r>
          </a:p>
          <a:p>
            <a:pPr marL="171450" indent="-171450">
              <a:buFont typeface="Arial" panose="020B0604020202020204" pitchFamily="34" charset="0"/>
              <a:buChar char="•"/>
            </a:pPr>
            <a:r>
              <a:rPr lang="en-US" sz="2400" b="1" baseline="0" dirty="0"/>
              <a:t>Highway / street </a:t>
            </a:r>
            <a:endParaRPr lang="en-US" sz="2400" b="1" dirty="0"/>
          </a:p>
        </p:txBody>
      </p:sp>
    </p:spTree>
    <p:extLst>
      <p:ext uri="{BB962C8B-B14F-4D97-AF65-F5344CB8AC3E}">
        <p14:creationId xmlns:p14="http://schemas.microsoft.com/office/powerpoint/2010/main" val="9992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F7B90-D75F-41ED-B415-68002D9F6A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77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25513">
              <a:defRPr>
                <a:solidFill>
                  <a:schemeClr val="tx1"/>
                </a:solidFill>
                <a:latin typeface="Calibri" panose="020F0502020204030204" pitchFamily="34" charset="0"/>
              </a:defRPr>
            </a:lvl1pPr>
            <a:lvl2pPr marL="750888" indent="-288925" defTabSz="925513">
              <a:defRPr>
                <a:solidFill>
                  <a:schemeClr val="tx1"/>
                </a:solidFill>
                <a:latin typeface="Calibri" panose="020F0502020204030204" pitchFamily="34" charset="0"/>
              </a:defRPr>
            </a:lvl2pPr>
            <a:lvl3pPr marL="1155700" indent="-230188" defTabSz="925513">
              <a:defRPr>
                <a:solidFill>
                  <a:schemeClr val="tx1"/>
                </a:solidFill>
                <a:latin typeface="Calibri" panose="020F0502020204030204" pitchFamily="34" charset="0"/>
              </a:defRPr>
            </a:lvl3pPr>
            <a:lvl4pPr marL="1619250" indent="-231775" defTabSz="925513">
              <a:defRPr>
                <a:solidFill>
                  <a:schemeClr val="tx1"/>
                </a:solidFill>
                <a:latin typeface="Calibri" panose="020F0502020204030204" pitchFamily="34" charset="0"/>
              </a:defRPr>
            </a:lvl4pPr>
            <a:lvl5pPr marL="2081213" indent="-231775" defTabSz="925513">
              <a:defRPr>
                <a:solidFill>
                  <a:schemeClr val="tx1"/>
                </a:solidFill>
                <a:latin typeface="Calibri" panose="020F0502020204030204" pitchFamily="34" charset="0"/>
              </a:defRPr>
            </a:lvl5pPr>
            <a:lvl6pPr marL="2538413" indent="-231775" defTabSz="925513" fontAlgn="base">
              <a:spcBef>
                <a:spcPct val="0"/>
              </a:spcBef>
              <a:spcAft>
                <a:spcPct val="0"/>
              </a:spcAft>
              <a:defRPr>
                <a:solidFill>
                  <a:schemeClr val="tx1"/>
                </a:solidFill>
                <a:latin typeface="Calibri" panose="020F0502020204030204" pitchFamily="34" charset="0"/>
              </a:defRPr>
            </a:lvl6pPr>
            <a:lvl7pPr marL="2995613" indent="-231775" defTabSz="925513" fontAlgn="base">
              <a:spcBef>
                <a:spcPct val="0"/>
              </a:spcBef>
              <a:spcAft>
                <a:spcPct val="0"/>
              </a:spcAft>
              <a:defRPr>
                <a:solidFill>
                  <a:schemeClr val="tx1"/>
                </a:solidFill>
                <a:latin typeface="Calibri" panose="020F0502020204030204" pitchFamily="34" charset="0"/>
              </a:defRPr>
            </a:lvl7pPr>
            <a:lvl8pPr marL="3452813" indent="-231775" defTabSz="925513" fontAlgn="base">
              <a:spcBef>
                <a:spcPct val="0"/>
              </a:spcBef>
              <a:spcAft>
                <a:spcPct val="0"/>
              </a:spcAft>
              <a:defRPr>
                <a:solidFill>
                  <a:schemeClr val="tx1"/>
                </a:solidFill>
                <a:latin typeface="Calibri" panose="020F0502020204030204" pitchFamily="34" charset="0"/>
              </a:defRPr>
            </a:lvl8pPr>
            <a:lvl9pPr marL="3910013" indent="-231775" defTabSz="925513" fontAlgn="base">
              <a:spcBef>
                <a:spcPct val="0"/>
              </a:spcBef>
              <a:spcAft>
                <a:spcPct val="0"/>
              </a:spcAft>
              <a:defRPr>
                <a:solidFill>
                  <a:schemeClr val="tx1"/>
                </a:solidFill>
                <a:latin typeface="Calibri" panose="020F0502020204030204" pitchFamily="34" charset="0"/>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0C0BFE51-64CF-43CF-8451-6AD0AC7E9F0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25513"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51555" name="Rectangle 2"/>
          <p:cNvSpPr>
            <a:spLocks noGrp="1" noRot="1" noChangeAspect="1" noChangeArrowheads="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p:txBody>
          <a:bodyPr/>
          <a:lstStyle/>
          <a:p>
            <a:pPr>
              <a:spcBef>
                <a:spcPct val="0"/>
              </a:spcBef>
            </a:pPr>
            <a:endParaRPr lang="en-US" altLang="en-US"/>
          </a:p>
        </p:txBody>
      </p:sp>
    </p:spTree>
    <p:extLst>
      <p:ext uri="{BB962C8B-B14F-4D97-AF65-F5344CB8AC3E}">
        <p14:creationId xmlns:p14="http://schemas.microsoft.com/office/powerpoint/2010/main" val="308625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Rot="1" noChangeAspect="1" noChangeArrowheads="1" noTextEdit="1"/>
          </p:cNvSpPr>
          <p:nvPr>
            <p:ph type="sldImg"/>
          </p:nvPr>
        </p:nvSpPr>
        <p:spPr>
          <a:xfrm>
            <a:off x="411163" y="698500"/>
            <a:ext cx="6194425" cy="3484563"/>
          </a:xfrm>
          <a:ln/>
        </p:spPr>
      </p:sp>
      <p:sp>
        <p:nvSpPr>
          <p:cNvPr id="1070083" name="Rectangle 3"/>
          <p:cNvSpPr>
            <a:spLocks noGrp="1" noChangeArrowheads="1"/>
          </p:cNvSpPr>
          <p:nvPr>
            <p:ph type="body" idx="1"/>
          </p:nvPr>
        </p:nvSpPr>
        <p:spPr/>
        <p:txBody>
          <a:bodyPr/>
          <a:lstStyle/>
          <a:p>
            <a:endParaRPr lang="en-US" altLang="en-US" sz="2400" b="1" dirty="0"/>
          </a:p>
        </p:txBody>
      </p:sp>
    </p:spTree>
    <p:extLst>
      <p:ext uri="{BB962C8B-B14F-4D97-AF65-F5344CB8AC3E}">
        <p14:creationId xmlns:p14="http://schemas.microsoft.com/office/powerpoint/2010/main" val="196202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770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503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This photo was sadly taken seconds before a fatal</a:t>
            </a:r>
            <a:r>
              <a:rPr lang="en-US" baseline="0" dirty="0"/>
              <a:t> incident occurred involving these employees who were installing a septic tank liner.  As you can see, there were no employee protection systems in place.  The ground gave underneath and the employee in the pink shirt fell underneath the liner and succumbed to his injuries.  The other employee in the grey shirt held onto the clamshell and survived.  </a:t>
            </a:r>
            <a:endParaRPr lang="en-US" dirty="0"/>
          </a:p>
        </p:txBody>
      </p:sp>
    </p:spTree>
    <p:extLst>
      <p:ext uri="{BB962C8B-B14F-4D97-AF65-F5344CB8AC3E}">
        <p14:creationId xmlns:p14="http://schemas.microsoft.com/office/powerpoint/2010/main" val="416530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Symbol"/>
              <a:buChar char="•"/>
            </a:pPr>
            <a:r>
              <a:rPr lang="en-US"/>
              <a:t>Trenching is part of Focus Four hazards</a:t>
            </a:r>
          </a:p>
          <a:p>
            <a:pPr marL="291179" indent="-291179">
              <a:buFont typeface="Symbol"/>
              <a:buChar char="•"/>
            </a:pPr>
            <a:r>
              <a:rPr lang="en-US"/>
              <a:t>Press release June 14, 2022</a:t>
            </a:r>
            <a:endParaRPr lang="en-US">
              <a:cs typeface="Calibri"/>
            </a:endParaRPr>
          </a:p>
          <a:p>
            <a:pPr marL="291179" indent="-291179">
              <a:buFont typeface="Symbol"/>
              <a:buChar char="•"/>
            </a:pPr>
            <a:r>
              <a:rPr lang="en-US"/>
              <a:t>Emphasis on inspections, training, and outreach</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F6B3A-7B6E-4296-92C5-C7D167EEB1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18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10363200" cy="1085850"/>
          </a:xfrm>
          <a:prstGeom prst="rect">
            <a:avLst/>
          </a:prstGeom>
        </p:spPr>
        <p:txBody>
          <a:bodyPr anchor="ctr"/>
          <a:lstStyle>
            <a:lvl1pPr>
              <a:defRPr>
                <a:solidFill>
                  <a:srgbClr val="182C8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cxnSp>
        <p:nvCxnSpPr>
          <p:cNvPr id="5" name="Straight Connector 4"/>
          <p:cNvCxnSpPr/>
          <p:nvPr userDrawn="1"/>
        </p:nvCxnSpPr>
        <p:spPr>
          <a:xfrm>
            <a:off x="2032000" y="3733800"/>
            <a:ext cx="8128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1"/>
          <p:cNvSpPr>
            <a:spLocks noGrp="1" noChangeArrowheads="1"/>
          </p:cNvSpPr>
          <p:nvPr>
            <p:ph type="sldNum" sz="quarter" idx="10"/>
          </p:nvPr>
        </p:nvSpPr>
        <p:spPr/>
        <p:txBody>
          <a:bodyPr/>
          <a:lstStyle>
            <a:lvl1pPr>
              <a:defRPr/>
            </a:lvl1pPr>
          </a:lstStyle>
          <a:p>
            <a:fld id="{31E27B06-3BC5-4383-8807-B1027404B338}" type="slidenum">
              <a:rPr lang="en-US" altLang="en-US"/>
              <a:pPr/>
              <a:t>‹#›</a:t>
            </a:fld>
            <a:endParaRPr lang="en-US" altLang="en-US"/>
          </a:p>
        </p:txBody>
      </p:sp>
    </p:spTree>
    <p:extLst>
      <p:ext uri="{BB962C8B-B14F-4D97-AF65-F5344CB8AC3E}">
        <p14:creationId xmlns:p14="http://schemas.microsoft.com/office/powerpoint/2010/main" val="413511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p:txBody>
          <a:bodyPr/>
          <a:lstStyle>
            <a:lvl1pPr>
              <a:defRPr/>
            </a:lvl1pPr>
          </a:lstStyle>
          <a:p>
            <a:fld id="{EFFF418B-3F34-4CBC-B681-A922CCFE008A}" type="slidenum">
              <a:rPr lang="en-US" altLang="en-US"/>
              <a:pPr/>
              <a:t>‹#›</a:t>
            </a:fld>
            <a:endParaRPr lang="en-US" altLang="en-US"/>
          </a:p>
        </p:txBody>
      </p:sp>
    </p:spTree>
    <p:extLst>
      <p:ext uri="{BB962C8B-B14F-4D97-AF65-F5344CB8AC3E}">
        <p14:creationId xmlns:p14="http://schemas.microsoft.com/office/powerpoint/2010/main" val="4135020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sldNum" sz="quarter" idx="10"/>
          </p:nvPr>
        </p:nvSpPr>
        <p:spPr/>
        <p:txBody>
          <a:bodyPr/>
          <a:lstStyle>
            <a:lvl1pPr>
              <a:defRPr/>
            </a:lvl1pPr>
          </a:lstStyle>
          <a:p>
            <a:fld id="{F3EEA1DA-C610-4564-8A2E-021D644B3D40}" type="slidenum">
              <a:rPr lang="en-US" altLang="en-US"/>
              <a:pPr/>
              <a:t>‹#›</a:t>
            </a:fld>
            <a:endParaRPr lang="en-US" altLang="en-US"/>
          </a:p>
        </p:txBody>
      </p:sp>
    </p:spTree>
    <p:extLst>
      <p:ext uri="{BB962C8B-B14F-4D97-AF65-F5344CB8AC3E}">
        <p14:creationId xmlns:p14="http://schemas.microsoft.com/office/powerpoint/2010/main" val="196837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sldNum" sz="quarter" idx="10"/>
          </p:nvPr>
        </p:nvSpPr>
        <p:spPr/>
        <p:txBody>
          <a:bodyPr/>
          <a:lstStyle>
            <a:lvl1pPr>
              <a:defRPr/>
            </a:lvl1pPr>
          </a:lstStyle>
          <a:p>
            <a:fld id="{0933B8A7-A802-4EED-8D6D-3D6133F99467}" type="slidenum">
              <a:rPr lang="en-US" altLang="en-US"/>
              <a:pPr/>
              <a:t>‹#›</a:t>
            </a:fld>
            <a:endParaRPr lang="en-US" altLang="en-US"/>
          </a:p>
        </p:txBody>
      </p:sp>
    </p:spTree>
    <p:extLst>
      <p:ext uri="{BB962C8B-B14F-4D97-AF65-F5344CB8AC3E}">
        <p14:creationId xmlns:p14="http://schemas.microsoft.com/office/powerpoint/2010/main" val="940872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vl1pPr>
          </a:lstStyle>
          <a:p>
            <a:fld id="{DDDFB615-7461-479B-8EA6-7B5F078E5829}" type="slidenum">
              <a:rPr lang="en-US" altLang="en-US"/>
              <a:pPr/>
              <a:t>‹#›</a:t>
            </a:fld>
            <a:endParaRPr lang="en-US" altLang="en-US"/>
          </a:p>
        </p:txBody>
      </p:sp>
    </p:spTree>
    <p:extLst>
      <p:ext uri="{BB962C8B-B14F-4D97-AF65-F5344CB8AC3E}">
        <p14:creationId xmlns:p14="http://schemas.microsoft.com/office/powerpoint/2010/main" val="377408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p:txBody>
          <a:bodyPr/>
          <a:lstStyle>
            <a:lvl1pPr>
              <a:defRPr/>
            </a:lvl1pPr>
          </a:lstStyle>
          <a:p>
            <a:fld id="{5A0DB89E-BC33-4C9F-B90A-7E7A7EDBAA86}" type="slidenum">
              <a:rPr lang="en-US" altLang="en-US"/>
              <a:pPr/>
              <a:t>‹#›</a:t>
            </a:fld>
            <a:endParaRPr lang="en-US" altLang="en-US"/>
          </a:p>
        </p:txBody>
      </p:sp>
    </p:spTree>
    <p:extLst>
      <p:ext uri="{BB962C8B-B14F-4D97-AF65-F5344CB8AC3E}">
        <p14:creationId xmlns:p14="http://schemas.microsoft.com/office/powerpoint/2010/main" val="89888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p:txBody>
          <a:bodyPr/>
          <a:lstStyle>
            <a:lvl1pPr>
              <a:defRPr/>
            </a:lvl1pPr>
          </a:lstStyle>
          <a:p>
            <a:fld id="{A29FB682-D79D-4097-B66F-DE164DFF153C}" type="slidenum">
              <a:rPr lang="en-US" altLang="en-US"/>
              <a:pPr/>
              <a:t>‹#›</a:t>
            </a:fld>
            <a:endParaRPr lang="en-US" altLang="en-US"/>
          </a:p>
        </p:txBody>
      </p:sp>
    </p:spTree>
    <p:extLst>
      <p:ext uri="{BB962C8B-B14F-4D97-AF65-F5344CB8AC3E}">
        <p14:creationId xmlns:p14="http://schemas.microsoft.com/office/powerpoint/2010/main" val="313719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p:txBody>
          <a:bodyPr/>
          <a:lstStyle>
            <a:lvl1pPr>
              <a:defRPr/>
            </a:lvl1pPr>
          </a:lstStyle>
          <a:p>
            <a:fld id="{4025BC22-804D-4165-9C3F-DE24809494E8}" type="slidenum">
              <a:rPr lang="en-US" altLang="en-US"/>
              <a:pPr/>
              <a:t>‹#›</a:t>
            </a:fld>
            <a:endParaRPr lang="en-US" altLang="en-US"/>
          </a:p>
        </p:txBody>
      </p:sp>
    </p:spTree>
    <p:extLst>
      <p:ext uri="{BB962C8B-B14F-4D97-AF65-F5344CB8AC3E}">
        <p14:creationId xmlns:p14="http://schemas.microsoft.com/office/powerpoint/2010/main" val="33290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5263"/>
            <a:ext cx="2743200" cy="5930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5263"/>
            <a:ext cx="8026400" cy="5930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p:txBody>
          <a:bodyPr/>
          <a:lstStyle>
            <a:lvl1pPr>
              <a:defRPr/>
            </a:lvl1pPr>
          </a:lstStyle>
          <a:p>
            <a:fld id="{1B383CBC-00CC-4CAD-AB29-EE6205340025}" type="slidenum">
              <a:rPr lang="en-US" altLang="en-US"/>
              <a:pPr/>
              <a:t>‹#›</a:t>
            </a:fld>
            <a:endParaRPr lang="en-US" altLang="en-US"/>
          </a:p>
        </p:txBody>
      </p:sp>
    </p:spTree>
    <p:extLst>
      <p:ext uri="{BB962C8B-B14F-4D97-AF65-F5344CB8AC3E}">
        <p14:creationId xmlns:p14="http://schemas.microsoft.com/office/powerpoint/2010/main" val="1092124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526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sldNum" sz="quarter" idx="10"/>
          </p:nvPr>
        </p:nvSpPr>
        <p:spPr/>
        <p:txBody>
          <a:bodyPr/>
          <a:lstStyle>
            <a:lvl1pPr>
              <a:defRPr/>
            </a:lvl1pPr>
          </a:lstStyle>
          <a:p>
            <a:fld id="{DB80B2DD-1BC6-4774-80A4-8A90B923A2A1}" type="slidenum">
              <a:rPr lang="en-US" altLang="en-US"/>
              <a:pPr/>
              <a:t>‹#›</a:t>
            </a:fld>
            <a:endParaRPr lang="en-US" altLang="en-US"/>
          </a:p>
        </p:txBody>
      </p:sp>
    </p:spTree>
    <p:extLst>
      <p:ext uri="{BB962C8B-B14F-4D97-AF65-F5344CB8AC3E}">
        <p14:creationId xmlns:p14="http://schemas.microsoft.com/office/powerpoint/2010/main" val="254084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391400" cy="792162"/>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0" y="2362207"/>
            <a:ext cx="10972800" cy="3763963"/>
          </a:xfrm>
          <a:prstGeom prst="rect">
            <a:avLst/>
          </a:prstGeom>
        </p:spPr>
        <p:txBody>
          <a:bodyPr/>
          <a:lstStyle>
            <a:lvl1pPr marL="342891" indent="-342891">
              <a:buClr>
                <a:srgbClr val="0070C0"/>
              </a:buClr>
              <a:buFont typeface="Wingdings" charset="2"/>
              <a:buChar char="§"/>
              <a:defRPr/>
            </a:lvl1pPr>
            <a:lvl3pPr>
              <a:buClr>
                <a:srgbClr val="0070C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64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526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p:txBody>
          <a:bodyPr/>
          <a:lstStyle>
            <a:lvl1pPr>
              <a:defRPr/>
            </a:lvl1pPr>
          </a:lstStyle>
          <a:p>
            <a:fld id="{ACBDDE7C-4835-453A-AE7D-E82C8F7E4FB1}" type="slidenum">
              <a:rPr lang="en-US" altLang="en-US"/>
              <a:pPr/>
              <a:t>‹#›</a:t>
            </a:fld>
            <a:endParaRPr lang="en-US" altLang="en-US"/>
          </a:p>
        </p:txBody>
      </p:sp>
    </p:spTree>
    <p:extLst>
      <p:ext uri="{BB962C8B-B14F-4D97-AF65-F5344CB8AC3E}">
        <p14:creationId xmlns:p14="http://schemas.microsoft.com/office/powerpoint/2010/main" val="133769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526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sldNum" sz="quarter" idx="10"/>
          </p:nvPr>
        </p:nvSpPr>
        <p:spPr/>
        <p:txBody>
          <a:bodyPr/>
          <a:lstStyle>
            <a:lvl1pPr>
              <a:defRPr/>
            </a:lvl1pPr>
          </a:lstStyle>
          <a:p>
            <a:fld id="{4D55B78D-5889-4E4B-9203-757BC0E4E791}" type="slidenum">
              <a:rPr lang="en-US" altLang="en-US"/>
              <a:pPr/>
              <a:t>‹#›</a:t>
            </a:fld>
            <a:endParaRPr lang="en-US" altLang="en-US"/>
          </a:p>
        </p:txBody>
      </p:sp>
    </p:spTree>
    <p:extLst>
      <p:ext uri="{BB962C8B-B14F-4D97-AF65-F5344CB8AC3E}">
        <p14:creationId xmlns:p14="http://schemas.microsoft.com/office/powerpoint/2010/main" val="276638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526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95"/>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p:txBody>
          <a:bodyPr/>
          <a:lstStyle>
            <a:lvl1pPr>
              <a:defRPr/>
            </a:lvl1pPr>
          </a:lstStyle>
          <a:p>
            <a:fld id="{7E357BDB-1DCD-4324-A4C3-B5975539B39A}" type="slidenum">
              <a:rPr lang="en-US" altLang="en-US"/>
              <a:pPr/>
              <a:t>‹#›</a:t>
            </a:fld>
            <a:endParaRPr lang="en-US" altLang="en-US"/>
          </a:p>
        </p:txBody>
      </p:sp>
    </p:spTree>
    <p:extLst>
      <p:ext uri="{BB962C8B-B14F-4D97-AF65-F5344CB8AC3E}">
        <p14:creationId xmlns:p14="http://schemas.microsoft.com/office/powerpoint/2010/main" val="3008214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fontAlgn="auto">
              <a:spcBef>
                <a:spcPts val="0"/>
              </a:spcBef>
              <a:spcAft>
                <a:spcPts val="0"/>
              </a:spcAft>
              <a:defRPr smtClean="0">
                <a:latin typeface="+mn-lt"/>
                <a:cs typeface="+mn-cs"/>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fontAlgn="auto">
              <a:spcBef>
                <a:spcPts val="0"/>
              </a:spcBef>
              <a:spcAft>
                <a:spcPts val="0"/>
              </a:spcAft>
              <a:defRPr smtClean="0">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solidFill>
                  <a:schemeClr val="tx1"/>
                </a:solidFill>
              </a:defRPr>
            </a:lvl1pPr>
          </a:lstStyle>
          <a:p>
            <a:fld id="{C85C38A2-B8AB-4D89-8C91-B4C382D65434}" type="slidenum">
              <a:rPr lang="en-US" altLang="en-US"/>
              <a:pPr/>
              <a:t>‹#›</a:t>
            </a:fld>
            <a:endParaRPr lang="en-US" altLang="en-US"/>
          </a:p>
        </p:txBody>
      </p:sp>
    </p:spTree>
    <p:extLst>
      <p:ext uri="{BB962C8B-B14F-4D97-AF65-F5344CB8AC3E}">
        <p14:creationId xmlns:p14="http://schemas.microsoft.com/office/powerpoint/2010/main" val="3361824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fontAlgn="auto">
              <a:spcBef>
                <a:spcPts val="0"/>
              </a:spcBef>
              <a:spcAft>
                <a:spcPts val="0"/>
              </a:spcAft>
              <a:defRPr smtClean="0">
                <a:latin typeface="+mn-lt"/>
                <a:cs typeface="+mn-cs"/>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fontAlgn="auto">
              <a:spcBef>
                <a:spcPts val="0"/>
              </a:spcBef>
              <a:spcAft>
                <a:spcPts val="0"/>
              </a:spcAft>
              <a:defRPr smtClean="0">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solidFill>
                  <a:schemeClr val="tx1"/>
                </a:solidFill>
              </a:defRPr>
            </a:lvl1pPr>
          </a:lstStyle>
          <a:p>
            <a:fld id="{DC24BBE4-EC0B-4A59-A5AC-86D0191FEFCE}" type="slidenum">
              <a:rPr lang="en-US" altLang="en-US"/>
              <a:pPr/>
              <a:t>‹#›</a:t>
            </a:fld>
            <a:endParaRPr lang="en-US" altLang="en-US"/>
          </a:p>
        </p:txBody>
      </p:sp>
    </p:spTree>
    <p:extLst>
      <p:ext uri="{BB962C8B-B14F-4D97-AF65-F5344CB8AC3E}">
        <p14:creationId xmlns:p14="http://schemas.microsoft.com/office/powerpoint/2010/main" val="1824010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fontAlgn="auto">
              <a:spcBef>
                <a:spcPts val="0"/>
              </a:spcBef>
              <a:spcAft>
                <a:spcPts val="0"/>
              </a:spcAft>
              <a:defRPr smtClean="0">
                <a:latin typeface="+mn-lt"/>
                <a:cs typeface="+mn-cs"/>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fontAlgn="auto">
              <a:spcBef>
                <a:spcPts val="0"/>
              </a:spcBef>
              <a:spcAft>
                <a:spcPts val="0"/>
              </a:spcAft>
              <a:defRPr smtClean="0">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solidFill>
                  <a:schemeClr val="tx1"/>
                </a:solidFill>
              </a:defRPr>
            </a:lvl1pPr>
          </a:lstStyle>
          <a:p>
            <a:fld id="{E6A3D212-7B1F-4841-9D42-B328F17954D7}" type="slidenum">
              <a:rPr lang="en-US" altLang="en-US"/>
              <a:pPr/>
              <a:t>‹#›</a:t>
            </a:fld>
            <a:endParaRPr lang="en-US" altLang="en-US"/>
          </a:p>
        </p:txBody>
      </p:sp>
    </p:spTree>
    <p:extLst>
      <p:ext uri="{BB962C8B-B14F-4D97-AF65-F5344CB8AC3E}">
        <p14:creationId xmlns:p14="http://schemas.microsoft.com/office/powerpoint/2010/main" val="2674693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10363200" cy="1085850"/>
          </a:xfrm>
          <a:prstGeom prst="rect">
            <a:avLst/>
          </a:prstGeom>
        </p:spPr>
        <p:txBody>
          <a:bodyPr anchor="ctr"/>
          <a:lstStyle>
            <a:lvl1pPr>
              <a:defRPr>
                <a:solidFill>
                  <a:srgbClr val="182C83"/>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5" name="Straight Connector 4"/>
          <p:cNvCxnSpPr/>
          <p:nvPr/>
        </p:nvCxnSpPr>
        <p:spPr>
          <a:xfrm>
            <a:off x="2032000" y="3733800"/>
            <a:ext cx="8128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95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a:prstGeom prst="rect">
            <a:avLst/>
          </a:prstGeom>
        </p:spPr>
        <p:txBody>
          <a:bodyPr anchor="ctr"/>
          <a:lstStyle>
            <a:lvl1pPr algn="l">
              <a:lnSpc>
                <a:spcPct val="90000"/>
              </a:lnSpc>
              <a:defRPr>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2362201"/>
            <a:ext cx="10972800" cy="3763963"/>
          </a:xfrm>
          <a:prstGeom prst="rect">
            <a:avLst/>
          </a:prstGeom>
        </p:spPr>
        <p:txBody>
          <a:bodyPr/>
          <a:lstStyle>
            <a:lvl1pPr marL="342900" indent="-342900">
              <a:buClr>
                <a:srgbClr val="0070C0"/>
              </a:buClr>
              <a:buFont typeface="Wingdings" charset="2"/>
              <a:buChar char="§"/>
              <a:defRPr/>
            </a:lvl1pPr>
            <a:lvl3pPr>
              <a:buClr>
                <a:srgbClr val="0070C0"/>
              </a:buCl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2176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182C83"/>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841848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32800" cy="1143000"/>
          </a:xfrm>
          <a:prstGeom prst="rect">
            <a:avLst/>
          </a:prstGeom>
        </p:spPr>
        <p:txBody>
          <a:bodyPr anchor="ctr"/>
          <a:lstStyle>
            <a:lvl1pPr algn="l">
              <a:lnSpc>
                <a:spcPct val="90000"/>
              </a:lnSpc>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2362201"/>
            <a:ext cx="53848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362201"/>
            <a:ext cx="53848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540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4000" b="1" cap="all">
                <a:solidFill>
                  <a:srgbClr val="182C8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1418591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nchor="ctr"/>
          <a:lstStyle>
            <a:lvl1pPr algn="l">
              <a:lnSpc>
                <a:spcPct val="90000"/>
              </a:lnSpc>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419350"/>
            <a:ext cx="5386917"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3059112"/>
            <a:ext cx="5386917"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419350"/>
            <a:ext cx="5389033"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3059112"/>
            <a:ext cx="5389033"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3486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042400" cy="1143000"/>
          </a:xfrm>
          <a:prstGeom prst="rect">
            <a:avLst/>
          </a:prstGeom>
        </p:spPr>
        <p:txBody>
          <a:bodyPr anchor="ctr"/>
          <a:lstStyle>
            <a:lvl1pPr algn="l">
              <a:lnSpc>
                <a:spcPct val="90000"/>
              </a:lnSpc>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6677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681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76400"/>
            <a:ext cx="10972800" cy="1143000"/>
          </a:xfrm>
          <a:prstGeom prst="rect">
            <a:avLst/>
          </a:prstGeom>
        </p:spPr>
        <p:txBody>
          <a:bodyPr/>
          <a:lstStyle>
            <a:lvl1pPr>
              <a:defRPr/>
            </a:lvl1pPr>
          </a:lstStyle>
          <a:p>
            <a:r>
              <a:rPr lang="en-US" dirty="0"/>
              <a:t>OSHA</a:t>
            </a:r>
          </a:p>
        </p:txBody>
      </p:sp>
    </p:spTree>
    <p:extLst>
      <p:ext uri="{BB962C8B-B14F-4D97-AF65-F5344CB8AC3E}">
        <p14:creationId xmlns:p14="http://schemas.microsoft.com/office/powerpoint/2010/main" val="408223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34530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6114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646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1951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09600" y="2209801"/>
            <a:ext cx="10972800" cy="3916363"/>
          </a:xfrm>
          <a:prstGeom prst="rect">
            <a:avLst/>
          </a:prstGeom>
        </p:spPr>
        <p:txBody>
          <a:bodyPr rtlCol="0">
            <a:normAutofit/>
          </a:bodyPr>
          <a:lstStyle/>
          <a:p>
            <a:pPr lvl="0"/>
            <a:endParaRPr lang="en-US" noProof="0"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charset="0"/>
              </a:defRPr>
            </a:lvl1pPr>
          </a:lstStyle>
          <a:p>
            <a:pPr>
              <a:defRPr/>
            </a:pPr>
            <a:fld id="{EFF41F2E-9D0C-4DA4-AF8D-2CFAABF83A2D}" type="slidenum">
              <a:rPr lang="en-US"/>
              <a:pPr>
                <a:defRPr/>
              </a:pPr>
              <a:t>‹#›</a:t>
            </a:fld>
            <a:endParaRPr lang="en-US" dirty="0"/>
          </a:p>
        </p:txBody>
      </p:sp>
    </p:spTree>
    <p:extLst>
      <p:ext uri="{BB962C8B-B14F-4D97-AF65-F5344CB8AC3E}">
        <p14:creationId xmlns:p14="http://schemas.microsoft.com/office/powerpoint/2010/main" val="271568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086600" cy="868362"/>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2362207"/>
            <a:ext cx="5384800" cy="3763963"/>
          </a:xfrm>
          <a:prstGeom prst="rect">
            <a:avLst/>
          </a:prstGeom>
        </p:spPr>
        <p:txBody>
          <a:bodyPr/>
          <a:lstStyle>
            <a:lvl1pPr marL="342891" indent="-342891">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62207"/>
            <a:ext cx="5384800" cy="3763963"/>
          </a:xfrm>
          <a:prstGeom prst="rect">
            <a:avLst/>
          </a:prstGeom>
        </p:spPr>
        <p:txBody>
          <a:bodyPr/>
          <a:lstStyle>
            <a:lvl1pPr marL="342891" indent="-342891">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114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34200" cy="944562"/>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2419350"/>
            <a:ext cx="5386917" cy="639762"/>
          </a:xfrm>
          <a:prstGeom prst="rect">
            <a:avLst/>
          </a:prstGeom>
        </p:spPr>
        <p:txBody>
          <a:bodyPr anchor="b"/>
          <a:lstStyle>
            <a:lvl1pPr marL="0" indent="0">
              <a:buNone/>
              <a:defRPr sz="2400" b="1">
                <a:solidFill>
                  <a:srgbClr val="182C8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059112"/>
            <a:ext cx="5386917" cy="2960688"/>
          </a:xfrm>
          <a:prstGeom prst="rect">
            <a:avLst/>
          </a:prstGeom>
        </p:spPr>
        <p:txBody>
          <a:bodyPr/>
          <a:lstStyle>
            <a:lvl1pPr marL="342891" indent="-342891">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2419350"/>
            <a:ext cx="5389033" cy="639762"/>
          </a:xfrm>
          <a:prstGeom prst="rect">
            <a:avLst/>
          </a:prstGeom>
        </p:spPr>
        <p:txBody>
          <a:bodyPr anchor="b"/>
          <a:lstStyle>
            <a:lvl1pPr marL="0" indent="0">
              <a:buNone/>
              <a:defRPr sz="2400" b="1">
                <a:solidFill>
                  <a:srgbClr val="182C8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2" y="3059112"/>
            <a:ext cx="5389033" cy="2960688"/>
          </a:xfrm>
          <a:prstGeom prst="rect">
            <a:avLst/>
          </a:prstGeom>
        </p:spPr>
        <p:txBody>
          <a:bodyPr/>
          <a:lstStyle>
            <a:lvl1pPr marL="342891" indent="-342891">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0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315200" cy="792162"/>
          </a:xfrm>
          <a:prstGeom prst="rect">
            <a:avLst/>
          </a:prstGeom>
        </p:spPr>
        <p:txBody>
          <a:bodyPr anchor="ctr"/>
          <a:lstStyle>
            <a:lvl1pPr algn="l">
              <a:lnSpc>
                <a:spcPct val="9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0630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41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April 2009 165"/>
          <p:cNvPicPr>
            <a:picLocks noChangeAspect="1" noChangeArrowheads="1"/>
          </p:cNvPicPr>
          <p:nvPr/>
        </p:nvPicPr>
        <p:blipFill>
          <a:blip r:embed="rId2" cstate="email">
            <a:extLst>
              <a:ext uri="{28A0092B-C50C-407E-A947-70E740481C1C}">
                <a14:useLocalDpi xmlns:a14="http://schemas.microsoft.com/office/drawing/2010/main" val="0"/>
              </a:ext>
            </a:extLst>
          </a:blip>
          <a:srcRect l="12372"/>
          <a:stretch>
            <a:fillRect/>
          </a:stretch>
        </p:blipFill>
        <p:spPr bwMode="auto">
          <a:xfrm>
            <a:off x="1" y="2292350"/>
            <a:ext cx="287866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243668" y="2292350"/>
            <a:ext cx="9948333" cy="2586038"/>
            <a:chOff x="1060" y="1444"/>
            <a:chExt cx="4700" cy="1629"/>
          </a:xfrm>
        </p:grpSpPr>
        <p:pic>
          <p:nvPicPr>
            <p:cNvPr id="6" name="Picture 4" descr="April 2009 165"/>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l="79208"/>
            <a:stretch>
              <a:fillRect/>
            </a:stretch>
          </p:blipFill>
          <p:spPr bwMode="auto">
            <a:xfrm>
              <a:off x="1060" y="1445"/>
              <a:ext cx="1141"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pril 2009 165"/>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79167"/>
            <a:stretch>
              <a:fillRect/>
            </a:stretch>
          </p:blipFill>
          <p:spPr bwMode="auto">
            <a:xfrm flipH="1">
              <a:off x="2195" y="1444"/>
              <a:ext cx="1151"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pril 2009 165"/>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79167"/>
            <a:stretch>
              <a:fillRect/>
            </a:stretch>
          </p:blipFill>
          <p:spPr bwMode="auto">
            <a:xfrm>
              <a:off x="3346" y="1444"/>
              <a:ext cx="1152"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April 2009 165"/>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79167"/>
            <a:stretch>
              <a:fillRect/>
            </a:stretch>
          </p:blipFill>
          <p:spPr bwMode="auto">
            <a:xfrm flipH="1">
              <a:off x="4490" y="1444"/>
              <a:ext cx="1151"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pril 2009 16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l="79167" r="18784"/>
            <a:stretch>
              <a:fillRect/>
            </a:stretch>
          </p:blipFill>
          <p:spPr bwMode="auto">
            <a:xfrm>
              <a:off x="5635" y="1444"/>
              <a:ext cx="125"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1" descr="IMG_009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0" y="536582"/>
            <a:ext cx="1930400" cy="14446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2" descr="IMG_00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9838" y="533407"/>
            <a:ext cx="1926167" cy="14446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3" descr="DSC_00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9600" y="787400"/>
            <a:ext cx="1828800" cy="965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4" descr="DSC_0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787407"/>
            <a:ext cx="1828800" cy="9683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5" descr="DSC_000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3600" y="787407"/>
            <a:ext cx="1828800" cy="9683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6" descr="IMG_004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7605" y="5260982"/>
            <a:ext cx="1621367" cy="1216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7" descr="IMG_004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2000" y="5260982"/>
            <a:ext cx="2133600" cy="1216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8" descr="Kevin 00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68805" y="5260982"/>
            <a:ext cx="1621367" cy="1216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0" descr="Group 2 02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26400" y="5257807"/>
            <a:ext cx="2133600" cy="1216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1"/>
          <p:cNvSpPr>
            <a:spLocks noChangeArrowheads="1"/>
          </p:cNvSpPr>
          <p:nvPr/>
        </p:nvSpPr>
        <p:spPr bwMode="auto">
          <a:xfrm>
            <a:off x="0" y="-9525"/>
            <a:ext cx="12192000" cy="155575"/>
          </a:xfrm>
          <a:prstGeom prst="rect">
            <a:avLst/>
          </a:prstGeom>
          <a:solidFill>
            <a:srgbClr val="FF99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Arial" panose="020B0604020202020204" pitchFamily="34" charset="0"/>
            </a:endParaRPr>
          </a:p>
        </p:txBody>
      </p:sp>
      <p:sp>
        <p:nvSpPr>
          <p:cNvPr id="22" name="Rectangle 22"/>
          <p:cNvSpPr>
            <a:spLocks noChangeArrowheads="1"/>
          </p:cNvSpPr>
          <p:nvPr/>
        </p:nvSpPr>
        <p:spPr bwMode="auto">
          <a:xfrm>
            <a:off x="0" y="6731007"/>
            <a:ext cx="12192000" cy="136525"/>
          </a:xfrm>
          <a:prstGeom prst="rect">
            <a:avLst/>
          </a:prstGeom>
          <a:solidFill>
            <a:srgbClr val="FF99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Arial" panose="020B0604020202020204" pitchFamily="34" charset="0"/>
            </a:endParaRPr>
          </a:p>
        </p:txBody>
      </p:sp>
      <p:sp>
        <p:nvSpPr>
          <p:cNvPr id="23" name="Line 23"/>
          <p:cNvSpPr>
            <a:spLocks noChangeShapeType="1"/>
          </p:cNvSpPr>
          <p:nvPr/>
        </p:nvSpPr>
        <p:spPr bwMode="auto">
          <a:xfrm>
            <a:off x="0" y="2286000"/>
            <a:ext cx="1219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p:cNvSpPr>
            <a:spLocks noChangeShapeType="1"/>
          </p:cNvSpPr>
          <p:nvPr/>
        </p:nvSpPr>
        <p:spPr bwMode="auto">
          <a:xfrm>
            <a:off x="0" y="4876800"/>
            <a:ext cx="1219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Rectangle 9"/>
          <p:cNvSpPr>
            <a:spLocks noGrp="1" noChangeArrowheads="1"/>
          </p:cNvSpPr>
          <p:nvPr>
            <p:ph type="ctrTitle"/>
          </p:nvPr>
        </p:nvSpPr>
        <p:spPr>
          <a:xfrm>
            <a:off x="914400" y="2282832"/>
            <a:ext cx="10363200" cy="1470025"/>
          </a:xfrm>
          <a:noFill/>
          <a:extLst>
            <a:ext uri="{909E8E84-426E-40DD-AFC4-6F175D3DCCD1}">
              <a14:hiddenFill xmlns:a14="http://schemas.microsoft.com/office/drawing/2010/main">
                <a:solidFill>
                  <a:schemeClr val="accent1"/>
                </a:solidFill>
              </a14:hiddenFill>
            </a:ext>
          </a:extLst>
        </p:spPr>
        <p:txBody>
          <a:bodyPr/>
          <a:lstStyle>
            <a:lvl1pPr>
              <a:defRPr/>
            </a:lvl1pPr>
          </a:lstStyle>
          <a:p>
            <a:pPr lvl="0"/>
            <a:r>
              <a:rPr lang="en-US" noProof="0" dirty="0"/>
              <a:t>Click to edit Master title style</a:t>
            </a:r>
          </a:p>
        </p:txBody>
      </p:sp>
      <p:sp>
        <p:nvSpPr>
          <p:cNvPr id="5130" name="Rectangle 10"/>
          <p:cNvSpPr>
            <a:spLocks noGrp="1" noChangeArrowheads="1"/>
          </p:cNvSpPr>
          <p:nvPr>
            <p:ph type="subTitle" idx="1"/>
          </p:nvPr>
        </p:nvSpPr>
        <p:spPr>
          <a:xfrm>
            <a:off x="1828800" y="4038600"/>
            <a:ext cx="8534400" cy="838200"/>
          </a:xfrm>
        </p:spPr>
        <p:txBody>
          <a:bodyPr/>
          <a:lstStyle>
            <a:lvl1pPr marL="0" indent="0" algn="ctr">
              <a:buFontTx/>
              <a:buNone/>
              <a:defRPr b="1"/>
            </a:lvl1pPr>
          </a:lstStyle>
          <a:p>
            <a:pPr lvl="0"/>
            <a:r>
              <a:rPr lang="en-US" noProof="0"/>
              <a:t>Click to edit Master subtitle style</a:t>
            </a:r>
          </a:p>
        </p:txBody>
      </p:sp>
    </p:spTree>
    <p:extLst>
      <p:ext uri="{BB962C8B-B14F-4D97-AF65-F5344CB8AC3E}">
        <p14:creationId xmlns:p14="http://schemas.microsoft.com/office/powerpoint/2010/main" val="218857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sldNum" sz="quarter" idx="10"/>
          </p:nvPr>
        </p:nvSpPr>
        <p:spPr/>
        <p:txBody>
          <a:bodyPr/>
          <a:lstStyle>
            <a:lvl1pPr>
              <a:defRPr/>
            </a:lvl1pPr>
          </a:lstStyle>
          <a:p>
            <a:fld id="{2A51FF8F-7C06-4730-A72A-CC7990152079}" type="slidenum">
              <a:rPr lang="en-US" altLang="en-US"/>
              <a:pPr/>
              <a:t>‹#›</a:t>
            </a:fld>
            <a:endParaRPr lang="en-US" altLang="en-US"/>
          </a:p>
        </p:txBody>
      </p:sp>
    </p:spTree>
    <p:extLst>
      <p:ext uri="{BB962C8B-B14F-4D97-AF65-F5344CB8AC3E}">
        <p14:creationId xmlns:p14="http://schemas.microsoft.com/office/powerpoint/2010/main" val="172207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image" Target="../media/image9.png"/><Relationship Id="rId3" Type="http://schemas.openxmlformats.org/officeDocument/2006/relationships/slideLayout" Target="../slideLayouts/slideLayout10.xml"/><Relationship Id="rId21" Type="http://schemas.openxmlformats.org/officeDocument/2006/relationships/image" Target="../media/image4.jpe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image" Target="../media/image8.jpeg"/><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7.jpe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image" Target="../media/image6.jpeg"/><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image" Target="../media/image5.jpeg"/><Relationship Id="rId27"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resentation_top.jpg"/>
          <p:cNvPicPr>
            <a:picLocks noChangeAspect="1"/>
          </p:cNvPicPr>
          <p:nvPr userDrawn="1"/>
        </p:nvPicPr>
        <p:blipFill rotWithShape="1">
          <a:blip r:embed="rId9" cstate="email">
            <a:extLst>
              <a:ext uri="{28A0092B-C50C-407E-A947-70E740481C1C}">
                <a14:useLocalDpi xmlns:a14="http://schemas.microsoft.com/office/drawing/2010/main" val="0"/>
              </a:ext>
            </a:extLst>
          </a:blip>
          <a:srcRect r="4762"/>
          <a:stretch/>
        </p:blipFill>
        <p:spPr>
          <a:xfrm>
            <a:off x="-3" y="7"/>
            <a:ext cx="12228576" cy="2216429"/>
          </a:xfrm>
          <a:prstGeom prst="rect">
            <a:avLst/>
          </a:prstGeom>
        </p:spPr>
      </p:pic>
      <p:pic>
        <p:nvPicPr>
          <p:cNvPr id="2" name="Picture 1"/>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9601659" y="6096000"/>
            <a:ext cx="2574177" cy="6598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11" r:id="rId7"/>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189" algn="ctr" rtl="0" fontAlgn="base">
        <a:spcBef>
          <a:spcPct val="0"/>
        </a:spcBef>
        <a:spcAft>
          <a:spcPct val="0"/>
        </a:spcAft>
        <a:defRPr sz="4000" b="1">
          <a:solidFill>
            <a:schemeClr val="accent2"/>
          </a:solidFill>
          <a:latin typeface="Arial" charset="0"/>
        </a:defRPr>
      </a:lvl6pPr>
      <a:lvl7pPr marL="914377" algn="ctr" rtl="0" fontAlgn="base">
        <a:spcBef>
          <a:spcPct val="0"/>
        </a:spcBef>
        <a:spcAft>
          <a:spcPct val="0"/>
        </a:spcAft>
        <a:defRPr sz="4000" b="1">
          <a:solidFill>
            <a:schemeClr val="accent2"/>
          </a:solidFill>
          <a:latin typeface="Arial" charset="0"/>
        </a:defRPr>
      </a:lvl7pPr>
      <a:lvl8pPr marL="1371566" algn="ctr" rtl="0" fontAlgn="base">
        <a:spcBef>
          <a:spcPct val="0"/>
        </a:spcBef>
        <a:spcAft>
          <a:spcPct val="0"/>
        </a:spcAft>
        <a:defRPr sz="4000" b="1">
          <a:solidFill>
            <a:schemeClr val="accent2"/>
          </a:solidFill>
          <a:latin typeface="Arial" charset="0"/>
        </a:defRPr>
      </a:lvl8pPr>
      <a:lvl9pPr marL="1828754" algn="ctr" rtl="0" fontAlgn="base">
        <a:spcBef>
          <a:spcPct val="0"/>
        </a:spcBef>
        <a:spcAft>
          <a:spcPct val="0"/>
        </a:spcAft>
        <a:defRPr sz="4000" b="1">
          <a:solidFill>
            <a:schemeClr val="accent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charset="0"/>
        </a:defRPr>
      </a:lvl2pPr>
      <a:lvl3pPr marL="1142971" indent="-228594" algn="l" rtl="0" eaLnBrk="0" fontAlgn="base" hangingPunct="0">
        <a:spcBef>
          <a:spcPct val="20000"/>
        </a:spcBef>
        <a:spcAft>
          <a:spcPct val="0"/>
        </a:spcAft>
        <a:buChar char="•"/>
        <a:defRPr sz="2400">
          <a:solidFill>
            <a:schemeClr val="tx1"/>
          </a:solidFill>
          <a:latin typeface="+mn-lt"/>
          <a:ea typeface="ＭＳ Ｐゴシック" charset="0"/>
        </a:defRPr>
      </a:lvl3pPr>
      <a:lvl4pPr marL="1600160" indent="-228594" algn="l" rtl="0" eaLnBrk="0" fontAlgn="base" hangingPunct="0">
        <a:spcBef>
          <a:spcPct val="20000"/>
        </a:spcBef>
        <a:spcAft>
          <a:spcPct val="0"/>
        </a:spcAft>
        <a:buChar char="–"/>
        <a:defRPr sz="2000">
          <a:solidFill>
            <a:schemeClr val="tx1"/>
          </a:solidFill>
          <a:latin typeface="+mn-lt"/>
          <a:ea typeface="ＭＳ Ｐゴシック" charset="0"/>
        </a:defRPr>
      </a:lvl4pPr>
      <a:lvl5pPr marL="2057349" indent="-228594" algn="l" rtl="0" eaLnBrk="0" fontAlgn="base" hangingPunct="0">
        <a:spcBef>
          <a:spcPct val="20000"/>
        </a:spcBef>
        <a:spcAft>
          <a:spcPct val="0"/>
        </a:spcAft>
        <a:buChar char="»"/>
        <a:defRPr sz="2000">
          <a:solidFill>
            <a:schemeClr val="tx1"/>
          </a:solidFill>
          <a:latin typeface="+mn-lt"/>
          <a:ea typeface="ＭＳ Ｐゴシック"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0" y="6248400"/>
            <a:ext cx="10668000" cy="457200"/>
          </a:xfrm>
          <a:prstGeom prst="rect">
            <a:avLst/>
          </a:prstGeom>
          <a:gradFill rotWithShape="1">
            <a:gsLst>
              <a:gs pos="0">
                <a:srgbClr val="EAEAEA"/>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a:solidFill>
                <a:srgbClr val="000000"/>
              </a:solidFill>
              <a:latin typeface="Arial" panose="020B0604020202020204" pitchFamily="34" charset="0"/>
            </a:endParaRPr>
          </a:p>
        </p:txBody>
      </p:sp>
      <p:grpSp>
        <p:nvGrpSpPr>
          <p:cNvPr id="1027" name="Group 3"/>
          <p:cNvGrpSpPr>
            <a:grpSpLocks/>
          </p:cNvGrpSpPr>
          <p:nvPr/>
        </p:nvGrpSpPr>
        <p:grpSpPr bwMode="auto">
          <a:xfrm>
            <a:off x="1727200" y="7"/>
            <a:ext cx="10464800" cy="1444625"/>
            <a:chOff x="816" y="0"/>
            <a:chExt cx="4898" cy="910"/>
          </a:xfrm>
        </p:grpSpPr>
        <p:pic>
          <p:nvPicPr>
            <p:cNvPr id="1033" name="Picture 4" descr="P5045039"/>
            <p:cNvPicPr>
              <a:picLocks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632" y="0"/>
              <a:ext cx="818"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pic>
          <p:nvPicPr>
            <p:cNvPr id="1034" name="Picture 5" descr="108"/>
            <p:cNvPicPr>
              <a:picLocks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448" y="0"/>
              <a:ext cx="818"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pic>
          <p:nvPicPr>
            <p:cNvPr id="1035" name="Picture 6" descr="DSCN1216"/>
            <p:cNvPicPr>
              <a:picLocks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080" y="0"/>
              <a:ext cx="818" cy="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77251" dir="16767739" algn="ctr" rotWithShape="0">
                      <a:srgbClr val="808080">
                        <a:alpha val="50000"/>
                      </a:srgbClr>
                    </a:outerShdw>
                  </a:effectLst>
                </a14:hiddenEffects>
              </a:ext>
            </a:extLst>
          </p:spPr>
        </p:pic>
        <p:pic>
          <p:nvPicPr>
            <p:cNvPr id="1036" name="Picture 7" descr="DSC_0001"/>
            <p:cNvPicPr>
              <a:picLocks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264" y="0"/>
              <a:ext cx="818"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 descr="DSC_0007"/>
            <p:cNvPicPr>
              <a:picLocks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816" y="0"/>
              <a:ext cx="818"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9" descr="DSC_0021"/>
            <p:cNvPicPr>
              <a:picLocks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896" y="0"/>
              <a:ext cx="818"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8" name="Rectangle 10"/>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sldNum" sz="quarter" idx="4"/>
          </p:nvPr>
        </p:nvSpPr>
        <p:spPr bwMode="auto">
          <a:xfrm>
            <a:off x="8737600" y="63055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Arial" panose="020B0604020202020204" pitchFamily="34" charset="0"/>
              </a:defRPr>
            </a:lvl1pPr>
          </a:lstStyle>
          <a:p>
            <a:fld id="{C4EB650D-57F7-402B-AD19-A03366C4F647}" type="slidenum">
              <a:rPr lang="en-US" altLang="en-US"/>
              <a:pPr/>
              <a:t>‹#›</a:t>
            </a:fld>
            <a:endParaRPr lang="en-US" altLang="en-US"/>
          </a:p>
        </p:txBody>
      </p:sp>
      <p:pic>
        <p:nvPicPr>
          <p:cNvPr id="1030" name="Picture 12" descr="osha2"/>
          <p:cNvPicPr>
            <a:picLocks noChangeAspect="1" noChangeArrowheads="1"/>
          </p:cNvPicPr>
          <p:nvPr userDrawn="1"/>
        </p:nvPicPr>
        <p:blipFill>
          <a:blip r:embed="rId26" cstate="email">
            <a:clrChange>
              <a:clrFrom>
                <a:srgbClr val="FFFFFF"/>
              </a:clrFrom>
              <a:clrTo>
                <a:srgbClr val="FFFFFF">
                  <a:alpha val="0"/>
                </a:srgbClr>
              </a:clrTo>
            </a:clrChange>
            <a:extLst>
              <a:ext uri="{28A0092B-C50C-407E-A947-70E740481C1C}">
                <a14:useLocalDpi xmlns:a14="http://schemas.microsoft.com/office/drawing/2010/main" val="0"/>
              </a:ext>
            </a:extLst>
          </a:blip>
          <a:srcRect t="10638" b="12766"/>
          <a:stretch>
            <a:fillRect/>
          </a:stretch>
        </p:blipFill>
        <p:spPr bwMode="auto">
          <a:xfrm>
            <a:off x="609600" y="6248400"/>
            <a:ext cx="1320801" cy="47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Kevin 00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12700"/>
            <a:ext cx="1744133" cy="1447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110" name="Rectangle 14"/>
          <p:cNvSpPr>
            <a:spLocks noGrp="1" noChangeArrowheads="1"/>
          </p:cNvSpPr>
          <p:nvPr>
            <p:ph type="title"/>
          </p:nvPr>
        </p:nvSpPr>
        <p:spPr bwMode="auto">
          <a:xfrm>
            <a:off x="609600" y="195263"/>
            <a:ext cx="10972800" cy="1143000"/>
          </a:xfrm>
          <a:prstGeom prst="rect">
            <a:avLst/>
          </a:prstGeom>
          <a:gradFill rotWithShape="1">
            <a:gsLst>
              <a:gs pos="0">
                <a:schemeClr val="bg1">
                  <a:alpha val="89999"/>
                </a:schemeClr>
              </a:gs>
              <a:gs pos="100000">
                <a:schemeClr val="bg1">
                  <a:gamma/>
                  <a:shade val="46275"/>
                  <a:invGamma/>
                  <a:alpha val="89999"/>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0802106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alibri" pitchFamily="34" charset="0"/>
        </a:defRPr>
      </a:lvl2pPr>
      <a:lvl3pPr algn="ctr" rtl="0" eaLnBrk="0" fontAlgn="base" hangingPunct="0">
        <a:spcBef>
          <a:spcPct val="0"/>
        </a:spcBef>
        <a:spcAft>
          <a:spcPct val="0"/>
        </a:spcAft>
        <a:defRPr sz="3600" b="1">
          <a:solidFill>
            <a:schemeClr val="tx2"/>
          </a:solidFill>
          <a:latin typeface="Calibri" pitchFamily="34" charset="0"/>
        </a:defRPr>
      </a:lvl3pPr>
      <a:lvl4pPr algn="ctr" rtl="0" eaLnBrk="0" fontAlgn="base" hangingPunct="0">
        <a:spcBef>
          <a:spcPct val="0"/>
        </a:spcBef>
        <a:spcAft>
          <a:spcPct val="0"/>
        </a:spcAft>
        <a:defRPr sz="3600" b="1">
          <a:solidFill>
            <a:schemeClr val="tx2"/>
          </a:solidFill>
          <a:latin typeface="Calibri" pitchFamily="34" charset="0"/>
        </a:defRPr>
      </a:lvl4pPr>
      <a:lvl5pPr algn="ctr" rtl="0" eaLnBrk="0" fontAlgn="base" hangingPunct="0">
        <a:spcBef>
          <a:spcPct val="0"/>
        </a:spcBef>
        <a:spcAft>
          <a:spcPct val="0"/>
        </a:spcAft>
        <a:defRPr sz="3600" b="1">
          <a:solidFill>
            <a:schemeClr val="tx2"/>
          </a:solidFill>
          <a:latin typeface="Calibri" pitchFamily="34" charset="0"/>
        </a:defRPr>
      </a:lvl5pPr>
      <a:lvl6pPr marL="457189" algn="ctr" rtl="0" fontAlgn="base">
        <a:spcBef>
          <a:spcPct val="0"/>
        </a:spcBef>
        <a:spcAft>
          <a:spcPct val="0"/>
        </a:spcAft>
        <a:defRPr sz="3600" b="1">
          <a:solidFill>
            <a:schemeClr val="tx2"/>
          </a:solidFill>
          <a:latin typeface="Calibri" pitchFamily="34" charset="0"/>
        </a:defRPr>
      </a:lvl6pPr>
      <a:lvl7pPr marL="914377" algn="ctr" rtl="0" fontAlgn="base">
        <a:spcBef>
          <a:spcPct val="0"/>
        </a:spcBef>
        <a:spcAft>
          <a:spcPct val="0"/>
        </a:spcAft>
        <a:defRPr sz="3600" b="1">
          <a:solidFill>
            <a:schemeClr val="tx2"/>
          </a:solidFill>
          <a:latin typeface="Calibri" pitchFamily="34" charset="0"/>
        </a:defRPr>
      </a:lvl7pPr>
      <a:lvl8pPr marL="1371566" algn="ctr" rtl="0" fontAlgn="base">
        <a:spcBef>
          <a:spcPct val="0"/>
        </a:spcBef>
        <a:spcAft>
          <a:spcPct val="0"/>
        </a:spcAft>
        <a:defRPr sz="3600" b="1">
          <a:solidFill>
            <a:schemeClr val="tx2"/>
          </a:solidFill>
          <a:latin typeface="Calibri" pitchFamily="34" charset="0"/>
        </a:defRPr>
      </a:lvl8pPr>
      <a:lvl9pPr marL="1828754" algn="ctr" rtl="0" fontAlgn="base">
        <a:spcBef>
          <a:spcPct val="0"/>
        </a:spcBef>
        <a:spcAft>
          <a:spcPct val="0"/>
        </a:spcAft>
        <a:defRPr sz="3600" b="1">
          <a:solidFill>
            <a:schemeClr val="tx2"/>
          </a:solidFill>
          <a:latin typeface="Calibri" pitchFamily="34" charset="0"/>
        </a:defRPr>
      </a:lvl9pPr>
    </p:titleStyle>
    <p:bodyStyle>
      <a:lvl1pPr marL="342891" indent="-342891" algn="l" rtl="0" eaLnBrk="0" fontAlgn="base" hangingPunct="0">
        <a:spcBef>
          <a:spcPct val="20000"/>
        </a:spcBef>
        <a:spcAft>
          <a:spcPct val="0"/>
        </a:spcAft>
        <a:buChar char="•"/>
        <a:defRPr sz="28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400">
          <a:solidFill>
            <a:schemeClr val="tx1"/>
          </a:solidFill>
          <a:latin typeface="+mn-lt"/>
        </a:defRPr>
      </a:lvl2pPr>
      <a:lvl3pPr marL="1142971" indent="-228594" algn="l" rtl="0" eaLnBrk="0" fontAlgn="base" hangingPunct="0">
        <a:spcBef>
          <a:spcPct val="20000"/>
        </a:spcBef>
        <a:spcAft>
          <a:spcPct val="0"/>
        </a:spcAft>
        <a:buChar char="•"/>
        <a:defRPr sz="20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p:nvPicPr>
        <p:blipFill>
          <a:blip r:embed="rId15" cstate="email">
            <a:extLst>
              <a:ext uri="{28A0092B-C50C-407E-A947-70E740481C1C}">
                <a14:useLocalDpi xmlns:a14="http://schemas.microsoft.com/office/drawing/2010/main" val="0"/>
              </a:ext>
            </a:extLst>
          </a:blip>
          <a:stretch>
            <a:fillRect/>
          </a:stretch>
        </p:blipFill>
        <p:spPr bwMode="auto">
          <a:xfrm>
            <a:off x="9245600" y="6248400"/>
            <a:ext cx="2540000"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p:nvPicPr>
        <p:blipFill rotWithShape="1">
          <a:blip r:embed="rId16" cstate="email">
            <a:extLst>
              <a:ext uri="{28A0092B-C50C-407E-A947-70E740481C1C}">
                <a14:useLocalDpi xmlns:a14="http://schemas.microsoft.com/office/drawing/2010/main" val="0"/>
              </a:ext>
            </a:extLst>
          </a:blip>
          <a:srcRect r="4762"/>
          <a:stretch/>
        </p:blipFill>
        <p:spPr>
          <a:xfrm>
            <a:off x="-3" y="1"/>
            <a:ext cx="12228576" cy="2216429"/>
          </a:xfrm>
          <a:prstGeom prst="rect">
            <a:avLst/>
          </a:prstGeom>
        </p:spPr>
      </p:pic>
    </p:spTree>
    <p:extLst>
      <p:ext uri="{BB962C8B-B14F-4D97-AF65-F5344CB8AC3E}">
        <p14:creationId xmlns:p14="http://schemas.microsoft.com/office/powerpoint/2010/main" val="155554237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ctr" rtl="0" eaLnBrk="1" fontAlgn="base" hangingPunct="1">
        <a:spcBef>
          <a:spcPct val="0"/>
        </a:spcBef>
        <a:spcAft>
          <a:spcPct val="0"/>
        </a:spcAft>
        <a:defRPr sz="4000" b="1">
          <a:solidFill>
            <a:schemeClr val="accent2"/>
          </a:solidFill>
          <a:latin typeface="+mj-lt"/>
          <a:ea typeface="ＭＳ Ｐゴシック" charset="0"/>
          <a:cs typeface="+mj-cs"/>
        </a:defRPr>
      </a:lvl1pPr>
      <a:lvl2pPr algn="ctr" rtl="0" eaLnBrk="1" fontAlgn="base" hangingPunct="1">
        <a:spcBef>
          <a:spcPct val="0"/>
        </a:spcBef>
        <a:spcAft>
          <a:spcPct val="0"/>
        </a:spcAft>
        <a:defRPr sz="4000" b="1">
          <a:solidFill>
            <a:schemeClr val="accent2"/>
          </a:solidFill>
          <a:latin typeface="Arial" charset="0"/>
          <a:ea typeface="ＭＳ Ｐゴシック" charset="0"/>
        </a:defRPr>
      </a:lvl2pPr>
      <a:lvl3pPr algn="ctr" rtl="0" eaLnBrk="1" fontAlgn="base" hangingPunct="1">
        <a:spcBef>
          <a:spcPct val="0"/>
        </a:spcBef>
        <a:spcAft>
          <a:spcPct val="0"/>
        </a:spcAft>
        <a:defRPr sz="4000" b="1">
          <a:solidFill>
            <a:schemeClr val="accent2"/>
          </a:solidFill>
          <a:latin typeface="Arial" charset="0"/>
          <a:ea typeface="ＭＳ Ｐゴシック" charset="0"/>
        </a:defRPr>
      </a:lvl3pPr>
      <a:lvl4pPr algn="ctr" rtl="0" eaLnBrk="1" fontAlgn="base" hangingPunct="1">
        <a:spcBef>
          <a:spcPct val="0"/>
        </a:spcBef>
        <a:spcAft>
          <a:spcPct val="0"/>
        </a:spcAft>
        <a:defRPr sz="4000" b="1">
          <a:solidFill>
            <a:schemeClr val="accent2"/>
          </a:solidFill>
          <a:latin typeface="Arial" charset="0"/>
          <a:ea typeface="ＭＳ Ｐゴシック" charset="0"/>
        </a:defRPr>
      </a:lvl4pPr>
      <a:lvl5pPr algn="ctr" rtl="0" eaLnBrk="1" fontAlgn="base" hangingPunct="1">
        <a:spcBef>
          <a:spcPct val="0"/>
        </a:spcBef>
        <a:spcAft>
          <a:spcPct val="0"/>
        </a:spcAft>
        <a:defRPr sz="4000" b="1">
          <a:solidFill>
            <a:schemeClr val="accent2"/>
          </a:solidFill>
          <a:latin typeface="Arial" charset="0"/>
          <a:ea typeface="ＭＳ Ｐゴシック"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wcvb.com/article/company-involved-in-deadly-boston-trench-incident-fined-for-serious-willful-safety-violations-osha-records-show/3562185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nwzaw.org/" TargetMode="External"/><Relationship Id="rId4" Type="http://schemas.openxmlformats.org/officeDocument/2006/relationships/hyperlink" Target="https://gcc02.safelinks.protection.outlook.com/?url=https%3A%2F%2Fwww.osha.gov%2Fhighway-workzones&amp;data=04%7C01%7CBarletta.Peter%40dol.gov%7C22be8fb8f7774250325208da141cfbbe%7C75a6305472044e0c9126adab971d4aca%7C0%7C0%7C637844411974974816%7CUnknown%7CTWFpbGZsb3d8eyJWIjoiMC4wLjAwMDAiLCJQIjoiV2luMzIiLCJBTiI6Ik1haWwiLCJXVCI6Mn0%3D%7C3000&amp;sdata=YewsWMeWE24girZ%2FqJWBMr%2BjlHwZENEo3RXyQiPmeiw%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gcc02.safelinks.protection.outlook.com/?url=https%3A%2F%2Fbronx.news12.com%2Fconstruction-company-faces-over-70-000-in-fines-over-fatal-trench-collapse-in-central-valley&amp;data=04%7C01%7CBarletta.Peter%40dol.gov%7C7233bc1ef26147402f2408d984e3abfc%7C75a6305472044e0c9126adab971d4aca%7C0%7C0%7C637686936296122810%7CUnknown%7CTWFpbGZsb3d8eyJWIjoiMC4wLjAwMDAiLCJQIjoiV2luMzIiLCJBTiI6Ik1haWwiLCJXVCI6Mn0%3D%7C1000&amp;sdata=mCUnGw2DEFxrEiHjBgxqgETYKr0tygz30KBvDaCx%2FOY%3D&amp;reserved=0" TargetMode="External"/><Relationship Id="rId7" Type="http://schemas.openxmlformats.org/officeDocument/2006/relationships/hyperlink" Target="https://gcc02.safelinks.protection.outlook.com/?url=https%3A%2F%2Fpatch.com%2Fnew-york%2Flarchmont%2Fworker-trapped-trench-cave-mamaroneck-construction-site&amp;data=04%7C01%7CBarletta.Peter%40dol.gov%7Cddbf0bd017444cef216108d90fce3329%7C75a6305472044e0c9126adab971d4aca%7C0%7C0%7C637558201173375402%7CUnknown%7CTWFpbGZsb3d8eyJWIjoiMC4wLjAwMDAiLCJQIjoiV2luMzIiLCJBTiI6Ik1haWwiLCJXVCI6Mn0%3D%7C1000&amp;sdata=hcj4jt31Z7GmJGyT7J6yW%2BDv5En7sJGxSdp81jg5UUw%3D&amp;reserved=0" TargetMode="External"/><Relationship Id="rId2" Type="http://schemas.openxmlformats.org/officeDocument/2006/relationships/hyperlink" Target="https://gcc02.safelinks.protection.outlook.com/?url=https%3A%2F%2Fwww.usnews.com%2Fnews%2Fbest-states%2Fnorth-carolina%2Farticles%2F2021-05-20%2Fconstruction-worker-dies-in-north-carolina-trench-collapse&amp;data=04%7C01%7CBarletta.Peter%40dol.gov%7C5efc52c251d54f0a856008d91b91c003%7C75a6305472044e0c9126adab971d4aca%7C0%7C0%7C637571135740698213%7CUnknown%7CTWFpbGZsb3d8eyJWIjoiMC4wLjAwMDAiLCJQIjoiV2luMzIiLCJBTiI6Ik1haWwiLCJXVCI6Mn0%3D%7C1000&amp;sdata=GWVy9IEvNF9SP3Mxk1vUq6YQv9qE%2BCdE6%2FEgf43sENo%3D&amp;reserved=0" TargetMode="External"/><Relationship Id="rId1" Type="http://schemas.openxmlformats.org/officeDocument/2006/relationships/slideLayout" Target="../slideLayouts/slideLayout7.xml"/><Relationship Id="rId6" Type="http://schemas.openxmlformats.org/officeDocument/2006/relationships/hyperlink" Target="https://gcc02.safelinks.protection.outlook.com/?url=https%3A%2F%2Fwww.oregonlive.com%2Fclackamascounty%2F2021%2F02%2Fworker-dies-after-being-crushed-by-excavator-in-boring.html&amp;data=04%7C01%7CBarletta.Peter%40dol.gov%7C2e3de5f907464f43562508d8da5f555c%7C75a6305472044e0c9126adab971d4aca%7C0%7C0%7C637499450516289918%7CUnknown%7CTWFpbGZsb3d8eyJWIjoiMC4wLjAwMDAiLCJQIjoiV2luMzIiLCJBTiI6Ik1haWwiLCJXVCI6Mn0%3D%7C1000&amp;sdata=WmIikktWOVHdfzWolNVFC2IugysKyLXGp79lsYILEiE%3D&amp;reserved=0" TargetMode="External"/><Relationship Id="rId5" Type="http://schemas.openxmlformats.org/officeDocument/2006/relationships/hyperlink" Target="https://gcc02.safelinks.protection.outlook.com/?url=https%3A%2F%2Fwww.miamiherald.com%2Fnews%2Fnation-world%2Fnational%2Farticle249528610.html&amp;data=04%7C01%7CBarletta.Peter%40dol.gov%7C2e3de5f907464f43562508d8da5f555c%7C75a6305472044e0c9126adab971d4aca%7C0%7C0%7C637499450516289918%7CUnknown%7CTWFpbGZsb3d8eyJWIjoiMC4wLjAwMDAiLCJQIjoiV2luMzIiLCJBTiI6Ik1haWwiLCJXVCI6Mn0%3D%7C1000&amp;sdata=Q40v%2Fma2UZr6qAsdwa4VcfQ5WxHFopdK%2F1OVQobQDWQ%3D&amp;reserved=0" TargetMode="External"/><Relationship Id="rId10" Type="http://schemas.openxmlformats.org/officeDocument/2006/relationships/hyperlink" Target="https://gcc02.safelinks.protection.outlook.com/?url=https%3A%2F%2Fminnesota.cbslocal.com%2F2021%2F09%2F28%2Fconstruction-worked-dies-after-excavation-trench-collapses-in-lindstrom%2F&amp;data=04%7C01%7CBarletta.Peter%40dol.gov%7C74d87c66ae5947a0974e08d9834e38c8%7C75a6305472044e0c9126adab971d4aca%7C0%7C0%7C637685195071894533%7CUnknown%7CTWFpbGZsb3d8eyJWIjoiMC4wLjAwMDAiLCJQIjoiV2luMzIiLCJBTiI6Ik1haWwiLCJXVCI6Mn0%3D%7C1000&amp;sdata=F%2BRGVWLAMNlCDaA9UYDMcbaUKxxBnPaAPyTWrewpVFg%3D&amp;reserved=0" TargetMode="External"/><Relationship Id="rId4" Type="http://schemas.openxmlformats.org/officeDocument/2006/relationships/hyperlink" Target="https://gcc02.safelinks.protection.outlook.com/?url=https%3A%2F%2Fwww.chicagotribune.com%2Fnews%2Fbreaking%2Fct-worker-dies-concrete-walkway-heart-of-chicago-20210516-ffxss3qw5bhlzdy5fgnmeorjji-story.html&amp;data=04%7C01%7CBarletta.Peter%40dol.gov%7Cedd2967d0eea4c0b900808d91a00a7df%7C75a6305472044e0c9126adab971d4aca%7C0%7C0%7C637569413125677097%7CUnknown%7CTWFpbGZsb3d8eyJWIjoiMC4wLjAwMDAiLCJQIjoiV2luMzIiLCJBTiI6Ik1haWwiLCJXVCI6Mn0%3D%7C1000&amp;sdata=kDITczUOXxK81AvVlGA4ItqnYjcVjPlvBDrNKRdNk%2Bw%3D&amp;reserved=0" TargetMode="External"/><Relationship Id="rId9" Type="http://schemas.openxmlformats.org/officeDocument/2006/relationships/hyperlink" Target="https://www.thedenverchannel.com/news/local-news/worker-dies-in-trench-collapse-in-johnstow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gcc02.safelinks.protection.outlook.com/?url=https%3A%2F%2Fwww.kvue.com%2Farticle%2Fnews%2Flocal%2Fworker-fatally-injured-collapsed-trench-osha%2F269-36e4df3c-a33d-49b3-961a-69665b28b121&amp;data=05%7C01%7CBarletta.Peter%40dol.gov%7C62e6bba341fc486035b208da246574d1%7C75a6305472044e0c9126adab971d4aca%7C0%7C0%7C637862315584992647%7CUnknown%7CTWFpbGZsb3d8eyJWIjoiMC4wLjAwMDAiLCJQIjoiV2luMzIiLCJBTiI6Ik1haWwiLCJXVCI6Mn0%3D%7C3000%7C%7C%7C&amp;sdata=zYoIzbX0ffM7SGpIAqaEELbuwdk5%2BPWRK44NlFJr0I8%3D&amp;reserved=0" TargetMode="External"/><Relationship Id="rId7" Type="http://schemas.openxmlformats.org/officeDocument/2006/relationships/hyperlink" Target="https://gcc02.safelinks.protection.outlook.com/?url=https%3A%2F%2Fwww.reviewjournal.com%2Flocal%2Flocal-las-vegas%2Fcoroner-rules-on-workers-death-in-trench-collapse-2563979%2F&amp;data=05%7C01%7CBarletta.Peter%40dol.gov%7C62e6bba341fc486035b208da246574d1%7C75a6305472044e0c9126adab971d4aca%7C0%7C0%7C637862315584992647%7CUnknown%7CTWFpbGZsb3d8eyJWIjoiMC4wLjAwMDAiLCJQIjoiV2luMzIiLCJBTiI6Ik1haWwiLCJXVCI6Mn0%3D%7C3000%7C%7C%7C&amp;sdata=hF%2BfSth2UxPXH1%2FGjPVIQ9QoJEMsoa8%2FBTkMyXEdu7k%3D&amp;reserved=0" TargetMode="External"/><Relationship Id="rId2" Type="http://schemas.openxmlformats.org/officeDocument/2006/relationships/hyperlink" Target="https://gcc02.safelinks.protection.outlook.com/?url=https%3A%2F%2Fwww.summitdaily.com%2Fnews%2Fcrime%2Fconstruction-workers-recount-what-happened-during-the-deadly-trench-collapse-near-breckenridge-in-november%2F&amp;data=05%7C01%7CBarletta.Peter%40dol.gov%7C585c2134676042940a2608da26c28988%7C75a6305472044e0c9126adab971d4aca%7C0%7C0%7C637864914577115043%7CUnknown%7CTWFpbGZsb3d8eyJWIjoiMC4wLjAwMDAiLCJQIjoiV2luMzIiLCJBTiI6Ik1haWwiLCJXVCI6Mn0%3D%7C3000%7C%7C%7C&amp;sdata=MD2YOiyupNlZ%2Bv%2F%2BNJF%2BdN9bW1jOFzQD8IOZ%2F0DZZlQ%3D&amp;reserved=0" TargetMode="External"/><Relationship Id="rId1" Type="http://schemas.openxmlformats.org/officeDocument/2006/relationships/slideLayout" Target="../slideLayouts/slideLayout7.xml"/><Relationship Id="rId6" Type="http://schemas.openxmlformats.org/officeDocument/2006/relationships/hyperlink" Target="https://gcc02.safelinks.protection.outlook.com/?url=https%3A%2F%2Fwww.nbcbayarea.com%2Fnews%2Flocal%2Feast-bay%2Fconstruction-worker-dies-after-being-run-over-by-gravel-truck-in-walnut-creek%2F2854970%2F&amp;data=04%7C01%7CBarletta.Peter%40dol.gov%7Cf67e9a17c1414e4d23d108da17032653%7C75a6305472044e0c9126adab971d4aca%7C0%7C0%7C637847599815433710%7CUnknown%7CTWFpbGZsb3d8eyJWIjoiMC4wLjAwMDAiLCJQIjoiV2luMzIiLCJBTiI6Ik1haWwiLCJXVCI6Mn0%3D%7C3000&amp;sdata=cxq1Rq%2BsNzcSc6h%2FSTy9Cha%2B55pciEDhOEJ5GARFH6U%3D&amp;reserved=0" TargetMode="External"/><Relationship Id="rId5" Type="http://schemas.openxmlformats.org/officeDocument/2006/relationships/hyperlink" Target="https://gcc02.safelinks.protection.outlook.com/?url=https%3A%2F%2Fwww.kshb.com%2Fnews%2Flocal-news%2Fosha-fines-missouri-based-contractor-for-hazardous-trench-conditions&amp;data=04%7C01%7CBarletta.Peter%40dol.gov%7C721781f402054187b55908da1bc13fcf%7C75a6305472044e0c9126adab971d4aca%7C0%7C0%7C637852814369104526%7CUnknown%7CTWFpbGZsb3d8eyJWIjoiMC4wLjAwMDAiLCJQIjoiV2luMzIiLCJBTiI6Ik1haWwiLCJXVCI6Mn0%3D%7C3000&amp;sdata=gJInS%2BX5963cie71U4tdBgC3g4%2FdWlXEE%2BG0I99b4CU%3D&amp;reserved=0" TargetMode="External"/><Relationship Id="rId4" Type="http://schemas.openxmlformats.org/officeDocument/2006/relationships/hyperlink" Target="https://gcc02.safelinks.protection.outlook.com/?url=https%3A%2F%2Fwww.wkrn.com%2Fnews%2Ftennessee-news%2Fconstruction-worker-dies-in-trench-collapse-in-tennessee%2F&amp;data=04%7C01%7CBarletta.Peter%40dol.gov%7C9505e9bce9a14176630208da213b6338%7C75a6305472044e0c9126adab971d4aca%7C0%7C0%7C637858836416759738%7CUnknown%7CTWFpbGZsb3d8eyJWIjoiMC4wLjAwMDAiLCJQIjoiV2luMzIiLCJBTiI6Ik1haWwiLCJXVCI6Mn0%3D%7C3000&amp;sdata=sXCt%2FWNCblScKNTZWp462go0iDXvAY6kv6OX6TaYSt8%3D&amp;reserved=0" TargetMode="External"/><Relationship Id="rId9" Type="http://schemas.openxmlformats.org/officeDocument/2006/relationships/hyperlink" Target="https://gcc02.safelinks.protection.outlook.com/?url=https%3A%2F%2Fwww.middletownpress.com%2Fnews%2Farticle%2Fmanchester-vernon-botticello-fined-fatal-trench-17756148.php&amp;data=05%7C01%7CBarletta.Peter%40dol.gov%7Cd016209bce7d486da97d08db05402b3e%7C75a6305472044e0c9126adab971d4aca%7C0%7C0%7C638109545817958595%7CUnknown%7CTWFpbGZsb3d8eyJWIjoiMC4wLjAwMDAiLCJQIjoiV2luMzIiLCJBTiI6Ik1haWwiLCJXVCI6Mn0%3D%7C3000%7C%7C%7C&amp;sdata=mNAZi8i6w%2BMdFI8M1JGJbRj0j3JsMvoetMm42xNI5GQ%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2667000" y="2209804"/>
            <a:ext cx="6858000" cy="12013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a:lnSpc>
                <a:spcPct val="80000"/>
              </a:lnSpc>
              <a:spcBef>
                <a:spcPts val="0"/>
              </a:spcBef>
              <a:spcAft>
                <a:spcPts val="0"/>
              </a:spcAft>
            </a:pPr>
            <a:r>
              <a:rPr lang="en-US" altLang="en-US" sz="4051" dirty="0">
                <a:solidFill>
                  <a:srgbClr val="0070C0"/>
                </a:solidFill>
                <a:latin typeface="Calibri" panose="020F0502020204030204" pitchFamily="34" charset="0"/>
              </a:rPr>
              <a:t>Excavation and Trenching:</a:t>
            </a:r>
            <a:br>
              <a:rPr lang="en-US" altLang="en-US" sz="4051" dirty="0">
                <a:solidFill>
                  <a:srgbClr val="0070C0"/>
                </a:solidFill>
                <a:latin typeface="Calibri" panose="020F0502020204030204" pitchFamily="34" charset="0"/>
              </a:rPr>
            </a:br>
            <a:r>
              <a:rPr lang="en-US" altLang="en-US" sz="4051" dirty="0">
                <a:solidFill>
                  <a:srgbClr val="0070C0"/>
                </a:solidFill>
                <a:latin typeface="Calibri" panose="020F0502020204030204" pitchFamily="34" charset="0"/>
              </a:rPr>
              <a:t> Agency Priority Goal -</a:t>
            </a:r>
            <a:br>
              <a:rPr lang="en-US" altLang="en-US" sz="4051" dirty="0">
                <a:solidFill>
                  <a:srgbClr val="0070C0"/>
                </a:solidFill>
                <a:latin typeface="Calibri" panose="020F0502020204030204" pitchFamily="34" charset="0"/>
              </a:rPr>
            </a:br>
            <a:br>
              <a:rPr lang="en-US" altLang="en-US" sz="4051" dirty="0">
                <a:solidFill>
                  <a:srgbClr val="0070C0"/>
                </a:solidFill>
                <a:latin typeface="Calibri" panose="020F0502020204030204" pitchFamily="34" charset="0"/>
              </a:rPr>
            </a:br>
            <a:endParaRPr lang="en-US" altLang="en-US" sz="1200" dirty="0">
              <a:solidFill>
                <a:srgbClr val="0070C0"/>
              </a:solidFill>
              <a:latin typeface="Calibri" panose="020F0502020204030204" pitchFamily="34" charset="0"/>
            </a:endParaRPr>
          </a:p>
        </p:txBody>
      </p:sp>
      <p:sp>
        <p:nvSpPr>
          <p:cNvPr id="10" name="Rectangle 3"/>
          <p:cNvSpPr>
            <a:spLocks noGrp="1" noChangeArrowheads="1"/>
          </p:cNvSpPr>
          <p:nvPr>
            <p:ph type="subTitle" idx="1"/>
          </p:nvPr>
        </p:nvSpPr>
        <p:spPr bwMode="auto">
          <a:xfrm>
            <a:off x="2667000" y="4648200"/>
            <a:ext cx="6858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a:spcBef>
                <a:spcPts val="0"/>
              </a:spcBef>
              <a:spcAft>
                <a:spcPts val="451"/>
              </a:spcAft>
              <a:defRPr/>
            </a:pPr>
            <a:br>
              <a:rPr lang="en-US" altLang="en-US" sz="2400" b="1" dirty="0">
                <a:latin typeface="Calibri" pitchFamily="34" charset="0"/>
              </a:rPr>
            </a:br>
            <a:r>
              <a:rPr lang="en-US" altLang="en-US" sz="2400" b="1" dirty="0">
                <a:latin typeface="Calibri" pitchFamily="34" charset="0"/>
              </a:rPr>
              <a:t>Occupational Safety and Health Administration</a:t>
            </a:r>
          </a:p>
        </p:txBody>
      </p:sp>
    </p:spTree>
    <p:extLst>
      <p:ext uri="{BB962C8B-B14F-4D97-AF65-F5344CB8AC3E}">
        <p14:creationId xmlns:p14="http://schemas.microsoft.com/office/powerpoint/2010/main" val="285825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ChangeArrowheads="1"/>
          </p:cNvSpPr>
          <p:nvPr>
            <p:ph type="title"/>
          </p:nvPr>
        </p:nvSpPr>
        <p:spPr/>
        <p:txBody>
          <a:bodyPr/>
          <a:lstStyle/>
          <a:p>
            <a:endParaRPr lang="en-US" altLang="en-US" dirty="0"/>
          </a:p>
        </p:txBody>
      </p:sp>
      <p:pic>
        <p:nvPicPr>
          <p:cNvPr id="1027076"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04800" y="21077"/>
            <a:ext cx="8448085" cy="6629400"/>
          </a:xfrm>
          <a:noFill/>
          <a:ln/>
        </p:spPr>
      </p:pic>
      <p:sp>
        <p:nvSpPr>
          <p:cNvPr id="2" name="TextBox 1"/>
          <p:cNvSpPr txBox="1"/>
          <p:nvPr/>
        </p:nvSpPr>
        <p:spPr>
          <a:xfrm>
            <a:off x="9372600" y="2057400"/>
            <a:ext cx="2362200" cy="923330"/>
          </a:xfrm>
          <a:prstGeom prst="rect">
            <a:avLst/>
          </a:prstGeom>
          <a:noFill/>
        </p:spPr>
        <p:txBody>
          <a:bodyPr wrap="square" rtlCol="0">
            <a:spAutoFit/>
          </a:bodyPr>
          <a:lstStyle/>
          <a:p>
            <a:r>
              <a:rPr lang="en-US" dirty="0"/>
              <a:t>Who and where is the Competent person on this job?</a:t>
            </a:r>
          </a:p>
        </p:txBody>
      </p:sp>
      <p:sp>
        <p:nvSpPr>
          <p:cNvPr id="3" name="TextBox 2"/>
          <p:cNvSpPr txBox="1"/>
          <p:nvPr/>
        </p:nvSpPr>
        <p:spPr>
          <a:xfrm>
            <a:off x="9372600" y="3581400"/>
            <a:ext cx="2362200" cy="923330"/>
          </a:xfrm>
          <a:prstGeom prst="rect">
            <a:avLst/>
          </a:prstGeom>
          <a:noFill/>
        </p:spPr>
        <p:txBody>
          <a:bodyPr wrap="square" rtlCol="0">
            <a:spAutoFit/>
          </a:bodyPr>
          <a:lstStyle/>
          <a:p>
            <a:r>
              <a:rPr lang="en-US"/>
              <a:t>How many hazards do you see on this job?</a:t>
            </a:r>
            <a:endParaRPr lang="en-US" dirty="0"/>
          </a:p>
        </p:txBody>
      </p:sp>
    </p:spTree>
    <p:extLst>
      <p:ext uri="{BB962C8B-B14F-4D97-AF65-F5344CB8AC3E}">
        <p14:creationId xmlns:p14="http://schemas.microsoft.com/office/powerpoint/2010/main" val="104515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76200"/>
            <a:ext cx="8839200" cy="6629400"/>
          </a:xfrm>
          <a:prstGeom prst="rect">
            <a:avLst/>
          </a:prstGeom>
        </p:spPr>
      </p:pic>
      <p:sp>
        <p:nvSpPr>
          <p:cNvPr id="3" name="TextBox 2"/>
          <p:cNvSpPr txBox="1"/>
          <p:nvPr/>
        </p:nvSpPr>
        <p:spPr>
          <a:xfrm>
            <a:off x="9525000" y="990600"/>
            <a:ext cx="2514600" cy="5355312"/>
          </a:xfrm>
          <a:prstGeom prst="rect">
            <a:avLst/>
          </a:prstGeom>
          <a:noFill/>
        </p:spPr>
        <p:txBody>
          <a:bodyPr wrap="square" rtlCol="0">
            <a:spAutoFit/>
          </a:bodyPr>
          <a:lstStyle/>
          <a:p>
            <a:r>
              <a:rPr lang="en-US" dirty="0">
                <a:solidFill>
                  <a:srgbClr val="FF0000"/>
                </a:solidFill>
              </a:rPr>
              <a:t>Nothing good about this photo!</a:t>
            </a:r>
          </a:p>
          <a:p>
            <a:endParaRPr lang="en-US" dirty="0"/>
          </a:p>
          <a:p>
            <a:r>
              <a:rPr lang="en-US" dirty="0"/>
              <a:t>No cave-in protection</a:t>
            </a:r>
          </a:p>
          <a:p>
            <a:endParaRPr lang="en-US" dirty="0"/>
          </a:p>
          <a:p>
            <a:r>
              <a:rPr lang="en-US" dirty="0"/>
              <a:t>No safe access</a:t>
            </a:r>
          </a:p>
          <a:p>
            <a:endParaRPr lang="en-US" dirty="0"/>
          </a:p>
          <a:p>
            <a:r>
              <a:rPr lang="en-US" dirty="0"/>
              <a:t>No hard hats</a:t>
            </a:r>
          </a:p>
          <a:p>
            <a:endParaRPr lang="en-US" dirty="0"/>
          </a:p>
          <a:p>
            <a:r>
              <a:rPr lang="en-US" dirty="0"/>
              <a:t>Material at the edge</a:t>
            </a:r>
          </a:p>
          <a:p>
            <a:endParaRPr lang="en-US" dirty="0"/>
          </a:p>
          <a:p>
            <a:r>
              <a:rPr lang="en-US" dirty="0"/>
              <a:t>Inadequate traffic safety</a:t>
            </a:r>
          </a:p>
          <a:p>
            <a:endParaRPr lang="en-US" dirty="0"/>
          </a:p>
          <a:p>
            <a:r>
              <a:rPr lang="en-US" dirty="0"/>
              <a:t>Bucket near head</a:t>
            </a:r>
          </a:p>
          <a:p>
            <a:endParaRPr lang="en-US" dirty="0"/>
          </a:p>
          <a:p>
            <a:r>
              <a:rPr lang="en-US" dirty="0"/>
              <a:t>Competent person???</a:t>
            </a:r>
          </a:p>
          <a:p>
            <a:endParaRPr lang="en-US" dirty="0"/>
          </a:p>
          <a:p>
            <a:endParaRPr lang="en-US" dirty="0"/>
          </a:p>
        </p:txBody>
      </p:sp>
    </p:spTree>
    <p:extLst>
      <p:ext uri="{BB962C8B-B14F-4D97-AF65-F5344CB8AC3E}">
        <p14:creationId xmlns:p14="http://schemas.microsoft.com/office/powerpoint/2010/main" val="55070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0"/>
            <a:ext cx="8763000" cy="6572250"/>
          </a:xfrm>
          <a:prstGeom prst="rect">
            <a:avLst/>
          </a:prstGeom>
        </p:spPr>
      </p:pic>
      <p:sp>
        <p:nvSpPr>
          <p:cNvPr id="3" name="Smiley Face 2"/>
          <p:cNvSpPr/>
          <p:nvPr/>
        </p:nvSpPr>
        <p:spPr>
          <a:xfrm>
            <a:off x="1371600" y="762000"/>
            <a:ext cx="6858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 name="Smiley Face 3"/>
          <p:cNvSpPr/>
          <p:nvPr/>
        </p:nvSpPr>
        <p:spPr>
          <a:xfrm>
            <a:off x="3962400" y="3657600"/>
            <a:ext cx="6096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5" name="TextBox 4"/>
          <p:cNvSpPr txBox="1"/>
          <p:nvPr/>
        </p:nvSpPr>
        <p:spPr>
          <a:xfrm>
            <a:off x="9296400" y="1295400"/>
            <a:ext cx="2819400" cy="2308324"/>
          </a:xfrm>
          <a:prstGeom prst="rect">
            <a:avLst/>
          </a:prstGeom>
          <a:noFill/>
        </p:spPr>
        <p:txBody>
          <a:bodyPr wrap="square" rtlCol="0">
            <a:spAutoFit/>
          </a:bodyPr>
          <a:lstStyle/>
          <a:p>
            <a:r>
              <a:rPr lang="en-US" b="1" dirty="0">
                <a:solidFill>
                  <a:srgbClr val="FF0000"/>
                </a:solidFill>
              </a:rPr>
              <a:t>Continued</a:t>
            </a:r>
          </a:p>
          <a:p>
            <a:endParaRPr lang="en-US" dirty="0"/>
          </a:p>
          <a:p>
            <a:r>
              <a:rPr lang="en-US" dirty="0"/>
              <a:t>Pavement undermined</a:t>
            </a:r>
          </a:p>
          <a:p>
            <a:endParaRPr lang="en-US" dirty="0"/>
          </a:p>
          <a:p>
            <a:r>
              <a:rPr lang="en-US" dirty="0"/>
              <a:t>Worker crouched exposed to material and soil when or if  four feet deep</a:t>
            </a:r>
          </a:p>
        </p:txBody>
      </p:sp>
    </p:spTree>
    <p:extLst>
      <p:ext uri="{BB962C8B-B14F-4D97-AF65-F5344CB8AC3E}">
        <p14:creationId xmlns:p14="http://schemas.microsoft.com/office/powerpoint/2010/main" val="197896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ound, cake, table, outdoor&#10;&#10;Description generated with high confidence">
            <a:extLst>
              <a:ext uri="{FF2B5EF4-FFF2-40B4-BE49-F238E27FC236}">
                <a16:creationId xmlns:a16="http://schemas.microsoft.com/office/drawing/2014/main" id="{17445460-3132-4D42-BE60-2236F0F29882}"/>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2286000"/>
            <a:ext cx="7869094" cy="4343400"/>
          </a:xfrm>
          <a:prstGeom prst="rect">
            <a:avLst/>
          </a:prstGeom>
        </p:spPr>
      </p:pic>
      <p:sp>
        <p:nvSpPr>
          <p:cNvPr id="5" name="Title 1">
            <a:extLst>
              <a:ext uri="{FF2B5EF4-FFF2-40B4-BE49-F238E27FC236}">
                <a16:creationId xmlns:a16="http://schemas.microsoft.com/office/drawing/2014/main" id="{751067C3-57E9-4C50-9A60-837FE83C9386}"/>
              </a:ext>
            </a:extLst>
          </p:cNvPr>
          <p:cNvSpPr txBox="1">
            <a:spLocks/>
          </p:cNvSpPr>
          <p:nvPr/>
        </p:nvSpPr>
        <p:spPr bwMode="auto">
          <a:xfrm>
            <a:off x="466060" y="533400"/>
            <a:ext cx="1043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accent2"/>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accent2"/>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accent2"/>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accent2"/>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accent2"/>
                </a:solidFill>
                <a:latin typeface="Arial" pitchFamily="34" charset="0"/>
              </a:defRPr>
            </a:lvl6pPr>
            <a:lvl7pPr marL="914400" algn="ctr" rtl="0" fontAlgn="base">
              <a:spcBef>
                <a:spcPct val="0"/>
              </a:spcBef>
              <a:spcAft>
                <a:spcPct val="0"/>
              </a:spcAft>
              <a:defRPr sz="4000" b="1">
                <a:solidFill>
                  <a:schemeClr val="accent2"/>
                </a:solidFill>
                <a:latin typeface="Arial" pitchFamily="34" charset="0"/>
              </a:defRPr>
            </a:lvl7pPr>
            <a:lvl8pPr marL="1371600" algn="ctr" rtl="0" fontAlgn="base">
              <a:spcBef>
                <a:spcPct val="0"/>
              </a:spcBef>
              <a:spcAft>
                <a:spcPct val="0"/>
              </a:spcAft>
              <a:defRPr sz="4000" b="1">
                <a:solidFill>
                  <a:schemeClr val="accent2"/>
                </a:solidFill>
                <a:latin typeface="Arial" pitchFamily="34" charset="0"/>
              </a:defRPr>
            </a:lvl8pPr>
            <a:lvl9pPr marL="1828800" algn="ctr" rtl="0" fontAlgn="base">
              <a:spcBef>
                <a:spcPct val="0"/>
              </a:spcBef>
              <a:spcAft>
                <a:spcPct val="0"/>
              </a:spcAft>
              <a:defRPr sz="4000" b="1">
                <a:solidFill>
                  <a:schemeClr val="accent2"/>
                </a:solidFill>
                <a:latin typeface="Arial" pitchFamily="34" charset="0"/>
              </a:defRPr>
            </a:lvl9pPr>
          </a:lstStyle>
          <a:p>
            <a:pPr algn="l">
              <a:defRPr/>
            </a:pPr>
            <a:r>
              <a:rPr lang="en-US" altLang="en-US" kern="0" dirty="0">
                <a:solidFill>
                  <a:schemeClr val="bg1"/>
                </a:solidFill>
                <a:latin typeface="Calibri" panose="020F0502020204030204" pitchFamily="34" charset="0"/>
                <a:ea typeface="ＭＳ Ｐゴシック"/>
                <a:cs typeface="Calibri" panose="020F0502020204030204" pitchFamily="34" charset="0"/>
              </a:rPr>
              <a:t>Why Even Greater Focus on Trenching Safety?  (Recent Boston double fatality cases and increase in fatalities nationwide)</a:t>
            </a:r>
            <a:endParaRPr lang="en-US"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1AADD9E-7ED3-1C82-55C9-48121EE5F999}"/>
              </a:ext>
            </a:extLst>
          </p:cNvPr>
          <p:cNvSpPr txBox="1"/>
          <p:nvPr/>
        </p:nvSpPr>
        <p:spPr>
          <a:xfrm>
            <a:off x="8686800" y="2287772"/>
            <a:ext cx="2971800" cy="1754326"/>
          </a:xfrm>
          <a:prstGeom prst="rect">
            <a:avLst/>
          </a:prstGeom>
          <a:noFill/>
        </p:spPr>
        <p:txBody>
          <a:bodyPr wrap="square">
            <a:spAutoFit/>
          </a:bodyPr>
          <a:lstStyle/>
          <a:p>
            <a:r>
              <a:rPr lang="en-US" dirty="0"/>
              <a:t>This photo U.S. was sadly taken seconds before a fatal</a:t>
            </a:r>
            <a:r>
              <a:rPr lang="en-US" baseline="0" dirty="0"/>
              <a:t> incident occurred involving these employees who were installing a septic tank liner</a:t>
            </a:r>
            <a:endParaRPr lang="en-US" dirty="0"/>
          </a:p>
        </p:txBody>
      </p:sp>
    </p:spTree>
    <p:extLst>
      <p:ext uri="{BB962C8B-B14F-4D97-AF65-F5344CB8AC3E}">
        <p14:creationId xmlns:p14="http://schemas.microsoft.com/office/powerpoint/2010/main" val="279569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58237" cy="656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8200" y="17526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Results</a:t>
            </a:r>
          </a:p>
        </p:txBody>
      </p:sp>
    </p:spTree>
    <p:extLst>
      <p:ext uri="{BB962C8B-B14F-4D97-AF65-F5344CB8AC3E}">
        <p14:creationId xmlns:p14="http://schemas.microsoft.com/office/powerpoint/2010/main" val="264526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5272048"/>
            <a:ext cx="6705600" cy="1200329"/>
          </a:xfrm>
          <a:prstGeom prst="rect">
            <a:avLst/>
          </a:prstGeom>
        </p:spPr>
        <p:txBody>
          <a:bodyPr wrap="square">
            <a:spAutoFit/>
          </a:bodyPr>
          <a:lstStyle/>
          <a:p>
            <a:r>
              <a:rPr lang="en-US">
                <a:hlinkClick r:id="rId2"/>
              </a:rPr>
              <a:t>https://www.wcvb.com/article/company-involved-in-deadly-boston-trench-incident-fined-for-serious-willful-safety-violations-osha-records-show/35621851#</a:t>
            </a:r>
            <a:endParaRPr lang="en-US" dirty="0"/>
          </a:p>
          <a:p>
            <a:endParaRPr lang="en-US" dirty="0"/>
          </a:p>
        </p:txBody>
      </p:sp>
      <p:sp>
        <p:nvSpPr>
          <p:cNvPr id="3" name="TextBox 2"/>
          <p:cNvSpPr txBox="1"/>
          <p:nvPr/>
        </p:nvSpPr>
        <p:spPr>
          <a:xfrm>
            <a:off x="1524000" y="403344"/>
            <a:ext cx="7391400"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Atlantic Coast Utilities Double Fatality  Boston Case- February 2021</a:t>
            </a:r>
          </a:p>
        </p:txBody>
      </p:sp>
      <p:sp>
        <p:nvSpPr>
          <p:cNvPr id="4" name="Rectangle 3"/>
          <p:cNvSpPr/>
          <p:nvPr/>
        </p:nvSpPr>
        <p:spPr>
          <a:xfrm>
            <a:off x="1371600" y="2438400"/>
            <a:ext cx="6096000" cy="923330"/>
          </a:xfrm>
          <a:prstGeom prst="rect">
            <a:avLst/>
          </a:prstGeom>
        </p:spPr>
        <p:txBody>
          <a:bodyPr>
            <a:spAutoFit/>
          </a:bodyPr>
          <a:lstStyle/>
          <a:p>
            <a:pPr marL="285750" indent="-285750">
              <a:buFont typeface="Wingdings" panose="05000000000000000000" pitchFamily="2" charset="2"/>
              <a:buChar char="§"/>
            </a:pPr>
            <a:r>
              <a:rPr lang="en-US" dirty="0">
                <a:solidFill>
                  <a:srgbClr val="333333"/>
                </a:solidFill>
                <a:latin typeface="Helvetica Neue"/>
              </a:rPr>
              <a:t>Jordy Alexander Castaneda Romero, 27, and Juan Carlos Figueroa Gutierrez, 33, died in the Feb. 24 accident in the city’s Financial District.</a:t>
            </a:r>
            <a:endParaRPr lang="en-US" dirty="0"/>
          </a:p>
        </p:txBody>
      </p:sp>
      <p:sp>
        <p:nvSpPr>
          <p:cNvPr id="5" name="Rectangle 4"/>
          <p:cNvSpPr/>
          <p:nvPr/>
        </p:nvSpPr>
        <p:spPr>
          <a:xfrm>
            <a:off x="1371600" y="3578225"/>
            <a:ext cx="6858000" cy="1477328"/>
          </a:xfrm>
          <a:prstGeom prst="rect">
            <a:avLst/>
          </a:prstGeom>
        </p:spPr>
        <p:txBody>
          <a:bodyPr wrap="square">
            <a:spAutoFit/>
          </a:bodyPr>
          <a:lstStyle/>
          <a:p>
            <a:pPr marL="285750" indent="-285750">
              <a:buFont typeface="Wingdings" panose="05000000000000000000" pitchFamily="2" charset="2"/>
              <a:buChar char="§"/>
            </a:pPr>
            <a:r>
              <a:rPr lang="en-US" dirty="0">
                <a:solidFill>
                  <a:srgbClr val="333333"/>
                </a:solidFill>
                <a:latin typeface="Helvetica Neue"/>
              </a:rPr>
              <a:t>Federal workplace safety regulators on Wednesday proposed $1.3 million in penalties for the construction company that employed two men who died when they were struck by a dump truck and pushed into a 9-foot deep trench at a sewer project in Boston, Massachusetts, in February.</a:t>
            </a:r>
            <a:endParaRPr lang="en-US" dirty="0"/>
          </a:p>
        </p:txBody>
      </p:sp>
    </p:spTree>
    <p:extLst>
      <p:ext uri="{BB962C8B-B14F-4D97-AF65-F5344CB8AC3E}">
        <p14:creationId xmlns:p14="http://schemas.microsoft.com/office/powerpoint/2010/main" val="266595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09800"/>
            <a:ext cx="9601200" cy="415498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At 1:00 p.m. on October 21, 2016, Robert Higgins and Kelvin Mattocks, employees of Atlantic Drain Service Co., were killed when the trench in which they were working collapsed and filled with water from a fire hydrant supply line. They were preparing a trench for installation of a new sanitary sewer line.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Both Employees were working at a depth of 11 feet and 11 inches when two events occurred:</a:t>
            </a:r>
          </a:p>
          <a:p>
            <a:pPr marL="457200" indent="-457200">
              <a:buFont typeface="+mj-lt"/>
              <a:buAutoNum type="arabicPeriod"/>
            </a:pPr>
            <a:r>
              <a:rPr lang="en-US" sz="2400" dirty="0">
                <a:latin typeface="Calibri" panose="020F0502020204030204" pitchFamily="34" charset="0"/>
                <a:cs typeface="Calibri" panose="020F0502020204030204" pitchFamily="34" charset="0"/>
              </a:rPr>
              <a:t>The straight cut earth walls of the trench caved in, </a:t>
            </a:r>
          </a:p>
          <a:p>
            <a:pPr marL="457200" indent="-457200">
              <a:buFont typeface="+mj-lt"/>
              <a:buAutoNum type="arabicPeriod"/>
            </a:pPr>
            <a:r>
              <a:rPr lang="en-US" sz="2400" dirty="0">
                <a:latin typeface="Calibri" panose="020F0502020204030204" pitchFamily="34" charset="0"/>
                <a:cs typeface="Calibri" panose="020F0502020204030204" pitchFamily="34" charset="0"/>
              </a:rPr>
              <a:t>Fire hydrant came loose from the water main from which it was attached. </a:t>
            </a:r>
          </a:p>
        </p:txBody>
      </p:sp>
      <p:sp>
        <p:nvSpPr>
          <p:cNvPr id="3" name="Rectangle 2"/>
          <p:cNvSpPr/>
          <p:nvPr/>
        </p:nvSpPr>
        <p:spPr>
          <a:xfrm>
            <a:off x="609600" y="533400"/>
            <a:ext cx="10020300" cy="1200329"/>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Atlantic Drain Service Company, Inc. – Criminal Investigation, Boston, MA</a:t>
            </a:r>
            <a:endParaRPr lang="en-U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98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barletta\Pictures\AtlanticDrainWM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9236766"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1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9293-E3A7-9B38-222A-E5E097508DA7}"/>
              </a:ext>
            </a:extLst>
          </p:cNvPr>
          <p:cNvSpPr>
            <a:spLocks noGrp="1"/>
          </p:cNvSpPr>
          <p:nvPr>
            <p:ph type="title"/>
          </p:nvPr>
        </p:nvSpPr>
        <p:spPr/>
        <p:txBody>
          <a:bodyPr/>
          <a:lstStyle/>
          <a:p>
            <a:r>
              <a:rPr lang="en-US" dirty="0"/>
              <a:t>OSHA Trench Initiative</a:t>
            </a:r>
          </a:p>
        </p:txBody>
      </p:sp>
      <p:sp>
        <p:nvSpPr>
          <p:cNvPr id="3" name="Content Placeholder 2">
            <a:extLst>
              <a:ext uri="{FF2B5EF4-FFF2-40B4-BE49-F238E27FC236}">
                <a16:creationId xmlns:a16="http://schemas.microsoft.com/office/drawing/2014/main" id="{A713023D-4C3F-C637-7356-BA02F4138937}"/>
              </a:ext>
            </a:extLst>
          </p:cNvPr>
          <p:cNvSpPr>
            <a:spLocks noGrp="1"/>
          </p:cNvSpPr>
          <p:nvPr>
            <p:ph sz="half" idx="1"/>
          </p:nvPr>
        </p:nvSpPr>
        <p:spPr>
          <a:xfrm>
            <a:off x="609599" y="2362201"/>
            <a:ext cx="6856430" cy="3763963"/>
          </a:xfrm>
        </p:spPr>
        <p:txBody>
          <a:bodyPr/>
          <a:lstStyle/>
          <a:p>
            <a:pPr marL="0" indent="0">
              <a:buNone/>
            </a:pPr>
            <a:r>
              <a:rPr lang="en-US" sz="2800" b="0" dirty="0"/>
              <a:t>June 14, 2022 - OSHA National Press Release:</a:t>
            </a:r>
            <a:r>
              <a:rPr lang="en-US" sz="2800" dirty="0"/>
              <a:t>  “Alarming rise in trench-related fatalities spurs US Department of Labor to announce enhanced nationwide enforcement, additional oversight”</a:t>
            </a:r>
            <a:endParaRPr lang="en-US" dirty="0"/>
          </a:p>
          <a:p>
            <a:r>
              <a:rPr lang="en-US" sz="2400" dirty="0"/>
              <a:t>Emphasized enforcement of the trenching and excavation standards </a:t>
            </a:r>
          </a:p>
          <a:p>
            <a:r>
              <a:rPr lang="en-US" sz="2400" dirty="0"/>
              <a:t>Increased Compliance Officer training</a:t>
            </a:r>
          </a:p>
          <a:p>
            <a:r>
              <a:rPr lang="en-US" sz="2400" dirty="0"/>
              <a:t>Increased outreach efforts</a:t>
            </a:r>
          </a:p>
          <a:p>
            <a:endParaRPr lang="en-US" dirty="0"/>
          </a:p>
        </p:txBody>
      </p:sp>
      <p:pic>
        <p:nvPicPr>
          <p:cNvPr id="4" name="Content Placeholder 3" descr="Multiple OSHA trainees inspecting a trench box">
            <a:extLst>
              <a:ext uri="{FF2B5EF4-FFF2-40B4-BE49-F238E27FC236}">
                <a16:creationId xmlns:a16="http://schemas.microsoft.com/office/drawing/2014/main" id="{55AEE8B8-366B-3F21-FB74-3F8B7BFC37D2}"/>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7647596" y="2362201"/>
            <a:ext cx="4283627" cy="3208454"/>
          </a:xfrm>
        </p:spPr>
      </p:pic>
    </p:spTree>
    <p:extLst>
      <p:ext uri="{BB962C8B-B14F-4D97-AF65-F5344CB8AC3E}">
        <p14:creationId xmlns:p14="http://schemas.microsoft.com/office/powerpoint/2010/main" val="93895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684" y="125430"/>
            <a:ext cx="6781800" cy="868362"/>
          </a:xfrm>
        </p:spPr>
        <p:txBody>
          <a:bodyPr/>
          <a:lstStyle/>
          <a:p>
            <a:pPr algn="ctr" eaLnBrk="1" hangingPunct="1"/>
            <a:r>
              <a:rPr lang="en-US" altLang="en-US" dirty="0">
                <a:solidFill>
                  <a:srgbClr val="FFCC00"/>
                </a:solidFill>
                <a:effectLst>
                  <a:outerShdw blurRad="38100" dist="38100" dir="2700000" algn="tl">
                    <a:srgbClr val="000000">
                      <a:alpha val="43137"/>
                    </a:srgbClr>
                  </a:outerShdw>
                </a:effectLst>
                <a:latin typeface="Calibri" pitchFamily="34" charset="0"/>
              </a:rPr>
              <a:t>Work Zone Awareness Week</a:t>
            </a:r>
            <a:endParaRPr lang="en-US" altLang="en-US" sz="3200" dirty="0">
              <a:solidFill>
                <a:srgbClr val="FFCC00"/>
              </a:solidFill>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bwMode="auto">
          <a:xfrm>
            <a:off x="1828800" y="2514600"/>
            <a:ext cx="5029200" cy="32084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spcAft>
                <a:spcPts val="1800"/>
              </a:spcAft>
              <a:buSzPct val="115000"/>
              <a:buFont typeface="Wingdings" pitchFamily="2" charset="2"/>
              <a:buChar char="§"/>
            </a:pPr>
            <a:r>
              <a:rPr lang="en-US" sz="2400" dirty="0">
                <a:latin typeface="Calibri" panose="020F0502020204030204" pitchFamily="34" charset="0"/>
                <a:cs typeface="Calibri" panose="020F0502020204030204" pitchFamily="34" charset="0"/>
              </a:rPr>
              <a:t>Annual spring campaign held at the start of construction season to encourage safe driving through highway work zones</a:t>
            </a:r>
          </a:p>
          <a:p>
            <a:pPr>
              <a:lnSpc>
                <a:spcPct val="90000"/>
              </a:lnSpc>
              <a:spcBef>
                <a:spcPct val="0"/>
              </a:spcBef>
              <a:spcAft>
                <a:spcPts val="1800"/>
              </a:spcAft>
              <a:buSzPct val="115000"/>
              <a:buFont typeface="Wingdings" pitchFamily="2" charset="2"/>
              <a:buChar char="§"/>
            </a:pPr>
            <a:r>
              <a:rPr lang="en-US" sz="2400" dirty="0">
                <a:latin typeface="Calibri" panose="020F0502020204030204" pitchFamily="34" charset="0"/>
                <a:cs typeface="Calibri" panose="020F0502020204030204" pitchFamily="34" charset="0"/>
              </a:rPr>
              <a:t>OSHA’s Roadway Work Zone Alliance supports the week and developed this poster</a:t>
            </a:r>
          </a:p>
        </p:txBody>
      </p:sp>
      <p:pic>
        <p:nvPicPr>
          <p:cNvPr id="8" name="Picture 7" descr="Screenshot of publication"/>
          <p:cNvPicPr/>
          <p:nvPr/>
        </p:nvPicPr>
        <p:blipFill rotWithShape="1">
          <a:blip r:embed="rId3" cstate="email">
            <a:extLst>
              <a:ext uri="{28A0092B-C50C-407E-A947-70E740481C1C}">
                <a14:useLocalDpi xmlns:a14="http://schemas.microsoft.com/office/drawing/2010/main" val="0"/>
              </a:ext>
            </a:extLst>
          </a:blip>
          <a:srcRect/>
          <a:stretch/>
        </p:blipFill>
        <p:spPr bwMode="auto">
          <a:xfrm>
            <a:off x="7937500" y="2256797"/>
            <a:ext cx="2514600" cy="369082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ctangle 4" descr="Gray shaded box"/>
          <p:cNvSpPr/>
          <p:nvPr/>
        </p:nvSpPr>
        <p:spPr bwMode="auto">
          <a:xfrm>
            <a:off x="1524000" y="6172201"/>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         www.osha.gov/doc/highway_workzones</a:t>
            </a:r>
          </a:p>
        </p:txBody>
      </p:sp>
      <p:sp>
        <p:nvSpPr>
          <p:cNvPr id="9" name="TextBox 8">
            <a:extLst>
              <a:ext uri="{FF2B5EF4-FFF2-40B4-BE49-F238E27FC236}">
                <a16:creationId xmlns:a16="http://schemas.microsoft.com/office/drawing/2014/main" id="{E8B4B68B-F4CE-4975-8387-5A20F128326E}"/>
              </a:ext>
            </a:extLst>
          </p:cNvPr>
          <p:cNvSpPr txBox="1"/>
          <p:nvPr/>
        </p:nvSpPr>
        <p:spPr>
          <a:xfrm>
            <a:off x="2057400" y="5424405"/>
            <a:ext cx="5029200" cy="523220"/>
          </a:xfrm>
          <a:prstGeom prst="rect">
            <a:avLst/>
          </a:prstGeom>
          <a:noFill/>
        </p:spPr>
        <p:txBody>
          <a:bodyPr wrap="squar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Highway Work Zones and Signs, Signals, and Barricades - Overview | Occupational Safety and Health Administration (osha.gov)</a:t>
            </a:r>
            <a:endParaRPr lang="en-US" sz="1400" dirty="0"/>
          </a:p>
        </p:txBody>
      </p:sp>
      <p:sp>
        <p:nvSpPr>
          <p:cNvPr id="11" name="TextBox 10">
            <a:extLst>
              <a:ext uri="{FF2B5EF4-FFF2-40B4-BE49-F238E27FC236}">
                <a16:creationId xmlns:a16="http://schemas.microsoft.com/office/drawing/2014/main" id="{4304B4DA-4642-F3CC-7FDA-D1715A122761}"/>
              </a:ext>
            </a:extLst>
          </p:cNvPr>
          <p:cNvSpPr txBox="1"/>
          <p:nvPr/>
        </p:nvSpPr>
        <p:spPr>
          <a:xfrm>
            <a:off x="1832344" y="944180"/>
            <a:ext cx="8061960" cy="1200329"/>
          </a:xfrm>
          <a:prstGeom prst="rect">
            <a:avLst/>
          </a:prstGeom>
          <a:noFill/>
        </p:spPr>
        <p:txBody>
          <a:bodyPr wrap="square">
            <a:spAutoFit/>
          </a:bodyPr>
          <a:lstStyle/>
          <a:p>
            <a:r>
              <a:rPr lang="en-US" sz="2400" b="1" i="0" dirty="0">
                <a:solidFill>
                  <a:srgbClr val="FFFF00"/>
                </a:solidFill>
                <a:effectLst/>
                <a:latin typeface="ff-meta-web-pro"/>
              </a:rPr>
              <a:t>The 4th annual National Stand-Down to Prevent Struck-by Incidents will take place April 17-21, 2023 in coordination with </a:t>
            </a:r>
            <a:r>
              <a:rPr lang="en-US" sz="2400" b="1" i="0" u="sng" dirty="0">
                <a:solidFill>
                  <a:srgbClr val="0000FF"/>
                </a:solidFill>
                <a:effectLst/>
                <a:latin typeface="ff-meta-web-pro"/>
                <a:hlinkClick r:id="rId5"/>
              </a:rPr>
              <a:t>National Work Zone Awareness Week</a:t>
            </a:r>
            <a:r>
              <a:rPr lang="en-US" sz="2400" b="1" i="0" dirty="0">
                <a:solidFill>
                  <a:srgbClr val="FF6600"/>
                </a:solidFill>
                <a:effectLst/>
                <a:latin typeface="ff-meta-web-pro"/>
              </a:rPr>
              <a:t>. </a:t>
            </a:r>
            <a:endParaRPr lang="en-US" sz="2400" dirty="0"/>
          </a:p>
        </p:txBody>
      </p:sp>
    </p:spTree>
    <p:extLst>
      <p:ext uri="{BB962C8B-B14F-4D97-AF65-F5344CB8AC3E}">
        <p14:creationId xmlns:p14="http://schemas.microsoft.com/office/powerpoint/2010/main" val="393334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274638"/>
            <a:ext cx="9906000" cy="868362"/>
          </a:xfrm>
        </p:spPr>
        <p:txBody>
          <a:bodyPr/>
          <a:lstStyle/>
          <a:p>
            <a:r>
              <a:rPr lang="en-US" altLang="en-US" dirty="0"/>
              <a:t>Why the National Trench Emphasis Program?</a:t>
            </a:r>
          </a:p>
        </p:txBody>
      </p:sp>
      <p:sp>
        <p:nvSpPr>
          <p:cNvPr id="22531" name="Content Placeholder 4"/>
          <p:cNvSpPr>
            <a:spLocks noGrp="1"/>
          </p:cNvSpPr>
          <p:nvPr>
            <p:ph sz="half" idx="1"/>
          </p:nvPr>
        </p:nvSpPr>
        <p:spPr>
          <a:xfrm>
            <a:off x="609600" y="2362207"/>
            <a:ext cx="7086600" cy="3763963"/>
          </a:xfrm>
        </p:spPr>
        <p:txBody>
          <a:bodyPr/>
          <a:lstStyle/>
          <a:p>
            <a:pPr>
              <a:spcBef>
                <a:spcPts val="500"/>
              </a:spcBef>
              <a:spcAft>
                <a:spcPts val="500"/>
              </a:spcAft>
            </a:pPr>
            <a:r>
              <a:rPr lang="en-US" altLang="en-US" sz="2400" b="1" dirty="0">
                <a:latin typeface="Calibri" panose="020F0502020204030204" pitchFamily="34" charset="0"/>
                <a:cs typeface="Calibri" panose="020F0502020204030204" pitchFamily="34" charset="0"/>
              </a:rPr>
              <a:t>Excavating is recognized as one of the </a:t>
            </a:r>
            <a:r>
              <a:rPr lang="en-US" altLang="en-US" sz="2400" b="1" u="sng" dirty="0">
                <a:latin typeface="Calibri" panose="020F0502020204030204" pitchFamily="34" charset="0"/>
                <a:cs typeface="Calibri" panose="020F0502020204030204" pitchFamily="34" charset="0"/>
              </a:rPr>
              <a:t>most hazardous construction operations</a:t>
            </a:r>
            <a:r>
              <a:rPr lang="en-US" altLang="en-US" sz="2400" b="1" dirty="0">
                <a:latin typeface="Calibri" panose="020F0502020204030204" pitchFamily="34" charset="0"/>
                <a:cs typeface="Calibri" panose="020F0502020204030204" pitchFamily="34" charset="0"/>
              </a:rPr>
              <a:t>.</a:t>
            </a:r>
            <a:endParaRPr lang="en-US" altLang="en-US" sz="2400" b="1" u="sng" dirty="0">
              <a:latin typeface="Calibri" panose="020F0502020204030204" pitchFamily="34" charset="0"/>
              <a:cs typeface="Calibri" panose="020F0502020204030204" pitchFamily="34" charset="0"/>
            </a:endParaRPr>
          </a:p>
          <a:p>
            <a:r>
              <a:rPr lang="en-US" altLang="en-US" sz="2400" b="1" dirty="0">
                <a:latin typeface="Calibri" panose="020F0502020204030204" pitchFamily="34" charset="0"/>
                <a:cs typeface="Calibri" panose="020F0502020204030204" pitchFamily="34" charset="0"/>
              </a:rPr>
              <a:t>Cave-in is the number one excavation hazard.</a:t>
            </a:r>
          </a:p>
          <a:p>
            <a:r>
              <a:rPr lang="en-US" altLang="en-US" sz="2400" b="1" dirty="0">
                <a:latin typeface="Calibri" panose="020F0502020204030204" pitchFamily="34" charset="0"/>
                <a:cs typeface="Calibri" panose="020F0502020204030204" pitchFamily="34" charset="0"/>
              </a:rPr>
              <a:t>More likely to result in worker fatalities than other excavation-related accidents.</a:t>
            </a:r>
          </a:p>
          <a:p>
            <a:pPr marL="0" indent="0">
              <a:buNone/>
            </a:pPr>
            <a:endParaRPr lang="en-US" altLang="en-US" b="1"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p:txBody>
      </p:sp>
      <p:pic>
        <p:nvPicPr>
          <p:cNvPr id="2253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8153400" y="2057400"/>
            <a:ext cx="2944820" cy="3949051"/>
          </a:xfrm>
          <a:noFill/>
        </p:spPr>
      </p:pic>
      <p:pic>
        <p:nvPicPr>
          <p:cNvPr id="2" name="Picture 1"/>
          <p:cNvPicPr>
            <a:picLocks noChangeAspect="1"/>
          </p:cNvPicPr>
          <p:nvPr/>
        </p:nvPicPr>
        <p:blipFill>
          <a:blip r:embed="rId3"/>
          <a:stretch>
            <a:fillRect/>
          </a:stretch>
        </p:blipFill>
        <p:spPr>
          <a:xfrm>
            <a:off x="5562600" y="4214312"/>
            <a:ext cx="2133600" cy="2386673"/>
          </a:xfrm>
          <a:prstGeom prst="rect">
            <a:avLst/>
          </a:prstGeom>
        </p:spPr>
      </p:pic>
    </p:spTree>
    <p:extLst>
      <p:ext uri="{BB962C8B-B14F-4D97-AF65-F5344CB8AC3E}">
        <p14:creationId xmlns:p14="http://schemas.microsoft.com/office/powerpoint/2010/main" val="161699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3600" dirty="0"/>
              <a:t>Questions?</a:t>
            </a:r>
            <a:endParaRPr lang="en-US" b="0" dirty="0">
              <a:ea typeface="ＭＳ Ｐゴシック" pitchFamily="34" charset="-128"/>
            </a:endParaRPr>
          </a:p>
        </p:txBody>
      </p:sp>
      <p:pic>
        <p:nvPicPr>
          <p:cNvPr id="41987" name="Picture 3" descr="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2" y="1981201"/>
            <a:ext cx="3733800" cy="45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1" y="1143000"/>
            <a:ext cx="3602599" cy="480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67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D341-513C-BD09-D14B-3E7435936B60}"/>
              </a:ext>
            </a:extLst>
          </p:cNvPr>
          <p:cNvSpPr>
            <a:spLocks noGrp="1"/>
          </p:cNvSpPr>
          <p:nvPr>
            <p:ph type="title"/>
          </p:nvPr>
        </p:nvSpPr>
        <p:spPr/>
        <p:txBody>
          <a:bodyPr/>
          <a:lstStyle/>
          <a:p>
            <a:r>
              <a:rPr lang="en-US" dirty="0"/>
              <a:t>Trench Collapse Fatalities</a:t>
            </a:r>
          </a:p>
        </p:txBody>
      </p:sp>
      <p:sp>
        <p:nvSpPr>
          <p:cNvPr id="4" name="Content Placeholder 3">
            <a:extLst>
              <a:ext uri="{FF2B5EF4-FFF2-40B4-BE49-F238E27FC236}">
                <a16:creationId xmlns:a16="http://schemas.microsoft.com/office/drawing/2014/main" id="{6896BBF9-748D-E58E-BAA3-46FB8BBB8766}"/>
              </a:ext>
            </a:extLst>
          </p:cNvPr>
          <p:cNvSpPr>
            <a:spLocks noGrp="1"/>
          </p:cNvSpPr>
          <p:nvPr>
            <p:ph sz="half" idx="1"/>
          </p:nvPr>
        </p:nvSpPr>
        <p:spPr>
          <a:xfrm>
            <a:off x="609599" y="2362201"/>
            <a:ext cx="6574055" cy="3763963"/>
          </a:xfrm>
        </p:spPr>
        <p:txBody>
          <a:bodyPr lIns="91440" tIns="45720" rIns="91440" bIns="45720" anchor="t"/>
          <a:lstStyle/>
          <a:p>
            <a:r>
              <a:rPr lang="en-US" sz="2600" b="0" dirty="0"/>
              <a:t>2017: </a:t>
            </a:r>
            <a:r>
              <a:rPr lang="en-US" sz="2600" b="0" dirty="0">
                <a:solidFill>
                  <a:srgbClr val="FF0000"/>
                </a:solidFill>
              </a:rPr>
              <a:t>24</a:t>
            </a:r>
            <a:r>
              <a:rPr lang="en-US" sz="2600" b="0" dirty="0"/>
              <a:t> fatalities</a:t>
            </a:r>
          </a:p>
          <a:p>
            <a:r>
              <a:rPr lang="en-US" sz="2600" b="0" dirty="0"/>
              <a:t>2018: </a:t>
            </a:r>
            <a:r>
              <a:rPr lang="en-US" sz="2600" b="0" dirty="0">
                <a:solidFill>
                  <a:srgbClr val="FF0000"/>
                </a:solidFill>
              </a:rPr>
              <a:t>13</a:t>
            </a:r>
            <a:r>
              <a:rPr lang="en-US" sz="2600" b="0" dirty="0"/>
              <a:t> fatalities</a:t>
            </a:r>
          </a:p>
          <a:p>
            <a:r>
              <a:rPr lang="en-US" sz="2600" b="0" dirty="0"/>
              <a:t>2019: </a:t>
            </a:r>
            <a:r>
              <a:rPr lang="en-US" sz="2600" b="0" dirty="0">
                <a:solidFill>
                  <a:srgbClr val="FF0000"/>
                </a:solidFill>
              </a:rPr>
              <a:t>21</a:t>
            </a:r>
            <a:r>
              <a:rPr lang="en-US" sz="2600" b="0" dirty="0"/>
              <a:t> fatalities</a:t>
            </a:r>
          </a:p>
          <a:p>
            <a:r>
              <a:rPr lang="en-US" sz="2600" b="0" dirty="0"/>
              <a:t>2020: </a:t>
            </a:r>
            <a:r>
              <a:rPr lang="en-US" sz="2600" b="0" dirty="0">
                <a:solidFill>
                  <a:srgbClr val="FF0000"/>
                </a:solidFill>
              </a:rPr>
              <a:t>18</a:t>
            </a:r>
            <a:r>
              <a:rPr lang="en-US" sz="2600" b="0" dirty="0"/>
              <a:t> fatalities</a:t>
            </a:r>
          </a:p>
          <a:p>
            <a:r>
              <a:rPr lang="en-US" sz="2600" b="0" dirty="0"/>
              <a:t>2021: </a:t>
            </a:r>
            <a:r>
              <a:rPr lang="en-US" sz="2600" b="0" dirty="0">
                <a:solidFill>
                  <a:srgbClr val="FF0000"/>
                </a:solidFill>
              </a:rPr>
              <a:t>15</a:t>
            </a:r>
            <a:r>
              <a:rPr lang="en-US" sz="2600" b="0" dirty="0"/>
              <a:t> fatalities</a:t>
            </a:r>
          </a:p>
          <a:p>
            <a:r>
              <a:rPr lang="en-US" sz="2600" b="0" dirty="0"/>
              <a:t>2022: </a:t>
            </a:r>
            <a:r>
              <a:rPr lang="en-US" sz="2600" b="0" dirty="0">
                <a:solidFill>
                  <a:srgbClr val="FF0000"/>
                </a:solidFill>
              </a:rPr>
              <a:t>39</a:t>
            </a:r>
            <a:r>
              <a:rPr lang="en-US" sz="2600" b="0" dirty="0"/>
              <a:t> fatalities</a:t>
            </a:r>
          </a:p>
          <a:p>
            <a:r>
              <a:rPr lang="en-US" sz="2600" b="0" dirty="0"/>
              <a:t>2023: </a:t>
            </a:r>
            <a:r>
              <a:rPr lang="en-US" sz="2600" dirty="0">
                <a:solidFill>
                  <a:srgbClr val="FF0000"/>
                </a:solidFill>
              </a:rPr>
              <a:t>6</a:t>
            </a:r>
            <a:r>
              <a:rPr lang="en-US" sz="2600" b="0" dirty="0">
                <a:solidFill>
                  <a:srgbClr val="FF0000"/>
                </a:solidFill>
              </a:rPr>
              <a:t> </a:t>
            </a:r>
            <a:r>
              <a:rPr lang="en-US" sz="2600" b="0" dirty="0"/>
              <a:t>fatalities (as of 6/1/23)</a:t>
            </a:r>
            <a:endParaRPr lang="en-US" sz="2600" dirty="0">
              <a:cs typeface="Calibri"/>
            </a:endParaRPr>
          </a:p>
        </p:txBody>
      </p:sp>
      <p:sp>
        <p:nvSpPr>
          <p:cNvPr id="5" name="TextBox 4">
            <a:extLst>
              <a:ext uri="{FF2B5EF4-FFF2-40B4-BE49-F238E27FC236}">
                <a16:creationId xmlns:a16="http://schemas.microsoft.com/office/drawing/2014/main" id="{59EE4F87-B48B-228E-F265-2ADAA087D022}"/>
              </a:ext>
            </a:extLst>
          </p:cNvPr>
          <p:cNvSpPr txBox="1"/>
          <p:nvPr/>
        </p:nvSpPr>
        <p:spPr>
          <a:xfrm>
            <a:off x="609599" y="6126164"/>
            <a:ext cx="6574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*Source OIS (Trench Collapses Only, Fed &amp; State), Calendar Year*</a:t>
            </a:r>
          </a:p>
        </p:txBody>
      </p:sp>
      <p:pic>
        <p:nvPicPr>
          <p:cNvPr id="9" name="Picture 2" descr="Trench wall caved into trench">
            <a:extLst>
              <a:ext uri="{FF2B5EF4-FFF2-40B4-BE49-F238E27FC236}">
                <a16:creationId xmlns:a16="http://schemas.microsoft.com/office/drawing/2014/main" id="{00F0EDAE-148D-C234-92B9-96EC4A5DB913}"/>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8330934" y="2362201"/>
            <a:ext cx="3714661" cy="278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ide of trench wall beginning to cave-in">
            <a:extLst>
              <a:ext uri="{FF2B5EF4-FFF2-40B4-BE49-F238E27FC236}">
                <a16:creationId xmlns:a16="http://schemas.microsoft.com/office/drawing/2014/main" id="{BAC1288E-C5EC-1EEA-404D-0B6339232EF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94168" y="2362201"/>
            <a:ext cx="3710641" cy="278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55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634" y="147219"/>
            <a:ext cx="7830766"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Recent Trench and Excavation Related Fatalities 2021</a:t>
            </a:r>
          </a:p>
        </p:txBody>
      </p:sp>
      <p:sp>
        <p:nvSpPr>
          <p:cNvPr id="3" name="Rectangle 2"/>
          <p:cNvSpPr/>
          <p:nvPr/>
        </p:nvSpPr>
        <p:spPr>
          <a:xfrm>
            <a:off x="322634" y="3249246"/>
            <a:ext cx="6096000" cy="2554545"/>
          </a:xfrm>
          <a:prstGeom prst="rect">
            <a:avLst/>
          </a:prstGeom>
        </p:spPr>
        <p:txBody>
          <a:bodyPr>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hlinkClick r:id="rId2" tooltip="Construction worker dies in North Carolina trench collapse"/>
              </a:rPr>
              <a:t>Construction worker dies in North Carolina trench collapse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U.S. News &amp; World Report (Associated Press article)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May 20, 2021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p>
          <a:p>
            <a:pPr marL="0" marR="0" lvl="0" indent="0" algn="l" defTabSz="914400" rtl="0" eaLnBrk="0" fontAlgn="base" latinLnBrk="0" hangingPunct="0">
              <a:lnSpc>
                <a:spcPct val="100000"/>
              </a:lnSpc>
              <a:spcBef>
                <a:spcPts val="0"/>
              </a:spcBef>
              <a:spcAft>
                <a:spcPts val="0"/>
              </a:spcAft>
              <a:buClrTx/>
              <a:buSzTx/>
              <a:buFontTx/>
              <a:buNone/>
              <a:tabLst/>
              <a:defRPr/>
            </a:pPr>
            <a:r>
              <a:rPr lang="en-US" b="1" u="sng" dirty="0">
                <a:solidFill>
                  <a:srgbClr val="0000FF"/>
                </a:solidFill>
                <a:latin typeface="Times New Roman" panose="02020603050405020304" pitchFamily="18" charset="0"/>
                <a:ea typeface="Calibri" panose="020F0502020204030204" pitchFamily="34" charset="0"/>
                <a:hlinkClick r:id="rId3" tooltip="Construction company faces over $70,000 in fines over fatal trench collapse in Central Valley"/>
              </a:rPr>
              <a:t>Construction company faces over $70,000 in fines over fatal trench collapse in Central Valley</a:t>
            </a:r>
            <a:endParaRPr lang="en-US" b="1"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Times New Roman" panose="02020603050405020304" pitchFamily="18" charset="0"/>
                <a:ea typeface="Calibri" panose="020F0502020204030204" pitchFamily="34" charset="0"/>
              </a:rPr>
              <a:t>News 12 The Bronx (NY)</a:t>
            </a: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Times New Roman" panose="02020603050405020304" pitchFamily="18" charset="0"/>
                <a:ea typeface="Calibri" panose="020F0502020204030204" pitchFamily="34" charset="0"/>
              </a:rPr>
              <a:t>September 30, 2021</a:t>
            </a:r>
            <a:endParaRPr lang="en-US" dirty="0">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 name="Rectangle 3"/>
          <p:cNvSpPr/>
          <p:nvPr/>
        </p:nvSpPr>
        <p:spPr>
          <a:xfrm>
            <a:off x="322634" y="5486400"/>
            <a:ext cx="6096000" cy="1200329"/>
          </a:xfrm>
          <a:prstGeom prst="rect">
            <a:avLst/>
          </a:prstGeom>
        </p:spPr>
        <p:txBody>
          <a:bodyPr>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hlinkClick r:id="rId4" tooltip="Worker, 53, dies after concrete vaulted sidewalk collapses on him in Heart of Chicago, officials say"/>
              </a:rPr>
              <a:t>Worker, 53, dies after concrete vaulted sidewalk collapses on him in Heart of Chicago, officials say</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Chicago Tribune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May 15, 2021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5" name="Rectangle 4"/>
          <p:cNvSpPr/>
          <p:nvPr/>
        </p:nvSpPr>
        <p:spPr>
          <a:xfrm>
            <a:off x="6559685" y="2877699"/>
            <a:ext cx="5638800" cy="2308324"/>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hlinkClick r:id="rId5" tooltip="Long Island cemetery worker buried alive, dies inside open grave"/>
              </a:rPr>
              <a:t>Long Island cemetery worker buried alive, dies inside open grave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Miami Herald (New York Daily News article)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February 25, 2021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hlinkClick r:id="rId6" tooltip="Worker dies after being crushed by excavator in Boring"/>
              </a:rPr>
              <a:t>Worker dies after being crushed by excavator in Boring</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Oregon Live/The Oregonian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February 25, 2021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6" name="Rectangle 5"/>
          <p:cNvSpPr/>
          <p:nvPr/>
        </p:nvSpPr>
        <p:spPr>
          <a:xfrm>
            <a:off x="6553200" y="5292721"/>
            <a:ext cx="6096000" cy="1200329"/>
          </a:xfrm>
          <a:prstGeom prst="rect">
            <a:avLst/>
          </a:prstGeom>
        </p:spPr>
        <p:txBody>
          <a:bodyPr>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hlinkClick r:id="rId7" tooltip="Worker killed in trench cave-in at Mamaroneck construction site"/>
              </a:rPr>
              <a:t>Worker killed in trench cave-in at Mamaroneck construction site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Larchmont-Mamaroneck (NY) Patch</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May 4, 2021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pic>
        <p:nvPicPr>
          <p:cNvPr id="2050" name="Picture 2" descr="A worker is dead following a trench collapse in Mamaroneck."/>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458200" y="68427"/>
            <a:ext cx="3124200" cy="1824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59685" y="1923804"/>
            <a:ext cx="6096000" cy="92333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Roboto"/>
                <a:ea typeface="ＭＳ Ｐゴシック" charset="0"/>
                <a:cs typeface="+mn-cs"/>
                <a:hlinkClick r:id="rId9"/>
              </a:rPr>
              <a:t>Worker dies in trench collapse in Johnstown</a:t>
            </a:r>
            <a:r>
              <a:rPr kumimoji="0" lang="en-US" sz="1800" b="0" i="0" u="none" strike="noStrike" kern="1200" cap="none" spc="0" normalizeH="0" baseline="0" noProof="0" dirty="0">
                <a:ln>
                  <a:noFill/>
                </a:ln>
                <a:solidFill>
                  <a:srgbClr val="006621"/>
                </a:solidFill>
                <a:effectLst/>
                <a:uLnTx/>
                <a:uFillTx/>
                <a:latin typeface="Roboto"/>
                <a:ea typeface="ＭＳ Ｐゴシック" charset="0"/>
                <a:cs typeface="+mn-cs"/>
              </a:rPr>
              <a:t>.</a:t>
            </a:r>
            <a:endParaRPr kumimoji="0" lang="en-US" sz="1800" b="0" i="0" u="none" strike="noStrike" kern="1200" cap="none" spc="0" normalizeH="0" baseline="0" noProof="0" dirty="0">
              <a:ln>
                <a:noFill/>
              </a:ln>
              <a:solidFill>
                <a:srgbClr val="767676"/>
              </a:solidFill>
              <a:effectLst/>
              <a:uLnTx/>
              <a:uFillTx/>
              <a:latin typeface="Roboto"/>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767676"/>
                </a:solidFill>
                <a:effectLst/>
                <a:uLnTx/>
                <a:uFillTx/>
                <a:latin typeface="Roboto"/>
                <a:ea typeface="ＭＳ Ｐゴシック" charset="0"/>
                <a:cs typeface="+mn-cs"/>
              </a:rPr>
              <a:t>Apr 17, 2021</a:t>
            </a:r>
            <a:r>
              <a:rPr kumimoji="0" lang="en-US" sz="1800" b="0" i="0" u="none" strike="noStrike" kern="1200" cap="none" spc="0" normalizeH="0" baseline="0" noProof="0" dirty="0">
                <a:ln>
                  <a:noFill/>
                </a:ln>
                <a:solidFill>
                  <a:srgbClr val="666666"/>
                </a:solidFill>
                <a:effectLst/>
                <a:uLnTx/>
                <a:uFillTx/>
                <a:latin typeface="Roboto"/>
                <a:ea typeface="ＭＳ Ｐゴシック" charset="0"/>
                <a:cs typeface="+mn-cs"/>
              </a:rPr>
              <a:t> · JOHNSTOWN, Colo. — a worker died in a </a:t>
            </a:r>
            <a:r>
              <a:rPr kumimoji="0" lang="en-US" sz="1800" b="1" i="0" u="none" strike="noStrike" kern="1200" cap="none" spc="0" normalizeH="0" baseline="0" noProof="0" dirty="0">
                <a:ln>
                  <a:noFill/>
                </a:ln>
                <a:solidFill>
                  <a:srgbClr val="767676"/>
                </a:solidFill>
                <a:effectLst/>
                <a:uLnTx/>
                <a:uFillTx/>
                <a:latin typeface="Roboto"/>
                <a:ea typeface="ＭＳ Ｐゴシック" charset="0"/>
                <a:cs typeface="+mn-cs"/>
              </a:rPr>
              <a:t>trench</a:t>
            </a:r>
            <a:r>
              <a:rPr kumimoji="0" lang="en-US" sz="1800" b="0" i="0" u="none" strike="noStrike" kern="1200" cap="none" spc="0" normalizeH="0" baseline="0" noProof="0" dirty="0">
                <a:ln>
                  <a:noFill/>
                </a:ln>
                <a:solidFill>
                  <a:srgbClr val="666666"/>
                </a:solidFill>
                <a:effectLst/>
                <a:uLnTx/>
                <a:uFillTx/>
                <a:latin typeface="Roboto"/>
                <a:ea typeface="ＭＳ Ｐゴシック" charset="0"/>
                <a:cs typeface="+mn-cs"/>
              </a:rPr>
              <a:t> collapse during a construction project </a:t>
            </a:r>
          </a:p>
        </p:txBody>
      </p:sp>
      <p:sp>
        <p:nvSpPr>
          <p:cNvPr id="8" name="Rectangle 7"/>
          <p:cNvSpPr/>
          <p:nvPr/>
        </p:nvSpPr>
        <p:spPr>
          <a:xfrm>
            <a:off x="322634" y="2092783"/>
            <a:ext cx="6096000" cy="2523768"/>
          </a:xfrm>
          <a:prstGeom prst="rect">
            <a:avLst/>
          </a:prstGeom>
        </p:spPr>
        <p:txBody>
          <a:bodyPr>
            <a:spAutoFit/>
          </a:bodyPr>
          <a:lstStyle/>
          <a:p>
            <a:pPr marL="0" marR="0">
              <a:spcBef>
                <a:spcPts val="0"/>
              </a:spcBef>
              <a:spcAft>
                <a:spcPts val="0"/>
              </a:spcAft>
            </a:pPr>
            <a:r>
              <a:rPr lang="en-US" b="1" u="sng" dirty="0">
                <a:solidFill>
                  <a:srgbClr val="0000FF"/>
                </a:solidFill>
                <a:latin typeface="Times New Roman" panose="02020603050405020304" pitchFamily="18" charset="0"/>
                <a:ea typeface="Calibri" panose="020F0502020204030204" pitchFamily="34" charset="0"/>
                <a:hlinkClick r:id="rId10" tooltip="Construction worker dies after excavation trench collapses in Lindstrom"/>
              </a:rPr>
              <a:t>Construction worker dies after excavation trench collapses in Lindstrom</a:t>
            </a:r>
            <a:endParaRPr lang="en-US" sz="1600"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Times New Roman" panose="02020603050405020304" pitchFamily="18" charset="0"/>
                <a:ea typeface="Calibri" panose="020F0502020204030204" pitchFamily="34" charset="0"/>
              </a:rPr>
              <a:t>WCCO-TV (Minnesota, MN)</a:t>
            </a:r>
            <a:endParaRPr lang="en-US" sz="1600"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Times New Roman" panose="02020603050405020304" pitchFamily="18" charset="0"/>
                <a:ea typeface="Calibri" panose="020F0502020204030204" pitchFamily="34" charset="0"/>
              </a:rPr>
              <a:t>September 28, 2021</a:t>
            </a:r>
          </a:p>
          <a:p>
            <a:pPr marL="0" marR="0">
              <a:spcBef>
                <a:spcPts val="0"/>
              </a:spcBef>
              <a:spcAft>
                <a:spcPts val="0"/>
              </a:spcAft>
            </a:pP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16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Times New Roman" panose="02020603050405020304" pitchFamily="18"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5037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607799-B6A4-42F4-BD0B-37E3AA92600E}"/>
              </a:ext>
            </a:extLst>
          </p:cNvPr>
          <p:cNvSpPr txBox="1"/>
          <p:nvPr/>
        </p:nvSpPr>
        <p:spPr>
          <a:xfrm>
            <a:off x="232995" y="2153258"/>
            <a:ext cx="6112564" cy="1200329"/>
          </a:xfrm>
          <a:prstGeom prst="rect">
            <a:avLst/>
          </a:prstGeom>
          <a:noFill/>
        </p:spPr>
        <p:txBody>
          <a:bodyPr wrap="square">
            <a:spAutoFit/>
          </a:bodyPr>
          <a:lstStyle/>
          <a:p>
            <a:pPr marL="0" marR="0">
              <a:spcBef>
                <a:spcPts val="0"/>
              </a:spcBef>
              <a:spcAft>
                <a:spcPts val="0"/>
              </a:spcAft>
            </a:pPr>
            <a:r>
              <a:rPr lang="en-US" sz="1800" b="1" u="sng" dirty="0">
                <a:solidFill>
                  <a:srgbClr val="0000FF"/>
                </a:solidFill>
                <a:effectLst/>
                <a:latin typeface="Times New Roman" panose="02020603050405020304" pitchFamily="18" charset="0"/>
                <a:ea typeface="Calibri" panose="020F0502020204030204" pitchFamily="34" charset="0"/>
                <a:hlinkClick r:id="rId2" tooltip="Construction workers recount what happened during the deadly trench collapse near Breckenridge in November"/>
              </a:rPr>
              <a:t>Construction workers recount what happened during the deadly trench collapse near Breckenridge in November</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Summit Daily (Frisco, CO)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April 21, 2022 </a:t>
            </a:r>
            <a:endParaRPr lang="en-US" sz="16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D3E58F6-EEE5-47EC-B2AC-1DB0E718C208}"/>
              </a:ext>
            </a:extLst>
          </p:cNvPr>
          <p:cNvSpPr txBox="1"/>
          <p:nvPr/>
        </p:nvSpPr>
        <p:spPr>
          <a:xfrm>
            <a:off x="214334" y="3386927"/>
            <a:ext cx="5636503" cy="1200329"/>
          </a:xfrm>
          <a:prstGeom prst="rect">
            <a:avLst/>
          </a:prstGeom>
          <a:noFill/>
        </p:spPr>
        <p:txBody>
          <a:bodyPr wrap="square">
            <a:spAutoFit/>
          </a:bodyPr>
          <a:lstStyle/>
          <a:p>
            <a:pPr marL="0" marR="0">
              <a:spcBef>
                <a:spcPts val="0"/>
              </a:spcBef>
              <a:spcAft>
                <a:spcPts val="0"/>
              </a:spcAft>
            </a:pPr>
            <a:r>
              <a:rPr lang="en-US" sz="1800" b="1" u="sng" dirty="0">
                <a:solidFill>
                  <a:srgbClr val="0000FF"/>
                </a:solidFill>
                <a:effectLst/>
                <a:latin typeface="Times New Roman" panose="02020603050405020304" pitchFamily="18" charset="0"/>
                <a:ea typeface="Calibri" panose="020F0502020204030204" pitchFamily="34" charset="0"/>
                <a:hlinkClick r:id="rId3" tooltip="Worker fatally injured after Austin contractor ordered them to return to collapsed trench, OSHA says"/>
              </a:rPr>
              <a:t>Worker fatally injured after Austin contractor ordered them to return to collapsed trench, OSHA says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KVUE-TV (Austin, TX)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April 21, 2022 </a:t>
            </a:r>
            <a:endParaRPr lang="en-US" sz="16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5A028CB6-B1CC-463C-AB3A-CF22291B9AF8}"/>
              </a:ext>
            </a:extLst>
          </p:cNvPr>
          <p:cNvSpPr txBox="1"/>
          <p:nvPr/>
        </p:nvSpPr>
        <p:spPr>
          <a:xfrm>
            <a:off x="214334" y="4612821"/>
            <a:ext cx="6112564" cy="923330"/>
          </a:xfrm>
          <a:prstGeom prst="rect">
            <a:avLst/>
          </a:prstGeom>
          <a:noFill/>
        </p:spPr>
        <p:txBody>
          <a:bodyPr wrap="square">
            <a:spAutoFit/>
          </a:bodyPr>
          <a:lstStyle/>
          <a:p>
            <a:pPr marL="0" marR="0">
              <a:spcBef>
                <a:spcPts val="0"/>
              </a:spcBef>
              <a:spcAft>
                <a:spcPts val="0"/>
              </a:spcAft>
            </a:pPr>
            <a:r>
              <a:rPr lang="en-US" sz="1800" b="1" u="sng" dirty="0">
                <a:solidFill>
                  <a:srgbClr val="0000FF"/>
                </a:solidFill>
                <a:effectLst/>
                <a:latin typeface="Times New Roman" panose="02020603050405020304" pitchFamily="18" charset="0"/>
                <a:ea typeface="Calibri" panose="020F0502020204030204" pitchFamily="34" charset="0"/>
                <a:hlinkClick r:id="rId4" tooltip="Construction worker dies in trench collapse in Tennessee"/>
              </a:rPr>
              <a:t>Construction worker dies in trench collapse in Tennessee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WKRN-TV (Nashville, TN)</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April 18, 2022 </a:t>
            </a:r>
            <a:endParaRPr lang="en-US" sz="16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659D54F3-4C37-4492-9205-6473AFDF62B9}"/>
              </a:ext>
            </a:extLst>
          </p:cNvPr>
          <p:cNvSpPr txBox="1"/>
          <p:nvPr/>
        </p:nvSpPr>
        <p:spPr>
          <a:xfrm>
            <a:off x="6311347" y="2228671"/>
            <a:ext cx="5960164" cy="1200329"/>
          </a:xfrm>
          <a:prstGeom prst="rect">
            <a:avLst/>
          </a:prstGeom>
          <a:noFill/>
        </p:spPr>
        <p:txBody>
          <a:bodyPr wrap="square">
            <a:spAutoFit/>
          </a:bodyPr>
          <a:lstStyle/>
          <a:p>
            <a:pPr marL="0" marR="0">
              <a:spcBef>
                <a:spcPts val="0"/>
              </a:spcBef>
              <a:spcAft>
                <a:spcPts val="0"/>
              </a:spcAft>
            </a:pPr>
            <a:r>
              <a:rPr lang="en-US" sz="1800" b="1" u="sng" dirty="0">
                <a:solidFill>
                  <a:srgbClr val="0000FF"/>
                </a:solidFill>
                <a:effectLst/>
                <a:latin typeface="Times New Roman" panose="02020603050405020304" pitchFamily="18" charset="0"/>
                <a:ea typeface="Calibri" panose="020F0502020204030204" pitchFamily="34" charset="0"/>
                <a:hlinkClick r:id="rId5" tooltip="OSHA fines Missouri-based contractor for hazardous trench conditions"/>
              </a:rPr>
              <a:t>OSHA fines Missouri-based contractor for hazardous trench conditions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KSHB-TV (Kansas City, MO)</a:t>
            </a:r>
            <a:endParaRPr lang="en-US" sz="1600" dirty="0">
              <a:effectLst/>
              <a:latin typeface="Calibri" panose="020F0502020204030204" pitchFamily="34"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April 8, 2022</a:t>
            </a:r>
            <a:endParaRPr lang="en-US" dirty="0"/>
          </a:p>
        </p:txBody>
      </p:sp>
      <p:sp>
        <p:nvSpPr>
          <p:cNvPr id="11" name="TextBox 10">
            <a:extLst>
              <a:ext uri="{FF2B5EF4-FFF2-40B4-BE49-F238E27FC236}">
                <a16:creationId xmlns:a16="http://schemas.microsoft.com/office/drawing/2014/main" id="{7B1F88CA-7EC9-4609-BD72-4BED2D42BB49}"/>
              </a:ext>
            </a:extLst>
          </p:cNvPr>
          <p:cNvSpPr txBox="1"/>
          <p:nvPr/>
        </p:nvSpPr>
        <p:spPr>
          <a:xfrm>
            <a:off x="6263476" y="3413478"/>
            <a:ext cx="6137412" cy="1200329"/>
          </a:xfrm>
          <a:prstGeom prst="rect">
            <a:avLst/>
          </a:prstGeom>
          <a:noFill/>
        </p:spPr>
        <p:txBody>
          <a:bodyPr wrap="square">
            <a:spAutoFit/>
          </a:bodyPr>
          <a:lstStyle/>
          <a:p>
            <a:pPr marL="0" marR="0">
              <a:spcBef>
                <a:spcPts val="0"/>
              </a:spcBef>
              <a:spcAft>
                <a:spcPts val="0"/>
              </a:spcAft>
            </a:pPr>
            <a:r>
              <a:rPr lang="en-US" sz="1800" b="1" u="sng" dirty="0">
                <a:solidFill>
                  <a:srgbClr val="0000FF"/>
                </a:solidFill>
                <a:effectLst/>
                <a:latin typeface="Times New Roman" panose="02020603050405020304" pitchFamily="18" charset="0"/>
                <a:ea typeface="Calibri" panose="020F0502020204030204" pitchFamily="34" charset="0"/>
                <a:hlinkClick r:id="rId6" tooltip="Construction worker dies after being run over by gravel truck in Walnut Creek"/>
              </a:rPr>
              <a:t>Construction worker dies after being run over by gravel truck in Walnut Creek</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KNTV-TV | NBC Bay Area (San Jose, CA)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April 4, 2022</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08995067-5C8E-47E6-852D-C9D84ECC7390}"/>
              </a:ext>
            </a:extLst>
          </p:cNvPr>
          <p:cNvSpPr txBox="1"/>
          <p:nvPr/>
        </p:nvSpPr>
        <p:spPr>
          <a:xfrm>
            <a:off x="6263476" y="4677633"/>
            <a:ext cx="6236804" cy="923330"/>
          </a:xfrm>
          <a:prstGeom prst="rect">
            <a:avLst/>
          </a:prstGeom>
          <a:noFill/>
        </p:spPr>
        <p:txBody>
          <a:bodyPr wrap="square">
            <a:spAutoFit/>
          </a:bodyPr>
          <a:lstStyle/>
          <a:p>
            <a:pPr marL="0" marR="0">
              <a:spcBef>
                <a:spcPts val="0"/>
              </a:spcBef>
              <a:spcAft>
                <a:spcPts val="0"/>
              </a:spcAft>
            </a:pPr>
            <a:r>
              <a:rPr lang="en-US" sz="1800" b="1" u="sng" dirty="0">
                <a:solidFill>
                  <a:srgbClr val="0000FF"/>
                </a:solidFill>
                <a:effectLst/>
                <a:latin typeface="Times New Roman" panose="02020603050405020304" pitchFamily="18" charset="0"/>
                <a:ea typeface="Calibri" panose="020F0502020204030204" pitchFamily="34" charset="0"/>
                <a:hlinkClick r:id="rId7" tooltip="Coroner rules on worker’s death in ‘trench collapse’"/>
              </a:rPr>
              <a:t>Coroner rules on worker’s death in ‘trench collapse’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Las Vegas Review-Journal</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April 20, 2022 </a:t>
            </a:r>
            <a:endParaRPr lang="en-US" sz="1600" dirty="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CF42B747-4C1A-44CE-8394-EF272D86BA73}"/>
              </a:ext>
            </a:extLst>
          </p:cNvPr>
          <p:cNvSpPr txBox="1"/>
          <p:nvPr/>
        </p:nvSpPr>
        <p:spPr>
          <a:xfrm>
            <a:off x="265043" y="457200"/>
            <a:ext cx="6261652"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Recent Trench and Excavation Related Fatalities 2021 – 2022 Continued</a:t>
            </a:r>
          </a:p>
        </p:txBody>
      </p:sp>
      <p:pic>
        <p:nvPicPr>
          <p:cNvPr id="2050" name="Picture 2" descr="Las Vegas police and firefighters from various agencies respond to a workplace fatality at a co ...">
            <a:extLst>
              <a:ext uri="{FF2B5EF4-FFF2-40B4-BE49-F238E27FC236}">
                <a16:creationId xmlns:a16="http://schemas.microsoft.com/office/drawing/2014/main" id="{60BA3B54-EAD7-4E7A-B6A1-D5503FC0BB98}"/>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077200" y="36443"/>
            <a:ext cx="3162300" cy="210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28AABB-39AB-964A-4278-B8C48E716AB8}"/>
              </a:ext>
            </a:extLst>
          </p:cNvPr>
          <p:cNvSpPr txBox="1"/>
          <p:nvPr/>
        </p:nvSpPr>
        <p:spPr>
          <a:xfrm>
            <a:off x="232995" y="5633996"/>
            <a:ext cx="7387005" cy="1477328"/>
          </a:xfrm>
          <a:prstGeom prst="rect">
            <a:avLst/>
          </a:prstGeom>
          <a:noFill/>
        </p:spPr>
        <p:txBody>
          <a:bodyPr wrap="square">
            <a:spAutoFit/>
          </a:bodyPr>
          <a:lstStyle/>
          <a:p>
            <a:pPr marL="0" marR="0">
              <a:spcBef>
                <a:spcPts val="0"/>
              </a:spcBef>
              <a:spcAft>
                <a:spcPts val="0"/>
              </a:spcAft>
            </a:pPr>
            <a:r>
              <a:rPr lang="en-US" sz="1800" b="1" dirty="0">
                <a:solidFill>
                  <a:srgbClr val="282828"/>
                </a:solidFill>
                <a:effectLst/>
                <a:latin typeface="Times New Roman" panose="02020603050405020304" pitchFamily="18" charset="0"/>
                <a:ea typeface="Calibri" panose="020F0502020204030204" pitchFamily="34" charset="0"/>
              </a:rPr>
              <a:t>Manchester company fined $375,000 for deadly trench collapse in Vernon</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Times New Roman" panose="02020603050405020304" pitchFamily="18" charset="0"/>
                <a:ea typeface="Calibri" panose="020F0502020204030204" pitchFamily="34" charset="0"/>
                <a:hlinkClick r:id="rId9"/>
              </a:rPr>
              <a:t>https://www.middletownpress.com/news/article/manchester-vernon-botticello-fined-fatal-trench-17756148.php</a:t>
            </a:r>
            <a:r>
              <a:rPr lang="en-US" sz="1800" dirty="0">
                <a:solidFill>
                  <a:srgbClr val="282828"/>
                </a:solidFill>
                <a:effectLst/>
                <a:latin typeface="Times New Roman" panose="02020603050405020304" pitchFamily="18"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82828"/>
                </a:solidFill>
                <a:effectLst/>
                <a:latin typeface="Times New Roman" panose="02020603050405020304" pitchFamily="18" charset="0"/>
                <a:ea typeface="Calibri" panose="020F0502020204030204" pitchFamily="34" charset="0"/>
              </a:rPr>
              <a:t>Middletown Press (New Haven, CT) </a:t>
            </a:r>
            <a:r>
              <a:rPr lang="en-US" sz="1600" dirty="0">
                <a:latin typeface="Calibri" panose="020F0502020204030204" pitchFamily="34" charset="0"/>
                <a:ea typeface="Calibri" panose="020F0502020204030204" pitchFamily="34" charset="0"/>
              </a:rPr>
              <a:t>, </a:t>
            </a:r>
            <a:r>
              <a:rPr lang="en-US" sz="1800" dirty="0">
                <a:solidFill>
                  <a:srgbClr val="282828"/>
                </a:solidFill>
                <a:effectLst/>
                <a:latin typeface="Times New Roman" panose="02020603050405020304" pitchFamily="18" charset="0"/>
                <a:ea typeface="Calibri" panose="020F0502020204030204" pitchFamily="34" charset="0"/>
              </a:rPr>
              <a:t>February 1, 2023</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82828"/>
                </a:solidFill>
                <a:effectLst/>
                <a:latin typeface="Times New Roman" panose="02020603050405020304" pitchFamily="18"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52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2125980"/>
            <a:ext cx="6477000" cy="4533898"/>
          </a:xfrm>
          <a:prstGeom prst="rect">
            <a:avLst/>
          </a:prstGeom>
          <a:noFill/>
        </p:spPr>
      </p:pic>
      <p:sp>
        <p:nvSpPr>
          <p:cNvPr id="4" name="Title 3"/>
          <p:cNvSpPr>
            <a:spLocks noGrp="1"/>
          </p:cNvSpPr>
          <p:nvPr>
            <p:ph type="title"/>
          </p:nvPr>
        </p:nvSpPr>
        <p:spPr>
          <a:xfrm>
            <a:off x="533400" y="457200"/>
            <a:ext cx="9829800" cy="838200"/>
          </a:xfrm>
        </p:spPr>
        <p:txBody>
          <a:bodyPr/>
          <a:lstStyle/>
          <a:p>
            <a:r>
              <a:rPr lang="en-US" dirty="0">
                <a:latin typeface="Calibri" panose="020F0502020204030204" pitchFamily="34" charset="0"/>
                <a:cs typeface="Calibri" panose="020F0502020204030204" pitchFamily="34" charset="0"/>
              </a:rPr>
              <a:t>Where are trenching incidents happening?</a:t>
            </a:r>
          </a:p>
        </p:txBody>
      </p:sp>
    </p:spTree>
    <p:extLst>
      <p:ext uri="{BB962C8B-B14F-4D97-AF65-F5344CB8AC3E}">
        <p14:creationId xmlns:p14="http://schemas.microsoft.com/office/powerpoint/2010/main" val="151179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lstStyle/>
          <a:p>
            <a:r>
              <a:rPr lang="en-US" dirty="0">
                <a:ea typeface="ＭＳ Ｐゴシック"/>
              </a:rPr>
              <a:t>OSHA OIS Inspection Data</a:t>
            </a:r>
            <a:endParaRPr lang="en-US" dirty="0"/>
          </a:p>
        </p:txBody>
      </p:sp>
      <p:graphicFrame>
        <p:nvGraphicFramePr>
          <p:cNvPr id="4" name="Content Placeholder 3"/>
          <p:cNvGraphicFramePr>
            <a:graphicFrameLocks noGrp="1"/>
          </p:cNvGraphicFramePr>
          <p:nvPr>
            <p:ph idx="1"/>
          </p:nvPr>
        </p:nvGraphicFramePr>
        <p:xfrm>
          <a:off x="725109" y="2412302"/>
          <a:ext cx="10857290" cy="2842260"/>
        </p:xfrm>
        <a:graphic>
          <a:graphicData uri="http://schemas.openxmlformats.org/drawingml/2006/table">
            <a:tbl>
              <a:tblPr firstRow="1" bandRow="1">
                <a:tableStyleId>{5C22544A-7EE6-4342-B048-85BDC9FD1C3A}</a:tableStyleId>
              </a:tblPr>
              <a:tblGrid>
                <a:gridCol w="3872800">
                  <a:extLst>
                    <a:ext uri="{9D8B030D-6E8A-4147-A177-3AD203B41FA5}">
                      <a16:colId xmlns:a16="http://schemas.microsoft.com/office/drawing/2014/main" val="3916825468"/>
                    </a:ext>
                  </a:extLst>
                </a:gridCol>
                <a:gridCol w="1803420">
                  <a:extLst>
                    <a:ext uri="{9D8B030D-6E8A-4147-A177-3AD203B41FA5}">
                      <a16:colId xmlns:a16="http://schemas.microsoft.com/office/drawing/2014/main" val="1327221019"/>
                    </a:ext>
                  </a:extLst>
                </a:gridCol>
                <a:gridCol w="1796044">
                  <a:extLst>
                    <a:ext uri="{9D8B030D-6E8A-4147-A177-3AD203B41FA5}">
                      <a16:colId xmlns:a16="http://schemas.microsoft.com/office/drawing/2014/main" val="41626805"/>
                    </a:ext>
                  </a:extLst>
                </a:gridCol>
                <a:gridCol w="1728525">
                  <a:extLst>
                    <a:ext uri="{9D8B030D-6E8A-4147-A177-3AD203B41FA5}">
                      <a16:colId xmlns:a16="http://schemas.microsoft.com/office/drawing/2014/main" val="1069014458"/>
                    </a:ext>
                  </a:extLst>
                </a:gridCol>
                <a:gridCol w="1656501">
                  <a:extLst>
                    <a:ext uri="{9D8B030D-6E8A-4147-A177-3AD203B41FA5}">
                      <a16:colId xmlns:a16="http://schemas.microsoft.com/office/drawing/2014/main" val="2751500135"/>
                    </a:ext>
                  </a:extLst>
                </a:gridCol>
              </a:tblGrid>
              <a:tr h="568455">
                <a:tc gridSpan="5">
                  <a:txBody>
                    <a:bodyPr/>
                    <a:lstStyle/>
                    <a:p>
                      <a:pPr marL="0" marR="0" lvl="0" indent="0" algn="ctr" rtl="0" eaLnBrk="1" fontAlgn="auto" latinLnBrk="0" hangingPunct="1">
                        <a:lnSpc>
                          <a:spcPct val="100000"/>
                        </a:lnSpc>
                        <a:spcBef>
                          <a:spcPts val="0"/>
                        </a:spcBef>
                        <a:spcAft>
                          <a:spcPts val="0"/>
                        </a:spcAft>
                        <a:buClrTx/>
                        <a:buSzTx/>
                        <a:buFontTx/>
                        <a:buNone/>
                      </a:pPr>
                      <a:r>
                        <a:rPr lang="en-US" sz="3200" b="1" kern="1200" dirty="0">
                          <a:solidFill>
                            <a:schemeClr val="tx1"/>
                          </a:solidFill>
                          <a:latin typeface="+mn-lt"/>
                          <a:ea typeface="+mn-ea"/>
                          <a:cs typeface="+mn-cs"/>
                        </a:rPr>
                        <a:t>Top 5 Subpart P</a:t>
                      </a:r>
                      <a:r>
                        <a:rPr lang="en-US" sz="3200" b="1" kern="1200" baseline="0" dirty="0">
                          <a:solidFill>
                            <a:schemeClr val="tx1"/>
                          </a:solidFill>
                          <a:latin typeface="+mn-lt"/>
                          <a:ea typeface="+mn-ea"/>
                          <a:cs typeface="+mn-cs"/>
                        </a:rPr>
                        <a:t> Violations (</a:t>
                      </a:r>
                      <a:r>
                        <a:rPr kumimoji="0" lang="en-US" sz="3200" b="1" i="0" u="none" strike="noStrike" kern="1200" cap="none" spc="0" normalizeH="0" baseline="0" noProof="0" dirty="0">
                          <a:ln>
                            <a:noFill/>
                          </a:ln>
                          <a:solidFill>
                            <a:schemeClr val="tx1"/>
                          </a:solidFill>
                          <a:effectLst/>
                          <a:uLnTx/>
                          <a:uFillTx/>
                          <a:latin typeface="+mn-lt"/>
                          <a:ea typeface="+mn-ea"/>
                          <a:cs typeface="+mn-cs"/>
                        </a:rPr>
                        <a:t>10/1/22 - 4/30/23)</a:t>
                      </a:r>
                      <a:endParaRPr lang="en-US" sz="3200" b="1" kern="1200" baseline="0" dirty="0">
                        <a:solidFill>
                          <a:schemeClr val="tx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7975369"/>
                  </a:ext>
                </a:extLst>
              </a:tr>
              <a:tr h="688130">
                <a:tc>
                  <a:txBody>
                    <a:bodyPr/>
                    <a:lstStyle/>
                    <a:p>
                      <a:pPr algn="ctr"/>
                      <a:r>
                        <a:rPr lang="en-US" sz="2000" b="1" dirty="0">
                          <a:latin typeface="+mn-lt"/>
                        </a:rPr>
                        <a:t>Standard</a:t>
                      </a:r>
                    </a:p>
                  </a:txBody>
                  <a:tcPr/>
                </a:tc>
                <a:tc>
                  <a:txBody>
                    <a:bodyPr/>
                    <a:lstStyle/>
                    <a:p>
                      <a:pPr algn="ctr"/>
                      <a:r>
                        <a:rPr lang="en-US" sz="2000" b="1" dirty="0">
                          <a:latin typeface="+mn-lt"/>
                        </a:rPr>
                        <a:t>Total</a:t>
                      </a:r>
                      <a:r>
                        <a:rPr lang="en-US" sz="2000" b="1" baseline="0" dirty="0">
                          <a:latin typeface="+mn-lt"/>
                        </a:rPr>
                        <a:t> Violations</a:t>
                      </a:r>
                      <a:endParaRPr lang="en-US" sz="2000" b="1" dirty="0">
                        <a:latin typeface="+mn-lt"/>
                      </a:endParaRPr>
                    </a:p>
                  </a:txBody>
                  <a:tcPr/>
                </a:tc>
                <a:tc>
                  <a:txBody>
                    <a:bodyPr/>
                    <a:lstStyle/>
                    <a:p>
                      <a:pPr algn="ctr"/>
                      <a:r>
                        <a:rPr lang="en-US" sz="2000" b="1" dirty="0">
                          <a:latin typeface="+mn-lt"/>
                        </a:rPr>
                        <a:t>Serious Violations</a:t>
                      </a:r>
                    </a:p>
                  </a:txBody>
                  <a:tcPr/>
                </a:tc>
                <a:tc>
                  <a:txBody>
                    <a:bodyPr/>
                    <a:lstStyle/>
                    <a:p>
                      <a:pPr algn="ctr"/>
                      <a:r>
                        <a:rPr lang="en-US" sz="2000" b="1" dirty="0">
                          <a:latin typeface="+mn-lt"/>
                        </a:rPr>
                        <a:t>Willful</a:t>
                      </a:r>
                      <a:r>
                        <a:rPr lang="en-US" sz="2000" b="1" baseline="0" dirty="0">
                          <a:latin typeface="+mn-lt"/>
                        </a:rPr>
                        <a:t> Violations</a:t>
                      </a:r>
                      <a:endParaRPr lang="en-US" sz="2000" b="1" dirty="0">
                        <a:latin typeface="+mn-lt"/>
                      </a:endParaRPr>
                    </a:p>
                  </a:txBody>
                  <a:tcPr/>
                </a:tc>
                <a:tc>
                  <a:txBody>
                    <a:bodyPr/>
                    <a:lstStyle/>
                    <a:p>
                      <a:pPr algn="ctr"/>
                      <a:r>
                        <a:rPr lang="en-US" sz="2000" b="1" dirty="0">
                          <a:latin typeface="+mn-lt"/>
                        </a:rPr>
                        <a:t>Repeat Violations</a:t>
                      </a:r>
                    </a:p>
                  </a:txBody>
                  <a:tcPr/>
                </a:tc>
                <a:extLst>
                  <a:ext uri="{0D108BD9-81ED-4DB2-BD59-A6C34878D82A}">
                    <a16:rowId xmlns:a16="http://schemas.microsoft.com/office/drawing/2014/main" val="1841446901"/>
                  </a:ext>
                </a:extLst>
              </a:tr>
              <a:tr h="306666">
                <a:tc>
                  <a:txBody>
                    <a:bodyPr/>
                    <a:lstStyle/>
                    <a:p>
                      <a:pPr algn="l" fontAlgn="ctr"/>
                      <a:r>
                        <a:rPr lang="en-US" sz="2000" b="0" i="0" u="none" strike="noStrike" dirty="0">
                          <a:solidFill>
                            <a:srgbClr val="000000"/>
                          </a:solidFill>
                          <a:effectLst/>
                          <a:latin typeface="+mn-lt"/>
                        </a:rPr>
                        <a:t>1926.652(a) - Cave-in Protection</a:t>
                      </a:r>
                    </a:p>
                  </a:txBody>
                  <a:tcPr marL="7620" marR="7620" marT="7620" marB="0" anchor="ctr"/>
                </a:tc>
                <a:tc>
                  <a:txBody>
                    <a:bodyPr/>
                    <a:lstStyle/>
                    <a:p>
                      <a:pPr algn="ctr" fontAlgn="t"/>
                      <a:r>
                        <a:rPr lang="en-US" sz="2000" b="0" i="0" u="none" strike="noStrike" dirty="0">
                          <a:solidFill>
                            <a:srgbClr val="000000"/>
                          </a:solidFill>
                          <a:effectLst/>
                          <a:latin typeface="+mj-lt"/>
                        </a:rPr>
                        <a:t>275</a:t>
                      </a:r>
                    </a:p>
                  </a:txBody>
                  <a:tcPr marL="6350" marR="6350" marT="6350" marB="0"/>
                </a:tc>
                <a:tc>
                  <a:txBody>
                    <a:bodyPr/>
                    <a:lstStyle/>
                    <a:p>
                      <a:pPr algn="ctr" fontAlgn="t"/>
                      <a:r>
                        <a:rPr lang="en-US" sz="2000" b="0" i="0" u="none" strike="noStrike" dirty="0">
                          <a:solidFill>
                            <a:srgbClr val="000000"/>
                          </a:solidFill>
                          <a:effectLst/>
                          <a:latin typeface="+mj-lt"/>
                        </a:rPr>
                        <a:t>197</a:t>
                      </a:r>
                    </a:p>
                  </a:txBody>
                  <a:tcPr marL="6350" marR="6350" marT="6350" marB="0"/>
                </a:tc>
                <a:tc>
                  <a:txBody>
                    <a:bodyPr/>
                    <a:lstStyle/>
                    <a:p>
                      <a:pPr algn="ctr" fontAlgn="t"/>
                      <a:r>
                        <a:rPr lang="en-US" sz="2000" b="0" i="0" u="none" strike="noStrike" dirty="0">
                          <a:solidFill>
                            <a:srgbClr val="000000"/>
                          </a:solidFill>
                          <a:effectLst/>
                          <a:latin typeface="+mj-lt"/>
                        </a:rPr>
                        <a:t>21</a:t>
                      </a:r>
                    </a:p>
                  </a:txBody>
                  <a:tcPr marL="6350" marR="6350" marT="6350" marB="0"/>
                </a:tc>
                <a:tc>
                  <a:txBody>
                    <a:bodyPr/>
                    <a:lstStyle/>
                    <a:p>
                      <a:pPr algn="ctr" fontAlgn="t"/>
                      <a:r>
                        <a:rPr lang="en-US" sz="2000" b="0" i="0" u="none" strike="noStrike" dirty="0">
                          <a:solidFill>
                            <a:srgbClr val="000000"/>
                          </a:solidFill>
                          <a:effectLst/>
                          <a:latin typeface="+mj-lt"/>
                        </a:rPr>
                        <a:t>37</a:t>
                      </a:r>
                    </a:p>
                  </a:txBody>
                  <a:tcPr marL="6350" marR="6350" marT="6350" marB="0"/>
                </a:tc>
                <a:extLst>
                  <a:ext uri="{0D108BD9-81ED-4DB2-BD59-A6C34878D82A}">
                    <a16:rowId xmlns:a16="http://schemas.microsoft.com/office/drawing/2014/main" val="4287376776"/>
                  </a:ext>
                </a:extLst>
              </a:tr>
              <a:tr h="306666">
                <a:tc>
                  <a:txBody>
                    <a:bodyPr/>
                    <a:lstStyle/>
                    <a:p>
                      <a:pPr algn="l" fontAlgn="ctr"/>
                      <a:r>
                        <a:rPr lang="en-US" sz="2000" b="0" i="0" u="none" strike="noStrike" dirty="0">
                          <a:solidFill>
                            <a:srgbClr val="000000"/>
                          </a:solidFill>
                          <a:effectLst/>
                          <a:latin typeface="+mn-lt"/>
                        </a:rPr>
                        <a:t>1926.651(c) - Access and egress</a:t>
                      </a:r>
                    </a:p>
                  </a:txBody>
                  <a:tcPr marL="7620" marR="7620" marT="7620" marB="0" anchor="ctr"/>
                </a:tc>
                <a:tc>
                  <a:txBody>
                    <a:bodyPr/>
                    <a:lstStyle/>
                    <a:p>
                      <a:pPr algn="ctr" fontAlgn="t"/>
                      <a:r>
                        <a:rPr lang="en-US" sz="2000" b="0" i="0" u="none" strike="noStrike" dirty="0">
                          <a:solidFill>
                            <a:srgbClr val="000000"/>
                          </a:solidFill>
                          <a:effectLst/>
                          <a:latin typeface="+mj-lt"/>
                        </a:rPr>
                        <a:t>163</a:t>
                      </a:r>
                    </a:p>
                  </a:txBody>
                  <a:tcPr marL="6350" marR="6350" marT="6350" marB="0"/>
                </a:tc>
                <a:tc>
                  <a:txBody>
                    <a:bodyPr/>
                    <a:lstStyle/>
                    <a:p>
                      <a:pPr algn="ctr" fontAlgn="t"/>
                      <a:r>
                        <a:rPr lang="en-US" sz="2000" b="0" i="0" u="none" strike="noStrike" dirty="0">
                          <a:solidFill>
                            <a:srgbClr val="000000"/>
                          </a:solidFill>
                          <a:effectLst/>
                          <a:latin typeface="+mj-lt"/>
                        </a:rPr>
                        <a:t>122</a:t>
                      </a:r>
                    </a:p>
                  </a:txBody>
                  <a:tcPr marL="6350" marR="6350" marT="6350" marB="0"/>
                </a:tc>
                <a:tc>
                  <a:txBody>
                    <a:bodyPr/>
                    <a:lstStyle/>
                    <a:p>
                      <a:pPr algn="ctr" fontAlgn="t"/>
                      <a:r>
                        <a:rPr lang="en-US" sz="2000" b="0" i="0" u="none" strike="noStrike" dirty="0">
                          <a:solidFill>
                            <a:srgbClr val="000000"/>
                          </a:solidFill>
                          <a:effectLst/>
                          <a:latin typeface="+mj-lt"/>
                        </a:rPr>
                        <a:t>4</a:t>
                      </a:r>
                    </a:p>
                  </a:txBody>
                  <a:tcPr marL="6350" marR="6350" marT="6350" marB="0"/>
                </a:tc>
                <a:tc>
                  <a:txBody>
                    <a:bodyPr/>
                    <a:lstStyle/>
                    <a:p>
                      <a:pPr algn="ctr" fontAlgn="t"/>
                      <a:r>
                        <a:rPr lang="en-US" sz="2000" b="0" i="0" u="none" strike="noStrike" dirty="0">
                          <a:solidFill>
                            <a:srgbClr val="000000"/>
                          </a:solidFill>
                          <a:effectLst/>
                          <a:latin typeface="+mj-lt"/>
                        </a:rPr>
                        <a:t>12</a:t>
                      </a:r>
                    </a:p>
                  </a:txBody>
                  <a:tcPr marL="6350" marR="6350" marT="6350" marB="0"/>
                </a:tc>
                <a:extLst>
                  <a:ext uri="{0D108BD9-81ED-4DB2-BD59-A6C34878D82A}">
                    <a16:rowId xmlns:a16="http://schemas.microsoft.com/office/drawing/2014/main" val="2190276206"/>
                  </a:ext>
                </a:extLst>
              </a:tr>
              <a:tr h="306666">
                <a:tc>
                  <a:txBody>
                    <a:bodyPr/>
                    <a:lstStyle/>
                    <a:p>
                      <a:pPr algn="l" fontAlgn="ctr"/>
                      <a:r>
                        <a:rPr lang="en-US" sz="2000" b="0" i="0" u="none" strike="noStrike" dirty="0">
                          <a:solidFill>
                            <a:srgbClr val="000000"/>
                          </a:solidFill>
                          <a:effectLst/>
                          <a:latin typeface="+mn-lt"/>
                        </a:rPr>
                        <a:t>1926.651(k) - Inspections by a CP</a:t>
                      </a:r>
                    </a:p>
                  </a:txBody>
                  <a:tcPr marL="7620" marR="7620" marT="7620" marB="0" anchor="ctr"/>
                </a:tc>
                <a:tc>
                  <a:txBody>
                    <a:bodyPr/>
                    <a:lstStyle/>
                    <a:p>
                      <a:pPr algn="ctr" fontAlgn="t"/>
                      <a:r>
                        <a:rPr lang="en-US" sz="2000" b="0" i="0" u="none" strike="noStrike" dirty="0">
                          <a:solidFill>
                            <a:srgbClr val="000000"/>
                          </a:solidFill>
                          <a:effectLst/>
                          <a:latin typeface="+mj-lt"/>
                        </a:rPr>
                        <a:t>124</a:t>
                      </a:r>
                    </a:p>
                  </a:txBody>
                  <a:tcPr marL="6350" marR="6350" marT="6350" marB="0"/>
                </a:tc>
                <a:tc>
                  <a:txBody>
                    <a:bodyPr/>
                    <a:lstStyle/>
                    <a:p>
                      <a:pPr algn="ctr" fontAlgn="t"/>
                      <a:r>
                        <a:rPr lang="en-US" sz="2000" b="0" i="0" u="none" strike="noStrike" dirty="0">
                          <a:solidFill>
                            <a:srgbClr val="000000"/>
                          </a:solidFill>
                          <a:effectLst/>
                          <a:latin typeface="+mj-lt"/>
                        </a:rPr>
                        <a:t>93</a:t>
                      </a:r>
                    </a:p>
                  </a:txBody>
                  <a:tcPr marL="6350" marR="6350" marT="6350" marB="0"/>
                </a:tc>
                <a:tc>
                  <a:txBody>
                    <a:bodyPr/>
                    <a:lstStyle/>
                    <a:p>
                      <a:pPr algn="ctr" fontAlgn="t"/>
                      <a:r>
                        <a:rPr lang="en-US" sz="2000" b="0" i="0" u="none" strike="noStrike" dirty="0">
                          <a:solidFill>
                            <a:srgbClr val="000000"/>
                          </a:solidFill>
                          <a:effectLst/>
                          <a:latin typeface="+mj-lt"/>
                        </a:rPr>
                        <a:t>3</a:t>
                      </a:r>
                    </a:p>
                  </a:txBody>
                  <a:tcPr marL="6350" marR="6350" marT="6350" marB="0"/>
                </a:tc>
                <a:tc>
                  <a:txBody>
                    <a:bodyPr/>
                    <a:lstStyle/>
                    <a:p>
                      <a:pPr algn="ctr" fontAlgn="t"/>
                      <a:r>
                        <a:rPr lang="en-US" sz="2000" b="0" i="0" u="none" strike="noStrike" dirty="0">
                          <a:solidFill>
                            <a:srgbClr val="000000"/>
                          </a:solidFill>
                          <a:effectLst/>
                          <a:latin typeface="+mj-lt"/>
                        </a:rPr>
                        <a:t>10</a:t>
                      </a:r>
                    </a:p>
                  </a:txBody>
                  <a:tcPr marL="6350" marR="6350" marT="6350" marB="0"/>
                </a:tc>
                <a:extLst>
                  <a:ext uri="{0D108BD9-81ED-4DB2-BD59-A6C34878D82A}">
                    <a16:rowId xmlns:a16="http://schemas.microsoft.com/office/drawing/2014/main" val="3826505279"/>
                  </a:ext>
                </a:extLst>
              </a:tr>
              <a:tr h="30666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mn-lt"/>
                        </a:rPr>
                        <a:t>1926.651(j) - Loose rock or Soil</a:t>
                      </a:r>
                    </a:p>
                  </a:txBody>
                  <a:tcPr marL="7620" marR="7620" marT="7620" marB="0" anchor="ctr"/>
                </a:tc>
                <a:tc>
                  <a:txBody>
                    <a:bodyPr/>
                    <a:lstStyle/>
                    <a:p>
                      <a:pPr algn="ctr" fontAlgn="t"/>
                      <a:r>
                        <a:rPr lang="en-US" sz="2000" b="0" i="0" u="none" strike="noStrike" dirty="0">
                          <a:solidFill>
                            <a:srgbClr val="000000"/>
                          </a:solidFill>
                          <a:effectLst/>
                          <a:latin typeface="+mj-lt"/>
                        </a:rPr>
                        <a:t>102</a:t>
                      </a:r>
                    </a:p>
                  </a:txBody>
                  <a:tcPr marL="6350" marR="6350" marT="6350" marB="0"/>
                </a:tc>
                <a:tc>
                  <a:txBody>
                    <a:bodyPr/>
                    <a:lstStyle/>
                    <a:p>
                      <a:pPr algn="ctr" fontAlgn="t"/>
                      <a:r>
                        <a:rPr lang="en-US" sz="2000" b="0" i="0" u="none" strike="noStrike" dirty="0">
                          <a:solidFill>
                            <a:srgbClr val="000000"/>
                          </a:solidFill>
                          <a:effectLst/>
                          <a:latin typeface="+mj-lt"/>
                        </a:rPr>
                        <a:t>79</a:t>
                      </a:r>
                    </a:p>
                  </a:txBody>
                  <a:tcPr marL="6350" marR="6350" marT="6350" marB="0"/>
                </a:tc>
                <a:tc>
                  <a:txBody>
                    <a:bodyPr/>
                    <a:lstStyle/>
                    <a:p>
                      <a:pPr algn="ctr" fontAlgn="t"/>
                      <a:r>
                        <a:rPr lang="en-US" sz="2000" b="0" i="0" u="none" strike="noStrike" dirty="0">
                          <a:solidFill>
                            <a:srgbClr val="000000"/>
                          </a:solidFill>
                          <a:effectLst/>
                          <a:latin typeface="+mj-lt"/>
                        </a:rPr>
                        <a:t>2</a:t>
                      </a:r>
                    </a:p>
                  </a:txBody>
                  <a:tcPr marL="6350" marR="6350" marT="6350" marB="0"/>
                </a:tc>
                <a:tc>
                  <a:txBody>
                    <a:bodyPr/>
                    <a:lstStyle/>
                    <a:p>
                      <a:pPr algn="ctr" fontAlgn="t"/>
                      <a:r>
                        <a:rPr lang="en-US" sz="2000" b="0" i="0" u="none" strike="noStrike" dirty="0">
                          <a:solidFill>
                            <a:srgbClr val="000000"/>
                          </a:solidFill>
                          <a:effectLst/>
                          <a:latin typeface="+mj-lt"/>
                        </a:rPr>
                        <a:t>6</a:t>
                      </a:r>
                    </a:p>
                  </a:txBody>
                  <a:tcPr marL="6350" marR="6350" marT="6350" marB="0"/>
                </a:tc>
                <a:extLst>
                  <a:ext uri="{0D108BD9-81ED-4DB2-BD59-A6C34878D82A}">
                    <a16:rowId xmlns:a16="http://schemas.microsoft.com/office/drawing/2014/main" val="3116806360"/>
                  </a:ext>
                </a:extLst>
              </a:tr>
              <a:tr h="30666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mn-lt"/>
                        </a:rPr>
                        <a:t>1926.652(g) - Shield Systems</a:t>
                      </a:r>
                    </a:p>
                  </a:txBody>
                  <a:tcPr marL="7620" marR="7620" marT="7620" marB="0" anchor="ctr"/>
                </a:tc>
                <a:tc>
                  <a:txBody>
                    <a:bodyPr/>
                    <a:lstStyle/>
                    <a:p>
                      <a:pPr algn="ctr" fontAlgn="t"/>
                      <a:r>
                        <a:rPr lang="en-US" sz="2000" b="0" i="0" u="none" strike="noStrike" dirty="0">
                          <a:solidFill>
                            <a:srgbClr val="000000"/>
                          </a:solidFill>
                          <a:effectLst/>
                          <a:latin typeface="+mj-lt"/>
                        </a:rPr>
                        <a:t>26</a:t>
                      </a:r>
                    </a:p>
                  </a:txBody>
                  <a:tcPr marL="6350" marR="6350" marT="6350" marB="0"/>
                </a:tc>
                <a:tc>
                  <a:txBody>
                    <a:bodyPr/>
                    <a:lstStyle/>
                    <a:p>
                      <a:pPr algn="ctr" fontAlgn="t"/>
                      <a:r>
                        <a:rPr lang="en-US" sz="2000" b="0" i="0" u="none" strike="noStrike" dirty="0">
                          <a:solidFill>
                            <a:srgbClr val="000000"/>
                          </a:solidFill>
                          <a:effectLst/>
                          <a:latin typeface="+mj-lt"/>
                        </a:rPr>
                        <a:t>17</a:t>
                      </a:r>
                    </a:p>
                  </a:txBody>
                  <a:tcPr marL="6350" marR="6350" marT="6350" marB="0"/>
                </a:tc>
                <a:tc>
                  <a:txBody>
                    <a:bodyPr/>
                    <a:lstStyle/>
                    <a:p>
                      <a:pPr algn="ctr" fontAlgn="t"/>
                      <a:r>
                        <a:rPr lang="en-US" sz="2000" b="0" i="0" u="none" strike="noStrike" dirty="0">
                          <a:solidFill>
                            <a:srgbClr val="000000"/>
                          </a:solidFill>
                          <a:effectLst/>
                          <a:latin typeface="+mj-lt"/>
                        </a:rPr>
                        <a:t>0</a:t>
                      </a:r>
                    </a:p>
                  </a:txBody>
                  <a:tcPr marL="6350" marR="6350" marT="6350" marB="0"/>
                </a:tc>
                <a:tc>
                  <a:txBody>
                    <a:bodyPr/>
                    <a:lstStyle/>
                    <a:p>
                      <a:pPr algn="ctr" fontAlgn="t"/>
                      <a:r>
                        <a:rPr lang="en-US" sz="2000" b="0" i="0" u="none" strike="noStrike" dirty="0">
                          <a:solidFill>
                            <a:srgbClr val="000000"/>
                          </a:solidFill>
                          <a:effectLst/>
                          <a:latin typeface="+mj-lt"/>
                        </a:rPr>
                        <a:t>4</a:t>
                      </a:r>
                    </a:p>
                  </a:txBody>
                  <a:tcPr marL="6350" marR="6350" marT="6350" marB="0"/>
                </a:tc>
                <a:extLst>
                  <a:ext uri="{0D108BD9-81ED-4DB2-BD59-A6C34878D82A}">
                    <a16:rowId xmlns:a16="http://schemas.microsoft.com/office/drawing/2014/main" val="1680490981"/>
                  </a:ext>
                </a:extLst>
              </a:tr>
            </a:tbl>
          </a:graphicData>
        </a:graphic>
      </p:graphicFrame>
    </p:spTree>
    <p:extLst>
      <p:ext uri="{BB962C8B-B14F-4D97-AF65-F5344CB8AC3E}">
        <p14:creationId xmlns:p14="http://schemas.microsoft.com/office/powerpoint/2010/main" val="143545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1926.652 - Requirements for protective systems</a:t>
            </a:r>
          </a:p>
        </p:txBody>
      </p:sp>
      <p:sp>
        <p:nvSpPr>
          <p:cNvPr id="59395" name="Text Placeholder 4"/>
          <p:cNvSpPr>
            <a:spLocks noGrp="1"/>
          </p:cNvSpPr>
          <p:nvPr>
            <p:ph type="body" sz="half" idx="1"/>
          </p:nvPr>
        </p:nvSpPr>
        <p:spPr/>
        <p:txBody>
          <a:bodyPr/>
          <a:lstStyle/>
          <a:p>
            <a:r>
              <a:rPr lang="en-US" altLang="en-US" sz="2600" dirty="0"/>
              <a:t>Protection of employees in excavations</a:t>
            </a:r>
          </a:p>
          <a:p>
            <a:r>
              <a:rPr lang="en-US" altLang="en-US" sz="2600" dirty="0"/>
              <a:t>Design of sloping and benching systems</a:t>
            </a:r>
          </a:p>
          <a:p>
            <a:r>
              <a:rPr lang="en-US" altLang="en-US" sz="2600" dirty="0"/>
              <a:t>Design of support systems, shield systems, and other protective systems</a:t>
            </a:r>
          </a:p>
          <a:p>
            <a:r>
              <a:rPr lang="en-US" altLang="en-US" sz="2600" dirty="0"/>
              <a:t>Materials and equipment</a:t>
            </a:r>
          </a:p>
          <a:p>
            <a:r>
              <a:rPr lang="en-US" altLang="en-US" sz="2600" dirty="0"/>
              <a:t>Installation and removal</a:t>
            </a:r>
          </a:p>
          <a:p>
            <a:endParaRPr lang="en-US" altLang="en-US" dirty="0"/>
          </a:p>
        </p:txBody>
      </p:sp>
      <p:pic>
        <p:nvPicPr>
          <p:cNvPr id="6" name="Picture 6"/>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7086603" y="1600203"/>
            <a:ext cx="2518611" cy="1886476"/>
          </a:xfrm>
          <a:noFill/>
        </p:spPr>
      </p:pic>
      <p:pic>
        <p:nvPicPr>
          <p:cNvPr id="3" name="Picture 2"/>
          <p:cNvPicPr>
            <a:picLocks noChangeAspect="1"/>
          </p:cNvPicPr>
          <p:nvPr/>
        </p:nvPicPr>
        <p:blipFill>
          <a:blip r:embed="rId4"/>
          <a:stretch>
            <a:fillRect/>
          </a:stretch>
        </p:blipFill>
        <p:spPr>
          <a:xfrm>
            <a:off x="7269871" y="3775584"/>
            <a:ext cx="2152075" cy="2377647"/>
          </a:xfrm>
          <a:prstGeom prst="rect">
            <a:avLst/>
          </a:prstGeom>
        </p:spPr>
      </p:pic>
    </p:spTree>
    <p:extLst>
      <p:ext uri="{BB962C8B-B14F-4D97-AF65-F5344CB8AC3E}">
        <p14:creationId xmlns:p14="http://schemas.microsoft.com/office/powerpoint/2010/main" val="28660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Competent Persons’ Requirements </a:t>
            </a:r>
          </a:p>
        </p:txBody>
      </p:sp>
      <p:sp>
        <p:nvSpPr>
          <p:cNvPr id="3" name="Content Placeholder 2"/>
          <p:cNvSpPr>
            <a:spLocks noGrp="1"/>
          </p:cNvSpPr>
          <p:nvPr>
            <p:ph idx="1"/>
          </p:nvPr>
        </p:nvSpPr>
        <p:spPr>
          <a:xfrm>
            <a:off x="342900" y="1752600"/>
            <a:ext cx="11506200" cy="4525963"/>
          </a:xfrm>
        </p:spPr>
        <p:txBody>
          <a:bodyPr/>
          <a:lstStyle/>
          <a:p>
            <a:pPr marL="0" indent="0">
              <a:buNone/>
            </a:pPr>
            <a:r>
              <a:rPr lang="en-US" sz="2400" b="1" dirty="0"/>
              <a:t>To establish competency, the individual (or individuals) identified as a competent person</a:t>
            </a:r>
            <a:r>
              <a:rPr lang="en-US" sz="2400" dirty="0"/>
              <a:t>:</a:t>
            </a:r>
          </a:p>
          <a:p>
            <a:r>
              <a:rPr lang="en-US" sz="2400" dirty="0"/>
              <a:t>Relevant knowledge of soil types and classification, and use of protective systems.</a:t>
            </a:r>
          </a:p>
          <a:p>
            <a:r>
              <a:rPr lang="en-US" sz="2400" dirty="0"/>
              <a:t>Capable of identifying existing and predictable hazards in the surroundings, or working. </a:t>
            </a:r>
          </a:p>
          <a:p>
            <a:r>
              <a:rPr lang="en-US" sz="2400" dirty="0"/>
              <a:t>Authority to identify, correct, and control hazards, such as failures in protective systems, hazardous atmospheres, and other hazards including those associated with confined spaces.</a:t>
            </a:r>
          </a:p>
          <a:p>
            <a:r>
              <a:rPr lang="en-US" sz="2400" dirty="0"/>
              <a:t>Requirements of 29 CFR Part 1926, Subpart P.</a:t>
            </a:r>
          </a:p>
          <a:p>
            <a:r>
              <a:rPr lang="en-US" sz="2400" dirty="0"/>
              <a:t>Trenching and excavation experience.</a:t>
            </a:r>
          </a:p>
          <a:p>
            <a:r>
              <a:rPr lang="en-US" sz="2400" dirty="0"/>
              <a:t>Any certificates, degrees, or other supporting documents related to the subject matter.</a:t>
            </a:r>
          </a:p>
          <a:p>
            <a:endParaRPr lang="en-US" sz="2400" dirty="0"/>
          </a:p>
        </p:txBody>
      </p:sp>
    </p:spTree>
    <p:extLst>
      <p:ext uri="{BB962C8B-B14F-4D97-AF65-F5344CB8AC3E}">
        <p14:creationId xmlns:p14="http://schemas.microsoft.com/office/powerpoint/2010/main" val="21271359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assicwhit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0EAB1142E744CABB1FD7AF4CE0D7A" ma:contentTypeVersion="11" ma:contentTypeDescription="Create a new document." ma:contentTypeScope="" ma:versionID="789b1d9981b92998ddef5085f78c763c">
  <xsd:schema xmlns:xsd="http://www.w3.org/2001/XMLSchema" xmlns:xs="http://www.w3.org/2001/XMLSchema" xmlns:p="http://schemas.microsoft.com/office/2006/metadata/properties" xmlns:ns3="04a64813-2538-4fb9-a61d-bab729c496af" xmlns:ns4="ab3b13d9-1588-48a0-b603-43f746d050c7" targetNamespace="http://schemas.microsoft.com/office/2006/metadata/properties" ma:root="true" ma:fieldsID="549b848d638e338e871a5223dcd48172" ns3:_="" ns4:_="">
    <xsd:import namespace="04a64813-2538-4fb9-a61d-bab729c496af"/>
    <xsd:import namespace="ab3b13d9-1588-48a0-b603-43f746d050c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64813-2538-4fb9-a61d-bab729c496a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3b13d9-1588-48a0-b603-43f746d050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80A1D-A43D-4A26-BE51-5A58CF501E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64813-2538-4fb9-a61d-bab729c496af"/>
    <ds:schemaRef ds:uri="ab3b13d9-1588-48a0-b603-43f746d05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86CC4C-DF02-4632-980D-57BA3B7EF37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b3b13d9-1588-48a0-b603-43f746d050c7"/>
    <ds:schemaRef ds:uri="04a64813-2538-4fb9-a61d-bab729c496a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2452499-7E39-47AF-B798-3B99950F6E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45443</TotalTime>
  <Words>1425</Words>
  <Application>Microsoft Office PowerPoint</Application>
  <PresentationFormat>Widescreen</PresentationFormat>
  <Paragraphs>184</Paragraphs>
  <Slides>20</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ＭＳ Ｐゴシック</vt:lpstr>
      <vt:lpstr>Arial</vt:lpstr>
      <vt:lpstr>Calibri</vt:lpstr>
      <vt:lpstr>ff-meta-web-pro</vt:lpstr>
      <vt:lpstr>Helvetica Neue</vt:lpstr>
      <vt:lpstr>Roboto</vt:lpstr>
      <vt:lpstr>Symbol</vt:lpstr>
      <vt:lpstr>Times New Roman</vt:lpstr>
      <vt:lpstr>Wingdings</vt:lpstr>
      <vt:lpstr>Default Design</vt:lpstr>
      <vt:lpstr>4_Default Design</vt:lpstr>
      <vt:lpstr>classicwhiteTEMPLATE</vt:lpstr>
      <vt:lpstr>Excavation and Trenching:  Agency Priority Goal -  </vt:lpstr>
      <vt:lpstr>Why the National Trench Emphasis Program?</vt:lpstr>
      <vt:lpstr>Trench Collapse Fatalities</vt:lpstr>
      <vt:lpstr>PowerPoint Presentation</vt:lpstr>
      <vt:lpstr>PowerPoint Presentation</vt:lpstr>
      <vt:lpstr>Where are trenching incidents happening?</vt:lpstr>
      <vt:lpstr>OSHA OIS Inspection Data</vt:lpstr>
      <vt:lpstr>1926.652 - Requirements for protective systems</vt:lpstr>
      <vt:lpstr>Competent Persons’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OSHA Trench Initiative</vt:lpstr>
      <vt:lpstr>Work Zone Awareness Week</vt:lpstr>
      <vt:lpstr>Questions?</vt:lpstr>
    </vt:vector>
  </TitlesOfParts>
  <Manager/>
  <Company>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Template</dc:title>
  <dc:subject/>
  <dc:creator>Office of Communications</dc:creator>
  <cp:keywords/>
  <dc:description/>
  <cp:lastModifiedBy>Lisa Powers</cp:lastModifiedBy>
  <cp:revision>535</cp:revision>
  <cp:lastPrinted>2020-01-09T13:14:57Z</cp:lastPrinted>
  <dcterms:created xsi:type="dcterms:W3CDTF">2006-10-02T15:43:52Z</dcterms:created>
  <dcterms:modified xsi:type="dcterms:W3CDTF">2024-02-04T16:54:44Z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0x0101005470EAB1142E744CABB1FD7AF4CE0D7A</vt:lpwstr>
  </property>
</Properties>
</file>