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eg"/>
  <Override PartName="/ppt/media/image5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37" r:id="rId2"/>
    <p:sldId id="262" r:id="rId3"/>
    <p:sldId id="398" r:id="rId4"/>
    <p:sldId id="352" r:id="rId5"/>
    <p:sldId id="360" r:id="rId6"/>
    <p:sldId id="399" r:id="rId7"/>
    <p:sldId id="400" r:id="rId8"/>
    <p:sldId id="402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706" autoAdjust="0"/>
  </p:normalViewPr>
  <p:slideViewPr>
    <p:cSldViewPr snapToGrid="0">
      <p:cViewPr varScale="1">
        <p:scale>
          <a:sx n="112" d="100"/>
          <a:sy n="112" d="100"/>
        </p:scale>
        <p:origin x="59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2CFB-F3DE-2A7C-791E-3127D725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9D649-F64B-AF76-90FB-0F50E83F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EC158-D9BC-ACDD-977C-D722FF74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E801-4FAD-4468-959B-DFCE730BFAD9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B441-57CF-08A9-9432-EBF74AA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F61EC-4A26-D9EE-7404-EFF2E2FA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2817-3F11-4744-8B62-C5C70FE231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A1AC7-6304-FB7B-2B18-DCA125ACACF6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818D-AE36-5669-D6FC-104CF9AD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967B5-2312-9BB6-5CF3-FC2DE7BF5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588C1-F5F8-4749-2290-2D35D33A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09264-2402-590F-F70A-C4290352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DB15-9C0A-6627-38EC-7A59761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34CB3-3D59-B83D-EA21-027389DF0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B5288-2932-B064-AAE1-EB4652E95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A678-9E72-6DFA-C990-94B57184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71B3-6A82-3E37-7565-02EC72FB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DEB0-DCE3-2EF3-9E2F-2E877049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3246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1C62-3541-ACBD-6ADB-4ADD38C1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75A9-900F-4A73-C867-EC58A42F0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2EEB8-D368-B1DB-711E-1B828659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79047-3102-9326-2A55-E1E8F140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8B55D-450F-0601-37A8-F90A1F60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4652-DC85-0CF6-02BD-98AEDB33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DD96D-4DB2-38F0-218C-1835C6C8F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DF95-B449-D94A-4067-18D1E7DC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1511-4063-457E-95C2-614129CA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33071-E00A-CCDE-E866-2CF2FB95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1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5421-9C8A-9CBA-1696-D65C2103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2890D-AA16-ADF7-C392-C08DBFF56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BC480-E9F9-0CF6-5285-E0C3D893B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C471C-C532-6B1F-E4C2-84FE6545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6B11C-AB42-1C70-28AE-5551533F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37A79-0AF8-EA8A-6B5A-4E0D431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0CC8-02F0-600C-BF16-9EFC4855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FEEE5-EA54-A893-3FB2-6C2932904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C2E1E-0C50-E836-942D-964004C54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67D53-01BB-531F-E5AD-5078F3803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C99FA-5F13-368F-FA8D-2C32AF0C8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FD078-D3AE-7DDA-0747-4DE8F9BB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7C557-8BB8-43ED-EDD4-E1803DF0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58041-A709-A1BA-439B-16204B1A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F63C-49C7-702F-364D-C0BDF594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E2E85-F485-6F36-0270-6B00DB84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227F6-5435-270A-A19B-FA34CEB9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0C975-8C10-900B-6DEB-27E3D26D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E97E7-D266-8D92-98BB-04C366FE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E801-4FAD-4468-959B-DFCE730BFAD9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63102-B93E-EB32-778D-4F2DDF12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1EB18-E270-E7C0-B422-F5CBF47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2817-3F11-4744-8B62-C5C70FE23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2681-E841-048D-4EA2-09359EF0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E0BC-1D3C-14B6-EBF6-0B4172FC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96FC7-156E-2337-CF02-A4F8FCEFD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32731-9243-5069-12C4-A42687AD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08D93-98D1-7EF7-E9D8-944337E6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49A40-5775-70DB-1821-8E66CE2B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35D6-609C-C17B-7B0F-24210F09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B4BBD-7A1B-4DD0-51C2-70E14734A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DF422-B52A-FCDA-4267-8E5049B9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0D80B-2FBB-F35D-3959-82AD1A0F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E801-4FAD-4468-959B-DFCE730BFAD9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20A6F-0FA5-FA6B-8EDF-FF7A4B25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822B4-BBB4-54FB-7193-85D6B4D6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2817-3F11-4744-8B62-C5C70FE231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F7796-2330-6AEF-235A-7CB3FB9DD5FA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F27F0-2191-4906-3B59-9B7F8F52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99910-0F88-D2B7-27D0-EC434277C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F9F06-16F2-57B1-FEA6-CD614B334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E1A94-45B6-2337-8489-BEDDD4F66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C1ED-EA61-7ACB-3EA3-124175E22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180DA-AC85-6E25-D838-0386675D5CDC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6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maine&#10;&#10;Description automatically generated">
            <a:extLst>
              <a:ext uri="{FF2B5EF4-FFF2-40B4-BE49-F238E27FC236}">
                <a16:creationId xmlns:a16="http://schemas.microsoft.com/office/drawing/2014/main" id="{D74D5169-1800-3D15-0F78-6D4749FD5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" t="5926" r="438" b="2694"/>
          <a:stretch/>
        </p:blipFill>
        <p:spPr>
          <a:xfrm>
            <a:off x="4909127" y="184727"/>
            <a:ext cx="6858000" cy="6266872"/>
          </a:xfrm>
          <a:prstGeom prst="rect">
            <a:avLst/>
          </a:prstGeom>
        </p:spPr>
      </p:pic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-313751" y="2423911"/>
            <a:ext cx="5024584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Arial" pitchFamily="34" charset="0"/>
              </a:rPr>
              <a:t>2024 Excavation Safety Seminars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3DAD4D-0677-5989-1876-46852E6FD178}"/>
              </a:ext>
            </a:extLst>
          </p:cNvPr>
          <p:cNvGrpSpPr/>
          <p:nvPr/>
        </p:nvGrpSpPr>
        <p:grpSpPr>
          <a:xfrm>
            <a:off x="625033" y="531970"/>
            <a:ext cx="4734046" cy="1609349"/>
            <a:chOff x="625033" y="531970"/>
            <a:chExt cx="4734046" cy="1609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364F99-567D-E55C-4323-DBE051270DD3}"/>
                </a:ext>
              </a:extLst>
            </p:cNvPr>
            <p:cNvSpPr/>
            <p:nvPr/>
          </p:nvSpPr>
          <p:spPr>
            <a:xfrm>
              <a:off x="625033" y="531970"/>
              <a:ext cx="4734046" cy="160934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bject 6"/>
            <p:cNvSpPr/>
            <p:nvPr/>
          </p:nvSpPr>
          <p:spPr>
            <a:xfrm>
              <a:off x="806839" y="663589"/>
              <a:ext cx="4389120" cy="13554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B2526F-1F69-10F0-7738-A47D5AF0E309}"/>
              </a:ext>
            </a:extLst>
          </p:cNvPr>
          <p:cNvSpPr txBox="1"/>
          <p:nvPr/>
        </p:nvSpPr>
        <p:spPr>
          <a:xfrm>
            <a:off x="7925671" y="2166001"/>
            <a:ext cx="2567710" cy="633847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1" dirty="0"/>
              <a:t>3/19 Augusta</a:t>
            </a:r>
          </a:p>
          <a:p>
            <a:r>
              <a:rPr lang="en-US" sz="1200" b="1" dirty="0"/>
              <a:t>3/20 Auburn</a:t>
            </a:r>
          </a:p>
          <a:p>
            <a:r>
              <a:rPr lang="en-US" sz="1200" b="1" dirty="0"/>
              <a:t>3/21 Eliot</a:t>
            </a:r>
          </a:p>
          <a:p>
            <a:r>
              <a:rPr lang="en-US" sz="1200" b="1" dirty="0"/>
              <a:t>4/16 Presque Isle</a:t>
            </a:r>
          </a:p>
          <a:p>
            <a:r>
              <a:rPr lang="en-US" sz="1200" b="1" dirty="0"/>
              <a:t>4/17 Brewer</a:t>
            </a:r>
          </a:p>
          <a:p>
            <a:r>
              <a:rPr lang="en-US" sz="1200" b="1" dirty="0"/>
              <a:t>4/18 Bar Harbor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CE1B24-EB9F-6111-D16D-2B7A483987F6}"/>
              </a:ext>
            </a:extLst>
          </p:cNvPr>
          <p:cNvCxnSpPr>
            <a:cxnSpLocks/>
          </p:cNvCxnSpPr>
          <p:nvPr/>
        </p:nvCxnSpPr>
        <p:spPr>
          <a:xfrm>
            <a:off x="7772400" y="4479058"/>
            <a:ext cx="109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E9BD0A-1458-3597-72F8-F5DD83954AFC}"/>
              </a:ext>
            </a:extLst>
          </p:cNvPr>
          <p:cNvSpPr txBox="1"/>
          <p:nvPr/>
        </p:nvSpPr>
        <p:spPr>
          <a:xfrm>
            <a:off x="7033202" y="3301715"/>
            <a:ext cx="1323975" cy="90400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r>
              <a:rPr lang="en-US" sz="1200" b="1" dirty="0"/>
              <a:t>3/6 Keene</a:t>
            </a:r>
          </a:p>
          <a:p>
            <a:r>
              <a:rPr lang="en-US" sz="1200" b="1" dirty="0"/>
              <a:t>3/12 Plymouth</a:t>
            </a:r>
          </a:p>
          <a:p>
            <a:r>
              <a:rPr lang="en-US" sz="1200" b="1" dirty="0"/>
              <a:t>3/13 Concord 3/14 Hampton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88A3E9-3360-6E21-E3AC-E939FD58976D}"/>
              </a:ext>
            </a:extLst>
          </p:cNvPr>
          <p:cNvSpPr txBox="1"/>
          <p:nvPr/>
        </p:nvSpPr>
        <p:spPr>
          <a:xfrm>
            <a:off x="6502549" y="2590766"/>
            <a:ext cx="1323975" cy="90400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r>
              <a:rPr lang="en-US" sz="1200" b="1" dirty="0"/>
              <a:t>3/26 South Burlington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1DAEB5-FD56-FD71-547E-178AF200ACA4}"/>
              </a:ext>
            </a:extLst>
          </p:cNvPr>
          <p:cNvSpPr txBox="1"/>
          <p:nvPr/>
        </p:nvSpPr>
        <p:spPr>
          <a:xfrm>
            <a:off x="8870950" y="4159251"/>
            <a:ext cx="2660362" cy="696214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1" dirty="0"/>
              <a:t>2/13 Hyannis</a:t>
            </a:r>
          </a:p>
          <a:p>
            <a:r>
              <a:rPr lang="en-US" sz="1200" b="1" dirty="0"/>
              <a:t>3/14 Westport</a:t>
            </a:r>
          </a:p>
          <a:p>
            <a:r>
              <a:rPr lang="en-US" sz="1200" b="1" dirty="0"/>
              <a:t>3/15 Agawam</a:t>
            </a:r>
          </a:p>
          <a:p>
            <a:r>
              <a:rPr lang="en-US" sz="1200" b="1" dirty="0"/>
              <a:t>3/16 Pittsfield</a:t>
            </a:r>
          </a:p>
          <a:p>
            <a:r>
              <a:rPr lang="en-US" sz="1200" b="1" dirty="0"/>
              <a:t>2/27 Framingham</a:t>
            </a:r>
          </a:p>
          <a:p>
            <a:r>
              <a:rPr lang="en-US" sz="1200" b="1" dirty="0"/>
              <a:t>2/28 Fitchburg</a:t>
            </a:r>
          </a:p>
          <a:p>
            <a:r>
              <a:rPr lang="en-US" sz="1200" b="1" dirty="0"/>
              <a:t>2/29 Foxboro</a:t>
            </a:r>
          </a:p>
          <a:p>
            <a:r>
              <a:rPr lang="en-US" sz="1200" b="1" dirty="0"/>
              <a:t>3/5 Danvers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795E53-3456-C009-276C-6B6A61CD83FB}"/>
              </a:ext>
            </a:extLst>
          </p:cNvPr>
          <p:cNvCxnSpPr>
            <a:cxnSpLocks/>
          </p:cNvCxnSpPr>
          <p:nvPr/>
        </p:nvCxnSpPr>
        <p:spPr>
          <a:xfrm>
            <a:off x="7705725" y="4981575"/>
            <a:ext cx="366712" cy="78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DC4BC40-CD5A-C9A8-136D-CA3609767A78}"/>
              </a:ext>
            </a:extLst>
          </p:cNvPr>
          <p:cNvSpPr txBox="1"/>
          <p:nvPr/>
        </p:nvSpPr>
        <p:spPr>
          <a:xfrm>
            <a:off x="7705725" y="5771863"/>
            <a:ext cx="1616074" cy="90400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r>
              <a:rPr lang="en-US" sz="1200" b="1" dirty="0"/>
              <a:t>2/7 Lincoln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85870"/>
            <a:ext cx="11125200" cy="914400"/>
          </a:xfrm>
        </p:spPr>
        <p:txBody>
          <a:bodyPr>
            <a:noAutofit/>
          </a:bodyPr>
          <a:lstStyle/>
          <a:p>
            <a:r>
              <a:rPr lang="en-US" sz="3200" b="1" dirty="0"/>
              <a:t>APRIL IS SAFE DIGGING MONTH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r="22167"/>
          <a:stretch/>
        </p:blipFill>
        <p:spPr>
          <a:xfrm>
            <a:off x="4084320" y="1"/>
            <a:ext cx="4023360" cy="4745736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5767"/>
          <a:stretch/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3" name="Rectangle 399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in front of a building&#10;&#10;Description automatically generated">
            <a:extLst>
              <a:ext uri="{FF2B5EF4-FFF2-40B4-BE49-F238E27FC236}">
                <a16:creationId xmlns:a16="http://schemas.microsoft.com/office/drawing/2014/main" id="{17659783-0E40-6D70-1981-715CC27B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9945" name="Rectangle 399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ACAEAD6C-B803-BB12-707D-04BF6746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dirty="0"/>
              <a:t>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160BD-7857-EA33-EBD6-B273D5CFF690}"/>
              </a:ext>
            </a:extLst>
          </p:cNvPr>
          <p:cNvSpPr txBox="1"/>
          <p:nvPr/>
        </p:nvSpPr>
        <p:spPr>
          <a:xfrm>
            <a:off x="838200" y="2066544"/>
            <a:ext cx="4245864" cy="4110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2 Opening Supervisors</a:t>
            </a:r>
          </a:p>
          <a:p>
            <a:pPr marL="800100" lvl="1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5:00am-1:30pm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2 Closing Supervisors</a:t>
            </a:r>
          </a:p>
          <a:p>
            <a:pPr marL="800100" lvl="1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9:30am-6:00pm</a:t>
            </a:r>
          </a:p>
          <a:p>
            <a:pPr lvl="1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30 Customer Service Reps</a:t>
            </a:r>
          </a:p>
          <a:p>
            <a:pPr marL="800100" lvl="1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5am-6pm</a:t>
            </a:r>
          </a:p>
          <a:p>
            <a:pPr marL="1257300" lvl="2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8 In Office</a:t>
            </a:r>
          </a:p>
          <a:p>
            <a:pPr marL="1257300" lvl="2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21 Hybrid</a:t>
            </a:r>
          </a:p>
          <a:p>
            <a:pPr lvl="2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2286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U-Dig NY </a:t>
            </a:r>
          </a:p>
          <a:p>
            <a:pPr marL="800100" lvl="1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Off Hour Calls for Emergency Tickets for New England</a:t>
            </a:r>
          </a:p>
          <a:p>
            <a:pPr marL="800100" lvl="1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Back-up site for Dig Safe as part of disaster recovery plan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38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CAEAD6C-B803-BB12-707D-04BF6746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36" y="470703"/>
            <a:ext cx="9611427" cy="56832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badi" panose="020B0604020104020204" pitchFamily="34" charset="0"/>
              </a:rPr>
              <a:t>Our Team (we wear pj’s only once a year)</a:t>
            </a:r>
            <a:endParaRPr lang="en-US" altLang="en-US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C50D2A9-4F40-51D7-EA43-5542C75E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3157"/>
          <a:stretch/>
        </p:blipFill>
        <p:spPr>
          <a:xfrm>
            <a:off x="315935" y="1234440"/>
            <a:ext cx="11560129" cy="4721266"/>
          </a:xfrm>
          <a:prstGeom prst="rect">
            <a:avLst/>
          </a:prstGeom>
        </p:spPr>
      </p:pic>
      <p:pic>
        <p:nvPicPr>
          <p:cNvPr id="2" name="Picture 1" descr="A red circle with a black and white circle with a red circle with a black and white circle with a red circle with a black and white circle with a red circle with a black and white circle&#10;&#10;Description automatically generated">
            <a:extLst>
              <a:ext uri="{FF2B5EF4-FFF2-40B4-BE49-F238E27FC236}">
                <a16:creationId xmlns:a16="http://schemas.microsoft.com/office/drawing/2014/main" id="{DFDE9213-DA7D-4C6E-E76A-35A2137E1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1" y="275782"/>
            <a:ext cx="1842682" cy="1253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CAEAD6C-B803-BB12-707D-04BF6746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832" y="351933"/>
            <a:ext cx="8832850" cy="568325"/>
          </a:xfrm>
        </p:spPr>
        <p:txBody>
          <a:bodyPr/>
          <a:lstStyle/>
          <a:p>
            <a:r>
              <a:rPr lang="en-US" altLang="en-US" sz="3200" b="1" dirty="0" err="1">
                <a:solidFill>
                  <a:srgbClr val="002060"/>
                </a:solidFill>
              </a:rPr>
              <a:t>DigSafe.Com</a:t>
            </a:r>
            <a:r>
              <a:rPr lang="en-US" altLang="en-US" sz="3200" b="1" dirty="0">
                <a:solidFill>
                  <a:srgbClr val="002060"/>
                </a:solidFill>
              </a:rPr>
              <a:t> – Contact Us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39939" name="Slide Number Placeholder 2">
            <a:extLst>
              <a:ext uri="{FF2B5EF4-FFF2-40B4-BE49-F238E27FC236}">
                <a16:creationId xmlns:a16="http://schemas.microsoft.com/office/drawing/2014/main" id="{69AC9F45-B521-7189-824F-32D218B3E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28A71C-185C-4A19-B2BF-804673D5A8F2}" type="slidenum">
              <a:rPr lang="en-US" altLang="en-US" smtClean="0">
                <a:solidFill>
                  <a:srgbClr val="AB2627"/>
                </a:solidFill>
              </a:rPr>
              <a:pPr/>
              <a:t>5</a:t>
            </a:fld>
            <a:endParaRPr lang="en-US" altLang="en-US">
              <a:solidFill>
                <a:srgbClr val="AB262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4FC48-1098-63DF-B3DA-FA25E343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38" y="1092023"/>
            <a:ext cx="8075331" cy="548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red circle with a black and white circle with a red circle with a black and white circle with a red circle with a black and white circle with a red circle with a black and white circle&#10;&#10;Description automatically generated">
            <a:extLst>
              <a:ext uri="{FF2B5EF4-FFF2-40B4-BE49-F238E27FC236}">
                <a16:creationId xmlns:a16="http://schemas.microsoft.com/office/drawing/2014/main" id="{11CF5BD9-ACB0-8C27-8DD2-23E96AC9F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0" y="180168"/>
            <a:ext cx="1842682" cy="12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n orange jacket holding a tablet and a phone&#10;&#10;Description automatically generated">
            <a:extLst>
              <a:ext uri="{FF2B5EF4-FFF2-40B4-BE49-F238E27FC236}">
                <a16:creationId xmlns:a16="http://schemas.microsoft.com/office/drawing/2014/main" id="{BC37CF24-1002-D75C-0E24-4EB668E8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r="970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14" name="Picture 1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333DAC9-5798-22CC-4615-7FD5BC2B0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04825"/>
            <a:ext cx="3196590" cy="103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2710DE-8DFE-4437-E890-3DFD18CEA268}"/>
              </a:ext>
            </a:extLst>
          </p:cNvPr>
          <p:cNvSpPr txBox="1"/>
          <p:nvPr/>
        </p:nvSpPr>
        <p:spPr>
          <a:xfrm>
            <a:off x="7735817" y="350378"/>
            <a:ext cx="4090423" cy="42473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Submit regular and emergency tickets online 24/7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Easy to use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Keep records of your tickets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Sort, Filter, Print, Share and Export Dig Safe tickets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Sign up at digsafe.com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Live Exactix class for your group on Zoom or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071" y="478578"/>
            <a:ext cx="9625777" cy="11235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Order items for your crew at digsafe.com</a:t>
            </a:r>
          </a:p>
        </p:txBody>
      </p:sp>
      <p:pic>
        <p:nvPicPr>
          <p:cNvPr id="19" name="Picture 18" descr="A red circle with a black and white circle with a red circle with a black and white circle with a red circle with a black and white circle with a red circle with a black and white circle&#10;&#10;Description automatically generated">
            <a:extLst>
              <a:ext uri="{FF2B5EF4-FFF2-40B4-BE49-F238E27FC236}">
                <a16:creationId xmlns:a16="http://schemas.microsoft.com/office/drawing/2014/main" id="{00D4CE20-2DFB-3420-D0DF-CBA7C148B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" y="349133"/>
            <a:ext cx="1842682" cy="1253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6DFED-53B3-570B-086F-6123CE1D4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070" y="1385174"/>
            <a:ext cx="7467794" cy="493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2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hat&#10;&#10;Description automatically generated">
            <a:extLst>
              <a:ext uri="{FF2B5EF4-FFF2-40B4-BE49-F238E27FC236}">
                <a16:creationId xmlns:a16="http://schemas.microsoft.com/office/drawing/2014/main" id="{7B1300A2-942A-0BD6-BC6E-7B8A70098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06" y="771874"/>
            <a:ext cx="5760720" cy="616792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26BB555-2403-7F77-546F-FDA700FA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ORANGE CAMO HATS ARE BACK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BY POPULAR DEMAND..</a:t>
            </a:r>
          </a:p>
        </p:txBody>
      </p:sp>
    </p:spTree>
    <p:extLst>
      <p:ext uri="{BB962C8B-B14F-4D97-AF65-F5344CB8AC3E}">
        <p14:creationId xmlns:p14="http://schemas.microsoft.com/office/powerpoint/2010/main" val="1410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50BAF7-8C71-9BBC-58D6-504AB24DA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90" y="760674"/>
            <a:ext cx="3905423" cy="455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D4B2D0-C056-8C64-4E5C-A270957F2BBA}"/>
              </a:ext>
            </a:extLst>
          </p:cNvPr>
          <p:cNvSpPr txBox="1"/>
          <p:nvPr/>
        </p:nvSpPr>
        <p:spPr>
          <a:xfrm>
            <a:off x="1073705" y="2691361"/>
            <a:ext cx="433161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Lisa Powers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Public Relations Director</a:t>
            </a:r>
          </a:p>
          <a:p>
            <a:pPr algn="ctr">
              <a:lnSpc>
                <a:spcPct val="150000"/>
              </a:lnSpc>
            </a:pPr>
            <a:endParaRPr lang="en-US" sz="2400" b="1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781.721.1191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Lisa.Powers@DigSafe.com</a:t>
            </a:r>
          </a:p>
          <a:p>
            <a:pPr algn="ctr"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7" name="Picture 6" descr="A red circle with a black and white circle with a red circle with a black and white circle with a red circle with a black and white circle with a red circle with a black and white circle&#10;&#10;Description automatically generated">
            <a:extLst>
              <a:ext uri="{FF2B5EF4-FFF2-40B4-BE49-F238E27FC236}">
                <a16:creationId xmlns:a16="http://schemas.microsoft.com/office/drawing/2014/main" id="{8D951286-DE38-D2FF-7215-7631FE527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2" y="235236"/>
            <a:ext cx="2950266" cy="20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15634</TotalTime>
  <Words>188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Office Theme</vt:lpstr>
      <vt:lpstr>PowerPoint Presentation</vt:lpstr>
      <vt:lpstr>APRIL IS SAFE DIGGING MONTH </vt:lpstr>
      <vt:lpstr>Our Team</vt:lpstr>
      <vt:lpstr>Our Team (we wear pj’s only once a year)</vt:lpstr>
      <vt:lpstr>DigSafe.Com – Contact Us</vt:lpstr>
      <vt:lpstr>PowerPoint Presentation</vt:lpstr>
      <vt:lpstr>Order items for your crew at digsafe.com</vt:lpstr>
      <vt:lpstr>ORANGE CAMO HATS ARE BACK BY POPULAR DEMAND..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Lisa Powers</dc:creator>
  <cp:lastModifiedBy>Lisa Powers</cp:lastModifiedBy>
  <cp:revision>113</cp:revision>
  <dcterms:created xsi:type="dcterms:W3CDTF">2023-09-18T17:28:50Z</dcterms:created>
  <dcterms:modified xsi:type="dcterms:W3CDTF">2024-03-19T02:02:41Z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