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9" r:id="rId1"/>
  </p:sldMasterIdLst>
  <p:notesMasterIdLst>
    <p:notesMasterId r:id="rId16"/>
  </p:notesMasterIdLst>
  <p:sldIdLst>
    <p:sldId id="963" r:id="rId2"/>
    <p:sldId id="1028" r:id="rId3"/>
    <p:sldId id="1014" r:id="rId4"/>
    <p:sldId id="1026" r:id="rId5"/>
    <p:sldId id="1051" r:id="rId6"/>
    <p:sldId id="1022" r:id="rId7"/>
    <p:sldId id="1021" r:id="rId8"/>
    <p:sldId id="1052" r:id="rId9"/>
    <p:sldId id="933" r:id="rId10"/>
    <p:sldId id="1049" r:id="rId11"/>
    <p:sldId id="1047" r:id="rId12"/>
    <p:sldId id="1046" r:id="rId13"/>
    <p:sldId id="1045" r:id="rId14"/>
    <p:sldId id="965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339966"/>
    <a:srgbClr val="EAEAEA"/>
    <a:srgbClr val="333399"/>
    <a:srgbClr val="969696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5" autoAdjust="0"/>
    <p:restoredTop sz="86161" autoAdjust="0"/>
  </p:normalViewPr>
  <p:slideViewPr>
    <p:cSldViewPr>
      <p:cViewPr varScale="1">
        <p:scale>
          <a:sx n="96" d="100"/>
          <a:sy n="96" d="100"/>
        </p:scale>
        <p:origin x="21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70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6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EAEA7CF-E565-46AC-2DA3-B73A3C8DFB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E5A1C37-B027-F8E9-0DCF-3E53028BF9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E12ABAB9-299E-DAA1-1679-E6A27004DA9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FD48F79-B3A3-5879-92C6-A58866C42D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7610DFD-23FC-6191-EF4D-4106822AC2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845F64A-57BE-8A2E-594D-A15E08E07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B4CB80-C536-4B9E-BCE3-2A30C6CB7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CFA02AD-47FD-EE4A-8387-F659C9B5C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33AF28B-BE22-762F-6AA5-41BE683BC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>
                <a:latin typeface="Arial" panose="020B0604020202020204" pitchFamily="34" charset="0"/>
              </a:rPr>
              <a:t>Generally every 3-4 years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676CC04-D03E-A8FA-32FB-4C5F3E04F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770B77-BD4B-4A03-AAB8-A48FDE87D371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5689D65-8577-54FB-E460-056BAB3BFF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B2D3DAAB-1C49-D94C-6413-EDBCE2A37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>
                <a:latin typeface="Arial" panose="020B0604020202020204" pitchFamily="34" charset="0"/>
              </a:rPr>
              <a:t>Generally every 3-4 years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7E4B8741-56E4-344C-B781-19E3762F5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F8FDCF-9725-4BE0-BFB4-5A0E0C2BEFC9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3B7A0C83-7B62-A20B-55B1-44A6982D03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E7BD0595-902C-C61A-46B8-9E43707F8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>
                <a:latin typeface="Arial" panose="020B0604020202020204" pitchFamily="34" charset="0"/>
              </a:rPr>
              <a:t>Generally every 3-4 years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FFD95A4C-B13F-E1A9-D230-EC5482691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0FF07E-F4B7-403F-84A0-1E1E729E542F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6A6323C7-DE53-5149-7C60-CE65CD6EF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3B761E31-AFF9-9239-4F89-4CD191E44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>
                <a:latin typeface="Arial" panose="020B0604020202020204" pitchFamily="34" charset="0"/>
              </a:rPr>
              <a:t>Generally every 3-4 years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313AF25-62F3-8B05-5E7D-72260973C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4B5F32-2ECE-442F-9F3B-B8F4421C87F8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BD47922-F6DB-B81B-3645-6BD4C2E295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6E9F72FE-9B13-E01E-C325-1582C928A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>
                <a:latin typeface="Arial" panose="020B0604020202020204" pitchFamily="34" charset="0"/>
              </a:rPr>
              <a:t>Generally every 3-4 years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CED239CC-A1DA-3CDC-8860-C43D4C0A9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8FEC76-B659-48EC-A5F0-C6F2822F241E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CD8C1D1-8374-9236-915A-3A444E5A9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6F5C8FA0-C524-E4E3-22D5-C9D00D4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>
                <a:latin typeface="Arial" panose="020B0604020202020204" pitchFamily="34" charset="0"/>
              </a:rPr>
              <a:t>Generally every 3-4 years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D470D20-EDB8-2812-85CB-93109E714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0D97B1-460A-49AD-AB61-52B16CDC2D9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C41AAFE-5E6B-5081-04C3-4F5A6C2B28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49A682F7-AFD2-9188-C8E2-A4EB02AB6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F624279-0CDC-9A92-41C9-87C18F03CD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2A4A488A-418B-4060-92E3-BA281CE80DDD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87E2ED0C-1C66-E677-752E-1226E04CE8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59C0A9BB-95BF-4A51-4620-F0F6963F2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144A88AB-A3E0-6817-BB96-9A009F8D4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C8EE4251-8376-4BAA-9F96-5548EBDD6531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2DA630-300E-043F-8368-ABDFEDE9EA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53F8B4DC-CBC2-7FF6-295A-1314B696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B99E59A-8E52-C526-B9B8-E6EC60B41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A7FB32-7DEA-4510-955B-AE7F9DBD38FD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E75A29C-4B27-E962-4F5B-C42D847BCE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D93E3F4-C8CB-62C3-B200-BF0305F87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92BAA7F-B766-2548-DAEB-87B14EE81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DF7878-6896-47DA-ACCD-07A8283FF499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BC7C4F0A-5410-2C25-EC53-4186D0BE7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1C33D8C3-7049-894C-43CF-C6119B1CB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>
                <a:latin typeface="Arial" panose="020B0604020202020204" pitchFamily="34" charset="0"/>
              </a:rPr>
              <a:t>Generally every 3-4 years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5201C25C-8E4F-14EE-9CEF-7DF8E64CF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86584A-6F55-4835-BFEC-884122D938B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>
            <a:extLst>
              <a:ext uri="{FF2B5EF4-FFF2-40B4-BE49-F238E27FC236}">
                <a16:creationId xmlns:a16="http://schemas.microsoft.com/office/drawing/2014/main" id="{3F0FEFFC-D9F6-8A5B-2CAD-635815766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CCD831-7D6E-CF8F-BBF1-2CCE9CD8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18BCAF-1359-D9A9-0D1B-B2BF9E78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7F8971-DF7C-9F7A-BC10-966CA9A5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C082-9B31-43EA-870A-6840F7DBF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31132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:a16="http://schemas.microsoft.com/office/drawing/2014/main" id="{CFBC4090-1C63-C44F-74ED-FC3967DBC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096F0D6-C9B8-A11B-0538-3320ADAD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67BAE6B-E11C-4E99-BD67-D22F2887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9BC0BBE-ADA9-8F33-F614-6FDF2533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BC63-59D6-4B0E-B67D-FE36F5F9F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3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>
            <a:extLst>
              <a:ext uri="{FF2B5EF4-FFF2-40B4-BE49-F238E27FC236}">
                <a16:creationId xmlns:a16="http://schemas.microsoft.com/office/drawing/2014/main" id="{2D52825A-2E30-DC46-BC23-D436568C2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7BCEB-155F-9866-A153-FD4AE223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B38CD-1C8D-8F59-63C4-5B2B3553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68192-39A6-BF58-D874-2126B255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567CD-E4BD-4B00-ADB4-1940F229E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13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>
            <a:extLst>
              <a:ext uri="{FF2B5EF4-FFF2-40B4-BE49-F238E27FC236}">
                <a16:creationId xmlns:a16="http://schemas.microsoft.com/office/drawing/2014/main" id="{226F0C9C-F275-6E3E-2A79-118347CFA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CCD3FC-F0A7-EFED-4B11-60C7F7916237}"/>
              </a:ext>
            </a:extLst>
          </p:cNvPr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738B1-DA19-D35B-40AB-D10652F3C30F}"/>
              </a:ext>
            </a:extLst>
          </p:cNvPr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CE6D03C-9470-4688-6612-657CBC9E20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9D00DD0-3220-2A14-140C-F9074D7FB1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66768D6-6198-3F31-0761-F38D568D7A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2F56-565A-4429-A2E8-5B4434379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06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>
            <a:extLst>
              <a:ext uri="{FF2B5EF4-FFF2-40B4-BE49-F238E27FC236}">
                <a16:creationId xmlns:a16="http://schemas.microsoft.com/office/drawing/2014/main" id="{0E67BA3B-7F64-B843-753D-8548849BD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D8C84-A6CC-32ED-AE67-3ECB8B648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7E7FA-281E-F913-D1DF-76F92E20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E5F0D-7D35-D4B9-F9D0-A8FAF5C4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3B20-CAE5-4735-B785-005383318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60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SD-Content-R1d.png">
            <a:extLst>
              <a:ext uri="{FF2B5EF4-FFF2-40B4-BE49-F238E27FC236}">
                <a16:creationId xmlns:a16="http://schemas.microsoft.com/office/drawing/2014/main" id="{C0777F1B-E6F7-D060-F21D-47DEDE8C9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AD632C-3DAB-911E-8E9B-F7A10E155CC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1F046-5830-CD37-4794-99076DDEF11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D218A-7348-DFC3-D4C0-6B202243EE6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B90F-AFE8-4683-B4D0-EFD888589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23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SD-Content-R1d.png">
            <a:extLst>
              <a:ext uri="{FF2B5EF4-FFF2-40B4-BE49-F238E27FC236}">
                <a16:creationId xmlns:a16="http://schemas.microsoft.com/office/drawing/2014/main" id="{8E2B9999-C244-B802-7AB2-148317E5D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46851-5142-C0F4-219F-C2A5B04C686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5C20C-4762-8F97-70EF-29B7CC30816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5DE47-81FB-8DD2-43F6-1C82FCDF0AA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A2326-16B0-42D3-97AF-8FC5988EB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366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>
            <a:extLst>
              <a:ext uri="{FF2B5EF4-FFF2-40B4-BE49-F238E27FC236}">
                <a16:creationId xmlns:a16="http://schemas.microsoft.com/office/drawing/2014/main" id="{6C10741A-BE0F-4A57-B055-8BFA85772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3E730-5156-8D08-D33C-3B9B23E770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63C62-4AB6-45B5-1EFF-657E3D3F1E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4B2B3-0D58-F144-55E3-00BE9A2077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28F73-B465-40AF-BD94-685E83C8C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098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>
            <a:extLst>
              <a:ext uri="{FF2B5EF4-FFF2-40B4-BE49-F238E27FC236}">
                <a16:creationId xmlns:a16="http://schemas.microsoft.com/office/drawing/2014/main" id="{11240EE0-4CA7-09E0-2292-A95DC2BE7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6CA1F-ACF7-B8A9-C1FE-EE8AA05853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1A54D-EA20-5A0F-E435-454481A652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AFED4-D8B8-A280-3492-57AAB79D02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9DC8D-CE0F-4DD7-AF2A-3A51AE4A6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345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137C9C7-A8E7-7A0A-CD63-492FCC33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0D4C4D2-3AEA-DCED-363C-99672F59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3F667398-43AF-D7B4-D04F-B1FE06BB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71BD5-F1AD-49C9-B108-087219405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87360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>
            <a:extLst>
              <a:ext uri="{FF2B5EF4-FFF2-40B4-BE49-F238E27FC236}">
                <a16:creationId xmlns:a16="http://schemas.microsoft.com/office/drawing/2014/main" id="{7B952E6C-78F6-931B-38F0-6C163C811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E9E3C-2522-0892-FA0E-574CE71882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CE6BD-CA73-E691-72FB-20A5000FBC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6A207-FA43-2694-7E72-99DE3CC953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437F-E620-41BF-953B-075CAEA44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13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:a16="http://schemas.microsoft.com/office/drawing/2014/main" id="{482BDB92-D1DF-2730-B165-9DE407177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CB3244-A80A-9B90-86DD-5558C847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E0236F-CB65-DE93-DD1E-6A2D4E56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AE3F37-234C-1859-E5FF-C2DE3EB7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2F7E-623A-4595-B20C-0B1039192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0879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SD-Content-R1d.png">
            <a:extLst>
              <a:ext uri="{FF2B5EF4-FFF2-40B4-BE49-F238E27FC236}">
                <a16:creationId xmlns:a16="http://schemas.microsoft.com/office/drawing/2014/main" id="{87BEAF02-DDE2-8525-1ED5-9F608BB99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AFA32771-CC72-1B19-85A6-E3B8AB13DD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B1315A9-22F0-E1ED-DA3E-97CDDA188F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BFDEBF3-C511-C976-00ED-BAA1C4836C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3A6E-A9BE-4735-9883-429CA77FB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00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SD-Content-R1d.png">
            <a:extLst>
              <a:ext uri="{FF2B5EF4-FFF2-40B4-BE49-F238E27FC236}">
                <a16:creationId xmlns:a16="http://schemas.microsoft.com/office/drawing/2014/main" id="{50D5BC04-63E8-E17C-0DBD-34AFF5D87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4D4B5901-F68E-9CA3-6550-138AB60D4E5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00454B3D-8670-559D-6E1D-1F308E9E29A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DFE4E4D-EC56-00A5-3DBE-B72829EC01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C8E8-B507-4E62-A915-641A8F413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29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>
            <a:extLst>
              <a:ext uri="{FF2B5EF4-FFF2-40B4-BE49-F238E27FC236}">
                <a16:creationId xmlns:a16="http://schemas.microsoft.com/office/drawing/2014/main" id="{C76B8B95-F5BC-4442-E2B7-838FCFE5E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CFC3BA8-71A9-F66E-C29E-65A22E91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F2747E6-CA7C-7CC9-BA7C-352DA4B9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65B896D-9D82-B683-34CF-F922C66B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158C-4AC8-4368-BC62-4BF8E63CA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07126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SD-Content-R1d.png">
            <a:extLst>
              <a:ext uri="{FF2B5EF4-FFF2-40B4-BE49-F238E27FC236}">
                <a16:creationId xmlns:a16="http://schemas.microsoft.com/office/drawing/2014/main" id="{1FC6AEF3-1184-3F15-D385-A6F944D85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F6F6C22-2C85-8E9F-5D98-89B15969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6CA4964-B740-F47A-D604-625C7E3E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425C48E-AE16-5562-915D-AE37A2DD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6E6F-61F2-4781-9D75-A53909014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2874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>
            <a:extLst>
              <a:ext uri="{FF2B5EF4-FFF2-40B4-BE49-F238E27FC236}">
                <a16:creationId xmlns:a16="http://schemas.microsoft.com/office/drawing/2014/main" id="{3B0C866F-8194-827C-2350-B9B021388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83817-0B5F-2804-694F-7327451521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042E8-F3C5-6AC6-AAF2-2672C16695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3FDAA-6389-36A8-91B7-E2AD30DE7F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3CAFC-D863-4AAF-9ABA-0ED593E63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79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:a16="http://schemas.microsoft.com/office/drawing/2014/main" id="{140F0ED1-A803-8F0F-6C91-F680AD2C1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288B8BD-C968-FC34-BBBB-3711D25C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FDD30DD-CAE2-C263-557D-126B6697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2C41409-6C58-01B7-800C-04932923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30E3-2B1C-463C-915A-7A724A022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05049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D306C5DC-90F2-2497-F4E4-92B4064AB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C8761-CFDD-9AF6-4B51-E094B329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0BB65-19AB-65BD-42B2-36CDA6CF1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3531C-8B25-01A2-3B18-7A02EA359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C539B-9B64-553C-AC5C-FA5F13CB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6CE33-49CD-92C4-AE15-DB05640E3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49C4413-31D8-44FD-9F73-3A2BAACE98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2" r:id="rId1"/>
    <p:sldLayoutId id="2147485503" r:id="rId2"/>
    <p:sldLayoutId id="2147485504" r:id="rId3"/>
    <p:sldLayoutId id="2147485505" r:id="rId4"/>
    <p:sldLayoutId id="2147485506" r:id="rId5"/>
    <p:sldLayoutId id="2147485507" r:id="rId6"/>
    <p:sldLayoutId id="2147485508" r:id="rId7"/>
    <p:sldLayoutId id="2147485509" r:id="rId8"/>
    <p:sldLayoutId id="2147485510" r:id="rId9"/>
    <p:sldLayoutId id="2147485511" r:id="rId10"/>
    <p:sldLayoutId id="2147485512" r:id="rId11"/>
    <p:sldLayoutId id="2147485513" r:id="rId12"/>
    <p:sldLayoutId id="2147485514" r:id="rId13"/>
    <p:sldLayoutId id="2147485515" r:id="rId14"/>
    <p:sldLayoutId id="2147485516" r:id="rId15"/>
    <p:sldLayoutId id="2147485517" r:id="rId16"/>
    <p:sldLayoutId id="2147485518" r:id="rId17"/>
    <p:sldLayoutId id="2147485519" r:id="rId18"/>
  </p:sldLayoutIdLst>
  <p:transition spd="slow">
    <p:fad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R-rRtI7KmM&amp;t=6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id="{A50C7AF4-FADB-1378-48CB-3D1FA2B33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1507" name="Object 2">
            <a:extLst>
              <a:ext uri="{FF2B5EF4-FFF2-40B4-BE49-F238E27FC236}">
                <a16:creationId xmlns:a16="http://schemas.microsoft.com/office/drawing/2014/main" id="{255BAC07-9BFE-2F7E-4F5D-83A7C8F235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425" y="457200"/>
          <a:ext cx="81851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8114286" imgH="4486901" progId="MSPhotoEd.3">
                  <p:embed/>
                </p:oleObj>
              </mc:Choice>
              <mc:Fallback>
                <p:oleObj r:id="rId2" imgW="18114286" imgH="4486901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457200"/>
                        <a:ext cx="818515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8" name="Picture 6" descr="call811_logo_home.jpg">
            <a:extLst>
              <a:ext uri="{FF2B5EF4-FFF2-40B4-BE49-F238E27FC236}">
                <a16:creationId xmlns:a16="http://schemas.microsoft.com/office/drawing/2014/main" id="{A714C06B-DA99-F2F3-0CCC-C681514AE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5105400"/>
            <a:ext cx="1539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>
            <a:extLst>
              <a:ext uri="{FF2B5EF4-FFF2-40B4-BE49-F238E27FC236}">
                <a16:creationId xmlns:a16="http://schemas.microsoft.com/office/drawing/2014/main" id="{921A690C-8B3F-9B0C-959F-223089DBC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984500"/>
            <a:ext cx="381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/>
              <a:t>2024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/>
              <a:t>GAS TRANSMISSION TRAINING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>
            <a:extLst>
              <a:ext uri="{FF2B5EF4-FFF2-40B4-BE49-F238E27FC236}">
                <a16:creationId xmlns:a16="http://schemas.microsoft.com/office/drawing/2014/main" id="{E655DBD7-3A8A-FFD2-99A5-2C2D68A5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63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Emergency Contact Numbers 24/7</a:t>
            </a:r>
          </a:p>
        </p:txBody>
      </p:sp>
      <p:sp>
        <p:nvSpPr>
          <p:cNvPr id="36867" name="Content Placeholder 1">
            <a:extLst>
              <a:ext uri="{FF2B5EF4-FFF2-40B4-BE49-F238E27FC236}">
                <a16:creationId xmlns:a16="http://schemas.microsoft.com/office/drawing/2014/main" id="{9E195DE7-3488-5DD7-A75E-8FF472795C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715963"/>
            <a:ext cx="8305800" cy="5913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3600" b="1" dirty="0"/>
              <a:t>  			    800-542-0967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CA" altLang="en-US" sz="1200" b="1" dirty="0"/>
              <a:t>      </a:t>
            </a:r>
            <a:r>
              <a:rPr lang="en-US" altLang="en-US" sz="3600" b="1" dirty="0"/>
              <a:t> 				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3600" b="1" dirty="0"/>
              <a:t>				    866-253-7351</a:t>
            </a:r>
            <a:endParaRPr lang="en-CA" altLang="en-US" sz="1200" b="1" dirty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3600" b="1" dirty="0"/>
              <a:t> 				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3600" b="1" dirty="0"/>
              <a:t>                          </a:t>
            </a:r>
          </a:p>
        </p:txBody>
      </p:sp>
      <p:sp>
        <p:nvSpPr>
          <p:cNvPr id="37892" name="TextBox 7">
            <a:extLst>
              <a:ext uri="{FF2B5EF4-FFF2-40B4-BE49-F238E27FC236}">
                <a16:creationId xmlns:a16="http://schemas.microsoft.com/office/drawing/2014/main" id="{16127CE6-1F1E-D5B8-8655-89328ECE9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38288"/>
            <a:ext cx="3317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Granite State Gas Transmission</a:t>
            </a:r>
          </a:p>
        </p:txBody>
      </p:sp>
      <p:sp>
        <p:nvSpPr>
          <p:cNvPr id="37893" name="TextBox 7">
            <a:extLst>
              <a:ext uri="{FF2B5EF4-FFF2-40B4-BE49-F238E27FC236}">
                <a16:creationId xmlns:a16="http://schemas.microsoft.com/office/drawing/2014/main" id="{CF053E5D-9098-4E69-4E19-C28FD5396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2960688"/>
            <a:ext cx="2887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Portland-Montreal Pipe Line</a:t>
            </a:r>
          </a:p>
        </p:txBody>
      </p:sp>
      <p:sp>
        <p:nvSpPr>
          <p:cNvPr id="37894" name="TextBox 7">
            <a:extLst>
              <a:ext uri="{FF2B5EF4-FFF2-40B4-BE49-F238E27FC236}">
                <a16:creationId xmlns:a16="http://schemas.microsoft.com/office/drawing/2014/main" id="{517D9848-0AC0-C378-F4DE-F2BFF3327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66888"/>
            <a:ext cx="845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-------------------------------------------------------------------------------------------------------------------------</a:t>
            </a:r>
          </a:p>
        </p:txBody>
      </p:sp>
      <p:sp>
        <p:nvSpPr>
          <p:cNvPr id="37895" name="TextBox 7">
            <a:extLst>
              <a:ext uri="{FF2B5EF4-FFF2-40B4-BE49-F238E27FC236}">
                <a16:creationId xmlns:a16="http://schemas.microsoft.com/office/drawing/2014/main" id="{3E4DDD85-53C8-FB3D-F76C-94A37958B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60713"/>
            <a:ext cx="8458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-------------------------------------------------------------------------------------------------------------------------</a:t>
            </a:r>
          </a:p>
        </p:txBody>
      </p:sp>
      <p:pic>
        <p:nvPicPr>
          <p:cNvPr id="37896" name="Picture 1" descr="_1_06142D2C063915840054D4638525822F">
            <a:extLst>
              <a:ext uri="{FF2B5EF4-FFF2-40B4-BE49-F238E27FC236}">
                <a16:creationId xmlns:a16="http://schemas.microsoft.com/office/drawing/2014/main" id="{8C260D98-F318-F9A8-852A-0074C4F0F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152650"/>
            <a:ext cx="26368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AutoShape 2" descr="Home">
            <a:extLst>
              <a:ext uri="{FF2B5EF4-FFF2-40B4-BE49-F238E27FC236}">
                <a16:creationId xmlns:a16="http://schemas.microsoft.com/office/drawing/2014/main" id="{CD3D878F-F7AD-22DE-762C-97B8915AC1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32766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37898" name="Picture 4">
            <a:extLst>
              <a:ext uri="{FF2B5EF4-FFF2-40B4-BE49-F238E27FC236}">
                <a16:creationId xmlns:a16="http://schemas.microsoft.com/office/drawing/2014/main" id="{0FE9E5B4-C716-26E7-D904-FBE15B679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803275"/>
            <a:ext cx="200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E084A1E4-FFE4-FF5C-7413-AD904C15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altLang="en-US" b="1" dirty="0"/>
              <a:t>Video presentation</a:t>
            </a:r>
            <a:endParaRPr lang="en-US" altLang="en-US" b="1" dirty="0"/>
          </a:p>
        </p:txBody>
      </p:sp>
      <p:sp>
        <p:nvSpPr>
          <p:cNvPr id="13315" name="Content Placeholder 1">
            <a:extLst>
              <a:ext uri="{FF2B5EF4-FFF2-40B4-BE49-F238E27FC236}">
                <a16:creationId xmlns:a16="http://schemas.microsoft.com/office/drawing/2014/main" id="{F4AFA20D-5E01-4F86-D252-837EA18E14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3000" y="1524000"/>
            <a:ext cx="7162800" cy="480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CA" altLang="en-US" sz="3400" b="1" i="1" dirty="0"/>
              <a:t>Pay attention </a:t>
            </a:r>
            <a:r>
              <a:rPr lang="en-CA" altLang="en-US" sz="3400" dirty="0"/>
              <a:t>to the message in the video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CA" altLang="en-US" sz="3400" dirty="0"/>
              <a:t>it applies </a:t>
            </a:r>
            <a:r>
              <a:rPr lang="en-CA" altLang="en-US" sz="3400" b="1" i="1" dirty="0"/>
              <a:t>no matter where </a:t>
            </a:r>
            <a:r>
              <a:rPr lang="en-CA" altLang="en-US" sz="3400" dirty="0"/>
              <a:t>you are digging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CA" altLang="en-US" sz="30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CA" altLang="en-US" sz="300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D9665197-C2A4-A5E4-D716-7FC60B7D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altLang="en-US" b="1" dirty="0"/>
              <a:t>“three seconds later”</a:t>
            </a:r>
            <a:endParaRPr lang="en-US" altLang="en-US" b="1" dirty="0"/>
          </a:p>
        </p:txBody>
      </p:sp>
      <p:sp>
        <p:nvSpPr>
          <p:cNvPr id="13315" name="Content Placeholder 1">
            <a:extLst>
              <a:ext uri="{FF2B5EF4-FFF2-40B4-BE49-F238E27FC236}">
                <a16:creationId xmlns:a16="http://schemas.microsoft.com/office/drawing/2014/main" id="{F837F9BF-3F5C-069E-55E4-29097421A3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3000" y="1219200"/>
            <a:ext cx="7162800" cy="510540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altLang="en-US" sz="3000" dirty="0">
              <a:hlinkClick r:id="rId3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altLang="en-US" sz="3000" dirty="0">
                <a:hlinkClick r:id="rId3"/>
              </a:rPr>
              <a:t>https://www.youtube.com/watch?v=hR-rRtI7KmM&amp;t=6s</a:t>
            </a:r>
            <a:endParaRPr lang="en-CA" altLang="en-US" sz="3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altLang="en-US" sz="3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00" dirty="0">
                <a:solidFill>
                  <a:srgbClr val="131313"/>
                </a:solidFill>
                <a:latin typeface="Roboto" panose="02000000000000000000" pitchFamily="2" charset="0"/>
              </a:rPr>
              <a:t>(This 12-minute documentary is an award-winning, first-person account of a tragic drain tile accident and its impact on a close-knit community. The film was produced by the Drain Tile Safety Coalition, a non-profit organization promoting farm safety and the Farm Safe 811 system in partnership with the Pipeline Operators for Ag Safety and the Pipeline Association for Public Awareness.)</a:t>
            </a:r>
            <a:endParaRPr lang="en-CA" altLang="en-US" sz="19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altLang="en-US" sz="3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altLang="en-US" sz="3000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31467D5F-6E80-63EE-416B-03460F53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altLang="en-US" b="1" dirty="0"/>
              <a:t>takeaways</a:t>
            </a:r>
            <a:endParaRPr lang="en-US" altLang="en-US" b="1" dirty="0"/>
          </a:p>
        </p:txBody>
      </p:sp>
      <p:sp>
        <p:nvSpPr>
          <p:cNvPr id="13315" name="Content Placeholder 1">
            <a:extLst>
              <a:ext uri="{FF2B5EF4-FFF2-40B4-BE49-F238E27FC236}">
                <a16:creationId xmlns:a16="http://schemas.microsoft.com/office/drawing/2014/main" id="{D688357B-22D3-826B-B8CE-424388F721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43000" y="1524000"/>
            <a:ext cx="7162800" cy="480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CA" altLang="en-US" sz="3400" dirty="0"/>
              <a:t>You may </a:t>
            </a:r>
            <a:r>
              <a:rPr lang="en-CA" altLang="en-US" sz="3400" b="1" i="1" dirty="0"/>
              <a:t>THINK</a:t>
            </a:r>
            <a:r>
              <a:rPr lang="en-CA" altLang="en-US" sz="3400" dirty="0"/>
              <a:t> you know where the pipeline is, but it IS    </a:t>
            </a:r>
            <a:r>
              <a:rPr lang="en-CA" altLang="en-US" sz="3400" b="1" i="1" dirty="0"/>
              <a:t>STILL the law</a:t>
            </a:r>
            <a:r>
              <a:rPr lang="en-CA" altLang="en-US" sz="3400" dirty="0"/>
              <a:t> to call before you dig!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CA" altLang="en-US" sz="3400" dirty="0"/>
              <a:t>It IS not</a:t>
            </a:r>
            <a:r>
              <a:rPr lang="en-CA" altLang="en-US" sz="3400" b="1" i="1" dirty="0"/>
              <a:t> ever</a:t>
            </a:r>
            <a:r>
              <a:rPr lang="en-CA" altLang="en-US" sz="3400" dirty="0"/>
              <a:t> worth an </a:t>
            </a:r>
            <a:r>
              <a:rPr lang="en-CA" altLang="en-US" sz="3400" dirty="0" err="1"/>
              <a:t>incidenT</a:t>
            </a:r>
            <a:endParaRPr lang="en-US" sz="3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CA" altLang="en-US" sz="3000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B4BF22A-692D-065C-558D-93DF49D1260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04800" y="2057400"/>
            <a:ext cx="8534400" cy="3124200"/>
          </a:xfrm>
        </p:spPr>
        <p:txBody>
          <a:bodyPr lIns="0" tIns="0" rIns="0" bIns="0"/>
          <a:lstStyle/>
          <a:p>
            <a:pPr marL="0" indent="0" algn="ctr" defTabSz="4064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Wingdings 3" panose="05040102010807070707" pitchFamily="18" charset="2"/>
              <a:buNone/>
              <a:defRPr/>
            </a:pPr>
            <a:r>
              <a:rPr lang="en-US" altLang="en-US" sz="6500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THANk</a:t>
            </a:r>
            <a:r>
              <a:rPr lang="en-US" altLang="en-US" sz="65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YOU</a:t>
            </a:r>
            <a:endParaRPr lang="en-US" altLang="en-US" sz="6500" b="1" dirty="0">
              <a:latin typeface="Bookman Old Style" panose="02050604050505020204" pitchFamily="18" charset="0"/>
            </a:endParaRPr>
          </a:p>
          <a:p>
            <a:pPr marL="0" indent="0" algn="ctr" defTabSz="4064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Wingdings 3" panose="05040102010807070707" pitchFamily="18" charset="2"/>
              <a:buNone/>
              <a:defRPr/>
            </a:pPr>
            <a:r>
              <a:rPr lang="en-US" altLang="en-US" sz="6500" b="1" dirty="0">
                <a:latin typeface="Bookman Old Style" panose="02050604050505020204" pitchFamily="18" charset="0"/>
              </a:rPr>
              <a:t>AND</a:t>
            </a:r>
          </a:p>
          <a:p>
            <a:pPr marL="0" indent="0" algn="ctr" defTabSz="4064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90000"/>
              <a:buFont typeface="Wingdings 3" panose="05040102010807070707" pitchFamily="18" charset="2"/>
              <a:buNone/>
              <a:defRPr/>
            </a:pPr>
            <a:r>
              <a:rPr lang="en-US" altLang="en-US" sz="65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STAY SAFE!!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BC5E5D4D-82AC-29DF-E66E-977FF3B8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altLang="en-US" b="1" dirty="0"/>
              <a:t>Contact information</a:t>
            </a:r>
            <a:endParaRPr lang="en-US" altLang="en-US" b="1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1484CFD-C9B1-87E8-2268-399FBBB489AD}"/>
              </a:ext>
            </a:extLst>
          </p:cNvPr>
          <p:cNvSpPr txBox="1">
            <a:spLocks/>
          </p:cNvSpPr>
          <p:nvPr/>
        </p:nvSpPr>
        <p:spPr>
          <a:xfrm>
            <a:off x="3049588" y="1249363"/>
            <a:ext cx="4189412" cy="53340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Kathy </a:t>
            </a:r>
            <a:r>
              <a:rPr lang="en-US" sz="2400" dirty="0" err="1"/>
              <a:t>aruda</a:t>
            </a: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70 Wilson way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Westwood ma 02090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CA" sz="2400" dirty="0"/>
              <a:t>Phone: 508-938-7728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CA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CA" sz="3000" dirty="0"/>
          </a:p>
        </p:txBody>
      </p:sp>
      <p:pic>
        <p:nvPicPr>
          <p:cNvPr id="22532" name="Picture 11">
            <a:extLst>
              <a:ext uri="{FF2B5EF4-FFF2-40B4-BE49-F238E27FC236}">
                <a16:creationId xmlns:a16="http://schemas.microsoft.com/office/drawing/2014/main" id="{1C954A46-1DAF-DE52-14A3-6DDC5DF6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752600"/>
            <a:ext cx="2679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7">
            <a:extLst>
              <a:ext uri="{FF2B5EF4-FFF2-40B4-BE49-F238E27FC236}">
                <a16:creationId xmlns:a16="http://schemas.microsoft.com/office/drawing/2014/main" id="{FEC3B536-1D0A-CAB8-57D4-F8D2384DC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2547938"/>
            <a:ext cx="3159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Algonquin Gas Transmission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72DBB039-8B4E-34EE-00D4-22AB2E41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altLang="en-US" b="1" dirty="0"/>
              <a:t>Contact information</a:t>
            </a:r>
            <a:endParaRPr lang="en-US" altLang="en-US" b="1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C35C5CD-A60A-5BA5-2858-226CB6AA91C9}"/>
              </a:ext>
            </a:extLst>
          </p:cNvPr>
          <p:cNvSpPr txBox="1">
            <a:spLocks/>
          </p:cNvSpPr>
          <p:nvPr/>
        </p:nvSpPr>
        <p:spPr>
          <a:xfrm>
            <a:off x="1066800" y="1219200"/>
            <a:ext cx="3505200" cy="53340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Wes </a:t>
            </a:r>
            <a:r>
              <a:rPr lang="en-US" sz="2400" dirty="0" err="1"/>
              <a:t>maribito</a:t>
            </a: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54 Wilson </a:t>
            </a:r>
            <a:r>
              <a:rPr lang="en-US" sz="2400" dirty="0" err="1"/>
              <a:t>st</a:t>
            </a: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Hopkinton ma 01748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CA" sz="2400" dirty="0"/>
              <a:t>Phone: 508-309-9029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CA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CA" sz="30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C729B9F-1BFC-245D-6F75-960269FB5F54}"/>
              </a:ext>
            </a:extLst>
          </p:cNvPr>
          <p:cNvSpPr txBox="1">
            <a:spLocks/>
          </p:cNvSpPr>
          <p:nvPr/>
        </p:nvSpPr>
        <p:spPr>
          <a:xfrm>
            <a:off x="4916488" y="1219200"/>
            <a:ext cx="4151312" cy="53340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Mike </a:t>
            </a:r>
            <a:r>
              <a:rPr lang="en-US" sz="2400" dirty="0" err="1"/>
              <a:t>aldrich</a:t>
            </a: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54 Wilson </a:t>
            </a:r>
            <a:r>
              <a:rPr lang="en-US" sz="2400" dirty="0" err="1"/>
              <a:t>st</a:t>
            </a: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Hopkinton ma 01748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CA" sz="2400" dirty="0"/>
              <a:t>Phone: 508-309-8684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CA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CA" sz="3000" dirty="0"/>
          </a:p>
        </p:txBody>
      </p:sp>
      <p:pic>
        <p:nvPicPr>
          <p:cNvPr id="24581" name="Picture 2" descr="C:\Users\jpk6693\Pictures\Clip Art &amp; Photos\kmlogo_nobu_4.gif">
            <a:extLst>
              <a:ext uri="{FF2B5EF4-FFF2-40B4-BE49-F238E27FC236}">
                <a16:creationId xmlns:a16="http://schemas.microsoft.com/office/drawing/2014/main" id="{B99648A5-996C-97D2-D853-8A27DBF76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1600200"/>
            <a:ext cx="32416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7">
            <a:extLst>
              <a:ext uri="{FF2B5EF4-FFF2-40B4-BE49-F238E27FC236}">
                <a16:creationId xmlns:a16="http://schemas.microsoft.com/office/drawing/2014/main" id="{D053C4C6-DF72-7227-D15B-5C61E2554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2441575"/>
            <a:ext cx="2701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Tennessee Gas Pipeline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FA97A43D-FB4B-E55C-5E4A-D02A25F8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altLang="en-US" b="1" dirty="0"/>
              <a:t>Contact information</a:t>
            </a:r>
            <a:endParaRPr lang="en-US" altLang="en-US" b="1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78257E8-7F58-6760-2EE8-3ECE280C8DB5}"/>
              </a:ext>
            </a:extLst>
          </p:cNvPr>
          <p:cNvSpPr txBox="1">
            <a:spLocks/>
          </p:cNvSpPr>
          <p:nvPr/>
        </p:nvSpPr>
        <p:spPr>
          <a:xfrm>
            <a:off x="5105400" y="1355725"/>
            <a:ext cx="3702050" cy="545623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Jonathan </a:t>
            </a:r>
            <a:r>
              <a:rPr lang="en-US" sz="2400" dirty="0" err="1"/>
              <a:t>arron</a:t>
            </a: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40 </a:t>
            </a:r>
            <a:r>
              <a:rPr lang="en-US" sz="2400" dirty="0" err="1"/>
              <a:t>grossett</a:t>
            </a:r>
            <a:r>
              <a:rPr lang="en-US" sz="2400" dirty="0"/>
              <a:t> </a:t>
            </a:r>
            <a:r>
              <a:rPr lang="en-US" sz="2400" dirty="0" err="1"/>
              <a:t>dr</a:t>
            </a: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Kirkwood </a:t>
            </a:r>
            <a:r>
              <a:rPr lang="en-US" sz="2400" dirty="0" err="1"/>
              <a:t>ny</a:t>
            </a:r>
            <a:r>
              <a:rPr lang="en-US" sz="2400" dirty="0"/>
              <a:t> 13795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CA" sz="2400" dirty="0"/>
              <a:t>Phone: 607-721-0106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CA" sz="3000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8A405BA-8A39-4633-9897-809FF90B7D6A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4325938" cy="53340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b="1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b="1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Lara bailey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547 Lincoln </a:t>
            </a:r>
            <a:r>
              <a:rPr lang="en-US" sz="2400" dirty="0" err="1"/>
              <a:t>st</a:t>
            </a: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Richmond me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CA" sz="2400" dirty="0"/>
              <a:t>Phone: 207-737-8249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CA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CA" sz="3000" dirty="0"/>
          </a:p>
        </p:txBody>
      </p:sp>
      <p:pic>
        <p:nvPicPr>
          <p:cNvPr id="26629" name="Picture 3">
            <a:extLst>
              <a:ext uri="{FF2B5EF4-FFF2-40B4-BE49-F238E27FC236}">
                <a16:creationId xmlns:a16="http://schemas.microsoft.com/office/drawing/2014/main" id="{CB43960D-61BC-9CE2-DD7C-7871096C4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828800"/>
            <a:ext cx="152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7">
            <a:extLst>
              <a:ext uri="{FF2B5EF4-FFF2-40B4-BE49-F238E27FC236}">
                <a16:creationId xmlns:a16="http://schemas.microsoft.com/office/drawing/2014/main" id="{5300631A-DE1E-9D34-610B-4A267775D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566988"/>
            <a:ext cx="3238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Maritimes &amp; Northeast Pipeline</a:t>
            </a:r>
          </a:p>
        </p:txBody>
      </p:sp>
      <p:pic>
        <p:nvPicPr>
          <p:cNvPr id="26631" name="Picture 12">
            <a:extLst>
              <a:ext uri="{FF2B5EF4-FFF2-40B4-BE49-F238E27FC236}">
                <a16:creationId xmlns:a16="http://schemas.microsoft.com/office/drawing/2014/main" id="{FAF6E2CB-9300-FC5D-B94D-05B31C208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598613"/>
            <a:ext cx="28003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7">
            <a:extLst>
              <a:ext uri="{FF2B5EF4-FFF2-40B4-BE49-F238E27FC236}">
                <a16:creationId xmlns:a16="http://schemas.microsoft.com/office/drawing/2014/main" id="{F26D5C25-75C7-A5A1-1E9D-CC18E937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50" y="2571750"/>
            <a:ext cx="441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Portland Natural Gas Transmission System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CF028DBE-5AEE-41D5-9A7C-5A6F8C18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altLang="en-US" b="1" dirty="0"/>
              <a:t>Contact information</a:t>
            </a:r>
            <a:endParaRPr lang="en-US" altLang="en-US" b="1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6FA38CA-FD2A-1EDB-1439-CD4073CA39F8}"/>
              </a:ext>
            </a:extLst>
          </p:cNvPr>
          <p:cNvSpPr txBox="1">
            <a:spLocks/>
          </p:cNvSpPr>
          <p:nvPr/>
        </p:nvSpPr>
        <p:spPr>
          <a:xfrm>
            <a:off x="4876800" y="1355725"/>
            <a:ext cx="3930650" cy="545623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Jeff </a:t>
            </a:r>
            <a:r>
              <a:rPr lang="en-US" sz="2400" dirty="0" err="1"/>
              <a:t>leary</a:t>
            </a: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30 hill </a:t>
            </a:r>
            <a:r>
              <a:rPr lang="en-US" sz="2400" dirty="0" err="1"/>
              <a:t>st</a:t>
            </a: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South </a:t>
            </a:r>
            <a:r>
              <a:rPr lang="en-US" sz="2400" dirty="0" err="1"/>
              <a:t>portland</a:t>
            </a:r>
            <a:r>
              <a:rPr lang="en-US" sz="2400" dirty="0"/>
              <a:t> me 04106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CA" sz="2400" dirty="0"/>
              <a:t>Phone: 207-233-1977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CA" sz="3000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78AE66B-04F1-A071-2980-57982ED06733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4325938" cy="53340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b="1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b="1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Bob </a:t>
            </a:r>
            <a:r>
              <a:rPr lang="en-US" sz="2400" dirty="0" err="1"/>
              <a:t>allen</a:t>
            </a: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325 west </a:t>
            </a:r>
            <a:r>
              <a:rPr lang="en-US" sz="2400" dirty="0" err="1"/>
              <a:t>rd</a:t>
            </a:r>
            <a:endParaRPr lang="en-US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sz="2400" dirty="0"/>
              <a:t>Portsmouth </a:t>
            </a:r>
            <a:r>
              <a:rPr lang="en-US" sz="2400" dirty="0" err="1"/>
              <a:t>nh</a:t>
            </a:r>
            <a:r>
              <a:rPr lang="en-US" sz="2400" dirty="0"/>
              <a:t> 03801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r>
              <a:rPr lang="en-CA" sz="2400" dirty="0"/>
              <a:t>Phone: 603-242-2813</a:t>
            </a:r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CA" sz="2400" dirty="0"/>
          </a:p>
          <a:p>
            <a:pPr defTabSz="914400">
              <a:buFont typeface="Arial" panose="020B0604020202020204" pitchFamily="34" charset="0"/>
              <a:buNone/>
              <a:defRPr/>
            </a:pPr>
            <a:endParaRPr lang="en-CA" sz="3000" dirty="0"/>
          </a:p>
        </p:txBody>
      </p:sp>
      <p:sp>
        <p:nvSpPr>
          <p:cNvPr id="28677" name="TextBox 7">
            <a:extLst>
              <a:ext uri="{FF2B5EF4-FFF2-40B4-BE49-F238E27FC236}">
                <a16:creationId xmlns:a16="http://schemas.microsoft.com/office/drawing/2014/main" id="{14128624-6D63-FA24-B786-1DD1A832E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566988"/>
            <a:ext cx="3273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Granite State Gas Transmission</a:t>
            </a:r>
          </a:p>
        </p:txBody>
      </p:sp>
      <p:sp>
        <p:nvSpPr>
          <p:cNvPr id="28678" name="TextBox 7">
            <a:extLst>
              <a:ext uri="{FF2B5EF4-FFF2-40B4-BE49-F238E27FC236}">
                <a16:creationId xmlns:a16="http://schemas.microsoft.com/office/drawing/2014/main" id="{49CA446A-7C13-6367-0398-48E77C6B5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713" y="2573338"/>
            <a:ext cx="2925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Portland-Montreal Pipe Line</a:t>
            </a:r>
          </a:p>
        </p:txBody>
      </p:sp>
      <p:pic>
        <p:nvPicPr>
          <p:cNvPr id="28679" name="Picture 2" descr="_1_06142D2C063915840054D4638525822F">
            <a:extLst>
              <a:ext uri="{FF2B5EF4-FFF2-40B4-BE49-F238E27FC236}">
                <a16:creationId xmlns:a16="http://schemas.microsoft.com/office/drawing/2014/main" id="{4ABE4C7B-20F6-69ED-B485-CD3E9C5AC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01800"/>
            <a:ext cx="26384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3">
            <a:extLst>
              <a:ext uri="{FF2B5EF4-FFF2-40B4-BE49-F238E27FC236}">
                <a16:creationId xmlns:a16="http://schemas.microsoft.com/office/drawing/2014/main" id="{F4B25C52-17AA-D396-ACC5-81C29FE2E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811338"/>
            <a:ext cx="200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23DD7AC2-7195-C2B0-FABD-2C2B6AE4A0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t="15154" r="4498" b="21712"/>
          <a:stretch>
            <a:fillRect/>
          </a:stretch>
        </p:blipFill>
        <p:spPr bwMode="auto">
          <a:xfrm>
            <a:off x="68263" y="3213100"/>
            <a:ext cx="4446587" cy="3200400"/>
          </a:xfrm>
        </p:spPr>
      </p:pic>
      <p:pic>
        <p:nvPicPr>
          <p:cNvPr id="30723" name="Picture 2">
            <a:extLst>
              <a:ext uri="{FF2B5EF4-FFF2-40B4-BE49-F238E27FC236}">
                <a16:creationId xmlns:a16="http://schemas.microsoft.com/office/drawing/2014/main" id="{775F6D49-24CE-A104-058D-1B1F4B219C9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213100"/>
            <a:ext cx="4446588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C:\Users\jpk6693\Pictures\Clip Art &amp; Photos\kmlogo_nobu_4.gif">
            <a:extLst>
              <a:ext uri="{FF2B5EF4-FFF2-40B4-BE49-F238E27FC236}">
                <a16:creationId xmlns:a16="http://schemas.microsoft.com/office/drawing/2014/main" id="{BD88C09B-259D-D9F3-098B-254CC1835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1866900"/>
            <a:ext cx="32416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7">
            <a:extLst>
              <a:ext uri="{FF2B5EF4-FFF2-40B4-BE49-F238E27FC236}">
                <a16:creationId xmlns:a16="http://schemas.microsoft.com/office/drawing/2014/main" id="{E9C714CD-1C1B-DFE3-8A22-5D327E10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350" y="2708275"/>
            <a:ext cx="2701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Tennessee Gas Pipeline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B581174-9C02-76F0-0608-E43ACFB9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98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Arial Black" panose="020B0A04020102020204" pitchFamily="34" charset="0"/>
              </a:rPr>
              <a:t>OPERATING AREAS FOR New England </a:t>
            </a:r>
            <a:br>
              <a:rPr lang="en-US" altLang="en-US" sz="2800" dirty="0">
                <a:latin typeface="Arial Black" panose="020B0A04020102020204" pitchFamily="34" charset="0"/>
              </a:rPr>
            </a:br>
            <a:r>
              <a:rPr lang="en-US" altLang="en-US" sz="2800" dirty="0">
                <a:latin typeface="Arial Black" panose="020B0A04020102020204" pitchFamily="34" charset="0"/>
              </a:rPr>
              <a:t>high pressure</a:t>
            </a:r>
            <a:br>
              <a:rPr lang="en-US" altLang="en-US" sz="2800" dirty="0">
                <a:latin typeface="Arial Black" panose="020B0A04020102020204" pitchFamily="34" charset="0"/>
              </a:rPr>
            </a:br>
            <a:r>
              <a:rPr lang="en-US" altLang="en-US" sz="2800" dirty="0">
                <a:latin typeface="Arial Black" panose="020B0A04020102020204" pitchFamily="34" charset="0"/>
              </a:rPr>
              <a:t>natural Gas Transmission companies</a:t>
            </a:r>
            <a:endParaRPr lang="en-US" sz="2800" dirty="0"/>
          </a:p>
        </p:txBody>
      </p:sp>
      <p:pic>
        <p:nvPicPr>
          <p:cNvPr id="30727" name="Picture 11">
            <a:extLst>
              <a:ext uri="{FF2B5EF4-FFF2-40B4-BE49-F238E27FC236}">
                <a16:creationId xmlns:a16="http://schemas.microsoft.com/office/drawing/2014/main" id="{8B1AE1A4-1BB1-807D-8142-2E1C5C516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866900"/>
            <a:ext cx="2679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7">
            <a:extLst>
              <a:ext uri="{FF2B5EF4-FFF2-40B4-BE49-F238E27FC236}">
                <a16:creationId xmlns:a16="http://schemas.microsoft.com/office/drawing/2014/main" id="{94F96FC1-D333-39B7-B91E-7F1B32CD6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2662238"/>
            <a:ext cx="3159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Algonquin Gas Transmission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8A3DA0-F30E-A376-7076-C18DC656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Arial Black" panose="020B0A04020102020204" pitchFamily="34" charset="0"/>
              </a:rPr>
              <a:t>OPERATING AREAS FOR New England</a:t>
            </a:r>
            <a:br>
              <a:rPr lang="en-US" altLang="en-US" sz="2800" dirty="0">
                <a:latin typeface="Arial Black" panose="020B0A04020102020204" pitchFamily="34" charset="0"/>
              </a:rPr>
            </a:br>
            <a:r>
              <a:rPr lang="en-US" altLang="en-US" sz="2800" dirty="0">
                <a:latin typeface="Arial Black" panose="020B0A04020102020204" pitchFamily="34" charset="0"/>
              </a:rPr>
              <a:t>high pressure</a:t>
            </a:r>
            <a:br>
              <a:rPr lang="en-US" altLang="en-US" sz="2800" dirty="0">
                <a:latin typeface="Arial Black" panose="020B0A04020102020204" pitchFamily="34" charset="0"/>
              </a:rPr>
            </a:br>
            <a:r>
              <a:rPr lang="en-US" altLang="en-US" sz="2800" dirty="0">
                <a:latin typeface="Arial Black" panose="020B0A04020102020204" pitchFamily="34" charset="0"/>
              </a:rPr>
              <a:t>natural gas Transmission companies</a:t>
            </a:r>
            <a:endParaRPr lang="en-US" sz="2800" dirty="0"/>
          </a:p>
        </p:txBody>
      </p:sp>
      <p:pic>
        <p:nvPicPr>
          <p:cNvPr id="31747" name="Content Placeholder 3" descr="PNGTS Facilty map.jpg">
            <a:extLst>
              <a:ext uri="{FF2B5EF4-FFF2-40B4-BE49-F238E27FC236}">
                <a16:creationId xmlns:a16="http://schemas.microsoft.com/office/drawing/2014/main" id="{E6E09C0C-C74C-D685-45E2-B53045509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2730500"/>
            <a:ext cx="3535363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>
            <a:extLst>
              <a:ext uri="{FF2B5EF4-FFF2-40B4-BE49-F238E27FC236}">
                <a16:creationId xmlns:a16="http://schemas.microsoft.com/office/drawing/2014/main" id="{ED340E30-950C-A9DB-CC46-241B92D77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606550"/>
            <a:ext cx="152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6">
            <a:extLst>
              <a:ext uri="{FF2B5EF4-FFF2-40B4-BE49-F238E27FC236}">
                <a16:creationId xmlns:a16="http://schemas.microsoft.com/office/drawing/2014/main" id="{ED375B92-49C3-1F0D-0C0E-E6BF87375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084513"/>
            <a:ext cx="4559300" cy="3365500"/>
          </a:xfrm>
          <a:prstGeom prst="rect">
            <a:avLst/>
          </a:prstGeom>
          <a:noFill/>
          <a:ln w="15875">
            <a:solidFill>
              <a:srgbClr val="5555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12">
            <a:extLst>
              <a:ext uri="{FF2B5EF4-FFF2-40B4-BE49-F238E27FC236}">
                <a16:creationId xmlns:a16="http://schemas.microsoft.com/office/drawing/2014/main" id="{6564769D-9F59-FD97-26BA-64DE470F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371600"/>
            <a:ext cx="28003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13">
            <a:extLst>
              <a:ext uri="{FF2B5EF4-FFF2-40B4-BE49-F238E27FC236}">
                <a16:creationId xmlns:a16="http://schemas.microsoft.com/office/drawing/2014/main" id="{09E5BD50-EB36-AD23-5C7A-50EEE94D3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257800"/>
            <a:ext cx="457200" cy="217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1752" name="TextBox 7">
            <a:extLst>
              <a:ext uri="{FF2B5EF4-FFF2-40B4-BE49-F238E27FC236}">
                <a16:creationId xmlns:a16="http://schemas.microsoft.com/office/drawing/2014/main" id="{17A3DAF1-7D1A-8266-043F-6ECF698FB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8" y="2344738"/>
            <a:ext cx="441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Portland Natural Gas Transmission System</a:t>
            </a:r>
          </a:p>
        </p:txBody>
      </p:sp>
      <p:sp>
        <p:nvSpPr>
          <p:cNvPr id="31753" name="TextBox 7">
            <a:extLst>
              <a:ext uri="{FF2B5EF4-FFF2-40B4-BE49-F238E27FC236}">
                <a16:creationId xmlns:a16="http://schemas.microsoft.com/office/drawing/2014/main" id="{F5F0752B-680E-707E-83C9-41696139C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2344738"/>
            <a:ext cx="3238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Maritimes &amp; Northeast Pipeline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39EA78-7330-8442-A608-22F6072D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latin typeface="Arial Black" panose="020B0A04020102020204" pitchFamily="34" charset="0"/>
              </a:rPr>
              <a:t>OPERATING AREAS FOR New England</a:t>
            </a:r>
            <a:br>
              <a:rPr lang="en-US" altLang="en-US" sz="2800" dirty="0">
                <a:latin typeface="Arial Black" panose="020B0A04020102020204" pitchFamily="34" charset="0"/>
              </a:rPr>
            </a:br>
            <a:r>
              <a:rPr lang="en-US" altLang="en-US" sz="2800" dirty="0">
                <a:latin typeface="Arial Black" panose="020B0A04020102020204" pitchFamily="34" charset="0"/>
              </a:rPr>
              <a:t>high pressure</a:t>
            </a:r>
            <a:br>
              <a:rPr lang="en-US" altLang="en-US" sz="2800" dirty="0">
                <a:latin typeface="Arial Black" panose="020B0A04020102020204" pitchFamily="34" charset="0"/>
              </a:rPr>
            </a:br>
            <a:r>
              <a:rPr lang="en-US" altLang="en-US" sz="2800" dirty="0">
                <a:latin typeface="Arial Black" panose="020B0A04020102020204" pitchFamily="34" charset="0"/>
              </a:rPr>
              <a:t>natural gas Transmission companies</a:t>
            </a:r>
            <a:endParaRPr lang="en-US" sz="2800" dirty="0"/>
          </a:p>
        </p:txBody>
      </p:sp>
      <p:sp>
        <p:nvSpPr>
          <p:cNvPr id="33795" name="TextBox 7">
            <a:extLst>
              <a:ext uri="{FF2B5EF4-FFF2-40B4-BE49-F238E27FC236}">
                <a16:creationId xmlns:a16="http://schemas.microsoft.com/office/drawing/2014/main" id="{D84EBA37-AAA2-BA8A-04C5-A99801804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2351088"/>
            <a:ext cx="3317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Granite State Gas Transmission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5F539EF5-C81C-253C-8DB2-AC5389DC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16075"/>
            <a:ext cx="200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7">
            <a:extLst>
              <a:ext uri="{FF2B5EF4-FFF2-40B4-BE49-F238E27FC236}">
                <a16:creationId xmlns:a16="http://schemas.microsoft.com/office/drawing/2014/main" id="{89232F25-D774-0C85-2EB8-02C276771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13" y="2346325"/>
            <a:ext cx="2925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Portland-Montreal Pipe Line</a:t>
            </a:r>
          </a:p>
        </p:txBody>
      </p:sp>
      <p:pic>
        <p:nvPicPr>
          <p:cNvPr id="33798" name="Picture 6" descr="_1_06142D2C063915840054D4638525822F">
            <a:extLst>
              <a:ext uri="{FF2B5EF4-FFF2-40B4-BE49-F238E27FC236}">
                <a16:creationId xmlns:a16="http://schemas.microsoft.com/office/drawing/2014/main" id="{1745380A-D3D6-8F73-C53E-6F9E8E518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474788"/>
            <a:ext cx="26368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>
            <a:extLst>
              <a:ext uri="{FF2B5EF4-FFF2-40B4-BE49-F238E27FC236}">
                <a16:creationId xmlns:a16="http://schemas.microsoft.com/office/drawing/2014/main" id="{102C6C12-A3C4-7AAC-4E1A-7904C917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4516438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4">
            <a:extLst>
              <a:ext uri="{FF2B5EF4-FFF2-40B4-BE49-F238E27FC236}">
                <a16:creationId xmlns:a16="http://schemas.microsoft.com/office/drawing/2014/main" id="{5C191C42-6455-A005-80B2-1C6CD3DFA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819400"/>
            <a:ext cx="44069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>
            <a:extLst>
              <a:ext uri="{FF2B5EF4-FFF2-40B4-BE49-F238E27FC236}">
                <a16:creationId xmlns:a16="http://schemas.microsoft.com/office/drawing/2014/main" id="{2A1DBBB5-46EE-9E89-EEE6-E7B8E2BA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63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Emergency Contact Numbers 24/7</a:t>
            </a:r>
          </a:p>
        </p:txBody>
      </p:sp>
      <p:sp>
        <p:nvSpPr>
          <p:cNvPr id="36867" name="Content Placeholder 1">
            <a:extLst>
              <a:ext uri="{FF2B5EF4-FFF2-40B4-BE49-F238E27FC236}">
                <a16:creationId xmlns:a16="http://schemas.microsoft.com/office/drawing/2014/main" id="{F4AC2F64-6F8E-8A5C-C2C6-DA5ED222BA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715963"/>
            <a:ext cx="8305800" cy="5913437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3600" b="1" dirty="0"/>
              <a:t>  			    800-726-8383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CA" altLang="en-US" sz="1200" b="1" dirty="0"/>
              <a:t>      </a:t>
            </a:r>
            <a:r>
              <a:rPr lang="en-US" altLang="en-US" sz="3600" b="1" dirty="0"/>
              <a:t> 				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3600" b="1" dirty="0"/>
              <a:t>				    800-231-2800</a:t>
            </a:r>
            <a:endParaRPr lang="en-CA" altLang="en-US" sz="1200" b="1" dirty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3600" b="1" dirty="0"/>
              <a:t> 				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3600" b="1" dirty="0"/>
              <a:t>				    888-576-4634                       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sz="3600" b="1" dirty="0"/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3600" b="1" dirty="0"/>
              <a:t>				    800-830-9865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3600" b="1" dirty="0"/>
              <a:t>                           </a:t>
            </a:r>
          </a:p>
        </p:txBody>
      </p:sp>
      <p:pic>
        <p:nvPicPr>
          <p:cNvPr id="35844" name="Picture 11">
            <a:extLst>
              <a:ext uri="{FF2B5EF4-FFF2-40B4-BE49-F238E27FC236}">
                <a16:creationId xmlns:a16="http://schemas.microsoft.com/office/drawing/2014/main" id="{FCAD49AB-F082-E3B1-E25C-AE383DE51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44538"/>
            <a:ext cx="2679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7">
            <a:extLst>
              <a:ext uri="{FF2B5EF4-FFF2-40B4-BE49-F238E27FC236}">
                <a16:creationId xmlns:a16="http://schemas.microsoft.com/office/drawing/2014/main" id="{D3677787-22E4-2CEE-1032-B5C296C2D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1538288"/>
            <a:ext cx="3159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Algonquin Gas Transmission</a:t>
            </a:r>
          </a:p>
        </p:txBody>
      </p:sp>
      <p:pic>
        <p:nvPicPr>
          <p:cNvPr id="35846" name="Picture 2" descr="C:\Users\jpk6693\Pictures\Clip Art &amp; Photos\kmlogo_nobu_4.gif">
            <a:extLst>
              <a:ext uri="{FF2B5EF4-FFF2-40B4-BE49-F238E27FC236}">
                <a16:creationId xmlns:a16="http://schemas.microsoft.com/office/drawing/2014/main" id="{25F336AE-D414-590B-E87D-AA57B802E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19313"/>
            <a:ext cx="324167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7">
            <a:extLst>
              <a:ext uri="{FF2B5EF4-FFF2-40B4-BE49-F238E27FC236}">
                <a16:creationId xmlns:a16="http://schemas.microsoft.com/office/drawing/2014/main" id="{702C30B9-0394-3AF0-6CD2-F4C306D18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2960688"/>
            <a:ext cx="2701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Tennessee Gas Pipeline</a:t>
            </a:r>
          </a:p>
        </p:txBody>
      </p:sp>
      <p:pic>
        <p:nvPicPr>
          <p:cNvPr id="35848" name="Picture 3">
            <a:extLst>
              <a:ext uri="{FF2B5EF4-FFF2-40B4-BE49-F238E27FC236}">
                <a16:creationId xmlns:a16="http://schemas.microsoft.com/office/drawing/2014/main" id="{9203417D-2F6C-AA4E-8943-9440CF3D8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3533775"/>
            <a:ext cx="152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Box 7">
            <a:extLst>
              <a:ext uri="{FF2B5EF4-FFF2-40B4-BE49-F238E27FC236}">
                <a16:creationId xmlns:a16="http://schemas.microsoft.com/office/drawing/2014/main" id="{D59FE852-F797-A0F3-5E5A-264598959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4271963"/>
            <a:ext cx="32369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Maritimes &amp; Northeast Pipeline</a:t>
            </a:r>
          </a:p>
        </p:txBody>
      </p:sp>
      <p:pic>
        <p:nvPicPr>
          <p:cNvPr id="35850" name="Picture 12">
            <a:extLst>
              <a:ext uri="{FF2B5EF4-FFF2-40B4-BE49-F238E27FC236}">
                <a16:creationId xmlns:a16="http://schemas.microsoft.com/office/drawing/2014/main" id="{89F699A7-04E6-1CBE-B6BE-05DB7871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4857750"/>
            <a:ext cx="28003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Box 7">
            <a:extLst>
              <a:ext uri="{FF2B5EF4-FFF2-40B4-BE49-F238E27FC236}">
                <a16:creationId xmlns:a16="http://schemas.microsoft.com/office/drawing/2014/main" id="{B2988371-5ABE-1381-D9C7-687427C6F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5830888"/>
            <a:ext cx="441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Portland Natural Gas Transmission System</a:t>
            </a:r>
          </a:p>
        </p:txBody>
      </p:sp>
      <p:sp>
        <p:nvSpPr>
          <p:cNvPr id="35852" name="TextBox 7">
            <a:extLst>
              <a:ext uri="{FF2B5EF4-FFF2-40B4-BE49-F238E27FC236}">
                <a16:creationId xmlns:a16="http://schemas.microsoft.com/office/drawing/2014/main" id="{382495D4-CD0F-9DAD-E611-67EF38432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66888"/>
            <a:ext cx="845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-------------------------------------------------------------------------------------------------------------------------</a:t>
            </a:r>
          </a:p>
        </p:txBody>
      </p:sp>
      <p:sp>
        <p:nvSpPr>
          <p:cNvPr id="35853" name="TextBox 7">
            <a:extLst>
              <a:ext uri="{FF2B5EF4-FFF2-40B4-BE49-F238E27FC236}">
                <a16:creationId xmlns:a16="http://schemas.microsoft.com/office/drawing/2014/main" id="{588A7ED8-3F19-B557-8C9A-1618D09AD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60713"/>
            <a:ext cx="8458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-------------------------------------------------------------------------------------------------------------------------</a:t>
            </a:r>
          </a:p>
        </p:txBody>
      </p:sp>
      <p:sp>
        <p:nvSpPr>
          <p:cNvPr id="35854" name="TextBox 7">
            <a:extLst>
              <a:ext uri="{FF2B5EF4-FFF2-40B4-BE49-F238E27FC236}">
                <a16:creationId xmlns:a16="http://schemas.microsoft.com/office/drawing/2014/main" id="{68248BC4-5F8E-74EA-5A15-78C5324F3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497388"/>
            <a:ext cx="845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-------------------------------------------------------------------------------------------------------------------------</a:t>
            </a:r>
          </a:p>
        </p:txBody>
      </p:sp>
      <p:sp>
        <p:nvSpPr>
          <p:cNvPr id="35855" name="TextBox 7">
            <a:extLst>
              <a:ext uri="{FF2B5EF4-FFF2-40B4-BE49-F238E27FC236}">
                <a16:creationId xmlns:a16="http://schemas.microsoft.com/office/drawing/2014/main" id="{DFDD5209-9BB5-AD1D-5EA4-F464A5110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6061075"/>
            <a:ext cx="845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-------------------------------------------------------------------------------------------------------------------------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7981</TotalTime>
  <Words>445</Words>
  <Application>Microsoft Office PowerPoint</Application>
  <PresentationFormat>On-screen Show (4:3)</PresentationFormat>
  <Paragraphs>136</Paragraphs>
  <Slides>14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Tw Cen MT</vt:lpstr>
      <vt:lpstr>Arial</vt:lpstr>
      <vt:lpstr>Calibri</vt:lpstr>
      <vt:lpstr>Arial Black</vt:lpstr>
      <vt:lpstr>Wingdings 3</vt:lpstr>
      <vt:lpstr>Wingdings</vt:lpstr>
      <vt:lpstr>Roboto</vt:lpstr>
      <vt:lpstr>Bookman Old Style</vt:lpstr>
      <vt:lpstr>Droplet</vt:lpstr>
      <vt:lpstr>MSPhotoEd.3</vt:lpstr>
      <vt:lpstr>PowerPoint Presentation</vt:lpstr>
      <vt:lpstr>Contact information</vt:lpstr>
      <vt:lpstr>Contact information</vt:lpstr>
      <vt:lpstr>Contact information</vt:lpstr>
      <vt:lpstr>Contact information</vt:lpstr>
      <vt:lpstr>OPERATING AREAS FOR New England  high pressure natural Gas Transmission companies</vt:lpstr>
      <vt:lpstr>OPERATING AREAS FOR New England high pressure natural gas Transmission companies</vt:lpstr>
      <vt:lpstr>OPERATING AREAS FOR New England high pressure natural gas Transmission companies</vt:lpstr>
      <vt:lpstr>Emergency Contact Numbers 24/7</vt:lpstr>
      <vt:lpstr>Emergency Contact Numbers 24/7</vt:lpstr>
      <vt:lpstr>Video presentation</vt:lpstr>
      <vt:lpstr>“three seconds later”</vt:lpstr>
      <vt:lpstr>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Utility Locating</dc:title>
  <dc:creator>Terry Sylvester</dc:creator>
  <cp:lastModifiedBy>Lisa Powers</cp:lastModifiedBy>
  <cp:revision>404</cp:revision>
  <dcterms:created xsi:type="dcterms:W3CDTF">2007-01-04T15:50:44Z</dcterms:created>
  <dcterms:modified xsi:type="dcterms:W3CDTF">2024-03-19T15:13:54Z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a6f161-e42b-4c47-8f69-f6a81e023e2d_Enabled">
    <vt:lpwstr>true</vt:lpwstr>
  </property>
  <property fmtid="{D5CDD505-2E9C-101B-9397-08002B2CF9AE}" pid="3" name="MSIP_Label_b1a6f161-e42b-4c47-8f69-f6a81e023e2d_SetDate">
    <vt:lpwstr>2023-01-16T20:38:15Z</vt:lpwstr>
  </property>
  <property fmtid="{D5CDD505-2E9C-101B-9397-08002B2CF9AE}" pid="4" name="MSIP_Label_b1a6f161-e42b-4c47-8f69-f6a81e023e2d_Method">
    <vt:lpwstr>Standard</vt:lpwstr>
  </property>
  <property fmtid="{D5CDD505-2E9C-101B-9397-08002B2CF9AE}" pid="5" name="MSIP_Label_b1a6f161-e42b-4c47-8f69-f6a81e023e2d_Name">
    <vt:lpwstr>b1a6f161-e42b-4c47-8f69-f6a81e023e2d</vt:lpwstr>
  </property>
  <property fmtid="{D5CDD505-2E9C-101B-9397-08002B2CF9AE}" pid="6" name="MSIP_Label_b1a6f161-e42b-4c47-8f69-f6a81e023e2d_SiteId">
    <vt:lpwstr>271df5c2-953a-497b-93ad-7adf7a4b3cd7</vt:lpwstr>
  </property>
  <property fmtid="{D5CDD505-2E9C-101B-9397-08002B2CF9AE}" pid="7" name="MSIP_Label_b1a6f161-e42b-4c47-8f69-f6a81e023e2d_ContentBits">
    <vt:lpwstr>0</vt:lpwstr>
  </property>
</Properties>
</file>