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4" r:id="rId3"/>
  </p:sldMasterIdLst>
  <p:notesMasterIdLst>
    <p:notesMasterId r:id="rId24"/>
  </p:notesMasterIdLst>
  <p:handoutMasterIdLst>
    <p:handoutMasterId r:id="rId25"/>
  </p:handoutMasterIdLst>
  <p:sldIdLst>
    <p:sldId id="321" r:id="rId4"/>
    <p:sldId id="324" r:id="rId5"/>
    <p:sldId id="346" r:id="rId6"/>
    <p:sldId id="328" r:id="rId7"/>
    <p:sldId id="341" r:id="rId8"/>
    <p:sldId id="330" r:id="rId9"/>
    <p:sldId id="332" r:id="rId10"/>
    <p:sldId id="325" r:id="rId11"/>
    <p:sldId id="327" r:id="rId12"/>
    <p:sldId id="342" r:id="rId13"/>
    <p:sldId id="343" r:id="rId14"/>
    <p:sldId id="344" r:id="rId15"/>
    <p:sldId id="345" r:id="rId16"/>
    <p:sldId id="331" r:id="rId17"/>
    <p:sldId id="336" r:id="rId18"/>
    <p:sldId id="337" r:id="rId19"/>
    <p:sldId id="338" r:id="rId20"/>
    <p:sldId id="339" r:id="rId21"/>
    <p:sldId id="347" r:id="rId22"/>
    <p:sldId id="348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nunno \ Donald \ A" initials="D\D\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9515" autoAdjust="0"/>
  </p:normalViewPr>
  <p:slideViewPr>
    <p:cSldViewPr snapToGrid="0">
      <p:cViewPr varScale="1">
        <p:scale>
          <a:sx n="79" d="100"/>
          <a:sy n="79" d="100"/>
        </p:scale>
        <p:origin x="183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211" cy="466080"/>
          </a:xfrm>
          <a:prstGeom prst="rect">
            <a:avLst/>
          </a:prstGeom>
        </p:spPr>
        <p:txBody>
          <a:bodyPr vert="horz" lIns="90587" tIns="45294" rIns="90587" bIns="4529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619" y="0"/>
            <a:ext cx="3037211" cy="466080"/>
          </a:xfrm>
          <a:prstGeom prst="rect">
            <a:avLst/>
          </a:prstGeom>
        </p:spPr>
        <p:txBody>
          <a:bodyPr vert="horz" lIns="90587" tIns="45294" rIns="90587" bIns="45294" rtlCol="0"/>
          <a:lstStyle>
            <a:lvl1pPr algn="r">
              <a:defRPr sz="1200"/>
            </a:lvl1pPr>
          </a:lstStyle>
          <a:p>
            <a:fld id="{8E8D3453-04B4-47BB-B419-F94C2F6A3532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0321"/>
            <a:ext cx="3037211" cy="466080"/>
          </a:xfrm>
          <a:prstGeom prst="rect">
            <a:avLst/>
          </a:prstGeom>
        </p:spPr>
        <p:txBody>
          <a:bodyPr vert="horz" lIns="90587" tIns="45294" rIns="90587" bIns="4529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619" y="8830321"/>
            <a:ext cx="3037211" cy="466080"/>
          </a:xfrm>
          <a:prstGeom prst="rect">
            <a:avLst/>
          </a:prstGeom>
        </p:spPr>
        <p:txBody>
          <a:bodyPr vert="horz" lIns="90587" tIns="45294" rIns="90587" bIns="45294" rtlCol="0" anchor="b"/>
          <a:lstStyle>
            <a:lvl1pPr algn="r">
              <a:defRPr sz="1200"/>
            </a:lvl1pPr>
          </a:lstStyle>
          <a:p>
            <a:fld id="{A6C54300-79A9-4021-A97A-F7A2613E1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104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r">
              <a:defRPr sz="1200"/>
            </a:lvl1pPr>
          </a:lstStyle>
          <a:p>
            <a:fld id="{35A5A53A-B60D-4C4B-B00A-25C9092681E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9" tIns="46585" rIns="93169" bIns="4658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9" tIns="46585" rIns="93169" bIns="465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r">
              <a:defRPr sz="1200"/>
            </a:lvl1pPr>
          </a:lstStyle>
          <a:p>
            <a:fld id="{9641A894-D993-4C71-AE07-93F88425AC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2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AC2C-42EA-497B-9FD9-786DE2013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4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AC2C-42EA-497B-9FD9-786DE20132B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1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1A894-D993-4C71-AE07-93F88425AC1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08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1A894-D993-4C71-AE07-93F88425AC1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5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571" y="0"/>
            <a:ext cx="12336172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" y="2604528"/>
            <a:ext cx="7315200" cy="36727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447801"/>
            <a:ext cx="7620000" cy="965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447800"/>
            <a:ext cx="7620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1386870"/>
            <a:ext cx="7620000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496844"/>
            <a:ext cx="7620000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2413575"/>
            <a:ext cx="7620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1539272"/>
            <a:ext cx="7315200" cy="805173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8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633" y="1485900"/>
            <a:ext cx="5291667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0" y="1485900"/>
            <a:ext cx="5291667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D9B827-FB6A-405E-A4D2-6B9814877C06}" type="datetime1">
              <a:rPr lang="en-US" altLang="en-US"/>
              <a:pPr/>
              <a:t>2/5/2024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7D656-DEB4-46BF-8D0E-852A8B9681C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399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1167469"/>
            <a:ext cx="10515600" cy="523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C0B2CE-2A1C-4800-8804-DC2E042EC36E}" type="datetime1">
              <a:rPr lang="en-US" altLang="en-US"/>
              <a:pPr/>
              <a:t>2/5/2024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95A66-081C-4282-8A74-172CBF343DE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7241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B279AF-E146-4BD3-ABEF-890E9AB1CFD7}" type="datetime1">
              <a:rPr lang="en-US" altLang="en-US"/>
              <a:pPr/>
              <a:t>2/5/2024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A338A-838F-4EB7-8063-CFFE697070F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23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0CFF29-D75F-47E6-8BBA-841F984643B8}" type="datetime1">
              <a:rPr lang="en-US" altLang="en-US"/>
              <a:pPr/>
              <a:t>2/5/2024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887DE-5BAF-4FDE-9BB8-E9F40DA86CC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5267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980182"/>
            <a:ext cx="3932767" cy="107721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35F2D4-0BFA-4C9B-878B-0212C221B7DE}" type="datetime1">
              <a:rPr lang="en-US" altLang="en-US"/>
              <a:pPr/>
              <a:t>2/5/2024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FDD50-30C5-43EB-9A00-34A539484D0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9785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980182"/>
            <a:ext cx="3932767" cy="107721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45F43E-F0FA-4870-9B06-0F3F334EB4FF}" type="datetime1">
              <a:rPr lang="en-US" altLang="en-US"/>
              <a:pPr/>
              <a:t>2/5/2024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85902-BC09-46EA-A695-B33FFF613CC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2107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2A0E31-492B-4476-9059-AFF6EE6CB3CA}" type="datetime1">
              <a:rPr lang="en-US" altLang="en-US"/>
              <a:pPr/>
              <a:t>2/5/2024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31A91-A47E-4297-BD6D-A889A1E050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7982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1534" y="762000"/>
            <a:ext cx="615553" cy="5372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1634" y="762000"/>
            <a:ext cx="7886700" cy="5372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F69F98-D0C8-4944-A61E-1BAAD55544C3}" type="datetime1">
              <a:rPr lang="en-US" altLang="en-US"/>
              <a:pPr/>
              <a:t>2/5/2024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C77DC-6788-4B69-A2F5-B6C34191859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089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91634" y="762000"/>
            <a:ext cx="8199967" cy="519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91633" y="14859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86500" y="14859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91633" y="38862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6500" y="38862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DBD875F-9A73-4B15-B25C-CCA9AAD646A3}" type="datetime1">
              <a:rPr lang="en-US" altLang="en-US"/>
              <a:pPr/>
              <a:t>2/5/2024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042400" y="6381750"/>
            <a:ext cx="2844800" cy="361950"/>
          </a:xfrm>
        </p:spPr>
        <p:txBody>
          <a:bodyPr/>
          <a:lstStyle>
            <a:lvl1pPr>
              <a:defRPr/>
            </a:lvl1pPr>
          </a:lstStyle>
          <a:p>
            <a:fld id="{0380AC7C-DA5A-4256-B5C5-7182A150781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8783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634" y="762000"/>
            <a:ext cx="8199967" cy="519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633" y="1485900"/>
            <a:ext cx="5291667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86500" y="14859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86500" y="3886200"/>
            <a:ext cx="5291667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B1BC5B0-BEF4-48E1-BEA4-BAE51C6414C9}" type="datetime1">
              <a:rPr lang="en-US" altLang="en-US"/>
              <a:pPr/>
              <a:t>2/5/2024</a:t>
            </a:fld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42400" y="6381750"/>
            <a:ext cx="2844800" cy="361950"/>
          </a:xfrm>
        </p:spPr>
        <p:txBody>
          <a:bodyPr/>
          <a:lstStyle>
            <a:lvl1pPr>
              <a:defRPr/>
            </a:lvl1pPr>
          </a:lstStyle>
          <a:p>
            <a:fld id="{0A0EF0AD-B864-4734-A7C2-B6094BA12C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593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2918"/>
            <a:ext cx="10972800" cy="50148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9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64507" y="4545566"/>
            <a:ext cx="6604000" cy="533399"/>
          </a:xfrm>
          <a:prstGeom prst="rect">
            <a:avLst/>
          </a:prstGeom>
        </p:spPr>
        <p:txBody>
          <a:bodyPr/>
          <a:lstStyle>
            <a:lvl1pPr>
              <a:defRPr sz="31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064507" y="4976613"/>
            <a:ext cx="6604000" cy="38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064507" y="5484143"/>
            <a:ext cx="6604000" cy="38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fld id="{13762F14-7C12-45A1-8990-1E9E1E815E08}" type="datetime4">
              <a:rPr lang="en-US" smtClean="0"/>
              <a:t>September 7,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703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2805427"/>
            <a:ext cx="10363200" cy="92809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86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12433"/>
            <a:ext cx="10363200" cy="96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796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4400" y="3453307"/>
            <a:ext cx="10363200" cy="8900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796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631019" y="4343400"/>
            <a:ext cx="6929967" cy="17150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99" i="1"/>
            </a:lvl1pPr>
          </a:lstStyle>
          <a:p>
            <a:pPr lvl="0"/>
            <a:r>
              <a:rPr lang="en-US" dirty="0"/>
              <a:t>This area is for describing the section that is coming up. It’s optional and can be deleted. Section slides are a great opportunity to prep your audience for what they are about to see or to deliver background information.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7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65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06233" y="1143000"/>
            <a:ext cx="5384800" cy="5105400"/>
          </a:xfrm>
          <a:prstGeom prst="rect">
            <a:avLst/>
          </a:prstGeom>
        </p:spPr>
        <p:txBody>
          <a:bodyPr/>
          <a:lstStyle>
            <a:lvl1pPr>
              <a:defRPr sz="1599"/>
            </a:lvl1pPr>
            <a:lvl2pPr>
              <a:defRPr sz="1465"/>
            </a:lvl2pPr>
            <a:lvl3pPr>
              <a:defRPr sz="1399"/>
            </a:lvl3pPr>
            <a:lvl4pPr>
              <a:defRPr sz="1332"/>
            </a:lvl4pPr>
            <a:lvl5pPr>
              <a:defRPr sz="11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36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06233" y="2286000"/>
            <a:ext cx="5384800" cy="3962400"/>
          </a:xfrm>
          <a:prstGeom prst="rect">
            <a:avLst/>
          </a:prstGeom>
        </p:spPr>
        <p:txBody>
          <a:bodyPr/>
          <a:lstStyle>
            <a:lvl1pPr>
              <a:defRPr sz="1599"/>
            </a:lvl1pPr>
            <a:lvl2pPr>
              <a:defRPr sz="1465"/>
            </a:lvl2pPr>
            <a:lvl3pPr>
              <a:defRPr sz="1399"/>
            </a:lvl3pPr>
            <a:lvl4pPr>
              <a:defRPr sz="1332"/>
            </a:lvl4pPr>
            <a:lvl5pPr>
              <a:defRPr sz="11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6233" y="1219201"/>
            <a:ext cx="53848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  <a:lvl2pPr marL="609036" indent="0">
              <a:buNone/>
              <a:defRPr>
                <a:latin typeface="+mj-lt"/>
              </a:defRPr>
            </a:lvl2pPr>
            <a:lvl3pPr marL="1218072" indent="0">
              <a:buNone/>
              <a:defRPr>
                <a:latin typeface="+mj-lt"/>
              </a:defRPr>
            </a:lvl3pPr>
            <a:lvl4pPr marL="1827108" indent="0">
              <a:buNone/>
              <a:defRPr>
                <a:latin typeface="+mj-lt"/>
              </a:defRPr>
            </a:lvl4pPr>
            <a:lvl5pPr marL="2436144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Headline block area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07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6233" y="1662123"/>
            <a:ext cx="5892800" cy="1300855"/>
          </a:xfrm>
          <a:prstGeom prst="rect">
            <a:avLst/>
          </a:prstGeom>
        </p:spPr>
        <p:txBody>
          <a:bodyPr/>
          <a:lstStyle>
            <a:lvl1pPr marL="380648" indent="-380648">
              <a:buFont typeface="Arial" panose="020B0604020202020204" pitchFamily="34" charset="0"/>
              <a:buChar char="•"/>
              <a:defRPr sz="1599" baseline="0"/>
            </a:lvl1pPr>
            <a:lvl2pPr>
              <a:defRPr sz="1465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6233" y="1232223"/>
            <a:ext cx="5892800" cy="489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One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06233" y="3468477"/>
            <a:ext cx="5892800" cy="1300855"/>
          </a:xfrm>
          <a:prstGeom prst="rect">
            <a:avLst/>
          </a:prstGeom>
        </p:spPr>
        <p:txBody>
          <a:bodyPr/>
          <a:lstStyle>
            <a:lvl1pPr marL="380648" indent="-380648">
              <a:buFont typeface="Arial" panose="020B0604020202020204" pitchFamily="34" charset="0"/>
              <a:buChar char="•"/>
              <a:defRPr sz="1599" baseline="0"/>
            </a:lvl1pPr>
            <a:lvl2pPr>
              <a:defRPr sz="1465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6233" y="3038577"/>
            <a:ext cx="5892800" cy="489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One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06233" y="5274831"/>
            <a:ext cx="5892800" cy="1300855"/>
          </a:xfrm>
          <a:prstGeom prst="rect">
            <a:avLst/>
          </a:prstGeom>
        </p:spPr>
        <p:txBody>
          <a:bodyPr/>
          <a:lstStyle>
            <a:lvl1pPr marL="380648" indent="-380648">
              <a:buFont typeface="Arial" panose="020B0604020202020204" pitchFamily="34" charset="0"/>
              <a:buChar char="•"/>
              <a:defRPr sz="1599" baseline="0"/>
            </a:lvl1pPr>
            <a:lvl2pPr>
              <a:defRPr sz="1465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6233" y="4844931"/>
            <a:ext cx="5892800" cy="489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One</a:t>
            </a:r>
          </a:p>
        </p:txBody>
      </p:sp>
      <p:sp>
        <p:nvSpPr>
          <p:cNvPr id="28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85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86400" y="1643400"/>
            <a:ext cx="6096000" cy="1300855"/>
          </a:xfrm>
          <a:prstGeom prst="rect">
            <a:avLst/>
          </a:prstGeom>
        </p:spPr>
        <p:txBody>
          <a:bodyPr/>
          <a:lstStyle>
            <a:lvl1pPr marL="380648" indent="-380648">
              <a:buFont typeface="Arial" panose="020B0604020202020204" pitchFamily="34" charset="0"/>
              <a:buChar char="•"/>
              <a:defRPr sz="1599" baseline="0"/>
            </a:lvl1pPr>
            <a:lvl2pPr>
              <a:defRPr sz="1465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1213500"/>
            <a:ext cx="6096000" cy="610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00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09600" y="4126203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3510902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4704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4704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2" hasCustomPrompt="1"/>
          </p:nvPr>
        </p:nvSpPr>
        <p:spPr>
          <a:xfrm>
            <a:off x="4470400" y="4126203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470400" y="3510902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799" y="6553200"/>
            <a:ext cx="17307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64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0796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5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3688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8128000" y="2063102"/>
            <a:ext cx="3454400" cy="130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599" baseline="0"/>
            </a:lvl1pPr>
            <a:lvl2pPr marL="609036" indent="0">
              <a:buNone/>
              <a:defRPr sz="1599"/>
            </a:lvl2pPr>
            <a:lvl3pPr>
              <a:defRPr sz="1865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</a:t>
            </a:r>
            <a:r>
              <a:rPr lang="en-US" dirty="0" err="1"/>
              <a:t>aliquam</a:t>
            </a:r>
            <a:r>
              <a:rPr lang="en-US" dirty="0"/>
              <a:t>, quam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maximus,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pharetra ante,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3688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1447800"/>
            <a:ext cx="3454400" cy="6100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1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11200" y="990600"/>
            <a:ext cx="8696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5"/>
          <p:cNvSpPr>
            <a:spLocks noGrp="1"/>
          </p:cNvSpPr>
          <p:nvPr>
            <p:ph type="title" hasCustomPrompt="1"/>
          </p:nvPr>
        </p:nvSpPr>
        <p:spPr>
          <a:xfrm>
            <a:off x="606233" y="79301"/>
            <a:ext cx="10972800" cy="552190"/>
          </a:xfrm>
          <a:prstGeom prst="rect">
            <a:avLst/>
          </a:prstGeom>
        </p:spPr>
        <p:txBody>
          <a:bodyPr lIns="64008">
            <a:noAutofit/>
          </a:bodyPr>
          <a:lstStyle>
            <a:lvl1pPr algn="l">
              <a:defRPr sz="373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SLIDE </a:t>
            </a:r>
            <a:r>
              <a:rPr lang="en-US" b="0" dirty="0"/>
              <a:t>TITLE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06234" y="609600"/>
            <a:ext cx="10979533" cy="381001"/>
          </a:xfrm>
          <a:prstGeom prst="rect">
            <a:avLst/>
          </a:prstGeom>
        </p:spPr>
        <p:txBody>
          <a:bodyPr lIns="64008">
            <a:noAutofit/>
          </a:bodyPr>
          <a:lstStyle>
            <a:lvl1pPr marL="0" indent="0">
              <a:buNone/>
              <a:defRPr sz="1599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page headline</a:t>
            </a:r>
          </a:p>
        </p:txBody>
      </p:sp>
    </p:spTree>
    <p:extLst>
      <p:ext uri="{BB962C8B-B14F-4D97-AF65-F5344CB8AC3E}">
        <p14:creationId xmlns:p14="http://schemas.microsoft.com/office/powerpoint/2010/main" val="1410463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til_2016_PPT_footer_ba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0041"/>
            <a:ext cx="12192000" cy="590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4548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7223" y="6445487"/>
            <a:ext cx="28448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>
                <a:solidFill>
                  <a:srgbClr val="898989"/>
                </a:solidFill>
                <a:latin typeface="Arial Narrow"/>
                <a:cs typeface="Arial Narrow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75738"/>
            <a:ext cx="10972800" cy="9510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333" b="1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THE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" y="1158787"/>
            <a:ext cx="10972800" cy="0"/>
          </a:xfrm>
          <a:prstGeom prst="line">
            <a:avLst/>
          </a:prstGeom>
          <a:ln w="3175" cmpd="sng">
            <a:solidFill>
              <a:srgbClr val="223C9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4864" y="5443999"/>
            <a:ext cx="11517136" cy="45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74864" y="5436834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9883" y="5375904"/>
            <a:ext cx="11522117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4864" y="5902093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5480" y="5952478"/>
            <a:ext cx="11522117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01497" y="5464166"/>
            <a:ext cx="11486100" cy="40005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8741" y="1143448"/>
            <a:ext cx="11517136" cy="45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-18741" y="1136283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23723" y="1075353"/>
            <a:ext cx="11522117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18741" y="1601542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28125" y="1651927"/>
            <a:ext cx="11522117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7891" y="1163615"/>
            <a:ext cx="11486100" cy="40005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4"/>
          </p:nvPr>
        </p:nvSpPr>
        <p:spPr>
          <a:xfrm>
            <a:off x="609600" y="1967537"/>
            <a:ext cx="10972800" cy="3186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8977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65F1B84-9A40-42D8-B3EE-41F4BD7CFE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5734" y="1411289"/>
            <a:ext cx="7247465" cy="1884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480D57-B2D8-4496-806A-1824358683A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91811" y="6352054"/>
            <a:ext cx="8730140" cy="169277"/>
          </a:xfrm>
          <a:prstGeom prst="rect">
            <a:avLst/>
          </a:prstGeom>
        </p:spPr>
        <p:txBody>
          <a:bodyPr/>
          <a:lstStyle/>
          <a:p>
            <a:pPr>
              <a:tabLst>
                <a:tab pos="989013" algn="l"/>
              </a:tabLst>
            </a:pPr>
            <a:r>
              <a:rPr lang="fr-FR"/>
              <a:t>| [Insert document title] | [Insert date]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A43E0-9E3A-46EC-91D4-D70A0E6EB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5" y="361387"/>
            <a:ext cx="11040533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697EB0-B117-49FF-A917-A125A4BD1ADE}"/>
              </a:ext>
            </a:extLst>
          </p:cNvPr>
          <p:cNvGrpSpPr/>
          <p:nvPr userDrawn="1"/>
        </p:nvGrpSpPr>
        <p:grpSpPr>
          <a:xfrm>
            <a:off x="12275233" y="0"/>
            <a:ext cx="2706315" cy="1919363"/>
            <a:chOff x="3528102" y="847657"/>
            <a:chExt cx="2029736" cy="1919363"/>
          </a:xfrm>
        </p:grpSpPr>
        <p:sp>
          <p:nvSpPr>
            <p:cNvPr id="13" name="Guidance note">
              <a:extLst>
                <a:ext uri="{FF2B5EF4-FFF2-40B4-BE49-F238E27FC236}">
                  <a16:creationId xmlns:a16="http://schemas.microsoft.com/office/drawing/2014/main" id="{65D2E8E2-B939-47BE-ABAD-FE4F177614F2}"/>
                </a:ext>
              </a:extLst>
            </p:cNvPr>
            <p:cNvSpPr/>
            <p:nvPr/>
          </p:nvSpPr>
          <p:spPr>
            <a:xfrm>
              <a:off x="3528102" y="847657"/>
              <a:ext cx="2029736" cy="191936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C7CE35-7986-402F-8390-31B932649199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15" name="Picture 3">
                <a:extLst>
                  <a:ext uri="{FF2B5EF4-FFF2-40B4-BE49-F238E27FC236}">
                    <a16:creationId xmlns:a16="http://schemas.microsoft.com/office/drawing/2014/main" id="{22217A6C-310C-4BB8-A473-2B8059187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ounded Rectangle 20">
                <a:extLst>
                  <a:ext uri="{FF2B5EF4-FFF2-40B4-BE49-F238E27FC236}">
                    <a16:creationId xmlns:a16="http://schemas.microsoft.com/office/drawing/2014/main" id="{41C254A7-0433-4311-BD85-C0B8DE54934A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014151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8741" y="1143448"/>
            <a:ext cx="11517136" cy="45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-18741" y="1136283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23723" y="1075353"/>
            <a:ext cx="11522117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18741" y="1601542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28125" y="1651927"/>
            <a:ext cx="11522117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7891" y="1163615"/>
            <a:ext cx="11486100" cy="40005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09600" y="1967536"/>
            <a:ext cx="10972800" cy="42278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49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4864" y="5443999"/>
            <a:ext cx="11517136" cy="458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74864" y="5436834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9883" y="5375904"/>
            <a:ext cx="11522117" cy="0"/>
          </a:xfrm>
          <a:prstGeom prst="line">
            <a:avLst/>
          </a:prstGeom>
          <a:ln w="19050">
            <a:solidFill>
              <a:srgbClr val="8D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4864" y="5902093"/>
            <a:ext cx="1152211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5480" y="5952478"/>
            <a:ext cx="11522117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701497" y="5464166"/>
            <a:ext cx="11486100" cy="400050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09600" y="1143001"/>
            <a:ext cx="10972800" cy="4011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461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64507" y="4545566"/>
            <a:ext cx="6604000" cy="533399"/>
          </a:xfrm>
          <a:prstGeom prst="rect">
            <a:avLst/>
          </a:prstGeom>
        </p:spPr>
        <p:txBody>
          <a:bodyPr/>
          <a:lstStyle>
            <a:lvl1pPr>
              <a:defRPr sz="31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064507" y="4976613"/>
            <a:ext cx="6604000" cy="38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064507" y="5484143"/>
            <a:ext cx="6604000" cy="38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5" b="1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fld id="{13762F14-7C12-45A1-8990-1E9E1E815E08}" type="datetime4">
              <a:rPr lang="en-US" smtClean="0"/>
              <a:t>September 7,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5849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7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1" name="Freeform 33"/>
          <p:cNvSpPr>
            <a:spLocks/>
          </p:cNvSpPr>
          <p:nvPr/>
        </p:nvSpPr>
        <p:spPr bwMode="auto">
          <a:xfrm>
            <a:off x="1" y="0"/>
            <a:ext cx="12213167" cy="2400300"/>
          </a:xfrm>
          <a:custGeom>
            <a:avLst/>
            <a:gdLst>
              <a:gd name="T0" fmla="*/ 0 w 5760"/>
              <a:gd name="T1" fmla="*/ 0 h 1512"/>
              <a:gd name="T2" fmla="*/ 0 w 5760"/>
              <a:gd name="T3" fmla="*/ 1368 h 1512"/>
              <a:gd name="T4" fmla="*/ 1008 w 5760"/>
              <a:gd name="T5" fmla="*/ 1368 h 1512"/>
              <a:gd name="T6" fmla="*/ 1152 w 5760"/>
              <a:gd name="T7" fmla="*/ 1512 h 1512"/>
              <a:gd name="T8" fmla="*/ 1296 w 5760"/>
              <a:gd name="T9" fmla="*/ 1368 h 1512"/>
              <a:gd name="T10" fmla="*/ 5760 w 5760"/>
              <a:gd name="T11" fmla="*/ 1368 h 1512"/>
              <a:gd name="T12" fmla="*/ 5760 w 5760"/>
              <a:gd name="T13" fmla="*/ 0 h 1512"/>
              <a:gd name="T14" fmla="*/ 0 w 5760"/>
              <a:gd name="T15" fmla="*/ 0 h 1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60" h="1512">
                <a:moveTo>
                  <a:pt x="0" y="0"/>
                </a:moveTo>
                <a:lnTo>
                  <a:pt x="0" y="1368"/>
                </a:lnTo>
                <a:lnTo>
                  <a:pt x="1008" y="1368"/>
                </a:lnTo>
                <a:lnTo>
                  <a:pt x="1152" y="1512"/>
                </a:lnTo>
                <a:lnTo>
                  <a:pt x="1296" y="1368"/>
                </a:lnTo>
                <a:lnTo>
                  <a:pt x="5760" y="1368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43022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791634" y="1337797"/>
            <a:ext cx="10725151" cy="52322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302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1" y="5164139"/>
            <a:ext cx="10725151" cy="5032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pic>
        <p:nvPicPr>
          <p:cNvPr id="43028" name="Picture 4" descr="NG logo small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84" y="265113"/>
            <a:ext cx="2895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4" name="Line 36"/>
          <p:cNvSpPr>
            <a:spLocks noChangeShapeType="1"/>
          </p:cNvSpPr>
          <p:nvPr userDrawn="1"/>
        </p:nvSpPr>
        <p:spPr bwMode="auto">
          <a:xfrm flipH="1" flipV="1">
            <a:off x="914400" y="2971800"/>
            <a:ext cx="609600" cy="342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43047" name="Line 39"/>
          <p:cNvSpPr>
            <a:spLocks noChangeShapeType="1"/>
          </p:cNvSpPr>
          <p:nvPr userDrawn="1"/>
        </p:nvSpPr>
        <p:spPr bwMode="auto">
          <a:xfrm>
            <a:off x="3200400" y="4343400"/>
            <a:ext cx="609600" cy="342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43048" name="Line 40"/>
          <p:cNvSpPr>
            <a:spLocks noChangeShapeType="1"/>
          </p:cNvSpPr>
          <p:nvPr userDrawn="1"/>
        </p:nvSpPr>
        <p:spPr bwMode="auto">
          <a:xfrm flipH="1">
            <a:off x="914400" y="4343400"/>
            <a:ext cx="609600" cy="342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43049" name="Line 41"/>
          <p:cNvSpPr>
            <a:spLocks noChangeShapeType="1"/>
          </p:cNvSpPr>
          <p:nvPr userDrawn="1"/>
        </p:nvSpPr>
        <p:spPr bwMode="auto">
          <a:xfrm flipV="1">
            <a:off x="3200400" y="2971800"/>
            <a:ext cx="609600" cy="342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9C1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1371601" y="3216276"/>
            <a:ext cx="1919817" cy="9451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000" b="1" dirty="0">
                <a:solidFill>
                  <a:srgbClr val="000000"/>
                </a:solidFill>
              </a:rPr>
              <a:t>Place your chosen image here. The four corners must just cover the arrow tips. For covers, the three pictures should be the same size and in a straight line.   </a:t>
            </a:r>
            <a:endParaRPr lang="en-GB" altLang="en-US" sz="2800" b="1" dirty="0">
              <a:solidFill>
                <a:srgbClr val="0079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0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7CC028-F407-4940-9C7C-37AC6C672D4C}" type="datetime1">
              <a:rPr lang="en-US" altLang="en-US"/>
              <a:pPr/>
              <a:t>2/5/2024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A3107-691A-4B9D-B36E-5D542CAA47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615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623484"/>
            <a:ext cx="10515600" cy="1938992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1C7976-057A-4AA0-90C9-15BCF0166A49}" type="datetime1">
              <a:rPr lang="en-US" altLang="en-US"/>
              <a:pPr/>
              <a:t>2/5/2024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36E04-92BF-4CD8-8792-61A987AB75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822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6908"/>
            <a:ext cx="12192000" cy="139109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12918"/>
            <a:ext cx="10972800" cy="501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ABB9EA-FABB-41E7-AB66-8F6C0D0592C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0"/>
            <a:ext cx="12192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3275"/>
            <a:ext cx="12192000" cy="241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22860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19050">
            <a:solidFill>
              <a:srgbClr val="FF8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6" y="6019800"/>
            <a:ext cx="3044055" cy="7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9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2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FF8B0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972E34-0C49-4E19-9832-D1D6B53213DF}" type="datetime1">
              <a:rPr lang="en-US" altLang="en-US" b="1" smtClean="0">
                <a:solidFill>
                  <a:srgbClr val="0079C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2/5/2024</a:t>
            </a:fld>
            <a:endParaRPr lang="en-US" altLang="en-US" b="1" dirty="0">
              <a:solidFill>
                <a:srgbClr val="0079C1"/>
              </a:solidFill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79C1"/>
              </a:solidFill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81750"/>
            <a:ext cx="28448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C4E2F5-D1E9-4CF5-BE8B-6B5359149736}" type="slidenum">
              <a:rPr lang="en-US" altLang="en-US" b="1" smtClean="0">
                <a:solidFill>
                  <a:srgbClr val="0079C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b="1" dirty="0">
              <a:solidFill>
                <a:srgbClr val="0079C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33451" y="1382714"/>
            <a:ext cx="10665883" cy="1587"/>
          </a:xfrm>
          <a:prstGeom prst="line">
            <a:avLst/>
          </a:prstGeom>
          <a:ln w="19050" cap="flat" cmpd="sng" algn="ctr">
            <a:solidFill>
              <a:srgbClr val="2478C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789" name="Picture 4" descr="NG logo small.a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84" y="265113"/>
            <a:ext cx="2895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91634" y="762000"/>
            <a:ext cx="819996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27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1634" y="1485900"/>
            <a:ext cx="1078653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9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 kern="1200">
          <a:solidFill>
            <a:srgbClr val="0079C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79C1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anose="05020102010507070707" pitchFamily="18" charset="2"/>
        <a:buChar char="¾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0796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5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1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1218072" rtl="0" eaLnBrk="1" latinLnBrk="0" hangingPunct="1">
        <a:spcBef>
          <a:spcPct val="0"/>
        </a:spcBef>
        <a:buNone/>
        <a:defRPr sz="5328" b="1" kern="1200">
          <a:solidFill>
            <a:srgbClr val="707372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56777" indent="-456777" algn="l" defTabSz="1218072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3197" kern="1200">
          <a:solidFill>
            <a:srgbClr val="707372"/>
          </a:solidFill>
          <a:latin typeface="+mn-lt"/>
          <a:ea typeface="+mn-ea"/>
          <a:cs typeface="+mn-cs"/>
        </a:defRPr>
      </a:lvl1pPr>
      <a:lvl2pPr marL="989684" indent="-380648" algn="l" defTabSz="1218072" rtl="0" eaLnBrk="1" latinLnBrk="0" hangingPunct="1">
        <a:spcBef>
          <a:spcPct val="20000"/>
        </a:spcBef>
        <a:buClr>
          <a:schemeClr val="accent2"/>
        </a:buClr>
        <a:buSzPct val="80000"/>
        <a:buFont typeface="Arial" panose="020B0604020202020204" pitchFamily="34" charset="0"/>
        <a:buChar char="–"/>
        <a:defRPr sz="2664" kern="1200">
          <a:solidFill>
            <a:srgbClr val="707372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398" kern="1200">
          <a:solidFill>
            <a:srgbClr val="707372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spcBef>
          <a:spcPct val="20000"/>
        </a:spcBef>
        <a:buClr>
          <a:schemeClr val="accent2"/>
        </a:buClr>
        <a:buSzPct val="80000"/>
        <a:buFont typeface="Arial" panose="020B0604020202020204" pitchFamily="34" charset="0"/>
        <a:buChar char="–"/>
        <a:defRPr sz="2131" kern="1200">
          <a:solidFill>
            <a:srgbClr val="707372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»"/>
        <a:defRPr sz="2131" kern="1200">
          <a:solidFill>
            <a:srgbClr val="707372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tex4272/Desktop/Unitil_PPT_Pieces/bullet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5"/>
            <a:ext cx="12180722" cy="685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73410" y="4139542"/>
            <a:ext cx="7612951" cy="2131626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March 9, 2023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76800" y="4494724"/>
            <a:ext cx="7315200" cy="805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97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M.U.S.T. Natural Gas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29417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575681"/>
              </p:ext>
            </p:extLst>
          </p:nvPr>
        </p:nvGraphicFramePr>
        <p:xfrm>
          <a:off x="248854" y="1137797"/>
          <a:ext cx="11684000" cy="519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8580952" imgH="6304762" progId="Paint.Picture">
                  <p:embed/>
                </p:oleObj>
              </mc:Choice>
              <mc:Fallback>
                <p:oleObj name="Bitmap Image" r:id="rId2" imgW="8580952" imgH="6304762" progId="Paint.Picture">
                  <p:embed/>
                  <p:pic>
                    <p:nvPicPr>
                      <p:cNvPr id="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854" y="1137797"/>
                        <a:ext cx="11684000" cy="5191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604454" y="277172"/>
            <a:ext cx="10972800" cy="5014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072" rtl="0" eaLnBrk="1" latinLnBrk="0" hangingPunct="1">
              <a:spcBef>
                <a:spcPct val="0"/>
              </a:spcBef>
              <a:buNone/>
              <a:defRPr sz="5861" b="1" kern="1200">
                <a:solidFill>
                  <a:srgbClr val="70737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</a:rPr>
              <a:t>Gas Line Markings</a:t>
            </a:r>
          </a:p>
        </p:txBody>
      </p:sp>
    </p:spTree>
    <p:extLst>
      <p:ext uri="{BB962C8B-B14F-4D97-AF65-F5344CB8AC3E}">
        <p14:creationId xmlns:p14="http://schemas.microsoft.com/office/powerpoint/2010/main" val="2116416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images (4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758" y="914400"/>
            <a:ext cx="8627164" cy="504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37508" y="0"/>
            <a:ext cx="4868883" cy="914400"/>
          </a:xfrm>
        </p:spPr>
        <p:txBody>
          <a:bodyPr/>
          <a:lstStyle/>
          <a:p>
            <a:r>
              <a:rPr lang="en-US" sz="4800" b="0" dirty="0">
                <a:solidFill>
                  <a:schemeClr val="tx1"/>
                </a:solidFill>
              </a:rPr>
              <a:t>Cross Bore </a:t>
            </a:r>
          </a:p>
        </p:txBody>
      </p:sp>
    </p:spTree>
    <p:extLst>
      <p:ext uri="{BB962C8B-B14F-4D97-AF65-F5344CB8AC3E}">
        <p14:creationId xmlns:p14="http://schemas.microsoft.com/office/powerpoint/2010/main" val="1423135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412918"/>
            <a:ext cx="10972800" cy="5014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072" rtl="0" eaLnBrk="1" latinLnBrk="0" hangingPunct="1">
              <a:spcBef>
                <a:spcPct val="0"/>
              </a:spcBef>
              <a:buNone/>
              <a:defRPr sz="5861" b="1" kern="1200">
                <a:solidFill>
                  <a:srgbClr val="70737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4000" b="0" dirty="0">
                <a:solidFill>
                  <a:schemeClr val="tx1"/>
                </a:solidFill>
              </a:rPr>
              <a:t>What are Cross-Bores and why is important to know?</a:t>
            </a:r>
            <a:endParaRPr lang="en-US" sz="4000" b="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1" y="1605281"/>
            <a:ext cx="6011843" cy="4520884"/>
          </a:xfrm>
          <a:prstGeom prst="rect">
            <a:avLst/>
          </a:prstGeom>
        </p:spPr>
        <p:txBody>
          <a:bodyPr>
            <a:normAutofit/>
          </a:bodyPr>
          <a:lstStyle>
            <a:lvl1pPr marL="456777" indent="-456777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197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664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398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A cross-bore is an intersection of one underground utility or structure, by a second utility that compromises the structural integrity of either the utility or underground structure.</a:t>
            </a:r>
          </a:p>
          <a:p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444" y="1889532"/>
            <a:ext cx="5314286" cy="3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9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482" y="949445"/>
            <a:ext cx="8974044" cy="556814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201465"/>
            <a:ext cx="10972800" cy="5014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072" rtl="0" eaLnBrk="1" latinLnBrk="0" hangingPunct="1">
              <a:spcBef>
                <a:spcPct val="0"/>
              </a:spcBef>
              <a:buNone/>
              <a:defRPr sz="5861" b="1" kern="1200">
                <a:solidFill>
                  <a:srgbClr val="70737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tx1"/>
                </a:solidFill>
              </a:rPr>
              <a:t>Cross Bore Examples</a:t>
            </a:r>
          </a:p>
        </p:txBody>
      </p:sp>
    </p:spTree>
    <p:extLst>
      <p:ext uri="{BB962C8B-B14F-4D97-AF65-F5344CB8AC3E}">
        <p14:creationId xmlns:p14="http://schemas.microsoft.com/office/powerpoint/2010/main" val="2184644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25" y="816712"/>
            <a:ext cx="4142857" cy="55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862" y="1624932"/>
            <a:ext cx="5630421" cy="4106897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161310" y="223238"/>
            <a:ext cx="9904021" cy="951095"/>
          </a:xfrm>
        </p:spPr>
        <p:txBody>
          <a:bodyPr/>
          <a:lstStyle/>
          <a:p>
            <a:pPr defTabSz="609585">
              <a:lnSpc>
                <a:spcPct val="80000"/>
              </a:lnSpc>
            </a:pPr>
            <a:r>
              <a:rPr lang="en-US" sz="5333" dirty="0">
                <a:solidFill>
                  <a:schemeClr val="tx1"/>
                </a:solidFill>
              </a:rPr>
              <a:t>GAS LEAKS</a:t>
            </a:r>
          </a:p>
        </p:txBody>
      </p:sp>
    </p:spTree>
    <p:extLst>
      <p:ext uri="{BB962C8B-B14F-4D97-AF65-F5344CB8AC3E}">
        <p14:creationId xmlns:p14="http://schemas.microsoft.com/office/powerpoint/2010/main" val="186850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00201"/>
            <a:ext cx="5194037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Stay Calm and Think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Stop Work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CALL 911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Clear the Area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Call Gas Company immediately after calling 911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to do when a gas line is damaged?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379" y="1401288"/>
            <a:ext cx="6388363" cy="3567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3912" y="5225143"/>
            <a:ext cx="566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excavator damage the gas line outside the home, injuring 3</a:t>
            </a:r>
          </a:p>
        </p:txBody>
      </p:sp>
    </p:spTree>
    <p:extLst>
      <p:ext uri="{BB962C8B-B14F-4D97-AF65-F5344CB8AC3E}">
        <p14:creationId xmlns:p14="http://schemas.microsoft.com/office/powerpoint/2010/main" val="198377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504" y="1600201"/>
            <a:ext cx="4952011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After calling 911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Evacuate the area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Think about adjacent structures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to do when a gas line is damaged?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4" y="1126833"/>
            <a:ext cx="6999228" cy="518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86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943C7F-65E4-438D-AB3C-97689646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What NOT to do when a gas line is damaged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1B0EA-3C76-46C1-B334-CDF04FB5624F}"/>
              </a:ext>
            </a:extLst>
          </p:cNvPr>
          <p:cNvSpPr txBox="1"/>
          <p:nvPr/>
        </p:nvSpPr>
        <p:spPr bwMode="auto">
          <a:xfrm>
            <a:off x="286248" y="1140030"/>
            <a:ext cx="5081399" cy="425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chemeClr val="tx1">
                  <a:lumMod val="95000"/>
                </a:schemeClr>
              </a:solidFill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+mj-lt"/>
                <a:cs typeface="Times New Roman" pitchFamily="18" charset="0"/>
              </a:rPr>
              <a:t>DON’T PANIC</a:t>
            </a: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b="1" dirty="0"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+mj-lt"/>
                <a:cs typeface="Times New Roman" pitchFamily="18" charset="0"/>
              </a:rPr>
              <a:t>DON’T Look in or get in the hole </a:t>
            </a: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b="1" dirty="0"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u="sng" dirty="0">
                <a:latin typeface="+mj-lt"/>
                <a:cs typeface="Times New Roman" pitchFamily="18" charset="0"/>
              </a:rPr>
              <a:t>DON’T Attempt to stop the flow of gas </a:t>
            </a: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b="1" dirty="0"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+mj-lt"/>
                <a:cs typeface="Times New Roman" pitchFamily="18" charset="0"/>
              </a:rPr>
              <a:t>DON’T Operate any valves on the gas system </a:t>
            </a: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b="1" dirty="0"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+mj-lt"/>
                <a:cs typeface="Times New Roman" pitchFamily="18" charset="0"/>
              </a:rPr>
              <a:t>DON’T Attempt to repair the damage</a:t>
            </a: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b="1" dirty="0">
              <a:latin typeface="+mj-lt"/>
              <a:cs typeface="Times New Roman" pitchFamily="18" charset="0"/>
            </a:endParaRPr>
          </a:p>
          <a:p>
            <a:pPr marL="285750" indent="-28575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+mj-lt"/>
                <a:cs typeface="Times New Roman" pitchFamily="18" charset="0"/>
              </a:rPr>
              <a:t>DON’T Backfill. Wait until the gas company has made the repair and gives the OK to do so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80413-443C-4881-BE09-C4E8FF749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0719" y="1695497"/>
            <a:ext cx="5314696" cy="398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1286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9C9172-3C06-4AE8-BD6D-8F246970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Reporting Damages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1092E2D-768B-48AC-9885-69849FA8677A}"/>
              </a:ext>
            </a:extLst>
          </p:cNvPr>
          <p:cNvSpPr txBox="1">
            <a:spLocks noChangeArrowheads="1"/>
          </p:cNvSpPr>
          <p:nvPr/>
        </p:nvSpPr>
        <p:spPr>
          <a:xfrm>
            <a:off x="297156" y="1371600"/>
            <a:ext cx="5188889" cy="4496462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1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27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54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81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54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lphaL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81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romanL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240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pPr marL="342900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Report all Damages Immediately</a:t>
            </a:r>
          </a:p>
          <a:p>
            <a:pPr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chemeClr val="tx1"/>
              </a:solidFill>
              <a:latin typeface="+mj-lt"/>
            </a:endParaRPr>
          </a:p>
          <a:p>
            <a:pPr marL="342900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Coating Damage</a:t>
            </a:r>
          </a:p>
          <a:p>
            <a:pPr marL="612900" lvl="2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1800" kern="0" dirty="0">
                <a:latin typeface="+mj-lt"/>
              </a:rPr>
              <a:t>Could lead to future leaks.</a:t>
            </a:r>
          </a:p>
          <a:p>
            <a:pPr lvl="1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endParaRPr lang="en-US" sz="2000" kern="0" dirty="0">
              <a:latin typeface="+mj-lt"/>
            </a:endParaRPr>
          </a:p>
          <a:p>
            <a:pPr marL="342900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Broken Tracer Wire or Warning Tape</a:t>
            </a:r>
          </a:p>
          <a:p>
            <a:pPr marL="612900" lvl="2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1800" kern="0" dirty="0">
                <a:latin typeface="+mj-lt"/>
              </a:rPr>
              <a:t>Plastic is not conductive so without traceable wire and tape gas facilities can’t be located for future construction</a:t>
            </a:r>
          </a:p>
          <a:p>
            <a:pPr lvl="1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endParaRPr lang="en-US" sz="2000" kern="0" dirty="0">
              <a:latin typeface="+mj-lt"/>
            </a:endParaRPr>
          </a:p>
          <a:p>
            <a:pPr marL="342900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Unmarked Gas Facilities </a:t>
            </a:r>
          </a:p>
          <a:p>
            <a:pPr marL="612900" lvl="2" indent="-342900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1800" kern="0" dirty="0">
                <a:latin typeface="+mj-lt"/>
              </a:rPr>
              <a:t>Notify Gas Company immediately so we can correct possible mapping discrepancies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3132" y="6008914"/>
            <a:ext cx="55339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90000"/>
              </a:lnSpc>
              <a:spcAft>
                <a:spcPct val="10000"/>
              </a:spcAft>
              <a:buFontTx/>
              <a:buNone/>
            </a:pPr>
            <a:r>
              <a:rPr lang="en-US" altLang="en-US" sz="3200" b="1" dirty="0"/>
              <a:t>Unitil Emergency Line (</a:t>
            </a:r>
            <a:r>
              <a:rPr lang="en-US" altLang="en-US" sz="2000" b="1" dirty="0"/>
              <a:t>1-866-542-3547</a:t>
            </a:r>
            <a:r>
              <a:rPr lang="en-US" altLang="en-US" sz="3200" b="1" dirty="0"/>
              <a:t>)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045" y="546053"/>
            <a:ext cx="2503244" cy="333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289" y="3425619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9183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dirty="0">
                <a:solidFill>
                  <a:schemeClr val="tx1"/>
                </a:solidFill>
              </a:rPr>
              <a:t>Be Safe and Hand Dig Around Our Pipes!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20" y="1411289"/>
            <a:ext cx="7650162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3021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 sz="1599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PAGE </a:t>
            </a:r>
            <a:fld id="{5EDF9837-A3EE-4946-9644-5F3333319DCE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9278" y="1166752"/>
            <a:ext cx="10972800" cy="4983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4796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664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398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>
                <a:solidFill>
                  <a:srgbClr val="FF0000"/>
                </a:solidFill>
              </a:rPr>
              <a:t>SAFETY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Commitment to ensuring a safe environment for our customers, co-workers, ourselves and our neighbors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There is an inherent risk in any type of excavation – no matter how big or small</a:t>
            </a:r>
          </a:p>
          <a:p>
            <a:endParaRPr lang="en-US" sz="28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412918"/>
            <a:ext cx="10972800" cy="5014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F8B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 we are here…</a:t>
            </a:r>
          </a:p>
        </p:txBody>
      </p:sp>
    </p:spTree>
    <p:extLst>
      <p:ext uri="{BB962C8B-B14F-4D97-AF65-F5344CB8AC3E}">
        <p14:creationId xmlns:p14="http://schemas.microsoft.com/office/powerpoint/2010/main" val="3134590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69" y="3457414"/>
            <a:ext cx="2485831" cy="2266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489" y="819878"/>
            <a:ext cx="3790476" cy="2476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942" y="1059356"/>
            <a:ext cx="2774870" cy="36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493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5738"/>
            <a:ext cx="10972800" cy="951095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PROPERTIES OF NATURAL GAS</a:t>
            </a:r>
            <a:endParaRPr lang="en-US" sz="1733" b="0" dirty="0">
              <a:solidFill>
                <a:schemeClr val="tx1"/>
              </a:solidFill>
            </a:endParaRPr>
          </a:p>
        </p:txBody>
      </p:sp>
      <p:sp>
        <p:nvSpPr>
          <p:cNvPr id="7" name="Content Placeholder 12"/>
          <p:cNvSpPr txBox="1">
            <a:spLocks/>
          </p:cNvSpPr>
          <p:nvPr/>
        </p:nvSpPr>
        <p:spPr>
          <a:xfrm>
            <a:off x="391886" y="1377313"/>
            <a:ext cx="9373201" cy="4309029"/>
          </a:xfrm>
          <a:prstGeom prst="rect">
            <a:avLst/>
          </a:prstGeom>
        </p:spPr>
        <p:txBody>
          <a:bodyPr>
            <a:noAutofit/>
          </a:bodyPr>
          <a:lstStyle>
            <a:lvl1pPr marL="456777" indent="-456777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197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664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398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Natural Gas is: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Colorless; Odorless; Tasteless; Non-Toxic; </a:t>
            </a:r>
            <a:b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Lighter than air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Odorant added (Methyl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mercaptan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Rotten-egg/cabbage smell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Natural gas is highly flammable and will burn when the </a:t>
            </a:r>
            <a:b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gas-to-air ratio is between about 5% and 15%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Concentrations below 5% or above 15% will not burn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Liquefied gases, such as propane, have different properties than natural gas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84" y="2572890"/>
            <a:ext cx="4262406" cy="2244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74959" y="1953078"/>
            <a:ext cx="412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Natural Gas Components</a:t>
            </a:r>
          </a:p>
        </p:txBody>
      </p:sp>
    </p:spTree>
    <p:extLst>
      <p:ext uri="{BB962C8B-B14F-4D97-AF65-F5344CB8AC3E}">
        <p14:creationId xmlns:p14="http://schemas.microsoft.com/office/powerpoint/2010/main" val="3545522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00" y="1261724"/>
            <a:ext cx="9840000" cy="494358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175738"/>
            <a:ext cx="10972800" cy="9510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1218072" rtl="0" eaLnBrk="1" latinLnBrk="0" hangingPunct="1">
              <a:spcBef>
                <a:spcPct val="0"/>
              </a:spcBef>
              <a:buNone/>
              <a:defRPr sz="5861" b="1" kern="1200">
                <a:solidFill>
                  <a:srgbClr val="70737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tx1"/>
                </a:solidFill>
              </a:rPr>
              <a:t>PROPERTIES OF NATURAL GAS</a:t>
            </a:r>
            <a:endParaRPr lang="en-US" sz="1733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68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9018" y="201615"/>
            <a:ext cx="8610006" cy="867164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“Lighter than Air”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600201"/>
            <a:ext cx="844705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4796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664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398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–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131" kern="1200">
                <a:solidFill>
                  <a:srgbClr val="707372"/>
                </a:solidFill>
                <a:latin typeface="+mn-lt"/>
                <a:ea typeface="+mn-ea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en-US" sz="2800">
                <a:solidFill>
                  <a:schemeClr val="tx1"/>
                </a:solidFill>
              </a:rPr>
              <a:t>When released in the atmosphere:</a:t>
            </a:r>
          </a:p>
          <a:p>
            <a:pPr marL="803275" lvl="1" indent="-346075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Natural gas will rise and quickly mix with air.</a:t>
            </a:r>
          </a:p>
          <a:p>
            <a:pPr marL="803275" lvl="1" indent="-346075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Propane, gasoline and fuel oils will settle at ground level.</a:t>
            </a:r>
          </a:p>
          <a:p>
            <a:pPr>
              <a:buClr>
                <a:schemeClr val="tx1"/>
              </a:buClr>
            </a:pPr>
            <a:r>
              <a:rPr lang="en-US" altLang="en-US" sz="2800">
                <a:solidFill>
                  <a:schemeClr val="tx1"/>
                </a:solidFill>
              </a:rPr>
              <a:t>Natural gas:</a:t>
            </a:r>
          </a:p>
          <a:p>
            <a:pPr marL="803275" lvl="1" indent="-346075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Will follow the path of least resistance.</a:t>
            </a:r>
          </a:p>
          <a:p>
            <a:pPr marL="803275" lvl="1" indent="-346075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Can accumulate far away from initial leak by traveling through sewers and underground duct lines.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654" y="1475243"/>
            <a:ext cx="2771429" cy="4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61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2"/>
          <p:cNvSpPr txBox="1">
            <a:spLocks/>
          </p:cNvSpPr>
          <p:nvPr/>
        </p:nvSpPr>
        <p:spPr>
          <a:xfrm>
            <a:off x="609600" y="1297133"/>
            <a:ext cx="6527470" cy="5020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601118" indent="-601118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180000"/>
              <a:buFontTx/>
              <a:buBlip>
                <a:blip r:embed="rId2" r:link="rId3"/>
              </a:buBlip>
              <a:defRPr sz="3733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32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667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4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rgbClr val="F4911E"/>
              </a:buClr>
              <a:buSzPct val="90000"/>
              <a:buFont typeface="Lucida Grande"/>
              <a:buChar char="-"/>
              <a:defRPr sz="2400" kern="1200">
                <a:solidFill>
                  <a:srgbClr val="555555"/>
                </a:solidFill>
                <a:latin typeface="Arial Narrow"/>
                <a:ea typeface="+mn-ea"/>
                <a:cs typeface="Arial Narrow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Static electricity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Light switches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Your Equipment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Flashlights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Ringing telephones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Pilot lights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 Narrow"/>
                <a:ea typeface="+mn-ea"/>
              </a:rPr>
              <a:t>Open flames</a:t>
            </a:r>
          </a:p>
          <a:p>
            <a:pPr marL="601118" marR="0" lvl="0" indent="-601118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4911E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3200" dirty="0"/>
              <a:t>Static Electricity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75738"/>
            <a:ext cx="10972800" cy="951095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Potential Ignition Sources </a:t>
            </a:r>
            <a:endParaRPr lang="en-US" sz="1733" b="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273" y="1297133"/>
            <a:ext cx="6300127" cy="47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5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6888" y="1025071"/>
            <a:ext cx="7037388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Types: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Cast Iron (1842 to 1950)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Bell Joints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Lacks Ductility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Tensile Strength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Bare Steel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Corrosion leaks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Coated steel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Party Damage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Occasional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localized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corrosion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03299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Plastic- High Density Polyethylene (HDPE) or Medium Density (MDPE)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808080"/>
              </a:buClr>
              <a:buSzPct val="80000"/>
              <a:buFont typeface="Arial" charset="0"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Party Damage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16809" y="186563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800" b="0" dirty="0">
                <a:solidFill>
                  <a:schemeClr val="tx1"/>
                </a:solidFill>
              </a:rPr>
              <a:t>Gas Pipe Materials Types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71" y="1329563"/>
            <a:ext cx="5227596" cy="363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54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27910"/>
            <a:ext cx="10972800" cy="50148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800" b="0" dirty="0">
                <a:solidFill>
                  <a:schemeClr val="tx1"/>
                </a:solidFill>
              </a:rPr>
              <a:t>Understanding Gas Locate Marks</a:t>
            </a:r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B1970C09-5229-44A1-B537-899C0CDB6E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597382"/>
              </p:ext>
            </p:extLst>
          </p:nvPr>
        </p:nvGraphicFramePr>
        <p:xfrm>
          <a:off x="212861" y="1336164"/>
          <a:ext cx="3552408" cy="484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571429" progId="MSPhotoEd.3">
                  <p:embed/>
                </p:oleObj>
              </mc:Choice>
              <mc:Fallback>
                <p:oleObj name="Photo Editor Photo" r:id="rId2" imgW="6095238" imgH="4571429" progId="MSPhotoEd.3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B1970C09-5229-44A1-B537-899C0CDB6E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861" y="1336164"/>
                        <a:ext cx="3552408" cy="4844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">
            <a:extLst>
              <a:ext uri="{FF2B5EF4-FFF2-40B4-BE49-F238E27FC236}">
                <a16:creationId xmlns:a16="http://schemas.microsoft.com/office/drawing/2014/main" id="{5DC0F40D-C8EC-44A3-8DC9-D45A2BAC1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170796"/>
              </p:ext>
            </p:extLst>
          </p:nvPr>
        </p:nvGraphicFramePr>
        <p:xfrm>
          <a:off x="4040618" y="1336164"/>
          <a:ext cx="4486656" cy="484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6095238" imgH="4571429" progId="MSPhotoEd.3">
                  <p:embed/>
                </p:oleObj>
              </mc:Choice>
              <mc:Fallback>
                <p:oleObj name="Photo Editor Photo" r:id="rId4" imgW="6095238" imgH="4571429" progId="MSPhotoEd.3">
                  <p:embed/>
                  <p:pic>
                    <p:nvPicPr>
                      <p:cNvPr id="13" name="Object 1">
                        <a:extLst>
                          <a:ext uri="{FF2B5EF4-FFF2-40B4-BE49-F238E27FC236}">
                            <a16:creationId xmlns:a16="http://schemas.microsoft.com/office/drawing/2014/main" id="{5DC0F40D-C8EC-44A3-8DC9-D45A2BAC18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618" y="1336164"/>
                        <a:ext cx="4486656" cy="4844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503D7294-63E3-4867-9FE9-12F985828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624" y="1336166"/>
            <a:ext cx="3068012" cy="48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2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459" y="1169157"/>
            <a:ext cx="6858000" cy="51550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8412" y="370505"/>
            <a:ext cx="3296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Gas Facility Marks</a:t>
            </a:r>
          </a:p>
        </p:txBody>
      </p:sp>
    </p:spTree>
    <p:extLst>
      <p:ext uri="{BB962C8B-B14F-4D97-AF65-F5344CB8AC3E}">
        <p14:creationId xmlns:p14="http://schemas.microsoft.com/office/powerpoint/2010/main" val="1998562087"/>
      </p:ext>
    </p:extLst>
  </p:cSld>
  <p:clrMapOvr>
    <a:masterClrMapping/>
  </p:clrMapOvr>
</p:sld>
</file>

<file path=ppt/theme/theme1.xml><?xml version="1.0" encoding="utf-8"?>
<a:theme xmlns:a="http://schemas.openxmlformats.org/drawingml/2006/main" name="CMA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G Photo">
  <a:themeElements>
    <a:clrScheme name="NG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ED9"/>
      </a:accent1>
      <a:accent2>
        <a:srgbClr val="52DA3F"/>
      </a:accent2>
      <a:accent3>
        <a:srgbClr val="FFFFFF"/>
      </a:accent3>
      <a:accent4>
        <a:srgbClr val="000000"/>
      </a:accent4>
      <a:accent5>
        <a:srgbClr val="AAD3E9"/>
      </a:accent5>
      <a:accent6>
        <a:srgbClr val="49C538"/>
      </a:accent6>
      <a:hlink>
        <a:srgbClr val="FF7800"/>
      </a:hlink>
      <a:folHlink>
        <a:srgbClr val="00B090"/>
      </a:folHlink>
    </a:clrScheme>
    <a:fontScheme name="NG Phot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800" b="1" i="0" u="none" strike="noStrike" cap="none" normalizeH="0" baseline="0" smtClean="0">
            <a:ln>
              <a:noFill/>
            </a:ln>
            <a:solidFill>
              <a:srgbClr val="0079C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800" b="1" i="0" u="none" strike="noStrike" cap="none" normalizeH="0" baseline="0" smtClean="0">
            <a:ln>
              <a:noFill/>
            </a:ln>
            <a:solidFill>
              <a:srgbClr val="0079C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NG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ED9"/>
        </a:accent1>
        <a:accent2>
          <a:srgbClr val="52DA3F"/>
        </a:accent2>
        <a:accent3>
          <a:srgbClr val="FFFFFF"/>
        </a:accent3>
        <a:accent4>
          <a:srgbClr val="000000"/>
        </a:accent4>
        <a:accent5>
          <a:srgbClr val="AAD3E9"/>
        </a:accent5>
        <a:accent6>
          <a:srgbClr val="49C538"/>
        </a:accent6>
        <a:hlink>
          <a:srgbClr val="FF7800"/>
        </a:hlink>
        <a:folHlink>
          <a:srgbClr val="00B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282A33"/>
      </a:dk1>
      <a:lt1>
        <a:srgbClr val="FFFFFF"/>
      </a:lt1>
      <a:dk2>
        <a:srgbClr val="0070C0"/>
      </a:dk2>
      <a:lt2>
        <a:srgbClr val="FFFFFF"/>
      </a:lt2>
      <a:accent1>
        <a:srgbClr val="233E99"/>
      </a:accent1>
      <a:accent2>
        <a:srgbClr val="E57200"/>
      </a:accent2>
      <a:accent3>
        <a:srgbClr val="418FDE"/>
      </a:accent3>
      <a:accent4>
        <a:srgbClr val="70AB37"/>
      </a:accent4>
      <a:accent5>
        <a:srgbClr val="00B0F0"/>
      </a:accent5>
      <a:accent6>
        <a:srgbClr val="A9431E"/>
      </a:accent6>
      <a:hlink>
        <a:srgbClr val="00B0F0"/>
      </a:hlink>
      <a:folHlink>
        <a:srgbClr val="70AB37"/>
      </a:folHlink>
    </a:clrScheme>
    <a:fontScheme name="Unitil Financial - Body / Header">
      <a:majorFont>
        <a:latin typeface="Calibri"/>
        <a:ea typeface=""/>
        <a:cs typeface=""/>
      </a:majorFont>
      <a:minorFont>
        <a:latin typeface="Arial Narrow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CMA PowerPoint Template</Template>
  <TotalTime>8215</TotalTime>
  <Words>513</Words>
  <Application>Microsoft Office PowerPoint</Application>
  <PresentationFormat>Widescreen</PresentationFormat>
  <Paragraphs>97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CMA PowerPoint Template</vt:lpstr>
      <vt:lpstr>NG Photo</vt:lpstr>
      <vt:lpstr>1_Office Theme</vt:lpstr>
      <vt:lpstr>PowerPoint Presentation</vt:lpstr>
      <vt:lpstr>PowerPoint Presentation</vt:lpstr>
      <vt:lpstr>PROPERTIES OF NATURAL GAS</vt:lpstr>
      <vt:lpstr>PowerPoint Presentation</vt:lpstr>
      <vt:lpstr>“Lighter than Air”</vt:lpstr>
      <vt:lpstr>Potential Ignition Sources </vt:lpstr>
      <vt:lpstr>Gas Pipe Materials Types</vt:lpstr>
      <vt:lpstr>Understanding Gas Locate Marks</vt:lpstr>
      <vt:lpstr>PowerPoint Presentation</vt:lpstr>
      <vt:lpstr>PowerPoint Presentation</vt:lpstr>
      <vt:lpstr>Cross Bore </vt:lpstr>
      <vt:lpstr>PowerPoint Presentation</vt:lpstr>
      <vt:lpstr>PowerPoint Presentation</vt:lpstr>
      <vt:lpstr>GAS LEAKS</vt:lpstr>
      <vt:lpstr>What to do when a gas line is damaged?</vt:lpstr>
      <vt:lpstr>What to do when a gas line is damaged?</vt:lpstr>
      <vt:lpstr>What NOT to do when a gas line is damaged</vt:lpstr>
      <vt:lpstr>Reporting Damages</vt:lpstr>
      <vt:lpstr>Be Safe and Hand Dig Around Our Pipes!</vt:lpstr>
      <vt:lpstr>Questions?</vt:lpstr>
    </vt:vector>
  </TitlesOfParts>
  <Company>NiSource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Giordano \ Natasja \ B</dc:creator>
  <cp:lastModifiedBy>Golden, Daniel</cp:lastModifiedBy>
  <cp:revision>90</cp:revision>
  <cp:lastPrinted>2016-02-26T18:50:17Z</cp:lastPrinted>
  <dcterms:created xsi:type="dcterms:W3CDTF">2016-01-05T14:21:15Z</dcterms:created>
  <dcterms:modified xsi:type="dcterms:W3CDTF">2024-02-05T14:35:09Z</dcterms:modified>
</cp:coreProperties>
</file>