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9" r:id="rId3"/>
    <p:sldId id="316" r:id="rId4"/>
    <p:sldId id="262" r:id="rId5"/>
    <p:sldId id="287" r:id="rId6"/>
    <p:sldId id="265" r:id="rId7"/>
    <p:sldId id="317" r:id="rId8"/>
    <p:sldId id="270" r:id="rId9"/>
    <p:sldId id="277" r:id="rId10"/>
    <p:sldId id="279" r:id="rId11"/>
    <p:sldId id="281" r:id="rId12"/>
    <p:sldId id="293" r:id="rId13"/>
    <p:sldId id="294" r:id="rId14"/>
    <p:sldId id="295" r:id="rId15"/>
    <p:sldId id="296" r:id="rId16"/>
    <p:sldId id="297" r:id="rId17"/>
    <p:sldId id="298" r:id="rId18"/>
    <p:sldId id="314" r:id="rId19"/>
    <p:sldId id="315" r:id="rId20"/>
    <p:sldId id="304" r:id="rId21"/>
    <p:sldId id="305" r:id="rId22"/>
    <p:sldId id="306" r:id="rId23"/>
    <p:sldId id="318" r:id="rId24"/>
    <p:sldId id="311" r:id="rId25"/>
    <p:sldId id="312" r:id="rId26"/>
    <p:sldId id="260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680" autoAdjust="0"/>
  </p:normalViewPr>
  <p:slideViewPr>
    <p:cSldViewPr snapToGrid="0">
      <p:cViewPr varScale="1">
        <p:scale>
          <a:sx n="81" d="100"/>
          <a:sy n="81" d="100"/>
        </p:scale>
        <p:origin x="169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8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07"/>
    </p:cViewPr>
  </p:sorterViewPr>
  <p:notesViewPr>
    <p:cSldViewPr snapToGrid="0">
      <p:cViewPr varScale="1">
        <p:scale>
          <a:sx n="54" d="100"/>
          <a:sy n="54" d="100"/>
        </p:scale>
        <p:origin x="287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550264550264499E-2"/>
          <c:y val="0"/>
          <c:w val="0.97089947089947104"/>
          <c:h val="0.821738478045445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Organic/Sustaining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0.121275810289806"/>
                  <c:y val="-5.6296285132262001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Poppins-Light"/>
                        <a:cs typeface="Poppins-Light"/>
                      </a:rPr>
                      <a:t>72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37D-5B40-A5BF-577984FB8C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2019 YTD BGT</c:v>
                </c:pt>
                <c:pt idx="1">
                  <c:v>2019 YTD Actual</c:v>
                </c:pt>
                <c:pt idx="2">
                  <c:v>2019 BGT</c:v>
                </c:pt>
                <c:pt idx="3">
                  <c:v>2019 FCST</c:v>
                </c:pt>
              </c:strCache>
            </c:strRef>
          </c:cat>
          <c:val>
            <c:numRef>
              <c:f>Sheet1!$B$2:$B$5</c:f>
              <c:numCache>
                <c:formatCode>#,##0_);\(#,##0\)</c:formatCode>
                <c:ptCount val="4"/>
                <c:pt idx="0">
                  <c:v>163</c:v>
                </c:pt>
                <c:pt idx="1">
                  <c:v>71.900000000000006</c:v>
                </c:pt>
                <c:pt idx="2">
                  <c:v>628</c:v>
                </c:pt>
                <c:pt idx="3">
                  <c:v>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7D-5B40-A5BF-577984FB8C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Acquisitions/New Investments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7D-5B40-A5BF-577984FB8C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2019 YTD BGT</c:v>
                </c:pt>
                <c:pt idx="1">
                  <c:v>2019 YTD Actual</c:v>
                </c:pt>
                <c:pt idx="2">
                  <c:v>2019 BGT</c:v>
                </c:pt>
                <c:pt idx="3">
                  <c:v>2019 FCST</c:v>
                </c:pt>
              </c:strCache>
            </c:strRef>
          </c:cat>
          <c:val>
            <c:numRef>
              <c:f>Sheet1!$C$2:$C$5</c:f>
              <c:numCache>
                <c:formatCode>#,##0_);\(#,##0\)</c:formatCode>
                <c:ptCount val="4"/>
                <c:pt idx="0">
                  <c:v>513</c:v>
                </c:pt>
                <c:pt idx="1">
                  <c:v>221.8</c:v>
                </c:pt>
                <c:pt idx="2">
                  <c:v>599</c:v>
                </c:pt>
                <c:pt idx="3">
                  <c:v>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7D-5B40-A5BF-577984FB8C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100"/>
        <c:axId val="-613132704"/>
        <c:axId val="-613132160"/>
      </c:barChart>
      <c:catAx>
        <c:axId val="-61313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613132160"/>
        <c:crosses val="autoZero"/>
        <c:auto val="1"/>
        <c:lblAlgn val="ctr"/>
        <c:lblOffset val="100"/>
        <c:noMultiLvlLbl val="0"/>
      </c:catAx>
      <c:valAx>
        <c:axId val="-613132160"/>
        <c:scaling>
          <c:orientation val="minMax"/>
        </c:scaling>
        <c:delete val="0"/>
        <c:axPos val="l"/>
        <c:numFmt formatCode="#,##0_);\(#,##0\)" sourceLinked="1"/>
        <c:majorTickMark val="none"/>
        <c:minorTickMark val="none"/>
        <c:tickLblPos val="none"/>
        <c:spPr>
          <a:noFill/>
          <a:ln w="0"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613132704"/>
        <c:crosses val="autoZero"/>
        <c:crossBetween val="between"/>
      </c:valAx>
      <c:spPr>
        <a:noFill/>
        <a:ln w="28575">
          <a:noFill/>
        </a:ln>
        <a:effectLst/>
      </c:spPr>
    </c:plotArea>
    <c:legend>
      <c:legendPos val="b"/>
      <c:layout>
        <c:manualLayout>
          <c:xMode val="edge"/>
          <c:yMode val="edge"/>
          <c:x val="0.21842540421013601"/>
          <c:y val="0.92001647283193999"/>
          <c:w val="0.56909081227043801"/>
          <c:h val="6.0472405622270103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25-CB48-A431-AE741D32C31A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25-CB48-A431-AE741D32C31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25-CB48-A431-AE741D32C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3">
                      <a:shade val="30000"/>
                      <a:satMod val="115000"/>
                    </a:schemeClr>
                  </a:gs>
                  <a:gs pos="50000">
                    <a:schemeClr val="accent3">
                      <a:shade val="67500"/>
                      <a:satMod val="115000"/>
                    </a:schemeClr>
                  </a:gs>
                  <a:gs pos="100000">
                    <a:schemeClr val="accent3"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16-C74A-9607-62AAA208AFAD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16-C74A-9607-62AAA208AFA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4.0999999999999996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16-C74A-9607-62AAA208A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4B-FC43-88D5-191548565375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4B-FC43-88D5-19154856537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6.7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4B-FC43-88D5-191548565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4">
                      <a:shade val="30000"/>
                      <a:satMod val="115000"/>
                    </a:schemeClr>
                  </a:gs>
                  <a:gs pos="50000">
                    <a:schemeClr val="accent4">
                      <a:shade val="67500"/>
                      <a:satMod val="115000"/>
                    </a:schemeClr>
                  </a:gs>
                  <a:gs pos="100000">
                    <a:schemeClr val="accent4"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F1-9B4F-B05D-0784B76E2566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F1-9B4F-B05D-0784B76E256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2.5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F1-9B4F-B05D-0784B76E2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7053465018414"/>
          <c:y val="4.597059658777735E-2"/>
          <c:w val="0.63091730510165678"/>
          <c:h val="0.7617887267724264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26-C34A-BC21-B3B5CD4D0E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26-C34A-BC21-B3B5CD4D0EC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26-C34A-BC21-B3B5CD4D0EC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126-C34A-BC21-B3B5CD4D0EC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126-C34A-BC21-B3B5CD4D0EC2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Renewables</c:v>
                </c:pt>
                <c:pt idx="1">
                  <c:v>Gas</c:v>
                </c:pt>
                <c:pt idx="2">
                  <c:v>Electricity</c:v>
                </c:pt>
                <c:pt idx="3">
                  <c:v>Connect</c:v>
                </c:pt>
                <c:pt idx="4">
                  <c:v>Water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8.1999999999999993</c:v>
                </c:pt>
                <c:pt idx="1">
                  <c:v>3.2</c:v>
                </c:pt>
                <c:pt idx="2">
                  <c:v>5</c:v>
                </c:pt>
                <c:pt idx="3">
                  <c:v>1.1000000000000001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126-C34A-BC21-B3B5CD4D0EC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7053465018414"/>
          <c:y val="4.597059658777735E-2"/>
          <c:w val="0.63091730510165678"/>
          <c:h val="0.7617887267724264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61-3449-9314-DAAB7E80C15B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61-3449-9314-DAAB7E80C15B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61-3449-9314-DAAB7E80C15B}"/>
              </c:ext>
            </c:extLst>
          </c:dPt>
          <c:dPt>
            <c:idx val="3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61-3449-9314-DAAB7E80C15B}"/>
              </c:ext>
            </c:extLst>
          </c:dPt>
          <c:dPt>
            <c:idx val="4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461-3449-9314-DAAB7E80C15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Renewables</c:v>
                </c:pt>
                <c:pt idx="1">
                  <c:v>Gas</c:v>
                </c:pt>
                <c:pt idx="2">
                  <c:v>Electricity</c:v>
                </c:pt>
                <c:pt idx="3">
                  <c:v>Connect</c:v>
                </c:pt>
                <c:pt idx="4">
                  <c:v>Water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8.1999999999999993</c:v>
                </c:pt>
                <c:pt idx="1">
                  <c:v>3.2</c:v>
                </c:pt>
                <c:pt idx="2">
                  <c:v>5</c:v>
                </c:pt>
                <c:pt idx="3">
                  <c:v>1.1000000000000001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461-3449-9314-DAAB7E80C15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39E6F-864C-425C-9116-5696DE7545F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E9231DF-469F-47D9-BFA5-743980C6A9AF}">
      <dgm:prSet/>
      <dgm:spPr/>
      <dgm:t>
        <a:bodyPr/>
        <a:lstStyle/>
        <a:p>
          <a:r>
            <a:rPr lang="en-US" dirty="0"/>
            <a:t>Properties of Natural Gas</a:t>
          </a:r>
        </a:p>
      </dgm:t>
    </dgm:pt>
    <dgm:pt modelId="{5D2FC3EE-38B1-4FA5-A177-6E159B76B8BD}" type="parTrans" cxnId="{E076D85E-CC52-442F-B3B2-2046C905E21E}">
      <dgm:prSet/>
      <dgm:spPr/>
      <dgm:t>
        <a:bodyPr/>
        <a:lstStyle/>
        <a:p>
          <a:endParaRPr lang="en-US"/>
        </a:p>
      </dgm:t>
    </dgm:pt>
    <dgm:pt modelId="{42BB6F22-E804-463D-AE95-09BF545B83E1}" type="sibTrans" cxnId="{E076D85E-CC52-442F-B3B2-2046C905E21E}">
      <dgm:prSet/>
      <dgm:spPr/>
      <dgm:t>
        <a:bodyPr/>
        <a:lstStyle/>
        <a:p>
          <a:endParaRPr lang="en-US"/>
        </a:p>
      </dgm:t>
    </dgm:pt>
    <dgm:pt modelId="{83D8EF42-85A4-4436-B0F2-3CF47F5B7DE0}">
      <dgm:prSet/>
      <dgm:spPr/>
      <dgm:t>
        <a:bodyPr/>
        <a:lstStyle/>
        <a:p>
          <a:r>
            <a:rPr lang="en-US" dirty="0"/>
            <a:t>Materials in our system </a:t>
          </a:r>
        </a:p>
      </dgm:t>
    </dgm:pt>
    <dgm:pt modelId="{9692BE43-C031-4964-9897-4DBFCD899B23}" type="parTrans" cxnId="{7B91508D-6BBA-419A-B002-341D8A9D16EA}">
      <dgm:prSet/>
      <dgm:spPr/>
      <dgm:t>
        <a:bodyPr/>
        <a:lstStyle/>
        <a:p>
          <a:endParaRPr lang="en-US"/>
        </a:p>
      </dgm:t>
    </dgm:pt>
    <dgm:pt modelId="{9C921EA3-47A1-4D68-95C2-BC461E3ACDE8}" type="sibTrans" cxnId="{7B91508D-6BBA-419A-B002-341D8A9D16EA}">
      <dgm:prSet/>
      <dgm:spPr/>
      <dgm:t>
        <a:bodyPr/>
        <a:lstStyle/>
        <a:p>
          <a:endParaRPr lang="en-US"/>
        </a:p>
      </dgm:t>
    </dgm:pt>
    <dgm:pt modelId="{8FC885C2-3FA1-4CC1-B224-89651D0A78CE}">
      <dgm:prSet/>
      <dgm:spPr/>
      <dgm:t>
        <a:bodyPr/>
        <a:lstStyle/>
        <a:p>
          <a:r>
            <a:rPr lang="en-US" dirty="0"/>
            <a:t>Tolerance Zones</a:t>
          </a:r>
        </a:p>
      </dgm:t>
    </dgm:pt>
    <dgm:pt modelId="{4D9FD111-CEDA-4554-8A09-69B5FE6C5C0C}" type="parTrans" cxnId="{183537A5-FFF6-4667-9B8F-CDC07D3E8A82}">
      <dgm:prSet/>
      <dgm:spPr/>
      <dgm:t>
        <a:bodyPr/>
        <a:lstStyle/>
        <a:p>
          <a:endParaRPr lang="en-US"/>
        </a:p>
      </dgm:t>
    </dgm:pt>
    <dgm:pt modelId="{76F4A459-2FAB-44A9-B4FB-12EC30D04D43}" type="sibTrans" cxnId="{183537A5-FFF6-4667-9B8F-CDC07D3E8A82}">
      <dgm:prSet/>
      <dgm:spPr/>
      <dgm:t>
        <a:bodyPr/>
        <a:lstStyle/>
        <a:p>
          <a:endParaRPr lang="en-US"/>
        </a:p>
      </dgm:t>
    </dgm:pt>
    <dgm:pt modelId="{2FCD3562-F1F1-45C4-9701-88F61CC754B2}">
      <dgm:prSet/>
      <dgm:spPr/>
      <dgm:t>
        <a:bodyPr/>
        <a:lstStyle/>
        <a:p>
          <a:r>
            <a:rPr lang="en-US" dirty="0"/>
            <a:t>Locator Roles</a:t>
          </a:r>
        </a:p>
      </dgm:t>
    </dgm:pt>
    <dgm:pt modelId="{40C9D59A-96A1-4932-AD3A-C4F637518302}" type="parTrans" cxnId="{5AFB87EB-B7AC-4B4E-81F1-777D83B2C544}">
      <dgm:prSet/>
      <dgm:spPr/>
      <dgm:t>
        <a:bodyPr/>
        <a:lstStyle/>
        <a:p>
          <a:endParaRPr lang="en-US"/>
        </a:p>
      </dgm:t>
    </dgm:pt>
    <dgm:pt modelId="{DFE9036A-AB79-4E03-89D5-1DA0EA9CCEF7}" type="sibTrans" cxnId="{5AFB87EB-B7AC-4B4E-81F1-777D83B2C544}">
      <dgm:prSet/>
      <dgm:spPr/>
      <dgm:t>
        <a:bodyPr/>
        <a:lstStyle/>
        <a:p>
          <a:endParaRPr lang="en-US"/>
        </a:p>
      </dgm:t>
    </dgm:pt>
    <dgm:pt modelId="{6E9218BA-ACBD-42F7-85E1-DD15E4540AD7}">
      <dgm:prSet/>
      <dgm:spPr/>
      <dgm:t>
        <a:bodyPr/>
        <a:lstStyle/>
        <a:p>
          <a:r>
            <a:rPr lang="en-US" dirty="0"/>
            <a:t>Safety – if you hit line – what should you do?</a:t>
          </a:r>
        </a:p>
      </dgm:t>
    </dgm:pt>
    <dgm:pt modelId="{F777D302-C45D-4E63-B077-F6411B05AD36}" type="parTrans" cxnId="{5653D676-2E26-4575-83D8-61281F259C79}">
      <dgm:prSet/>
      <dgm:spPr/>
      <dgm:t>
        <a:bodyPr/>
        <a:lstStyle/>
        <a:p>
          <a:endParaRPr lang="en-US"/>
        </a:p>
      </dgm:t>
    </dgm:pt>
    <dgm:pt modelId="{EAEC8E95-2B86-4242-9C4A-3016A5CEE54B}" type="sibTrans" cxnId="{5653D676-2E26-4575-83D8-61281F259C79}">
      <dgm:prSet/>
      <dgm:spPr/>
      <dgm:t>
        <a:bodyPr/>
        <a:lstStyle/>
        <a:p>
          <a:endParaRPr lang="en-US"/>
        </a:p>
      </dgm:t>
    </dgm:pt>
    <dgm:pt modelId="{E18198D5-947D-49E8-B2A1-40282532B5E2}">
      <dgm:prSet/>
      <dgm:spPr/>
      <dgm:t>
        <a:bodyPr/>
        <a:lstStyle/>
        <a:p>
          <a:r>
            <a:rPr lang="en-US" dirty="0"/>
            <a:t>Cast Iron Encroachment</a:t>
          </a:r>
        </a:p>
      </dgm:t>
    </dgm:pt>
    <dgm:pt modelId="{E27F0AE5-E63A-4827-B5B4-584B763F4954}" type="parTrans" cxnId="{5149DBCA-09E7-458D-AF53-CDB7DCA1DC1B}">
      <dgm:prSet/>
      <dgm:spPr/>
      <dgm:t>
        <a:bodyPr/>
        <a:lstStyle/>
        <a:p>
          <a:endParaRPr lang="en-US"/>
        </a:p>
      </dgm:t>
    </dgm:pt>
    <dgm:pt modelId="{D6FBC467-0F52-4935-B6B3-29CB7712ADC9}" type="sibTrans" cxnId="{5149DBCA-09E7-458D-AF53-CDB7DCA1DC1B}">
      <dgm:prSet/>
      <dgm:spPr/>
      <dgm:t>
        <a:bodyPr/>
        <a:lstStyle/>
        <a:p>
          <a:endParaRPr lang="en-US"/>
        </a:p>
      </dgm:t>
    </dgm:pt>
    <dgm:pt modelId="{D295BB04-6959-45B1-A2FE-D946A322B225}">
      <dgm:prSet/>
      <dgm:spPr/>
      <dgm:t>
        <a:bodyPr/>
        <a:lstStyle/>
        <a:p>
          <a:r>
            <a:rPr lang="en-US" dirty="0"/>
            <a:t>Cross Bores</a:t>
          </a:r>
        </a:p>
      </dgm:t>
    </dgm:pt>
    <dgm:pt modelId="{22785983-3F3A-4DEB-ABA9-C17DBF860B8B}" type="parTrans" cxnId="{9DB81189-1F32-4114-A525-2B984B55F19B}">
      <dgm:prSet/>
      <dgm:spPr/>
      <dgm:t>
        <a:bodyPr/>
        <a:lstStyle/>
        <a:p>
          <a:endParaRPr lang="en-US"/>
        </a:p>
      </dgm:t>
    </dgm:pt>
    <dgm:pt modelId="{550475B1-410C-418F-9738-33A791636E09}" type="sibTrans" cxnId="{9DB81189-1F32-4114-A525-2B984B55F19B}">
      <dgm:prSet/>
      <dgm:spPr/>
      <dgm:t>
        <a:bodyPr/>
        <a:lstStyle/>
        <a:p>
          <a:endParaRPr lang="en-US"/>
        </a:p>
      </dgm:t>
    </dgm:pt>
    <dgm:pt modelId="{50058996-EC20-4919-9D57-89C1E7B08AB8}" type="pres">
      <dgm:prSet presAssocID="{14439E6F-864C-425C-9116-5696DE7545F9}" presName="vert0" presStyleCnt="0">
        <dgm:presLayoutVars>
          <dgm:dir/>
          <dgm:animOne val="branch"/>
          <dgm:animLvl val="lvl"/>
        </dgm:presLayoutVars>
      </dgm:prSet>
      <dgm:spPr/>
    </dgm:pt>
    <dgm:pt modelId="{0B664E7A-0C42-4154-93A9-774A3ED0D97E}" type="pres">
      <dgm:prSet presAssocID="{7E9231DF-469F-47D9-BFA5-743980C6A9AF}" presName="thickLine" presStyleLbl="alignNode1" presStyleIdx="0" presStyleCnt="7"/>
      <dgm:spPr/>
    </dgm:pt>
    <dgm:pt modelId="{6F5F1C4D-B452-4087-A1FA-F75C504445F2}" type="pres">
      <dgm:prSet presAssocID="{7E9231DF-469F-47D9-BFA5-743980C6A9AF}" presName="horz1" presStyleCnt="0"/>
      <dgm:spPr/>
    </dgm:pt>
    <dgm:pt modelId="{E3EBF40B-CE22-4192-9A09-AE4B6C41D05E}" type="pres">
      <dgm:prSet presAssocID="{7E9231DF-469F-47D9-BFA5-743980C6A9AF}" presName="tx1" presStyleLbl="revTx" presStyleIdx="0" presStyleCnt="7"/>
      <dgm:spPr/>
    </dgm:pt>
    <dgm:pt modelId="{885D3E41-6DD1-4694-9474-DDB9DCD677E6}" type="pres">
      <dgm:prSet presAssocID="{7E9231DF-469F-47D9-BFA5-743980C6A9AF}" presName="vert1" presStyleCnt="0"/>
      <dgm:spPr/>
    </dgm:pt>
    <dgm:pt modelId="{99874E59-03B0-46A4-937B-2DA070B6C477}" type="pres">
      <dgm:prSet presAssocID="{83D8EF42-85A4-4436-B0F2-3CF47F5B7DE0}" presName="thickLine" presStyleLbl="alignNode1" presStyleIdx="1" presStyleCnt="7"/>
      <dgm:spPr/>
    </dgm:pt>
    <dgm:pt modelId="{FC3ED0EC-FE9A-4EEF-B055-D9FD92C4B368}" type="pres">
      <dgm:prSet presAssocID="{83D8EF42-85A4-4436-B0F2-3CF47F5B7DE0}" presName="horz1" presStyleCnt="0"/>
      <dgm:spPr/>
    </dgm:pt>
    <dgm:pt modelId="{D44D7414-019B-4F35-8400-B7ABFB92D195}" type="pres">
      <dgm:prSet presAssocID="{83D8EF42-85A4-4436-B0F2-3CF47F5B7DE0}" presName="tx1" presStyleLbl="revTx" presStyleIdx="1" presStyleCnt="7"/>
      <dgm:spPr/>
    </dgm:pt>
    <dgm:pt modelId="{4FEE02DA-595D-4A5D-BCFE-171E198AD368}" type="pres">
      <dgm:prSet presAssocID="{83D8EF42-85A4-4436-B0F2-3CF47F5B7DE0}" presName="vert1" presStyleCnt="0"/>
      <dgm:spPr/>
    </dgm:pt>
    <dgm:pt modelId="{02AF2445-3DBC-4D2A-8B69-09CF66A1F135}" type="pres">
      <dgm:prSet presAssocID="{8FC885C2-3FA1-4CC1-B224-89651D0A78CE}" presName="thickLine" presStyleLbl="alignNode1" presStyleIdx="2" presStyleCnt="7"/>
      <dgm:spPr/>
    </dgm:pt>
    <dgm:pt modelId="{87D34027-408F-4E56-882C-6549E78D028A}" type="pres">
      <dgm:prSet presAssocID="{8FC885C2-3FA1-4CC1-B224-89651D0A78CE}" presName="horz1" presStyleCnt="0"/>
      <dgm:spPr/>
    </dgm:pt>
    <dgm:pt modelId="{559350AD-7C3B-49EC-927C-33E05C239B9C}" type="pres">
      <dgm:prSet presAssocID="{8FC885C2-3FA1-4CC1-B224-89651D0A78CE}" presName="tx1" presStyleLbl="revTx" presStyleIdx="2" presStyleCnt="7"/>
      <dgm:spPr/>
    </dgm:pt>
    <dgm:pt modelId="{E45E0685-1533-4D25-9E0E-1AAC32C9581C}" type="pres">
      <dgm:prSet presAssocID="{8FC885C2-3FA1-4CC1-B224-89651D0A78CE}" presName="vert1" presStyleCnt="0"/>
      <dgm:spPr/>
    </dgm:pt>
    <dgm:pt modelId="{8CFA98BF-A48A-42BF-8881-01ADB4F8F1F3}" type="pres">
      <dgm:prSet presAssocID="{2FCD3562-F1F1-45C4-9701-88F61CC754B2}" presName="thickLine" presStyleLbl="alignNode1" presStyleIdx="3" presStyleCnt="7"/>
      <dgm:spPr/>
    </dgm:pt>
    <dgm:pt modelId="{116A3792-6E8E-4F37-89A4-D6D4E58008E8}" type="pres">
      <dgm:prSet presAssocID="{2FCD3562-F1F1-45C4-9701-88F61CC754B2}" presName="horz1" presStyleCnt="0"/>
      <dgm:spPr/>
    </dgm:pt>
    <dgm:pt modelId="{A40B0FE3-97D1-405F-A148-97BAD4CECF7C}" type="pres">
      <dgm:prSet presAssocID="{2FCD3562-F1F1-45C4-9701-88F61CC754B2}" presName="tx1" presStyleLbl="revTx" presStyleIdx="3" presStyleCnt="7"/>
      <dgm:spPr/>
    </dgm:pt>
    <dgm:pt modelId="{C4B3328A-5069-47DC-A7E3-987C7B74DA77}" type="pres">
      <dgm:prSet presAssocID="{2FCD3562-F1F1-45C4-9701-88F61CC754B2}" presName="vert1" presStyleCnt="0"/>
      <dgm:spPr/>
    </dgm:pt>
    <dgm:pt modelId="{662D04DA-5532-4E77-88E1-02C9F74364E7}" type="pres">
      <dgm:prSet presAssocID="{6E9218BA-ACBD-42F7-85E1-DD15E4540AD7}" presName="thickLine" presStyleLbl="alignNode1" presStyleIdx="4" presStyleCnt="7"/>
      <dgm:spPr/>
    </dgm:pt>
    <dgm:pt modelId="{D3ACBB5E-AC5F-4882-854D-94A5B7103BFC}" type="pres">
      <dgm:prSet presAssocID="{6E9218BA-ACBD-42F7-85E1-DD15E4540AD7}" presName="horz1" presStyleCnt="0"/>
      <dgm:spPr/>
    </dgm:pt>
    <dgm:pt modelId="{4D5E72A0-575B-48B2-9D3F-603E1C60486E}" type="pres">
      <dgm:prSet presAssocID="{6E9218BA-ACBD-42F7-85E1-DD15E4540AD7}" presName="tx1" presStyleLbl="revTx" presStyleIdx="4" presStyleCnt="7"/>
      <dgm:spPr/>
    </dgm:pt>
    <dgm:pt modelId="{89AF9CEA-84BB-416A-B637-85DBA1865809}" type="pres">
      <dgm:prSet presAssocID="{6E9218BA-ACBD-42F7-85E1-DD15E4540AD7}" presName="vert1" presStyleCnt="0"/>
      <dgm:spPr/>
    </dgm:pt>
    <dgm:pt modelId="{8B3A4A5A-B8AB-4BB3-B322-0348567D6FC6}" type="pres">
      <dgm:prSet presAssocID="{E18198D5-947D-49E8-B2A1-40282532B5E2}" presName="thickLine" presStyleLbl="alignNode1" presStyleIdx="5" presStyleCnt="7"/>
      <dgm:spPr/>
    </dgm:pt>
    <dgm:pt modelId="{6E4C98B7-4298-464C-821F-DF9D5DF17B78}" type="pres">
      <dgm:prSet presAssocID="{E18198D5-947D-49E8-B2A1-40282532B5E2}" presName="horz1" presStyleCnt="0"/>
      <dgm:spPr/>
    </dgm:pt>
    <dgm:pt modelId="{E6028AC8-1890-43CE-8B15-5919309D4986}" type="pres">
      <dgm:prSet presAssocID="{E18198D5-947D-49E8-B2A1-40282532B5E2}" presName="tx1" presStyleLbl="revTx" presStyleIdx="5" presStyleCnt="7"/>
      <dgm:spPr/>
    </dgm:pt>
    <dgm:pt modelId="{23E9272D-8BF8-490C-A6B2-4385D661B524}" type="pres">
      <dgm:prSet presAssocID="{E18198D5-947D-49E8-B2A1-40282532B5E2}" presName="vert1" presStyleCnt="0"/>
      <dgm:spPr/>
    </dgm:pt>
    <dgm:pt modelId="{B91EF95A-2C1C-4875-BD5E-DAE2E53AA0D1}" type="pres">
      <dgm:prSet presAssocID="{D295BB04-6959-45B1-A2FE-D946A322B225}" presName="thickLine" presStyleLbl="alignNode1" presStyleIdx="6" presStyleCnt="7"/>
      <dgm:spPr/>
    </dgm:pt>
    <dgm:pt modelId="{4B25C9F7-D39D-4089-9414-1165FB8B99A0}" type="pres">
      <dgm:prSet presAssocID="{D295BB04-6959-45B1-A2FE-D946A322B225}" presName="horz1" presStyleCnt="0"/>
      <dgm:spPr/>
    </dgm:pt>
    <dgm:pt modelId="{37C99EE1-ECA4-443D-A665-E7F26D4412DC}" type="pres">
      <dgm:prSet presAssocID="{D295BB04-6959-45B1-A2FE-D946A322B225}" presName="tx1" presStyleLbl="revTx" presStyleIdx="6" presStyleCnt="7"/>
      <dgm:spPr/>
    </dgm:pt>
    <dgm:pt modelId="{2711EB8F-A134-4318-9F28-069827B0000F}" type="pres">
      <dgm:prSet presAssocID="{D295BB04-6959-45B1-A2FE-D946A322B225}" presName="vert1" presStyleCnt="0"/>
      <dgm:spPr/>
    </dgm:pt>
  </dgm:ptLst>
  <dgm:cxnLst>
    <dgm:cxn modelId="{E948F22B-7CE0-480D-BC5D-86ACE646C043}" type="presOf" srcId="{6E9218BA-ACBD-42F7-85E1-DD15E4540AD7}" destId="{4D5E72A0-575B-48B2-9D3F-603E1C60486E}" srcOrd="0" destOrd="0" presId="urn:microsoft.com/office/officeart/2008/layout/LinedList"/>
    <dgm:cxn modelId="{1B89B13F-B439-4171-94EA-6F3FE6332C90}" type="presOf" srcId="{7E9231DF-469F-47D9-BFA5-743980C6A9AF}" destId="{E3EBF40B-CE22-4192-9A09-AE4B6C41D05E}" srcOrd="0" destOrd="0" presId="urn:microsoft.com/office/officeart/2008/layout/LinedList"/>
    <dgm:cxn modelId="{F784CD5E-C893-469F-89AC-06EE81B86C55}" type="presOf" srcId="{E18198D5-947D-49E8-B2A1-40282532B5E2}" destId="{E6028AC8-1890-43CE-8B15-5919309D4986}" srcOrd="0" destOrd="0" presId="urn:microsoft.com/office/officeart/2008/layout/LinedList"/>
    <dgm:cxn modelId="{E076D85E-CC52-442F-B3B2-2046C905E21E}" srcId="{14439E6F-864C-425C-9116-5696DE7545F9}" destId="{7E9231DF-469F-47D9-BFA5-743980C6A9AF}" srcOrd="0" destOrd="0" parTransId="{5D2FC3EE-38B1-4FA5-A177-6E159B76B8BD}" sibTransId="{42BB6F22-E804-463D-AE95-09BF545B83E1}"/>
    <dgm:cxn modelId="{4D18286B-7897-4DDC-8C3C-69939310C4A6}" type="presOf" srcId="{D295BB04-6959-45B1-A2FE-D946A322B225}" destId="{37C99EE1-ECA4-443D-A665-E7F26D4412DC}" srcOrd="0" destOrd="0" presId="urn:microsoft.com/office/officeart/2008/layout/LinedList"/>
    <dgm:cxn modelId="{5653D676-2E26-4575-83D8-61281F259C79}" srcId="{14439E6F-864C-425C-9116-5696DE7545F9}" destId="{6E9218BA-ACBD-42F7-85E1-DD15E4540AD7}" srcOrd="4" destOrd="0" parTransId="{F777D302-C45D-4E63-B077-F6411B05AD36}" sibTransId="{EAEC8E95-2B86-4242-9C4A-3016A5CEE54B}"/>
    <dgm:cxn modelId="{0A041F88-3105-46C0-AF6E-8BF2336B1F9F}" type="presOf" srcId="{8FC885C2-3FA1-4CC1-B224-89651D0A78CE}" destId="{559350AD-7C3B-49EC-927C-33E05C239B9C}" srcOrd="0" destOrd="0" presId="urn:microsoft.com/office/officeart/2008/layout/LinedList"/>
    <dgm:cxn modelId="{9DB81189-1F32-4114-A525-2B984B55F19B}" srcId="{14439E6F-864C-425C-9116-5696DE7545F9}" destId="{D295BB04-6959-45B1-A2FE-D946A322B225}" srcOrd="6" destOrd="0" parTransId="{22785983-3F3A-4DEB-ABA9-C17DBF860B8B}" sibTransId="{550475B1-410C-418F-9738-33A791636E09}"/>
    <dgm:cxn modelId="{7B91508D-6BBA-419A-B002-341D8A9D16EA}" srcId="{14439E6F-864C-425C-9116-5696DE7545F9}" destId="{83D8EF42-85A4-4436-B0F2-3CF47F5B7DE0}" srcOrd="1" destOrd="0" parTransId="{9692BE43-C031-4964-9897-4DBFCD899B23}" sibTransId="{9C921EA3-47A1-4D68-95C2-BC461E3ACDE8}"/>
    <dgm:cxn modelId="{183537A5-FFF6-4667-9B8F-CDC07D3E8A82}" srcId="{14439E6F-864C-425C-9116-5696DE7545F9}" destId="{8FC885C2-3FA1-4CC1-B224-89651D0A78CE}" srcOrd="2" destOrd="0" parTransId="{4D9FD111-CEDA-4554-8A09-69B5FE6C5C0C}" sibTransId="{76F4A459-2FAB-44A9-B4FB-12EC30D04D43}"/>
    <dgm:cxn modelId="{2F6AEEBD-D31B-47B4-BFD1-8A8EB2D9210A}" type="presOf" srcId="{2FCD3562-F1F1-45C4-9701-88F61CC754B2}" destId="{A40B0FE3-97D1-405F-A148-97BAD4CECF7C}" srcOrd="0" destOrd="0" presId="urn:microsoft.com/office/officeart/2008/layout/LinedList"/>
    <dgm:cxn modelId="{499690C0-86A4-42A4-B5FB-3A887181778C}" type="presOf" srcId="{14439E6F-864C-425C-9116-5696DE7545F9}" destId="{50058996-EC20-4919-9D57-89C1E7B08AB8}" srcOrd="0" destOrd="0" presId="urn:microsoft.com/office/officeart/2008/layout/LinedList"/>
    <dgm:cxn modelId="{5149DBCA-09E7-458D-AF53-CDB7DCA1DC1B}" srcId="{14439E6F-864C-425C-9116-5696DE7545F9}" destId="{E18198D5-947D-49E8-B2A1-40282532B5E2}" srcOrd="5" destOrd="0" parTransId="{E27F0AE5-E63A-4827-B5B4-584B763F4954}" sibTransId="{D6FBC467-0F52-4935-B6B3-29CB7712ADC9}"/>
    <dgm:cxn modelId="{CDDB80E1-C1EB-4CDC-9E1C-61176DDC3461}" type="presOf" srcId="{83D8EF42-85A4-4436-B0F2-3CF47F5B7DE0}" destId="{D44D7414-019B-4F35-8400-B7ABFB92D195}" srcOrd="0" destOrd="0" presId="urn:microsoft.com/office/officeart/2008/layout/LinedList"/>
    <dgm:cxn modelId="{5AFB87EB-B7AC-4B4E-81F1-777D83B2C544}" srcId="{14439E6F-864C-425C-9116-5696DE7545F9}" destId="{2FCD3562-F1F1-45C4-9701-88F61CC754B2}" srcOrd="3" destOrd="0" parTransId="{40C9D59A-96A1-4932-AD3A-C4F637518302}" sibTransId="{DFE9036A-AB79-4E03-89D5-1DA0EA9CCEF7}"/>
    <dgm:cxn modelId="{1FA54383-EBA8-45AD-B591-275309F5FE40}" type="presParOf" srcId="{50058996-EC20-4919-9D57-89C1E7B08AB8}" destId="{0B664E7A-0C42-4154-93A9-774A3ED0D97E}" srcOrd="0" destOrd="0" presId="urn:microsoft.com/office/officeart/2008/layout/LinedList"/>
    <dgm:cxn modelId="{B04B1424-C379-4A19-8A09-7A18172A9D8F}" type="presParOf" srcId="{50058996-EC20-4919-9D57-89C1E7B08AB8}" destId="{6F5F1C4D-B452-4087-A1FA-F75C504445F2}" srcOrd="1" destOrd="0" presId="urn:microsoft.com/office/officeart/2008/layout/LinedList"/>
    <dgm:cxn modelId="{7D888FB3-8C15-42E5-A001-3E0809B3E09A}" type="presParOf" srcId="{6F5F1C4D-B452-4087-A1FA-F75C504445F2}" destId="{E3EBF40B-CE22-4192-9A09-AE4B6C41D05E}" srcOrd="0" destOrd="0" presId="urn:microsoft.com/office/officeart/2008/layout/LinedList"/>
    <dgm:cxn modelId="{86AFF158-6909-4E06-916D-BA916E59F4AA}" type="presParOf" srcId="{6F5F1C4D-B452-4087-A1FA-F75C504445F2}" destId="{885D3E41-6DD1-4694-9474-DDB9DCD677E6}" srcOrd="1" destOrd="0" presId="urn:microsoft.com/office/officeart/2008/layout/LinedList"/>
    <dgm:cxn modelId="{54DC7EB0-E02A-485A-BFAE-6031DC20326D}" type="presParOf" srcId="{50058996-EC20-4919-9D57-89C1E7B08AB8}" destId="{99874E59-03B0-46A4-937B-2DA070B6C477}" srcOrd="2" destOrd="0" presId="urn:microsoft.com/office/officeart/2008/layout/LinedList"/>
    <dgm:cxn modelId="{F9D27EF4-BF71-4145-BF20-3C8CA00DE5DE}" type="presParOf" srcId="{50058996-EC20-4919-9D57-89C1E7B08AB8}" destId="{FC3ED0EC-FE9A-4EEF-B055-D9FD92C4B368}" srcOrd="3" destOrd="0" presId="urn:microsoft.com/office/officeart/2008/layout/LinedList"/>
    <dgm:cxn modelId="{A8FEB03F-FAFE-4A7C-AF87-E7088124C5E4}" type="presParOf" srcId="{FC3ED0EC-FE9A-4EEF-B055-D9FD92C4B368}" destId="{D44D7414-019B-4F35-8400-B7ABFB92D195}" srcOrd="0" destOrd="0" presId="urn:microsoft.com/office/officeart/2008/layout/LinedList"/>
    <dgm:cxn modelId="{DB0C1F1F-C3F7-47EF-B81D-ED483A707D16}" type="presParOf" srcId="{FC3ED0EC-FE9A-4EEF-B055-D9FD92C4B368}" destId="{4FEE02DA-595D-4A5D-BCFE-171E198AD368}" srcOrd="1" destOrd="0" presId="urn:microsoft.com/office/officeart/2008/layout/LinedList"/>
    <dgm:cxn modelId="{AADA4564-A251-4119-8B18-B2FD9450BFEF}" type="presParOf" srcId="{50058996-EC20-4919-9D57-89C1E7B08AB8}" destId="{02AF2445-3DBC-4D2A-8B69-09CF66A1F135}" srcOrd="4" destOrd="0" presId="urn:microsoft.com/office/officeart/2008/layout/LinedList"/>
    <dgm:cxn modelId="{CD415E1B-84CF-44F6-9F43-8F3FB9F4E787}" type="presParOf" srcId="{50058996-EC20-4919-9D57-89C1E7B08AB8}" destId="{87D34027-408F-4E56-882C-6549E78D028A}" srcOrd="5" destOrd="0" presId="urn:microsoft.com/office/officeart/2008/layout/LinedList"/>
    <dgm:cxn modelId="{FF067F05-D1D9-4A0C-8CD3-5AA99DAE44D3}" type="presParOf" srcId="{87D34027-408F-4E56-882C-6549E78D028A}" destId="{559350AD-7C3B-49EC-927C-33E05C239B9C}" srcOrd="0" destOrd="0" presId="urn:microsoft.com/office/officeart/2008/layout/LinedList"/>
    <dgm:cxn modelId="{47957ABC-F654-4738-A387-E10D379811A3}" type="presParOf" srcId="{87D34027-408F-4E56-882C-6549E78D028A}" destId="{E45E0685-1533-4D25-9E0E-1AAC32C9581C}" srcOrd="1" destOrd="0" presId="urn:microsoft.com/office/officeart/2008/layout/LinedList"/>
    <dgm:cxn modelId="{D4FAF3A6-B151-4CE6-A51E-4B73FD3E39CD}" type="presParOf" srcId="{50058996-EC20-4919-9D57-89C1E7B08AB8}" destId="{8CFA98BF-A48A-42BF-8881-01ADB4F8F1F3}" srcOrd="6" destOrd="0" presId="urn:microsoft.com/office/officeart/2008/layout/LinedList"/>
    <dgm:cxn modelId="{544DED4C-9E41-406E-AD47-186C6F4A9713}" type="presParOf" srcId="{50058996-EC20-4919-9D57-89C1E7B08AB8}" destId="{116A3792-6E8E-4F37-89A4-D6D4E58008E8}" srcOrd="7" destOrd="0" presId="urn:microsoft.com/office/officeart/2008/layout/LinedList"/>
    <dgm:cxn modelId="{554609B9-04D5-4F7C-BC63-378C4FA8DA0E}" type="presParOf" srcId="{116A3792-6E8E-4F37-89A4-D6D4E58008E8}" destId="{A40B0FE3-97D1-405F-A148-97BAD4CECF7C}" srcOrd="0" destOrd="0" presId="urn:microsoft.com/office/officeart/2008/layout/LinedList"/>
    <dgm:cxn modelId="{6B1D55FA-D048-4917-AE92-343A0A96066C}" type="presParOf" srcId="{116A3792-6E8E-4F37-89A4-D6D4E58008E8}" destId="{C4B3328A-5069-47DC-A7E3-987C7B74DA77}" srcOrd="1" destOrd="0" presId="urn:microsoft.com/office/officeart/2008/layout/LinedList"/>
    <dgm:cxn modelId="{EE4436FA-0FA0-4126-A42D-4132C69DE71E}" type="presParOf" srcId="{50058996-EC20-4919-9D57-89C1E7B08AB8}" destId="{662D04DA-5532-4E77-88E1-02C9F74364E7}" srcOrd="8" destOrd="0" presId="urn:microsoft.com/office/officeart/2008/layout/LinedList"/>
    <dgm:cxn modelId="{619EBBEE-B345-4854-BC06-C52063E56537}" type="presParOf" srcId="{50058996-EC20-4919-9D57-89C1E7B08AB8}" destId="{D3ACBB5E-AC5F-4882-854D-94A5B7103BFC}" srcOrd="9" destOrd="0" presId="urn:microsoft.com/office/officeart/2008/layout/LinedList"/>
    <dgm:cxn modelId="{54CDE5CA-0842-486A-968B-5668BCD11525}" type="presParOf" srcId="{D3ACBB5E-AC5F-4882-854D-94A5B7103BFC}" destId="{4D5E72A0-575B-48B2-9D3F-603E1C60486E}" srcOrd="0" destOrd="0" presId="urn:microsoft.com/office/officeart/2008/layout/LinedList"/>
    <dgm:cxn modelId="{4DC665C3-1539-450F-8789-EF34A4A6311F}" type="presParOf" srcId="{D3ACBB5E-AC5F-4882-854D-94A5B7103BFC}" destId="{89AF9CEA-84BB-416A-B637-85DBA1865809}" srcOrd="1" destOrd="0" presId="urn:microsoft.com/office/officeart/2008/layout/LinedList"/>
    <dgm:cxn modelId="{FDDBC11F-9D10-4065-B708-BC4855305288}" type="presParOf" srcId="{50058996-EC20-4919-9D57-89C1E7B08AB8}" destId="{8B3A4A5A-B8AB-4BB3-B322-0348567D6FC6}" srcOrd="10" destOrd="0" presId="urn:microsoft.com/office/officeart/2008/layout/LinedList"/>
    <dgm:cxn modelId="{97796E33-C6BB-4658-863C-D9A0F5CF04E8}" type="presParOf" srcId="{50058996-EC20-4919-9D57-89C1E7B08AB8}" destId="{6E4C98B7-4298-464C-821F-DF9D5DF17B78}" srcOrd="11" destOrd="0" presId="urn:microsoft.com/office/officeart/2008/layout/LinedList"/>
    <dgm:cxn modelId="{A93AD7CE-4DD6-4F74-8FA1-5984B3B2A33F}" type="presParOf" srcId="{6E4C98B7-4298-464C-821F-DF9D5DF17B78}" destId="{E6028AC8-1890-43CE-8B15-5919309D4986}" srcOrd="0" destOrd="0" presId="urn:microsoft.com/office/officeart/2008/layout/LinedList"/>
    <dgm:cxn modelId="{8861E91F-7E6C-4FCB-AA02-3F99124C8A7D}" type="presParOf" srcId="{6E4C98B7-4298-464C-821F-DF9D5DF17B78}" destId="{23E9272D-8BF8-490C-A6B2-4385D661B524}" srcOrd="1" destOrd="0" presId="urn:microsoft.com/office/officeart/2008/layout/LinedList"/>
    <dgm:cxn modelId="{DE5C31DD-970E-4843-A861-8E11C60769EE}" type="presParOf" srcId="{50058996-EC20-4919-9D57-89C1E7B08AB8}" destId="{B91EF95A-2C1C-4875-BD5E-DAE2E53AA0D1}" srcOrd="12" destOrd="0" presId="urn:microsoft.com/office/officeart/2008/layout/LinedList"/>
    <dgm:cxn modelId="{4C46969C-78EF-4AD8-8AB4-E20D5C9B4525}" type="presParOf" srcId="{50058996-EC20-4919-9D57-89C1E7B08AB8}" destId="{4B25C9F7-D39D-4089-9414-1165FB8B99A0}" srcOrd="13" destOrd="0" presId="urn:microsoft.com/office/officeart/2008/layout/LinedList"/>
    <dgm:cxn modelId="{255417D9-D125-43B5-AE89-2E5E7A8BCA73}" type="presParOf" srcId="{4B25C9F7-D39D-4089-9414-1165FB8B99A0}" destId="{37C99EE1-ECA4-443D-A665-E7F26D4412DC}" srcOrd="0" destOrd="0" presId="urn:microsoft.com/office/officeart/2008/layout/LinedList"/>
    <dgm:cxn modelId="{78210042-162F-44EE-A46C-D6BFADF88417}" type="presParOf" srcId="{4B25C9F7-D39D-4089-9414-1165FB8B99A0}" destId="{2711EB8F-A134-4318-9F28-069827B0000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64E7A-0C42-4154-93A9-774A3ED0D97E}">
      <dsp:nvSpPr>
        <dsp:cNvPr id="0" name=""/>
        <dsp:cNvSpPr/>
      </dsp:nvSpPr>
      <dsp:spPr>
        <a:xfrm>
          <a:off x="0" y="516"/>
          <a:ext cx="100996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BF40B-CE22-4192-9A09-AE4B6C41D05E}">
      <dsp:nvSpPr>
        <dsp:cNvPr id="0" name=""/>
        <dsp:cNvSpPr/>
      </dsp:nvSpPr>
      <dsp:spPr>
        <a:xfrm>
          <a:off x="0" y="516"/>
          <a:ext cx="10099675" cy="60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Properties of Natural Gas</a:t>
          </a:r>
        </a:p>
      </dsp:txBody>
      <dsp:txXfrm>
        <a:off x="0" y="516"/>
        <a:ext cx="10099675" cy="604009"/>
      </dsp:txXfrm>
    </dsp:sp>
    <dsp:sp modelId="{99874E59-03B0-46A4-937B-2DA070B6C477}">
      <dsp:nvSpPr>
        <dsp:cNvPr id="0" name=""/>
        <dsp:cNvSpPr/>
      </dsp:nvSpPr>
      <dsp:spPr>
        <a:xfrm>
          <a:off x="0" y="604525"/>
          <a:ext cx="10099675" cy="0"/>
        </a:xfrm>
        <a:prstGeom prst="line">
          <a:avLst/>
        </a:prstGeom>
        <a:solidFill>
          <a:schemeClr val="accent2">
            <a:hueOff val="-962815"/>
            <a:satOff val="-4117"/>
            <a:lumOff val="-33"/>
            <a:alphaOff val="0"/>
          </a:schemeClr>
        </a:solidFill>
        <a:ln w="25400" cap="flat" cmpd="sng" algn="ctr">
          <a:solidFill>
            <a:schemeClr val="accent2">
              <a:hueOff val="-962815"/>
              <a:satOff val="-4117"/>
              <a:lumOff val="-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4D7414-019B-4F35-8400-B7ABFB92D195}">
      <dsp:nvSpPr>
        <dsp:cNvPr id="0" name=""/>
        <dsp:cNvSpPr/>
      </dsp:nvSpPr>
      <dsp:spPr>
        <a:xfrm>
          <a:off x="0" y="604525"/>
          <a:ext cx="10099675" cy="60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Materials in our system </a:t>
          </a:r>
        </a:p>
      </dsp:txBody>
      <dsp:txXfrm>
        <a:off x="0" y="604525"/>
        <a:ext cx="10099675" cy="604009"/>
      </dsp:txXfrm>
    </dsp:sp>
    <dsp:sp modelId="{02AF2445-3DBC-4D2A-8B69-09CF66A1F135}">
      <dsp:nvSpPr>
        <dsp:cNvPr id="0" name=""/>
        <dsp:cNvSpPr/>
      </dsp:nvSpPr>
      <dsp:spPr>
        <a:xfrm>
          <a:off x="0" y="1208535"/>
          <a:ext cx="10099675" cy="0"/>
        </a:xfrm>
        <a:prstGeom prst="line">
          <a:avLst/>
        </a:prstGeom>
        <a:solidFill>
          <a:schemeClr val="accent2">
            <a:hueOff val="-1925630"/>
            <a:satOff val="-8234"/>
            <a:lumOff val="-66"/>
            <a:alphaOff val="0"/>
          </a:schemeClr>
        </a:solidFill>
        <a:ln w="25400" cap="flat" cmpd="sng" algn="ctr">
          <a:solidFill>
            <a:schemeClr val="accent2">
              <a:hueOff val="-1925630"/>
              <a:satOff val="-8234"/>
              <a:lumOff val="-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350AD-7C3B-49EC-927C-33E05C239B9C}">
      <dsp:nvSpPr>
        <dsp:cNvPr id="0" name=""/>
        <dsp:cNvSpPr/>
      </dsp:nvSpPr>
      <dsp:spPr>
        <a:xfrm>
          <a:off x="0" y="1208535"/>
          <a:ext cx="10099675" cy="60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Tolerance Zones</a:t>
          </a:r>
        </a:p>
      </dsp:txBody>
      <dsp:txXfrm>
        <a:off x="0" y="1208535"/>
        <a:ext cx="10099675" cy="604009"/>
      </dsp:txXfrm>
    </dsp:sp>
    <dsp:sp modelId="{8CFA98BF-A48A-42BF-8881-01ADB4F8F1F3}">
      <dsp:nvSpPr>
        <dsp:cNvPr id="0" name=""/>
        <dsp:cNvSpPr/>
      </dsp:nvSpPr>
      <dsp:spPr>
        <a:xfrm>
          <a:off x="0" y="1812545"/>
          <a:ext cx="10099675" cy="0"/>
        </a:xfrm>
        <a:prstGeom prst="line">
          <a:avLst/>
        </a:prstGeom>
        <a:solidFill>
          <a:schemeClr val="accent2">
            <a:hueOff val="-2888446"/>
            <a:satOff val="-12351"/>
            <a:lumOff val="-98"/>
            <a:alphaOff val="0"/>
          </a:schemeClr>
        </a:solidFill>
        <a:ln w="25400" cap="flat" cmpd="sng" algn="ctr">
          <a:solidFill>
            <a:schemeClr val="accent2">
              <a:hueOff val="-2888446"/>
              <a:satOff val="-12351"/>
              <a:lumOff val="-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B0FE3-97D1-405F-A148-97BAD4CECF7C}">
      <dsp:nvSpPr>
        <dsp:cNvPr id="0" name=""/>
        <dsp:cNvSpPr/>
      </dsp:nvSpPr>
      <dsp:spPr>
        <a:xfrm>
          <a:off x="0" y="1812545"/>
          <a:ext cx="10099675" cy="60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Locator Roles</a:t>
          </a:r>
        </a:p>
      </dsp:txBody>
      <dsp:txXfrm>
        <a:off x="0" y="1812545"/>
        <a:ext cx="10099675" cy="604009"/>
      </dsp:txXfrm>
    </dsp:sp>
    <dsp:sp modelId="{662D04DA-5532-4E77-88E1-02C9F74364E7}">
      <dsp:nvSpPr>
        <dsp:cNvPr id="0" name=""/>
        <dsp:cNvSpPr/>
      </dsp:nvSpPr>
      <dsp:spPr>
        <a:xfrm>
          <a:off x="0" y="2416554"/>
          <a:ext cx="10099675" cy="0"/>
        </a:xfrm>
        <a:prstGeom prst="line">
          <a:avLst/>
        </a:prstGeom>
        <a:solidFill>
          <a:schemeClr val="accent2">
            <a:hueOff val="-3851261"/>
            <a:satOff val="-16468"/>
            <a:lumOff val="-131"/>
            <a:alphaOff val="0"/>
          </a:schemeClr>
        </a:solidFill>
        <a:ln w="25400" cap="flat" cmpd="sng" algn="ctr">
          <a:solidFill>
            <a:schemeClr val="accent2">
              <a:hueOff val="-3851261"/>
              <a:satOff val="-16468"/>
              <a:lumOff val="-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E72A0-575B-48B2-9D3F-603E1C60486E}">
      <dsp:nvSpPr>
        <dsp:cNvPr id="0" name=""/>
        <dsp:cNvSpPr/>
      </dsp:nvSpPr>
      <dsp:spPr>
        <a:xfrm>
          <a:off x="0" y="2416554"/>
          <a:ext cx="10099675" cy="60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Safety – if you hit line – what should you do?</a:t>
          </a:r>
        </a:p>
      </dsp:txBody>
      <dsp:txXfrm>
        <a:off x="0" y="2416554"/>
        <a:ext cx="10099675" cy="604009"/>
      </dsp:txXfrm>
    </dsp:sp>
    <dsp:sp modelId="{8B3A4A5A-B8AB-4BB3-B322-0348567D6FC6}">
      <dsp:nvSpPr>
        <dsp:cNvPr id="0" name=""/>
        <dsp:cNvSpPr/>
      </dsp:nvSpPr>
      <dsp:spPr>
        <a:xfrm>
          <a:off x="0" y="3020564"/>
          <a:ext cx="10099675" cy="0"/>
        </a:xfrm>
        <a:prstGeom prst="line">
          <a:avLst/>
        </a:prstGeom>
        <a:solidFill>
          <a:schemeClr val="accent2">
            <a:hueOff val="-4814076"/>
            <a:satOff val="-20585"/>
            <a:lumOff val="-164"/>
            <a:alphaOff val="0"/>
          </a:schemeClr>
        </a:solidFill>
        <a:ln w="25400" cap="flat" cmpd="sng" algn="ctr">
          <a:solidFill>
            <a:schemeClr val="accent2">
              <a:hueOff val="-4814076"/>
              <a:satOff val="-20585"/>
              <a:lumOff val="-1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28AC8-1890-43CE-8B15-5919309D4986}">
      <dsp:nvSpPr>
        <dsp:cNvPr id="0" name=""/>
        <dsp:cNvSpPr/>
      </dsp:nvSpPr>
      <dsp:spPr>
        <a:xfrm>
          <a:off x="0" y="3020564"/>
          <a:ext cx="10099675" cy="60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Cast Iron Encroachment</a:t>
          </a:r>
        </a:p>
      </dsp:txBody>
      <dsp:txXfrm>
        <a:off x="0" y="3020564"/>
        <a:ext cx="10099675" cy="604009"/>
      </dsp:txXfrm>
    </dsp:sp>
    <dsp:sp modelId="{B91EF95A-2C1C-4875-BD5E-DAE2E53AA0D1}">
      <dsp:nvSpPr>
        <dsp:cNvPr id="0" name=""/>
        <dsp:cNvSpPr/>
      </dsp:nvSpPr>
      <dsp:spPr>
        <a:xfrm>
          <a:off x="0" y="3624574"/>
          <a:ext cx="10099675" cy="0"/>
        </a:xfrm>
        <a:prstGeom prst="line">
          <a:avLst/>
        </a:prstGeom>
        <a:solidFill>
          <a:schemeClr val="accent2">
            <a:hueOff val="-5776891"/>
            <a:satOff val="-24702"/>
            <a:lumOff val="-197"/>
            <a:alphaOff val="0"/>
          </a:schemeClr>
        </a:solidFill>
        <a:ln w="25400" cap="flat" cmpd="sng" algn="ctr">
          <a:solidFill>
            <a:schemeClr val="accent2">
              <a:hueOff val="-5776891"/>
              <a:satOff val="-24702"/>
              <a:lumOff val="-1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99EE1-ECA4-443D-A665-E7F26D4412DC}">
      <dsp:nvSpPr>
        <dsp:cNvPr id="0" name=""/>
        <dsp:cNvSpPr/>
      </dsp:nvSpPr>
      <dsp:spPr>
        <a:xfrm>
          <a:off x="0" y="3624574"/>
          <a:ext cx="10099675" cy="60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Cross Bores</a:t>
          </a:r>
        </a:p>
      </dsp:txBody>
      <dsp:txXfrm>
        <a:off x="0" y="3624574"/>
        <a:ext cx="10099675" cy="604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136740-460B-41B4-8BCA-3D095B06FB6B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81F1F9-F4AC-4864-A72B-337662D8E9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0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0AF6-6BFF-1749-A359-BFD8D9BB5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230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1F1F9-F4AC-4864-A72B-337662D8E94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61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pPr algn="l"/>
            <a:r>
              <a:rPr lang="en-US" sz="1800" b="1" dirty="0">
                <a:highlight>
                  <a:srgbClr val="FFFF00"/>
                </a:highlight>
              </a:rPr>
              <a:t>Stay calm.</a:t>
            </a:r>
          </a:p>
          <a:p>
            <a:endParaRPr lang="en-US" sz="1400" dirty="0"/>
          </a:p>
          <a:p>
            <a:r>
              <a:rPr lang="en-US" sz="1400" dirty="0"/>
              <a:t>Signs of a ruptured or hit pipe:</a:t>
            </a:r>
          </a:p>
          <a:p>
            <a:r>
              <a:rPr lang="en-US" sz="1400" dirty="0"/>
              <a:t>-Blowing or hissing sound.</a:t>
            </a:r>
          </a:p>
          <a:p>
            <a:r>
              <a:rPr lang="en-US" sz="1400" dirty="0"/>
              <a:t>-Dust blowing from the hole.</a:t>
            </a:r>
          </a:p>
          <a:p>
            <a:r>
              <a:rPr lang="en-US" sz="1400" dirty="0"/>
              <a:t>-Continuous bubbling in wet area.</a:t>
            </a:r>
          </a:p>
          <a:p>
            <a:r>
              <a:rPr lang="en-US" sz="1400" dirty="0"/>
              <a:t>-Rotten egg smell</a:t>
            </a:r>
          </a:p>
          <a:p>
            <a:endParaRPr lang="en-US" sz="1400" dirty="0"/>
          </a:p>
          <a:p>
            <a:r>
              <a:rPr lang="en-US" sz="1400" dirty="0"/>
              <a:t>Flames – gas has ignited.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1F1F9-F4AC-4864-A72B-337662D8E94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370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CD13-210E-4491-AA7A-4DD08BB2B671}" type="slidenum">
              <a:rPr lang="en-CA" smtClean="0"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1190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CD13-210E-4491-AA7A-4DD08BB2B671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5015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CD13-210E-4491-AA7A-4DD08BB2B671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2129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1F1F9-F4AC-4864-A72B-337662D8E9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449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Times New Roman"/>
              </a:rPr>
              <a:t>If a gas main is encroached gas companies must perform Leak Surveys every day until the section of main is replaced.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Times New Roman"/>
              </a:rPr>
              <a:t>Uncovered Bell &amp; Spigot Joints must be sealed by the gas company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Times New Roman"/>
              </a:rPr>
              <a:t>Gas companies try and work with excavators to avoid encroachments but it is often unavoidable.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Times New Roman"/>
              </a:rPr>
              <a:t>The most important thing is when you expose a cast iron main, call the gas company and they send someone out to inspect it.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CD13-210E-4491-AA7A-4DD08BB2B671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6504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1F1F9-F4AC-4864-A72B-337662D8E94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87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Contact Liberty if digging near these vaults</a:t>
            </a:r>
          </a:p>
          <a:p>
            <a:r>
              <a:rPr lang="en-US" sz="1800" dirty="0"/>
              <a:t>Regulator Stations are used to monitor and control system operating pressures.</a:t>
            </a:r>
          </a:p>
          <a:p>
            <a:r>
              <a:rPr lang="en-US" sz="1800" dirty="0"/>
              <a:t>From Eversource: A site meeting and standby is required for excavation within 50’ of a regulator station. A minimum of 24 hours notice form the excavator is required to schedule standby personnel prior to excavation.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1F1F9-F4AC-4864-A72B-337662D8E94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674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1F1F9-F4AC-4864-A72B-337662D8E9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11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1F1F9-F4AC-4864-A72B-337662D8E94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9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71889" y="1603830"/>
            <a:ext cx="4161774" cy="1139371"/>
          </a:xfrm>
        </p:spPr>
        <p:txBody>
          <a:bodyPr tIns="0" rIns="0" bIns="0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300" b="0" i="0" kern="80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4834" y="547915"/>
            <a:ext cx="7337748" cy="947057"/>
          </a:xfrm>
        </p:spPr>
        <p:txBody>
          <a:bodyPr rIns="0"/>
          <a:lstStyle>
            <a:lvl1pPr algn="r">
              <a:lnSpc>
                <a:spcPct val="110000"/>
              </a:lnSpc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 descr="Liberty_Logo_Symbol_Crop_RGB.emf">
            <a:extLst>
              <a:ext uri="{FF2B5EF4-FFF2-40B4-BE49-F238E27FC236}">
                <a16:creationId xmlns:a16="http://schemas.microsoft.com/office/drawing/2014/main" id="{BAFFE22E-6032-9E4C-A058-1CD2AF24EC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7084"/>
            <a:ext cx="5482344" cy="548091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3E7EA08-56B4-0247-B192-86394F9758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3454" y="5233183"/>
            <a:ext cx="3060516" cy="1793629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9906" y="-48668"/>
            <a:ext cx="6523757" cy="542153"/>
          </a:xfrm>
        </p:spPr>
        <p:txBody>
          <a:bodyPr rIns="0" bIns="0" anchor="b" anchorCtr="0"/>
          <a:lstStyle>
            <a:lvl1pPr marL="0" indent="0" algn="r">
              <a:buNone/>
              <a:defRPr sz="1300"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</p:spTree>
    <p:extLst>
      <p:ext uri="{BB962C8B-B14F-4D97-AF65-F5344CB8AC3E}">
        <p14:creationId xmlns:p14="http://schemas.microsoft.com/office/powerpoint/2010/main" val="307626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622318E2-E575-BB47-9210-8F396ED205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91429" y="1371602"/>
            <a:ext cx="5051152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29" y="533401"/>
            <a:ext cx="5051152" cy="838200"/>
          </a:xfrm>
          <a:solidFill>
            <a:schemeClr val="bg1"/>
          </a:solidFill>
        </p:spPr>
        <p:txBody>
          <a:bodyPr rIns="0"/>
          <a:lstStyle>
            <a:lvl1pPr algn="l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7492181-7D4D-CD4E-ABC8-3E2FEE6273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1430" y="-8753"/>
            <a:ext cx="5051152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0BE67D5-0FFD-5842-97BD-0C4D6060A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5003" y="2595981"/>
            <a:ext cx="3060516" cy="1793629"/>
          </a:xfrm>
          <a:prstGeom prst="rect">
            <a:avLst/>
          </a:prstGeom>
        </p:spPr>
      </p:pic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8204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6930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title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BA0317-F8FF-AD4B-BA8A-65E52D13AF79}"/>
              </a:ext>
            </a:extLst>
          </p:cNvPr>
          <p:cNvSpPr/>
          <p:nvPr userDrawn="1"/>
        </p:nvSpPr>
        <p:spPr>
          <a:xfrm>
            <a:off x="6096001" y="2398"/>
            <a:ext cx="6095999" cy="4123553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2318E2-E575-BB47-9210-8F396ED205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91429" y="1371602"/>
            <a:ext cx="5051152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29" y="533401"/>
            <a:ext cx="5051152" cy="838200"/>
          </a:xfrm>
          <a:noFill/>
        </p:spPr>
        <p:txBody>
          <a:bodyPr rIns="0"/>
          <a:lstStyle>
            <a:lvl1pPr algn="l">
              <a:lnSpc>
                <a:spcPct val="11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7492181-7D4D-CD4E-ABC8-3E2FEE6273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1430" y="-8753"/>
            <a:ext cx="5051152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8204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272A79C-D730-8B4A-8939-EE4159677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5475" y="2595980"/>
            <a:ext cx="3060517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77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title intern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622318E2-E575-BB47-9210-8F396ED205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71889" y="1371602"/>
            <a:ext cx="4161774" cy="1139371"/>
          </a:xfrm>
        </p:spPr>
        <p:txBody>
          <a:bodyPr tIns="0" rIns="0" bIns="0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30" y="533401"/>
            <a:ext cx="5051152" cy="838200"/>
          </a:xfrm>
          <a:solidFill>
            <a:schemeClr val="bg1"/>
          </a:solidFill>
        </p:spPr>
        <p:txBody>
          <a:bodyPr rIns="0"/>
          <a:lstStyle>
            <a:lvl1pPr algn="r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7492181-7D4D-CD4E-ABC8-3E2FEE6273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9906" y="-8753"/>
            <a:ext cx="6523757" cy="542153"/>
          </a:xfrm>
        </p:spPr>
        <p:txBody>
          <a:bodyPr rIns="0" bIns="0" anchor="b" anchorCtr="0"/>
          <a:lstStyle>
            <a:lvl1pPr marL="0" indent="0" algn="r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8204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B6867D28-2487-3845-85D1-9D523292C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-13510"/>
          <a:stretch/>
        </p:blipFill>
        <p:spPr>
          <a:xfrm>
            <a:off x="6096001" y="2694532"/>
            <a:ext cx="1642129" cy="142026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4EE4DB0-D6B1-8240-8C3F-C59C08B6A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86070" y="3365500"/>
            <a:ext cx="2856512" cy="402771"/>
          </a:xfrm>
        </p:spPr>
        <p:txBody>
          <a:bodyPr rIns="0" bIns="0" anchor="b" anchorCtr="0"/>
          <a:lstStyle>
            <a:lvl1pPr marL="0" indent="0" algn="r">
              <a:buNone/>
              <a:defRPr sz="1600" b="0" i="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Click to add slogan, </a:t>
            </a:r>
          </a:p>
        </p:txBody>
      </p:sp>
    </p:spTree>
    <p:extLst>
      <p:ext uri="{BB962C8B-B14F-4D97-AF65-F5344CB8AC3E}">
        <p14:creationId xmlns:p14="http://schemas.microsoft.com/office/powerpoint/2010/main" val="578876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long cop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622318E2-E575-BB47-9210-8F396ED205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91430" y="2192056"/>
            <a:ext cx="5042233" cy="1509386"/>
          </a:xfrm>
        </p:spPr>
        <p:txBody>
          <a:bodyPr tIns="0" rIns="0" bIns="0" anchor="b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long secondary copy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349" y="533401"/>
            <a:ext cx="5042233" cy="838200"/>
          </a:xfrm>
          <a:solidFill>
            <a:schemeClr val="bg1"/>
          </a:solidFill>
        </p:spPr>
        <p:txBody>
          <a:bodyPr rIns="0"/>
          <a:lstStyle>
            <a:lvl1pPr algn="l">
              <a:lnSpc>
                <a:spcPct val="110000"/>
              </a:lnSpc>
              <a:defRPr sz="32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8204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26609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gradient">
    <p:bg>
      <p:bgPr>
        <a:gradFill>
          <a:gsLst>
            <a:gs pos="70000">
              <a:srgbClr val="30D6A7"/>
            </a:gs>
            <a:gs pos="0">
              <a:schemeClr val="accent1"/>
            </a:gs>
            <a:gs pos="50000">
              <a:schemeClr val="accent2"/>
            </a:gs>
            <a:gs pos="100000">
              <a:schemeClr val="accent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6001" y="2398"/>
            <a:ext cx="6095999" cy="4123553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30" y="533401"/>
            <a:ext cx="5051152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8204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278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1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indi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6001" y="2398"/>
            <a:ext cx="6095999" cy="41235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30" y="533401"/>
            <a:ext cx="5051152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8204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278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0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blu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6001" y="2398"/>
            <a:ext cx="6095999" cy="412355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30" y="533401"/>
            <a:ext cx="5051152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8204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278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9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6001" y="2398"/>
            <a:ext cx="6095999" cy="412355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30" y="533401"/>
            <a:ext cx="5051152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8204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278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51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6001" y="2398"/>
            <a:ext cx="6095999" cy="412355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30" y="533401"/>
            <a:ext cx="5051152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8204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278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73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yello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6001" y="2398"/>
            <a:ext cx="6095999" cy="412355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30" y="533401"/>
            <a:ext cx="5051152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8204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278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6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title and slo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71889" y="1603830"/>
            <a:ext cx="4161774" cy="1139371"/>
          </a:xfrm>
        </p:spPr>
        <p:txBody>
          <a:bodyPr tIns="0" rIns="0" bIns="0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300" b="0" i="0" kern="80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4834" y="547915"/>
            <a:ext cx="7337748" cy="947057"/>
          </a:xfrm>
        </p:spPr>
        <p:txBody>
          <a:bodyPr rIns="0"/>
          <a:lstStyle>
            <a:lvl1pPr algn="r">
              <a:lnSpc>
                <a:spcPct val="110000"/>
              </a:lnSpc>
              <a:defRPr sz="5400" b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 descr="Liberty_Logo_Symbol_Crop_RGB.emf">
            <a:extLst>
              <a:ext uri="{FF2B5EF4-FFF2-40B4-BE49-F238E27FC236}">
                <a16:creationId xmlns:a16="http://schemas.microsoft.com/office/drawing/2014/main" id="{BAFFE22E-6032-9E4C-A058-1CD2AF24EC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7084"/>
            <a:ext cx="5482344" cy="5480916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9906" y="-48668"/>
            <a:ext cx="6523757" cy="542153"/>
          </a:xfrm>
        </p:spPr>
        <p:txBody>
          <a:bodyPr rIns="0" bIns="0" anchor="b" anchorCtr="0"/>
          <a:lstStyle>
            <a:lvl1pPr marL="0" indent="0" algn="r">
              <a:buNone/>
              <a:defRPr sz="1300"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3000E-C87B-1E4A-856F-130946A6C3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7889" y="5936344"/>
            <a:ext cx="5706281" cy="402771"/>
          </a:xfrm>
        </p:spPr>
        <p:txBody>
          <a:bodyPr rIns="0" bIns="0" anchor="b" anchorCtr="0"/>
          <a:lstStyle>
            <a:lvl1pPr marL="0" indent="0" algn="r">
              <a:buNone/>
              <a:defRPr sz="16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Click to add theme, slogan, date or author</a:t>
            </a:r>
          </a:p>
        </p:txBody>
      </p:sp>
    </p:spTree>
    <p:extLst>
      <p:ext uri="{BB962C8B-B14F-4D97-AF65-F5344CB8AC3E}">
        <p14:creationId xmlns:p14="http://schemas.microsoft.com/office/powerpoint/2010/main" val="989232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section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D9D2C-AD1C-8447-9DDF-FE18C8209225}"/>
              </a:ext>
            </a:extLst>
          </p:cNvPr>
          <p:cNvSpPr/>
          <p:nvPr userDrawn="1"/>
        </p:nvSpPr>
        <p:spPr>
          <a:xfrm>
            <a:off x="6096001" y="2398"/>
            <a:ext cx="6095999" cy="412355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751DA77-01F6-3944-8E05-95F7E6BF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30" y="533401"/>
            <a:ext cx="5051152" cy="838200"/>
          </a:xfrm>
          <a:noFill/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27DBC02-0862-864B-B627-4772B609BE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228204" cy="6883400"/>
          </a:xfrm>
          <a:custGeom>
            <a:avLst/>
            <a:gdLst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6057900 w 6057900"/>
              <a:gd name="connsiteY2" fmla="*/ 221234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4919980 w 6057900"/>
              <a:gd name="connsiteY2" fmla="*/ 212090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057900"/>
              <a:gd name="connsiteY0" fmla="*/ 0 h 4424680"/>
              <a:gd name="connsiteX1" fmla="*/ 3845560 w 6057900"/>
              <a:gd name="connsiteY1" fmla="*/ 0 h 4424680"/>
              <a:gd name="connsiteX2" fmla="*/ 3883660 w 6057900"/>
              <a:gd name="connsiteY2" fmla="*/ 2486660 h 4424680"/>
              <a:gd name="connsiteX3" fmla="*/ 6057900 w 6057900"/>
              <a:gd name="connsiteY3" fmla="*/ 4424680 h 4424680"/>
              <a:gd name="connsiteX4" fmla="*/ 6057900 w 6057900"/>
              <a:gd name="connsiteY4" fmla="*/ 4424680 h 4424680"/>
              <a:gd name="connsiteX5" fmla="*/ 2212340 w 6057900"/>
              <a:gd name="connsiteY5" fmla="*/ 4424680 h 4424680"/>
              <a:gd name="connsiteX6" fmla="*/ 0 w 6057900"/>
              <a:gd name="connsiteY6" fmla="*/ 2212340 h 4424680"/>
              <a:gd name="connsiteX7" fmla="*/ 0 w 6057900"/>
              <a:gd name="connsiteY7" fmla="*/ 0 h 4424680"/>
              <a:gd name="connsiteX0" fmla="*/ 0 w 6159500"/>
              <a:gd name="connsiteY0" fmla="*/ 0 h 4424680"/>
              <a:gd name="connsiteX1" fmla="*/ 3845560 w 6159500"/>
              <a:gd name="connsiteY1" fmla="*/ 0 h 4424680"/>
              <a:gd name="connsiteX2" fmla="*/ 3883660 w 6159500"/>
              <a:gd name="connsiteY2" fmla="*/ 2486660 h 4424680"/>
              <a:gd name="connsiteX3" fmla="*/ 6057900 w 6159500"/>
              <a:gd name="connsiteY3" fmla="*/ 4424680 h 4424680"/>
              <a:gd name="connsiteX4" fmla="*/ 6159500 w 6159500"/>
              <a:gd name="connsiteY4" fmla="*/ 4424680 h 4424680"/>
              <a:gd name="connsiteX5" fmla="*/ 2212340 w 6159500"/>
              <a:gd name="connsiteY5" fmla="*/ 4424680 h 4424680"/>
              <a:gd name="connsiteX6" fmla="*/ 0 w 6159500"/>
              <a:gd name="connsiteY6" fmla="*/ 2212340 h 4424680"/>
              <a:gd name="connsiteX7" fmla="*/ 0 w 6159500"/>
              <a:gd name="connsiteY7" fmla="*/ 0 h 4424680"/>
              <a:gd name="connsiteX0" fmla="*/ 0 w 6332220"/>
              <a:gd name="connsiteY0" fmla="*/ 0 h 4424680"/>
              <a:gd name="connsiteX1" fmla="*/ 3845560 w 6332220"/>
              <a:gd name="connsiteY1" fmla="*/ 0 h 4424680"/>
              <a:gd name="connsiteX2" fmla="*/ 3883660 w 6332220"/>
              <a:gd name="connsiteY2" fmla="*/ 2486660 h 4424680"/>
              <a:gd name="connsiteX3" fmla="*/ 6332220 w 6332220"/>
              <a:gd name="connsiteY3" fmla="*/ 2494280 h 4424680"/>
              <a:gd name="connsiteX4" fmla="*/ 6159500 w 6332220"/>
              <a:gd name="connsiteY4" fmla="*/ 4424680 h 4424680"/>
              <a:gd name="connsiteX5" fmla="*/ 2212340 w 6332220"/>
              <a:gd name="connsiteY5" fmla="*/ 4424680 h 4424680"/>
              <a:gd name="connsiteX6" fmla="*/ 0 w 6332220"/>
              <a:gd name="connsiteY6" fmla="*/ 2212340 h 4424680"/>
              <a:gd name="connsiteX7" fmla="*/ 0 w 6332220"/>
              <a:gd name="connsiteY7" fmla="*/ 0 h 4424680"/>
              <a:gd name="connsiteX0" fmla="*/ 0 w 6332220"/>
              <a:gd name="connsiteY0" fmla="*/ 0 h 6858104"/>
              <a:gd name="connsiteX1" fmla="*/ 3845560 w 6332220"/>
              <a:gd name="connsiteY1" fmla="*/ 0 h 6858104"/>
              <a:gd name="connsiteX2" fmla="*/ 3883660 w 6332220"/>
              <a:gd name="connsiteY2" fmla="*/ 2486660 h 6858104"/>
              <a:gd name="connsiteX3" fmla="*/ 6332220 w 6332220"/>
              <a:gd name="connsiteY3" fmla="*/ 2494280 h 6858104"/>
              <a:gd name="connsiteX4" fmla="*/ 6159500 w 6332220"/>
              <a:gd name="connsiteY4" fmla="*/ 4424680 h 6858104"/>
              <a:gd name="connsiteX5" fmla="*/ 2212340 w 6332220"/>
              <a:gd name="connsiteY5" fmla="*/ 4424680 h 6858104"/>
              <a:gd name="connsiteX6" fmla="*/ 0 w 6332220"/>
              <a:gd name="connsiteY6" fmla="*/ 6858000 h 6858104"/>
              <a:gd name="connsiteX7" fmla="*/ 0 w 6332220"/>
              <a:gd name="connsiteY7" fmla="*/ 2212340 h 6858104"/>
              <a:gd name="connsiteX8" fmla="*/ 0 w 6332220"/>
              <a:gd name="connsiteY8" fmla="*/ 0 h 6858104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2212340 w 12225020"/>
              <a:gd name="connsiteY5" fmla="*/ 442468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6332220 w 12225020"/>
              <a:gd name="connsiteY3" fmla="*/ 24942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3883660 w 12225020"/>
              <a:gd name="connsiteY2" fmla="*/ 248666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384556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  <a:gd name="connsiteX0" fmla="*/ 0 w 12225020"/>
              <a:gd name="connsiteY0" fmla="*/ 0 h 6883400"/>
              <a:gd name="connsiteX1" fmla="*/ 6101080 w 12225020"/>
              <a:gd name="connsiteY1" fmla="*/ 0 h 6883400"/>
              <a:gd name="connsiteX2" fmla="*/ 6098540 w 12225020"/>
              <a:gd name="connsiteY2" fmla="*/ 4122420 h 6883400"/>
              <a:gd name="connsiteX3" fmla="*/ 12194540 w 12225020"/>
              <a:gd name="connsiteY3" fmla="*/ 4119880 h 6883400"/>
              <a:gd name="connsiteX4" fmla="*/ 12225020 w 12225020"/>
              <a:gd name="connsiteY4" fmla="*/ 6883400 h 6883400"/>
              <a:gd name="connsiteX5" fmla="*/ 17780 w 12225020"/>
              <a:gd name="connsiteY5" fmla="*/ 6873240 h 6883400"/>
              <a:gd name="connsiteX6" fmla="*/ 0 w 12225020"/>
              <a:gd name="connsiteY6" fmla="*/ 6858000 h 6883400"/>
              <a:gd name="connsiteX7" fmla="*/ 0 w 12225020"/>
              <a:gd name="connsiteY7" fmla="*/ 2212340 h 6883400"/>
              <a:gd name="connsiteX8" fmla="*/ 0 w 12225020"/>
              <a:gd name="connsiteY8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5020" h="6883400">
                <a:moveTo>
                  <a:pt x="0" y="0"/>
                </a:moveTo>
                <a:lnTo>
                  <a:pt x="6101080" y="0"/>
                </a:lnTo>
                <a:cubicBezTo>
                  <a:pt x="6100233" y="1374140"/>
                  <a:pt x="6099387" y="2748280"/>
                  <a:pt x="6098540" y="4122420"/>
                </a:cubicBezTo>
                <a:lnTo>
                  <a:pt x="12194540" y="4119880"/>
                </a:lnTo>
                <a:lnTo>
                  <a:pt x="12225020" y="6883400"/>
                </a:lnTo>
                <a:lnTo>
                  <a:pt x="17780" y="6873240"/>
                </a:lnTo>
                <a:cubicBezTo>
                  <a:pt x="1693" y="6854613"/>
                  <a:pt x="16087" y="6876627"/>
                  <a:pt x="0" y="6858000"/>
                </a:cubicBezTo>
                <a:lnTo>
                  <a:pt x="0" y="22123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B62AFF-F2D8-D343-BFEF-B28F23879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278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19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6D5FA9-AA48-D445-8EC9-C33722A62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1429" y="1371602"/>
            <a:ext cx="5051152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29" y="533401"/>
            <a:ext cx="5051152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1430" y="-8753"/>
            <a:ext cx="5051151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BC2B1F-4553-6247-A584-F92CEAC85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5003" y="2595981"/>
            <a:ext cx="3060516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26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DEACCF-CA9C-5941-8ECB-50F4FCC11C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4038065" y="0"/>
            <a:ext cx="8153934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6172" y="1371602"/>
            <a:ext cx="5051152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6172" y="533401"/>
            <a:ext cx="5051152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6173" y="-8753"/>
            <a:ext cx="5051151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BC2B1F-4553-6247-A584-F92CEAC85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5003" y="2595981"/>
            <a:ext cx="3060516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35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2018239" y="0"/>
            <a:ext cx="1017376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75831" y="1371602"/>
            <a:ext cx="7081493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831" y="533401"/>
            <a:ext cx="7081493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5832" y="-8753"/>
            <a:ext cx="7081492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BC2B1F-4553-6247-A584-F92CEAC85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5003" y="3920284"/>
            <a:ext cx="3060516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49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-6567" y="-36824"/>
            <a:ext cx="4076173" cy="6894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1953" y="1371602"/>
            <a:ext cx="3236989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953" y="533401"/>
            <a:ext cx="3236989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953" y="-8753"/>
            <a:ext cx="3236989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2A2F20-115C-CA44-BF27-8ED1D2599952}"/>
              </a:ext>
            </a:extLst>
          </p:cNvPr>
          <p:cNvSpPr/>
          <p:nvPr userDrawn="1"/>
        </p:nvSpPr>
        <p:spPr>
          <a:xfrm>
            <a:off x="-38107" y="5486399"/>
            <a:ext cx="12230108" cy="13873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5D9EF5-9152-9347-A77F-C8ECDC487E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160" y="5187039"/>
            <a:ext cx="3060516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38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AB30F7-443F-5B48-9A5D-0E56B0A7E2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2509" y="1371602"/>
            <a:ext cx="5051153" cy="1139371"/>
          </a:xfrm>
        </p:spPr>
        <p:txBody>
          <a:bodyPr tIns="0" rIns="0" bIns="0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30" y="533401"/>
            <a:ext cx="5051152" cy="838200"/>
          </a:xfrm>
        </p:spPr>
        <p:txBody>
          <a:bodyPr rIns="0"/>
          <a:lstStyle>
            <a:lvl1pPr algn="r">
              <a:lnSpc>
                <a:spcPct val="110000"/>
              </a:lnSpc>
              <a:defRPr sz="44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2510" y="-8753"/>
            <a:ext cx="5051152" cy="542153"/>
          </a:xfrm>
        </p:spPr>
        <p:txBody>
          <a:bodyPr rIns="0" bIns="0" anchor="b" anchorCtr="0"/>
          <a:lstStyle>
            <a:lvl1pPr marL="0" indent="0" algn="r">
              <a:buNone/>
              <a:defRPr sz="1300" b="0" i="0" spc="0" baseline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3000E-C87B-1E4A-856F-130946A6C3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96935" y="3365500"/>
            <a:ext cx="2745647" cy="402771"/>
          </a:xfrm>
        </p:spPr>
        <p:txBody>
          <a:bodyPr rIns="0" bIns="0" anchor="b" anchorCtr="0"/>
          <a:lstStyle>
            <a:lvl1pPr marL="0" indent="0" algn="r">
              <a:buNone/>
              <a:defRPr sz="1600" b="0" i="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Click to add theme, slogan, date or author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34F857-951B-B24B-8415-72CE90D89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-13510"/>
          <a:stretch/>
        </p:blipFill>
        <p:spPr>
          <a:xfrm>
            <a:off x="6096001" y="2694532"/>
            <a:ext cx="1642129" cy="14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32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271D60-194E-DF44-9896-C5276BA488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3E5D00-9E49-8944-8691-376AF4DB63F5}"/>
              </a:ext>
            </a:extLst>
          </p:cNvPr>
          <p:cNvSpPr/>
          <p:nvPr userDrawn="1"/>
        </p:nvSpPr>
        <p:spPr>
          <a:xfrm>
            <a:off x="6096001" y="0"/>
            <a:ext cx="6096001" cy="4114800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5000">
                <a:srgbClr val="05CFFF">
                  <a:lumMod val="99000"/>
                </a:srgbClr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1429" y="1371602"/>
            <a:ext cx="5051152" cy="1139371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29" y="533401"/>
            <a:ext cx="5051152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1430" y="-8753"/>
            <a:ext cx="5051152" cy="542153"/>
          </a:xfrm>
        </p:spPr>
        <p:txBody>
          <a:bodyPr rIns="0" bIns="0" anchor="b" anchorCtr="0"/>
          <a:lstStyle>
            <a:lvl1pPr marL="0" indent="0" algn="l">
              <a:buNone/>
              <a:defRPr sz="1400" b="0" i="0" spc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6BF62C2-06A4-6A45-B3BF-93C1C0824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5475" y="2595980"/>
            <a:ext cx="3060517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7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gradient large t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3E5D00-9E49-8944-8691-376AF4DB63F5}"/>
              </a:ext>
            </a:extLst>
          </p:cNvPr>
          <p:cNvSpPr/>
          <p:nvPr userDrawn="1"/>
        </p:nvSpPr>
        <p:spPr>
          <a:xfrm>
            <a:off x="2018239" y="0"/>
            <a:ext cx="10173762" cy="5486400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5000">
                <a:srgbClr val="05CFFF">
                  <a:lumMod val="99000"/>
                </a:srgbClr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41717" y="1371601"/>
            <a:ext cx="8189364" cy="1371599"/>
          </a:xfrm>
        </p:spPr>
        <p:txBody>
          <a:bodyPr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1717" y="533401"/>
            <a:ext cx="8189364" cy="838200"/>
          </a:xfrm>
        </p:spPr>
        <p:txBody>
          <a:bodyPr rIns="0"/>
          <a:lstStyle>
            <a:lvl1pPr algn="l">
              <a:lnSpc>
                <a:spcPct val="11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718" y="-8753"/>
            <a:ext cx="6523757" cy="542153"/>
          </a:xfrm>
        </p:spPr>
        <p:txBody>
          <a:bodyPr rIns="0" bIns="0" anchor="b" anchorCtr="0"/>
          <a:lstStyle>
            <a:lvl1pPr marL="0" indent="0" algn="l">
              <a:buNone/>
              <a:defRPr sz="1300" b="0" i="0" spc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6BF62C2-06A4-6A45-B3BF-93C1C0824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5475" y="3856068"/>
            <a:ext cx="3060517" cy="1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99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title interna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51C2D3-854F-9647-AC81-AD92E36B6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5000">
                <a:srgbClr val="05CFFF">
                  <a:lumMod val="99000"/>
                </a:srgbClr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71889" y="1327741"/>
            <a:ext cx="4161774" cy="1139371"/>
          </a:xfrm>
        </p:spPr>
        <p:txBody>
          <a:bodyPr tIns="0" rIns="0" bIns="0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300" b="0" i="0" kern="800" spc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30" y="522061"/>
            <a:ext cx="5051152" cy="785586"/>
          </a:xfrm>
        </p:spPr>
        <p:txBody>
          <a:bodyPr rIns="0"/>
          <a:lstStyle>
            <a:lvl1pPr algn="r">
              <a:lnSpc>
                <a:spcPct val="11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D26023-289C-3046-9B94-E25045B04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1430" y="-20093"/>
            <a:ext cx="5042233" cy="542153"/>
          </a:xfrm>
        </p:spPr>
        <p:txBody>
          <a:bodyPr rIns="0" bIns="0" anchor="b" anchorCtr="0"/>
          <a:lstStyle>
            <a:lvl1pPr marL="0" indent="0" algn="r">
              <a:buNone/>
              <a:defRPr sz="1400" b="0" i="0" spc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 dirty="0"/>
              <a:t>Click to add signpost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3000E-C87B-1E4A-856F-130946A6C3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06685" y="3172692"/>
            <a:ext cx="2535897" cy="595579"/>
          </a:xfrm>
        </p:spPr>
        <p:txBody>
          <a:bodyPr rIns="0" bIns="0" anchor="b" anchorCtr="0"/>
          <a:lstStyle>
            <a:lvl1pPr marL="0" indent="0" algn="r">
              <a:buNone/>
              <a:defRPr sz="1600" b="0" i="0" spc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Click to add theme, slogan, date or author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C98F0C9-27BD-1E47-ACD0-98621FD79E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445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88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berty mosaic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9A1D8-8D79-B949-93F1-8361ABDBE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5827" y="0"/>
            <a:ext cx="407617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2065" y="533401"/>
            <a:ext cx="3060516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/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F7369-685D-9242-B4AE-F9B1EDB0D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2673" y="1638300"/>
            <a:ext cx="3059909" cy="451802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200"/>
              </a:spcAft>
              <a:buFont typeface="+mj-lt"/>
              <a:buAutoNum type="arabicPeriod"/>
              <a:defRPr sz="800" b="0" i="0" spc="10" baseline="0"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800" b="0" i="0" spc="10" baseline="0"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800" b="0" i="0" spc="10" baseline="0"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800" b="0" i="0" spc="10" baseline="0">
                <a:latin typeface="Poppins Light" pitchFamily="2" charset="77"/>
                <a:cs typeface="Poppins Light" pitchFamily="2" charset="77"/>
              </a:defRPr>
            </a:lvl4pPr>
            <a:lvl5pPr>
              <a:defRPr sz="800" b="0" i="0" spc="1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E85405-477E-A949-AAC3-DD36D7C0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4CD50E-2166-BF43-83BD-48063D0F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8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4834" y="547915"/>
            <a:ext cx="7337748" cy="947057"/>
          </a:xfrm>
        </p:spPr>
        <p:txBody>
          <a:bodyPr rIns="0"/>
          <a:lstStyle>
            <a:lvl1pPr algn="r">
              <a:lnSpc>
                <a:spcPct val="110000"/>
              </a:lnSpc>
              <a:defRPr sz="4000" b="0"/>
            </a:lvl1pPr>
          </a:lstStyle>
          <a:p>
            <a:r>
              <a:rPr lang="en-US" dirty="0"/>
              <a:t>Click to add section heading</a:t>
            </a:r>
          </a:p>
        </p:txBody>
      </p:sp>
      <p:pic>
        <p:nvPicPr>
          <p:cNvPr id="15" name="Picture 14" descr="Liberty_Logo_Symbol_Crop_RGB.emf">
            <a:extLst>
              <a:ext uri="{FF2B5EF4-FFF2-40B4-BE49-F238E27FC236}">
                <a16:creationId xmlns:a16="http://schemas.microsoft.com/office/drawing/2014/main" id="{BAFFE22E-6032-9E4C-A058-1CD2AF24EC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7084"/>
            <a:ext cx="5482344" cy="54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14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6F83D4-4BC1-1D44-AC75-6AE853F34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5827" y="0"/>
            <a:ext cx="407617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2065" y="533401"/>
            <a:ext cx="3060516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/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F7369-685D-9242-B4AE-F9B1EDB0D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2673" y="1638301"/>
            <a:ext cx="3059909" cy="331311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defRPr sz="1400" b="0" i="0" baseline="0"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1400" b="0" i="0" baseline="0"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1400" b="0" i="0" baseline="0"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1400" b="0" i="0" baseline="0">
                <a:latin typeface="Poppins Light" pitchFamily="2" charset="77"/>
                <a:cs typeface="Poppins Light" pitchFamily="2" charset="77"/>
              </a:defRPr>
            </a:lvl4pPr>
            <a:lvl5pPr>
              <a:defRPr sz="1400" b="0" i="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DAB37D-D9F9-664E-99C2-DA896734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0141" y="6324600"/>
            <a:ext cx="28389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ADFF2E-F375-0240-BB63-3D536CF1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717" y="6324601"/>
            <a:ext cx="36286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2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saic agenda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221B9F-0806-EC4D-A5BD-9AB6499EEB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5827" y="0"/>
            <a:ext cx="407617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2065" y="533401"/>
            <a:ext cx="3060516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F7369-685D-9242-B4AE-F9B1EDB0D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2673" y="1638301"/>
            <a:ext cx="3059909" cy="331311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defRPr sz="1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DAB37D-D9F9-664E-99C2-DA896734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0141" y="6324600"/>
            <a:ext cx="28389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ADFF2E-F375-0240-BB63-3D536CF1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717" y="6324601"/>
            <a:ext cx="36286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874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agenda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EF64B5-E6B6-4D40-AA0E-010DCDC590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115826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7ABF78E-DF2D-264B-B8F6-2B92B3E2C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2065" y="533401"/>
            <a:ext cx="3060516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/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E6400BC-7F31-7E43-A9B3-408B43C20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2673" y="1638301"/>
            <a:ext cx="3059909" cy="331311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defRPr sz="1400" b="0" i="0" baseline="0"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1400" b="0" i="0" baseline="0"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1400" b="0" i="0" baseline="0"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1400" b="0" i="0" baseline="0">
                <a:latin typeface="Poppins Light" pitchFamily="2" charset="77"/>
                <a:cs typeface="Poppins Light" pitchFamily="2" charset="77"/>
              </a:defRPr>
            </a:lvl4pPr>
            <a:lvl5pPr>
              <a:defRPr sz="1400" b="0" i="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650B9BF-CD15-5F4C-AD3C-75D0D267A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0141" y="6324600"/>
            <a:ext cx="28389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091F2B2-8D3D-5D45-B534-D0195F25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717" y="6324601"/>
            <a:ext cx="36286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3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agenda col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5827" y="0"/>
            <a:ext cx="407617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2065" y="533401"/>
            <a:ext cx="3060516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EF64B5-E6B6-4D40-AA0E-010DCDC590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115826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768F0CF-3AE1-0042-BE1D-8D4F2226D0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2673" y="1638301"/>
            <a:ext cx="3059909" cy="331311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  <a:defRPr sz="1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14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D6C445E-2528-D84C-8417-61532C37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3208" y="6324600"/>
            <a:ext cx="2825903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87C2C74-D827-094E-B244-D18F7589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00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agend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5827" y="0"/>
            <a:ext cx="407617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2065" y="533401"/>
            <a:ext cx="3060516" cy="838200"/>
          </a:xfrm>
        </p:spPr>
        <p:txBody>
          <a:bodyPr rIns="0"/>
          <a:lstStyle>
            <a:lvl1pPr algn="l">
              <a:lnSpc>
                <a:spcPct val="110000"/>
              </a:lnSpc>
              <a:defRPr sz="2400" b="0"/>
            </a:lvl1pPr>
          </a:lstStyle>
          <a:p>
            <a:r>
              <a:rPr lang="en-US" dirty="0"/>
              <a:t>Add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F7369-685D-9242-B4AE-F9B1EDB0D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2673" y="1638300"/>
            <a:ext cx="3059909" cy="4518023"/>
          </a:xfrm>
        </p:spPr>
        <p:txBody>
          <a:bodyPr/>
          <a:lstStyle>
            <a:lvl1pPr marL="216000" indent="-216000">
              <a:spcBef>
                <a:spcPts val="800"/>
              </a:spcBef>
              <a:spcAft>
                <a:spcPts val="200"/>
              </a:spcAft>
              <a:buFont typeface="+mj-lt"/>
              <a:buAutoNum type="arabicPeriod"/>
              <a:defRPr sz="800" b="0" i="0" spc="10" baseline="0">
                <a:latin typeface="Poppins Medium" pitchFamily="2" charset="77"/>
                <a:cs typeface="Poppins Medium" pitchFamily="2" charset="77"/>
              </a:defRPr>
            </a:lvl1pPr>
            <a:lvl2pPr marL="216000" indent="0">
              <a:buNone/>
              <a:defRPr sz="800" b="0" i="0" spc="10" baseline="0">
                <a:latin typeface="Poppins Light" pitchFamily="2" charset="77"/>
                <a:cs typeface="Poppins Light" pitchFamily="2" charset="77"/>
              </a:defRPr>
            </a:lvl2pPr>
            <a:lvl3pPr marL="648000" indent="-216000">
              <a:defRPr sz="800" b="0" i="0" spc="10" baseline="0">
                <a:latin typeface="Poppins Light" pitchFamily="2" charset="77"/>
                <a:cs typeface="Poppins Light" pitchFamily="2" charset="77"/>
              </a:defRPr>
            </a:lvl3pPr>
            <a:lvl4pPr marL="864000" indent="-216000">
              <a:defRPr sz="800" b="0" i="0" spc="10" baseline="0">
                <a:latin typeface="Poppins Light" pitchFamily="2" charset="77"/>
                <a:cs typeface="Poppins Light" pitchFamily="2" charset="77"/>
              </a:defRPr>
            </a:lvl4pPr>
            <a:lvl5pPr>
              <a:defRPr sz="800" b="0" i="0" spc="1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E85405-477E-A949-AAC3-DD36D7C0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3208" y="6324600"/>
            <a:ext cx="2825903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4CD50E-2166-BF43-83BD-48063D0F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EF64B5-E6B6-4D40-AA0E-010DCDC590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115826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178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CCAD56-7E51-6C43-ADD5-0C346A4F2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5000">
                <a:srgbClr val="05CFFF">
                  <a:lumMod val="99000"/>
                </a:srgbClr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1497" y="522061"/>
            <a:ext cx="4051085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693A150-2F79-C34F-8183-02309B19D6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445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17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31E7DC-ADBF-8449-8202-207915A4D0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0479" y="533401"/>
            <a:ext cx="3222103" cy="838200"/>
          </a:xfrm>
        </p:spPr>
        <p:txBody>
          <a:bodyPr rIns="0"/>
          <a:lstStyle>
            <a:lvl1pPr algn="r">
              <a:lnSpc>
                <a:spcPct val="110000"/>
              </a:lnSpc>
              <a:defRPr sz="3000" b="0"/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8ABD772-D28F-C242-8A16-C8B5D4E3B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-13510"/>
          <a:stretch/>
        </p:blipFill>
        <p:spPr>
          <a:xfrm>
            <a:off x="6096001" y="2694532"/>
            <a:ext cx="1642129" cy="14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805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F81302-1730-A841-AC22-3872B5C9F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" y="0"/>
            <a:ext cx="12189078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0479" y="533401"/>
            <a:ext cx="3222103" cy="838200"/>
          </a:xfrm>
        </p:spPr>
        <p:txBody>
          <a:bodyPr rIns="0"/>
          <a:lstStyle>
            <a:lvl1pPr algn="r">
              <a:lnSpc>
                <a:spcPct val="110000"/>
              </a:lnSpc>
              <a:defRPr sz="3000" b="0"/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8ABD772-D28F-C242-8A16-C8B5D4E3B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-13510"/>
          <a:stretch/>
        </p:blipFill>
        <p:spPr>
          <a:xfrm>
            <a:off x="6096001" y="2694532"/>
            <a:ext cx="1642129" cy="14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16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D10ACF-B442-954C-80E1-C5D5CD43A1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1497" y="522061"/>
            <a:ext cx="4051085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EA2BFC9-7C21-9D4A-839A-8C74F56EB0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445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18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D58E8-F28B-9942-895C-4C9C803DF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" y="0"/>
            <a:ext cx="12189078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1497" y="522061"/>
            <a:ext cx="4051085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9B4999-57EA-324F-8ACB-8FE7E3947B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445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5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agenda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2" y="1669143"/>
            <a:ext cx="10099129" cy="4228420"/>
          </a:xfrm>
        </p:spPr>
        <p:txBody>
          <a:bodyPr/>
          <a:lstStyle>
            <a:lvl1pPr marL="360000" indent="-360000">
              <a:lnSpc>
                <a:spcPct val="120000"/>
              </a:lnSpc>
              <a:spcBef>
                <a:spcPts val="8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rabicPeriod"/>
              <a:defRPr sz="1800" b="1" i="0" kern="1000" spc="4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720000" indent="-36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kern="1000" spc="40" baseline="0"/>
            </a:lvl2pPr>
            <a:lvl3pPr marL="1080000" indent="-36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kern="1000" spc="40" baseline="0"/>
            </a:lvl3pPr>
            <a:lvl4pPr marL="1080000" indent="-36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kern="1000" spc="40" baseline="0"/>
            </a:lvl4pPr>
            <a:lvl5pPr marL="1080000" indent="-36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800" kern="1000" spc="40" baseline="0"/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7F2F75-13CD-BD4C-8FD6-560A3D21C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28129" y="6324600"/>
            <a:ext cx="3860800" cy="365125"/>
          </a:xfrm>
          <a:prstGeom prst="rect">
            <a:avLst/>
          </a:prstGeom>
        </p:spPr>
        <p:txBody>
          <a:bodyPr vert="horz" lIns="36000" tIns="0" rIns="36000" bIns="0" rtlCol="0" anchor="ctr"/>
          <a:lstStyle>
            <a:lvl1pPr algn="r">
              <a:defRPr sz="10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sz="1000" dirty="0"/>
              <a:t>Liberty PPT template V3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A27BB1-8FE5-B444-95C2-EEE2433B9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8929" y="6324601"/>
            <a:ext cx="49347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432764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525DFD-7CF7-6346-98BA-EE1C82CA2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" y="0"/>
            <a:ext cx="12189078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solidFill>
            <a:srgbClr val="93E8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1497" y="522061"/>
            <a:ext cx="4051085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323834-5227-3D4F-B088-7D57F3A3B6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445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1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5975C-CB12-C34C-96B8-1012C73EC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2"/>
            <a:ext cx="12192000" cy="68569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1497" y="522061"/>
            <a:ext cx="4051085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5672F44-23E4-5F47-AD9A-5D8C25B97E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445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0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D2B6E-EE68-A94F-BBE7-EEE7D43C7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" y="0"/>
            <a:ext cx="12189078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1497" y="522061"/>
            <a:ext cx="4051085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0035F1-918D-0641-AFF7-F8B72FC035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445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05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osaic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64D56-BD1D-D145-A05F-E8C293969B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786"/>
            <a:ext cx="12192000" cy="685621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5999" y="0"/>
            <a:ext cx="6096001" cy="4114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B38DCF-1AFD-7045-B415-5725F56B6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1497" y="522061"/>
            <a:ext cx="4051085" cy="785586"/>
          </a:xfrm>
        </p:spPr>
        <p:txBody>
          <a:bodyPr rIns="0"/>
          <a:lstStyle>
            <a:lvl1pPr algn="r">
              <a:lnSpc>
                <a:spcPct val="11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90F597E-90F7-A241-9D54-E64914C458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4456" y="2505603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52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E98F1A-D3EE-1D47-B2B7-B0520B93C9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92000" cy="613775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Click to add full page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F27F0A-C2B7-2E4D-8730-C6BAD1DE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839BFE-9FD2-4541-A8D5-7CA8D266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34236263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2" y="533400"/>
            <a:ext cx="7079870" cy="1086756"/>
          </a:xfrm>
        </p:spPr>
        <p:txBody>
          <a:bodyPr wrap="square"/>
          <a:lstStyle>
            <a:lvl1pPr algn="l">
              <a:lnSpc>
                <a:spcPct val="110000"/>
              </a:lnSpc>
              <a:defRPr sz="280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EC1B9C-EAFD-AB42-A594-59D1344F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9DDE810-2337-6B41-B6C9-DA3EFDCAB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10431924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2" y="533400"/>
            <a:ext cx="7079870" cy="1086756"/>
          </a:xfrm>
        </p:spPr>
        <p:txBody>
          <a:bodyPr wrap="square"/>
          <a:lstStyle>
            <a:lvl1pPr algn="l">
              <a:lnSpc>
                <a:spcPct val="110000"/>
              </a:lnSpc>
              <a:defRPr sz="280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2" y="2191657"/>
            <a:ext cx="10099129" cy="3705906"/>
          </a:xfrm>
        </p:spPr>
        <p:txBody>
          <a:bodyPr/>
          <a:lstStyle>
            <a:lvl1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 sz="2000" b="0" i="0" kern="1000" spc="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0" baseline="0"/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0" baseline="0"/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0" baseline="0"/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0" baseline="0"/>
            </a:lvl5pPr>
          </a:lstStyle>
          <a:p>
            <a:pPr lvl="0"/>
            <a:r>
              <a:rPr lang="en-US" dirty="0"/>
              <a:t>Click to add presentation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DBD099-F4B4-514C-BACC-5030077B29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951" y="1620157"/>
            <a:ext cx="6888156" cy="44087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impact heading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6EEFF5A-9054-B84F-B2FE-6CEF7E737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B357517-0991-3441-8ABF-412FB3CE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32399825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2" y="1669143"/>
            <a:ext cx="10099129" cy="4228420"/>
          </a:xfrm>
        </p:spPr>
        <p:txBody>
          <a:bodyPr/>
          <a:lstStyle>
            <a:lvl1pPr>
              <a:lnSpc>
                <a:spcPct val="120000"/>
              </a:lnSpc>
              <a:spcBef>
                <a:spcPts val="1400"/>
              </a:spcBef>
              <a:spcAft>
                <a:spcPts val="500"/>
              </a:spcAft>
              <a:defRPr sz="2000" b="0" i="0" kern="1000" spc="4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5pPr>
          </a:lstStyle>
          <a:p>
            <a:pPr lvl="0"/>
            <a:r>
              <a:rPr lang="en-US" dirty="0"/>
              <a:t>Click to add presentation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DB4829F-35BF-2543-A326-245307FE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3A372E3-478C-DD4F-A61E-06CA51F44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4221490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2" y="1669143"/>
            <a:ext cx="10099129" cy="4228420"/>
          </a:xfrm>
        </p:spPr>
        <p:txBody>
          <a:bodyPr/>
          <a:lstStyle>
            <a:lvl1pPr>
              <a:lnSpc>
                <a:spcPct val="120000"/>
              </a:lnSpc>
              <a:spcBef>
                <a:spcPts val="700"/>
              </a:spcBef>
              <a:spcAft>
                <a:spcPts val="500"/>
              </a:spcAft>
              <a:defRPr sz="2000" b="0" i="0" kern="1000" spc="4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000" kern="1000" spc="40" baseline="0"/>
            </a:lvl5pPr>
          </a:lstStyle>
          <a:p>
            <a:pPr lvl="0"/>
            <a:r>
              <a:rPr lang="en-US" dirty="0"/>
              <a:t>Click to add presentation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3931DD-D4BD-D94E-9C3B-BD0E2E5A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EE1EBF8-EE9E-884A-9BED-6B854E27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2121646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8CB065-CB88-864D-B204-B2EE5FA2479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59245" y="1669143"/>
            <a:ext cx="4783338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4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ABC45D-4116-3340-BF22-6ED8BA40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2A69452-A16A-A446-8E6C-7CC3191E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D030C-AA2B-3B42-BB50-642851461A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023" y="1668464"/>
            <a:ext cx="4687521" cy="321468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88000" indent="-288000">
              <a:spcBef>
                <a:spcPts val="50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576000">
              <a:spcAft>
                <a:spcPts val="500"/>
              </a:spcAft>
              <a:defRPr/>
            </a:lvl3pPr>
            <a:lvl4pPr marL="864000">
              <a:spcAft>
                <a:spcPts val="500"/>
              </a:spcAft>
              <a:defRPr/>
            </a:lvl4pPr>
            <a:lvl5pPr marL="1152000">
              <a:spcAft>
                <a:spcPts val="5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8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88041D-1DE1-F943-A990-98CD0591FB5B}"/>
              </a:ext>
            </a:extLst>
          </p:cNvPr>
          <p:cNvSpPr/>
          <p:nvPr userDrawn="1"/>
        </p:nvSpPr>
        <p:spPr>
          <a:xfrm>
            <a:off x="0" y="1"/>
            <a:ext cx="12192127" cy="6857999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4000">
                <a:srgbClr val="05CFFF"/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2" y="486139"/>
            <a:ext cx="9603701" cy="2073876"/>
          </a:xfrm>
        </p:spPr>
        <p:txBody>
          <a:bodyPr wrap="square"/>
          <a:lstStyle>
            <a:lvl1pPr algn="l">
              <a:lnSpc>
                <a:spcPct val="1100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18008C-9593-594F-B02B-07F9DAD2A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720" y="5120030"/>
            <a:ext cx="2461779" cy="144273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C63E9A-DE6C-AE44-9BBD-FC0660E8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85A790-9217-4744-BA22-48CF227A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6465824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3" y="1669143"/>
            <a:ext cx="6059477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5F8B07-2D86-454E-8442-B1AE6309D0F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59245" y="1669143"/>
            <a:ext cx="4783338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4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AC8825-5FC1-0E4E-841C-660BC409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3F449A2-3A31-A44C-8D4D-461E99CE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4247121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9FE81D-F286-D24C-A3CF-C10D3154BBB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59245" y="1669143"/>
            <a:ext cx="4783338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4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3D3F856-C513-0945-AF13-95EB9EB7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5FEA5BA-02EF-3146-8FE8-19A0EB5C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82F5B68-3DB1-5944-9B9F-219A33352E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023" y="1668463"/>
            <a:ext cx="6050529" cy="409849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88000" indent="-288000">
              <a:spcBef>
                <a:spcPts val="90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576000">
              <a:spcAft>
                <a:spcPts val="500"/>
              </a:spcAft>
              <a:defRPr/>
            </a:lvl3pPr>
            <a:lvl4pPr marL="864000">
              <a:spcAft>
                <a:spcPts val="500"/>
              </a:spcAft>
              <a:defRPr/>
            </a:lvl4pPr>
            <a:lvl5pPr marL="1152000">
              <a:spcAft>
                <a:spcPts val="5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04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3" y="1669143"/>
            <a:ext cx="6059477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989316-A738-AD41-85BD-B91BB29DBB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59245" y="1669143"/>
            <a:ext cx="4783338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4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426E52-01B5-8D40-9982-69CE80E6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70D5E4-56DD-304E-975C-6991A7BC8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4984343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3105" y="1669143"/>
            <a:ext cx="6059477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CFD64-104D-A74B-9332-5600FA82F92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953" y="1640910"/>
            <a:ext cx="3772881" cy="1788091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2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display themed intro or summary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B6BA73-3EDE-E746-9318-ECE1F1DA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175DF81-9590-BB40-AB03-DF5D5F9D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21051432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3105" y="1669143"/>
            <a:ext cx="6059477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CFD64-104D-A74B-9332-5600FA82F92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953" y="1640910"/>
            <a:ext cx="3772881" cy="1788091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2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display themed intro or summary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49F48E-B2CF-2E49-B992-D0571F0D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1BA1DB1-5D69-0B40-9AF5-0786F7E3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537588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3105" y="1669143"/>
            <a:ext cx="6059477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CFD64-104D-A74B-9332-5600FA82F92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953" y="1640910"/>
            <a:ext cx="3772881" cy="1788091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2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display themed intro or summary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93588D-1539-B342-9B49-82CF18B3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6AAB2A1-8172-914A-AD4A-5C5C44A9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885863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4763740" cy="1135743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C26287D-A047-7A41-8C2F-72CBEC7859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"/>
            <a:ext cx="6096001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1B181B-E626-5349-8319-555F9B9A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E46AD21-9F1C-C94E-8DC2-38FCC438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5EF2A1-96E1-A943-B47C-FAD6236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023" y="1668463"/>
            <a:ext cx="4687521" cy="386989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88000" indent="-2880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576000">
              <a:spcAft>
                <a:spcPts val="500"/>
              </a:spcAft>
              <a:defRPr/>
            </a:lvl3pPr>
            <a:lvl4pPr marL="864000">
              <a:spcAft>
                <a:spcPts val="500"/>
              </a:spcAft>
              <a:defRPr/>
            </a:lvl4pPr>
            <a:lvl5pPr marL="1152000">
              <a:spcAft>
                <a:spcPts val="5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1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4763740" cy="1135743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C26287D-A047-7A41-8C2F-72CBEC7859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"/>
            <a:ext cx="6096001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1B181B-E626-5349-8319-555F9B9A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E46AD21-9F1C-C94E-8DC2-38FCC438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2AB140-C0F0-E94F-AAE5-AE7E86E845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1953" y="1669143"/>
            <a:ext cx="4763740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990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1430" y="533400"/>
            <a:ext cx="5051152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48A9B1-DE6C-B545-8EAA-69D8E1A7DB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6096001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D8E4EA-83DC-9F4A-8BA0-1AB6C677B9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1430" y="1669143"/>
            <a:ext cx="5051152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000"/>
              </a:spcBef>
              <a:spcAft>
                <a:spcPts val="7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C18ED8-1DCD-3E4E-B8CE-D6E3B09B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EB2830F-FE8E-9449-BC0A-D29F5B69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23916040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lay copy mosa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6096001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9526BCA-2865-8B40-AC0E-12B6254B7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429" y="533400"/>
            <a:ext cx="4612888" cy="2046514"/>
          </a:xfrm>
          <a:solidFill>
            <a:schemeClr val="bg1"/>
          </a:solidFill>
        </p:spPr>
        <p:txBody>
          <a:bodyPr rIns="0"/>
          <a:lstStyle>
            <a:lvl1pPr algn="l">
              <a:lnSpc>
                <a:spcPct val="110000"/>
              </a:lnSpc>
              <a:defRPr sz="28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1A9F1F-FFED-624F-8FC6-0CBBDDC91E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1430" y="1669143"/>
            <a:ext cx="5051152" cy="4228420"/>
          </a:xfr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tabLst/>
              <a:defRPr sz="16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504000" indent="-252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600" kern="900" spc="30" baseline="0"/>
            </a:lvl2pPr>
            <a:lvl3pPr marL="756000" indent="-252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600" kern="900" spc="30" baseline="0"/>
            </a:lvl3pPr>
            <a:lvl4pPr marL="1008000" indent="-252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600" kern="900" spc="30" baseline="0"/>
            </a:lvl4pPr>
            <a:lvl5pPr marL="1260000" indent="-252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600" kern="900" spc="30" baseline="0"/>
            </a:lvl5pPr>
          </a:lstStyle>
          <a:p>
            <a:pPr lvl="0"/>
            <a:r>
              <a:rPr lang="en-US" dirty="0"/>
              <a:t>Click to add display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0CA911-7D8E-434E-990B-1A78F33B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80401C-4369-3644-ADEC-5614C054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9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end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iberty_Logo_Symbol_Crop_RGB.emf">
            <a:extLst>
              <a:ext uri="{FF2B5EF4-FFF2-40B4-BE49-F238E27FC236}">
                <a16:creationId xmlns:a16="http://schemas.microsoft.com/office/drawing/2014/main" id="{BAFFE22E-6032-9E4C-A058-1CD2AF24EC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7084"/>
            <a:ext cx="5482344" cy="5480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A3F92F-CDAF-4943-9E2F-90EDBF5F8759}"/>
              </a:ext>
            </a:extLst>
          </p:cNvPr>
          <p:cNvSpPr txBox="1"/>
          <p:nvPr userDrawn="1"/>
        </p:nvSpPr>
        <p:spPr>
          <a:xfrm>
            <a:off x="5482344" y="437972"/>
            <a:ext cx="6326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Stay safe</a:t>
            </a:r>
          </a:p>
        </p:txBody>
      </p:sp>
    </p:spTree>
    <p:extLst>
      <p:ext uri="{BB962C8B-B14F-4D97-AF65-F5344CB8AC3E}">
        <p14:creationId xmlns:p14="http://schemas.microsoft.com/office/powerpoint/2010/main" val="323816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3" y="1669143"/>
            <a:ext cx="3506112" cy="42284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buNone/>
              <a:tabLst/>
              <a:defRPr sz="1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2053CB-A213-A547-8C43-9C75397C4E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22300" y="1669143"/>
            <a:ext cx="7337748" cy="4228420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78C0E1-9434-6B40-9591-5CB5F559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229FF11-D832-A64F-9A50-8243A8317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3231609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3" y="1669143"/>
            <a:ext cx="3506112" cy="2978013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800"/>
              </a:spcBef>
              <a:spcAft>
                <a:spcPts val="5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2pPr>
            <a:lvl3pPr marL="648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F30119-9F8F-D245-91BA-BB9DEAA48C1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31953" y="5188858"/>
            <a:ext cx="3506112" cy="915759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800"/>
              </a:spcBef>
              <a:spcAft>
                <a:spcPts val="400"/>
              </a:spcAft>
              <a:buNone/>
              <a:tabLst/>
              <a:defRPr sz="16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2pPr>
            <a:lvl3pPr marL="43200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impact or summary copy</a:t>
            </a:r>
          </a:p>
          <a:p>
            <a:pPr lvl="2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9C66753-DEB1-1D4E-9B4D-DAE0BE59F2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22300" y="1669143"/>
            <a:ext cx="7337748" cy="4228420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33F082-AB7B-9344-9A34-20239A93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C986A3D-63AD-6F4F-AC38-C5A6E377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20505312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3" y="1669143"/>
            <a:ext cx="3506112" cy="3140852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800"/>
              </a:spcBef>
              <a:spcAft>
                <a:spcPts val="500"/>
              </a:spcAft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2pPr>
            <a:lvl3pPr marL="648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CE64E1-FF9B-6043-BB30-B52ECAA913D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31953" y="5188858"/>
            <a:ext cx="3506112" cy="915759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800"/>
              </a:spcBef>
              <a:spcAft>
                <a:spcPts val="400"/>
              </a:spcAft>
              <a:buNone/>
              <a:tabLst/>
              <a:defRPr sz="16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2pPr>
            <a:lvl3pPr marL="43200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impact or summary copy</a:t>
            </a:r>
          </a:p>
          <a:p>
            <a:pPr lvl="2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6CDA37-6555-9349-A212-4DFE2EF956D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22300" y="1669143"/>
            <a:ext cx="7337748" cy="4228420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53EA46-1A67-C041-8943-740C83088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5746A64-B1B8-F345-9601-5E3DBBC2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1317182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3" y="1669143"/>
            <a:ext cx="3506112" cy="4228420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8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06C11A-CBE9-9748-8BFB-9F93327A51F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22300" y="1669143"/>
            <a:ext cx="7337748" cy="4228420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5EE589-3DB7-C14C-9A59-70B696F23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25CCAD-E795-2748-9457-F7762AE43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34414455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8C255E-79E6-1A4D-A2CB-364F7A5AE1B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96001" y="1638300"/>
            <a:ext cx="5546580" cy="4073568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5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 or supporting material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64B749-C4A9-3C46-BA03-BD8F57E87FD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954" y="1640909"/>
            <a:ext cx="4417116" cy="3169086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8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summary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6A8FFA-085B-5D44-89FA-78B98156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B368D07-53BE-EF42-84CE-BF10D778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16367223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with intr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64B749-C4A9-3C46-BA03-BD8F57E87FD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953" y="1640910"/>
            <a:ext cx="4379529" cy="1788091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8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summary copy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1E8EE26-18E1-D04E-B2B3-BEF045E34D4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96001" y="1638300"/>
            <a:ext cx="5546580" cy="4073568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5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 or supporting material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AC3640-9B45-2F44-AB20-16B4CF4D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B8D4A02-E3EE-EA4C-B0CE-9FE06F96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25217675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7518" y="2743200"/>
            <a:ext cx="2443213" cy="3154363"/>
          </a:xfrm>
        </p:spPr>
        <p:txBody>
          <a:bodyPr/>
          <a:lstStyle>
            <a:lvl1pPr marL="216000" indent="-216000" algn="ctr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6A6B05-5792-794C-90CD-D538648D424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848834" y="2743200"/>
            <a:ext cx="2443213" cy="3154363"/>
          </a:xfrm>
        </p:spPr>
        <p:txBody>
          <a:bodyPr/>
          <a:lstStyle>
            <a:lvl1pPr marL="216000" indent="-216000" algn="ctr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C7F5137-22CD-544A-B5FD-33A644842DE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670268" y="2743200"/>
            <a:ext cx="2443213" cy="3154363"/>
          </a:xfrm>
        </p:spPr>
        <p:txBody>
          <a:bodyPr/>
          <a:lstStyle>
            <a:lvl1pPr marL="216000" indent="-216000" algn="ctr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2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94D54B8-508A-3941-A820-AF4A1610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D3EA777-1D57-E14D-8518-C6FFB198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777678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copy 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3" y="2743200"/>
            <a:ext cx="3289481" cy="315436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buNone/>
              <a:tabLst/>
              <a:defRPr sz="1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8C255E-79E6-1A4D-A2CB-364F7A5AE1B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5799" y="2743200"/>
            <a:ext cx="3289481" cy="315436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buNone/>
              <a:tabLst/>
              <a:defRPr sz="1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FD17A8-9244-4E43-A841-498A9056C16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337701" y="2743200"/>
            <a:ext cx="3289481" cy="315436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buNone/>
              <a:tabLst/>
              <a:defRPr sz="12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copy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64B749-C4A9-3C46-BA03-BD8F57E87FD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31954" y="1640910"/>
            <a:ext cx="8841500" cy="964505"/>
          </a:xfrm>
        </p:spPr>
        <p:txBody>
          <a:bodyPr/>
          <a:lstStyle>
            <a:lvl1pPr marL="216000" indent="-2160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tabLst/>
              <a:defRPr sz="18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2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screen themed intro or summary copy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800CF8-2A1C-8547-A75D-F2F356F2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CD9BB8D-0401-CF4D-97E0-7E6933ED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38531203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48A9B1-DE6C-B545-8EAA-69D8E1A7DB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1"/>
            <a:ext cx="8115826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A785671-12D4-134E-894E-1FF5DFA15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0367" y="2628900"/>
            <a:ext cx="3042215" cy="3057022"/>
          </a:xfrm>
        </p:spPr>
        <p:txBody>
          <a:bodyPr tIns="0" rIns="0" bIns="0" anchor="b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screen long secondary copy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E525636F-A201-3C41-9BF9-FE7C8BBD4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9287" y="533401"/>
            <a:ext cx="3042215" cy="1926021"/>
          </a:xfrm>
          <a:solidFill>
            <a:schemeClr val="bg1"/>
          </a:solidFill>
        </p:spPr>
        <p:txBody>
          <a:bodyPr rIns="0"/>
          <a:lstStyle>
            <a:lvl1pPr algn="l">
              <a:lnSpc>
                <a:spcPct val="110000"/>
              </a:lnSpc>
              <a:defRPr sz="2800" b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23886C-6DF8-CA4D-AD31-D1C61C641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E77A45F-730C-D147-B332-CDF51E08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26196175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 mosa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A5CA1E8-01C7-1B40-BD4E-5411134AEA27}"/>
              </a:ext>
            </a:extLst>
          </p:cNvPr>
          <p:cNvSpPr/>
          <p:nvPr userDrawn="1"/>
        </p:nvSpPr>
        <p:spPr>
          <a:xfrm>
            <a:off x="8115827" y="0"/>
            <a:ext cx="407617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795865-268E-2F4F-B37F-9D39F4C38B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0367" y="1638301"/>
            <a:ext cx="3042215" cy="4602793"/>
          </a:xfrm>
        </p:spPr>
        <p:txBody>
          <a:bodyPr tIns="0" rIns="0" bIns="0" anchor="b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  <a:defRPr sz="1300" b="0" i="0" kern="800" spc="0" baseline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long secondary copy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9526BCA-2865-8B40-AC0E-12B6254B7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9287" y="533400"/>
            <a:ext cx="3033296" cy="2052145"/>
          </a:xfrm>
          <a:solidFill>
            <a:schemeClr val="bg1"/>
          </a:solidFill>
        </p:spPr>
        <p:txBody>
          <a:bodyPr rIns="0"/>
          <a:lstStyle>
            <a:lvl1pPr algn="l">
              <a:lnSpc>
                <a:spcPct val="110000"/>
              </a:lnSpc>
              <a:defRPr sz="2800" b="0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7422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88041D-1DE1-F943-A990-98CD0591FB5B}"/>
              </a:ext>
            </a:extLst>
          </p:cNvPr>
          <p:cNvSpPr/>
          <p:nvPr userDrawn="1"/>
        </p:nvSpPr>
        <p:spPr>
          <a:xfrm>
            <a:off x="0" y="1"/>
            <a:ext cx="12192127" cy="6857999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4000">
                <a:srgbClr val="05CFFF"/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2" y="486139"/>
            <a:ext cx="9603701" cy="2073876"/>
          </a:xfrm>
        </p:spPr>
        <p:txBody>
          <a:bodyPr wrap="square"/>
          <a:lstStyle>
            <a:lvl1pPr algn="l">
              <a:lnSpc>
                <a:spcPct val="110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Stay safe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18008C-9593-594F-B02B-07F9DAD2A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720" y="5120030"/>
            <a:ext cx="2461779" cy="14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689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2" y="1669143"/>
            <a:ext cx="3506113" cy="42284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buNone/>
              <a:tabLst/>
              <a:defRPr sz="10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180000" indent="-1800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2pPr>
            <a:lvl3pPr marL="360000" indent="-180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540000" indent="-180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720000" indent="-180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D4A4CB-7002-DC4E-89CD-CD7CB8FDD1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04834" y="1669144"/>
            <a:ext cx="7337748" cy="4259263"/>
          </a:xfrm>
        </p:spPr>
        <p:txBody>
          <a:bodyPr/>
          <a:lstStyle/>
          <a:p>
            <a:pPr lvl="0"/>
            <a:r>
              <a:rPr lang="en-US" dirty="0"/>
              <a:t>Click to supporting material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1C7121-C6D8-2340-A78D-D9EF76A7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92C6175-9D77-AA48-A45A-D5FFBC52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11109613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EAEA17CE-FAD8-3F49-8B80-929D59ACCF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04834" y="1669144"/>
            <a:ext cx="7337748" cy="4259263"/>
          </a:xfrm>
        </p:spPr>
        <p:txBody>
          <a:bodyPr/>
          <a:lstStyle/>
          <a:p>
            <a:pPr lvl="0"/>
            <a:r>
              <a:rPr lang="en-US" dirty="0"/>
              <a:t>Click to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25E1CF-857E-DD4B-9D1E-74EFC392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5648B43-42F8-C74E-8507-651D9922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9632BD-AABC-1C4A-8016-99E45BF6F5E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31953" y="1669143"/>
            <a:ext cx="3506112" cy="42284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buNone/>
              <a:tabLst/>
              <a:defRPr sz="10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16000" indent="-2160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432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3pPr>
            <a:lvl4pPr marL="648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4pPr>
            <a:lvl5pPr marL="864000" indent="-2160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tabLst/>
              <a:defRPr sz="1000" b="0" i="0" kern="900" spc="30" baseline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4029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2" y="1669143"/>
            <a:ext cx="3400993" cy="3266112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2pPr>
            <a:lvl3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72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90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0DB38A-5E63-8A45-BD43-A88E808A7F7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31953" y="5188858"/>
            <a:ext cx="3506112" cy="915759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800"/>
              </a:spcBef>
              <a:spcAft>
                <a:spcPts val="400"/>
              </a:spcAft>
              <a:buNone/>
              <a:tabLst/>
              <a:defRPr sz="14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2pPr>
            <a:lvl3pPr marL="43200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impact or summary copy</a:t>
            </a:r>
          </a:p>
          <a:p>
            <a:pPr lvl="2"/>
            <a:endParaRPr lang="en-US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EAEA17CE-FAD8-3F49-8B80-929D59ACCF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04834" y="1669144"/>
            <a:ext cx="7337748" cy="4259263"/>
          </a:xfrm>
        </p:spPr>
        <p:txBody>
          <a:bodyPr/>
          <a:lstStyle/>
          <a:p>
            <a:pPr lvl="0"/>
            <a:r>
              <a:rPr lang="en-US" dirty="0"/>
              <a:t>Click to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25E1CF-857E-DD4B-9D1E-74EFC392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5648B43-42F8-C74E-8507-651D9922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28905959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1953" y="1669143"/>
            <a:ext cx="3506113" cy="4228420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tabLst/>
              <a:defRPr sz="1000" b="0" i="0" kern="900" spc="30" baseline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2pPr>
            <a:lvl3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72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90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8E028C9-9AAB-294D-B367-120C6D9193A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04834" y="1669144"/>
            <a:ext cx="7337748" cy="4259263"/>
          </a:xfrm>
        </p:spPr>
        <p:txBody>
          <a:bodyPr/>
          <a:lstStyle/>
          <a:p>
            <a:pPr lvl="0"/>
            <a:r>
              <a:rPr lang="en-US" dirty="0"/>
              <a:t>Click to supporting material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771BF8-4B77-7849-B518-47FEE177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6D1EF6F-AAB5-C847-92EA-FE9A4A90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</p:spTree>
    <p:extLst>
      <p:ext uri="{BB962C8B-B14F-4D97-AF65-F5344CB8AC3E}">
        <p14:creationId xmlns:p14="http://schemas.microsoft.com/office/powerpoint/2010/main" val="23973995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399"/>
            <a:ext cx="3284296" cy="1342698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C26287D-A047-7A41-8C2F-72CBEC7859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04835" y="1"/>
            <a:ext cx="7887166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1B181B-E626-5349-8319-555F9B9A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E46AD21-9F1C-C94E-8DC2-38FCC438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6C39DA-0EED-1D4C-B224-9C66414397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1951" y="2112579"/>
            <a:ext cx="3284296" cy="3784984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2pPr>
            <a:lvl3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72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90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0853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ary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04686" y="553359"/>
            <a:ext cx="3037897" cy="1168015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F30119-9F8F-D245-91BA-BB9DEAA48C1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642796" y="5208817"/>
            <a:ext cx="3037898" cy="915759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800"/>
              </a:spcBef>
              <a:spcAft>
                <a:spcPts val="400"/>
              </a:spcAft>
              <a:buNone/>
              <a:tabLst/>
              <a:defRPr sz="1600" b="0" i="0" kern="900" spc="3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32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2pPr>
            <a:lvl3pPr marL="43200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  <a:tabLst/>
              <a:defRPr sz="1200" kern="900" spc="30" baseline="0"/>
            </a:lvl3pPr>
            <a:lvl4pPr marL="864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4pPr>
            <a:lvl5pPr marL="1080000" indent="-216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tabLst/>
              <a:defRPr sz="1200" kern="900" spc="30" baseline="0"/>
            </a:lvl5pPr>
          </a:lstStyle>
          <a:p>
            <a:pPr lvl="0"/>
            <a:r>
              <a:rPr lang="en-US" dirty="0"/>
              <a:t>Click to add impact or summary copy</a:t>
            </a:r>
          </a:p>
          <a:p>
            <a:pPr lvl="2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48A9B1-DE6C-B545-8EAA-69D8E1A7DB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1"/>
            <a:ext cx="8115826" cy="61245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2DDFEA-5E24-1D43-9943-9FDC6550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62B980E-E191-5944-BACF-E4A74C029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D59FD1-2C7B-B848-A157-5830BF2634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22153" y="1654066"/>
            <a:ext cx="3020430" cy="3482562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2pPr>
            <a:lvl3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72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90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commentary themed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14445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953" y="533400"/>
            <a:ext cx="7059544" cy="1104900"/>
          </a:xfrm>
        </p:spPr>
        <p:txBody>
          <a:bodyPr wrap="square"/>
          <a:lstStyle>
            <a:lvl1pPr algn="l">
              <a:lnSpc>
                <a:spcPct val="110000"/>
              </a:lnSpc>
              <a:defRPr sz="2800" baseline="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450FC8-BCA5-4747-A326-6CBA8FE3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4555A8-6A9A-E946-A1A7-03B25C68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D230711-E600-8D43-9FD8-E29CD342DAE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37548" y="1669143"/>
            <a:ext cx="5209944" cy="42284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buNone/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000" kern="900" spc="30" baseline="0"/>
            </a:lvl2pPr>
            <a:lvl3pPr marL="18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discussion themed copy or supporting material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304A3F-602B-7D45-9D2F-9A9EC829568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0729" y="1669143"/>
            <a:ext cx="5209944" cy="422842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400"/>
              </a:spcAft>
              <a:buNone/>
              <a:tabLst/>
              <a:defRPr sz="1000" b="0" i="0" kern="900" spc="30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000" kern="900" spc="30" baseline="0"/>
            </a:lvl2pPr>
            <a:lvl3pPr marL="18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3pPr>
            <a:lvl4pPr marL="36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4pPr>
            <a:lvl5pPr marL="540000" indent="-1800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tabLst/>
              <a:defRPr sz="1000" kern="900" spc="30" baseline="0"/>
            </a:lvl5pPr>
          </a:lstStyle>
          <a:p>
            <a:pPr lvl="0"/>
            <a:r>
              <a:rPr lang="en-US" dirty="0"/>
              <a:t>Click to add discussion themed copy or supporting material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8210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ad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9A88C0-7265-664C-B25E-C05DBFCC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CD92CB3-AAB5-2745-B688-FE7655E9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1B52E9-F543-714B-B816-0105973896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952" y="533400"/>
            <a:ext cx="7079870" cy="1086756"/>
          </a:xfrm>
        </p:spPr>
        <p:txBody>
          <a:bodyPr/>
          <a:lstStyle/>
          <a:p>
            <a:r>
              <a:rPr lang="en-US" dirty="0"/>
              <a:t>Sample chart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E18DBD6C-6589-F54E-BB8E-B8075B93E1DA}"/>
              </a:ext>
            </a:extLst>
          </p:cNvPr>
          <p:cNvSpPr txBox="1">
            <a:spLocks/>
          </p:cNvSpPr>
          <p:nvPr userDrawn="1"/>
        </p:nvSpPr>
        <p:spPr>
          <a:xfrm>
            <a:off x="4350" y="3047491"/>
            <a:ext cx="2413170" cy="1007099"/>
          </a:xfrm>
          <a:prstGeom prst="rect">
            <a:avLst/>
          </a:prstGeom>
        </p:spPr>
        <p:txBody>
          <a:bodyPr lIns="91440"/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GothamBook" pitchFamily="2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Lost Time Injuries</a:t>
            </a:r>
            <a:endParaRPr lang="en-US" sz="1400" dirty="0">
              <a:solidFill>
                <a:srgbClr val="333333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603FC43-14A8-A74C-9304-456B28DCCC54}"/>
              </a:ext>
            </a:extLst>
          </p:cNvPr>
          <p:cNvSpPr txBox="1">
            <a:spLocks/>
          </p:cNvSpPr>
          <p:nvPr userDrawn="1"/>
        </p:nvSpPr>
        <p:spPr>
          <a:xfrm>
            <a:off x="2213070" y="3047490"/>
            <a:ext cx="2413170" cy="869096"/>
          </a:xfrm>
          <a:prstGeom prst="rect">
            <a:avLst/>
          </a:prstGeom>
        </p:spPr>
        <p:txBody>
          <a:bodyPr lIns="91440"/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GothamBook" pitchFamily="2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CA" sz="12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Recordable Injuries</a:t>
            </a: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CA" sz="48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endParaRPr lang="en-US" sz="4800" dirty="0">
              <a:solidFill>
                <a:srgbClr val="333333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40C0F42-721B-5B41-9E42-BCDEDE27605F}"/>
              </a:ext>
            </a:extLst>
          </p:cNvPr>
          <p:cNvSpPr txBox="1">
            <a:spLocks/>
          </p:cNvSpPr>
          <p:nvPr userDrawn="1"/>
        </p:nvSpPr>
        <p:spPr>
          <a:xfrm>
            <a:off x="9701167" y="3047491"/>
            <a:ext cx="1733599" cy="989501"/>
          </a:xfrm>
          <a:prstGeom prst="rect">
            <a:avLst/>
          </a:prstGeom>
        </p:spPr>
        <p:txBody>
          <a:bodyPr lIns="91440"/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GothamBook" pitchFamily="2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CA" sz="12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Safety observations recorded </a:t>
            </a:r>
            <a:endParaRPr lang="en-US" sz="1200" dirty="0">
              <a:solidFill>
                <a:srgbClr val="333333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3737C20-A978-B847-BC77-80123C3CF123}"/>
              </a:ext>
            </a:extLst>
          </p:cNvPr>
          <p:cNvSpPr txBox="1">
            <a:spLocks/>
          </p:cNvSpPr>
          <p:nvPr userDrawn="1"/>
        </p:nvSpPr>
        <p:spPr>
          <a:xfrm>
            <a:off x="4986142" y="3057535"/>
            <a:ext cx="1848817" cy="987008"/>
          </a:xfrm>
          <a:prstGeom prst="rect">
            <a:avLst/>
          </a:prstGeom>
        </p:spPr>
        <p:txBody>
          <a:bodyPr lIns="91440"/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GothamBook" pitchFamily="2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CA" sz="12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Near miss events recorded </a:t>
            </a:r>
            <a:endParaRPr lang="en-US" sz="1200" dirty="0">
              <a:solidFill>
                <a:srgbClr val="333333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6B3E688-1F2F-6440-ACC0-6D4AC5F4824E}"/>
              </a:ext>
            </a:extLst>
          </p:cNvPr>
          <p:cNvSpPr txBox="1">
            <a:spLocks/>
          </p:cNvSpPr>
          <p:nvPr userDrawn="1"/>
        </p:nvSpPr>
        <p:spPr>
          <a:xfrm>
            <a:off x="7345844" y="3057535"/>
            <a:ext cx="1733599" cy="869096"/>
          </a:xfrm>
          <a:prstGeom prst="rect">
            <a:avLst/>
          </a:prstGeom>
        </p:spPr>
        <p:txBody>
          <a:bodyPr lIns="91440"/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GothamBook" pitchFamily="2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CA" sz="12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Motor Vehicle Accidents</a:t>
            </a: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CA" sz="48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endParaRPr lang="en-US" sz="4800" dirty="0">
              <a:solidFill>
                <a:srgbClr val="333333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856F01F-601A-6F40-9CAC-FFDFD99E1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5478" y="1675483"/>
            <a:ext cx="1964976" cy="14668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8138C80-8198-554E-997D-59061C528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169" y="1639666"/>
            <a:ext cx="1964975" cy="146679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FD64351-EC52-744F-929A-9213E37C9F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907" y="1580692"/>
            <a:ext cx="1964975" cy="146679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3E2E9CB-916D-DA4A-B315-BCF9620827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3554" y="1651658"/>
            <a:ext cx="1964975" cy="146679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7635225-F831-714E-A5AF-C4B85170B3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07656" y="1731470"/>
            <a:ext cx="1964976" cy="1466800"/>
          </a:xfrm>
          <a:prstGeom prst="rect">
            <a:avLst/>
          </a:prstGeom>
        </p:spPr>
      </p:pic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79BDE1AF-B6D5-B24A-A6E9-3E166DD67813}"/>
              </a:ext>
            </a:extLst>
          </p:cNvPr>
          <p:cNvSpPr txBox="1">
            <a:spLocks/>
          </p:cNvSpPr>
          <p:nvPr userDrawn="1"/>
        </p:nvSpPr>
        <p:spPr>
          <a:xfrm>
            <a:off x="362018" y="3633408"/>
            <a:ext cx="1697834" cy="638628"/>
          </a:xfrm>
          <a:prstGeom prst="rect">
            <a:avLst/>
          </a:prstGeom>
        </p:spPr>
        <p:txBody>
          <a:bodyPr lIns="91440"/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GothamBook" pitchFamily="2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0</a:t>
            </a:r>
            <a:endParaRPr lang="en-US" sz="4000" dirty="0">
              <a:solidFill>
                <a:srgbClr val="333333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F433F241-9CD2-A64F-B3D1-A93F908FAD30}"/>
              </a:ext>
            </a:extLst>
          </p:cNvPr>
          <p:cNvSpPr txBox="1">
            <a:spLocks/>
          </p:cNvSpPr>
          <p:nvPr userDrawn="1"/>
        </p:nvSpPr>
        <p:spPr>
          <a:xfrm>
            <a:off x="2481655" y="3633408"/>
            <a:ext cx="1697834" cy="638628"/>
          </a:xfrm>
          <a:prstGeom prst="rect">
            <a:avLst/>
          </a:prstGeom>
        </p:spPr>
        <p:txBody>
          <a:bodyPr lIns="91440"/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GothamBook" pitchFamily="2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0</a:t>
            </a:r>
            <a:endParaRPr lang="en-US" sz="4000" dirty="0">
              <a:solidFill>
                <a:srgbClr val="333333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E821517D-B5E3-3F40-8A00-609FEAA0E695}"/>
              </a:ext>
            </a:extLst>
          </p:cNvPr>
          <p:cNvSpPr txBox="1">
            <a:spLocks/>
          </p:cNvSpPr>
          <p:nvPr userDrawn="1"/>
        </p:nvSpPr>
        <p:spPr>
          <a:xfrm>
            <a:off x="5080389" y="3633408"/>
            <a:ext cx="1697834" cy="638628"/>
          </a:xfrm>
          <a:prstGeom prst="rect">
            <a:avLst/>
          </a:prstGeom>
        </p:spPr>
        <p:txBody>
          <a:bodyPr lIns="91440"/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GothamBook" pitchFamily="2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0</a:t>
            </a:r>
            <a:endParaRPr lang="en-US" sz="4000" dirty="0">
              <a:solidFill>
                <a:srgbClr val="333333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E557F482-3281-6B41-BDD2-DAB4B456CC03}"/>
              </a:ext>
            </a:extLst>
          </p:cNvPr>
          <p:cNvSpPr txBox="1">
            <a:spLocks/>
          </p:cNvSpPr>
          <p:nvPr userDrawn="1"/>
        </p:nvSpPr>
        <p:spPr>
          <a:xfrm>
            <a:off x="7388761" y="3633408"/>
            <a:ext cx="1697834" cy="638628"/>
          </a:xfrm>
          <a:prstGeom prst="rect">
            <a:avLst/>
          </a:prstGeom>
        </p:spPr>
        <p:txBody>
          <a:bodyPr lIns="91440"/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GothamBook" pitchFamily="2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0</a:t>
            </a:r>
            <a:endParaRPr lang="en-US" sz="4000" dirty="0">
              <a:solidFill>
                <a:srgbClr val="333333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40681B54-32FB-B347-9B94-6C766F816935}"/>
              </a:ext>
            </a:extLst>
          </p:cNvPr>
          <p:cNvSpPr txBox="1">
            <a:spLocks/>
          </p:cNvSpPr>
          <p:nvPr userDrawn="1"/>
        </p:nvSpPr>
        <p:spPr>
          <a:xfrm>
            <a:off x="9740689" y="3633408"/>
            <a:ext cx="1697834" cy="638628"/>
          </a:xfrm>
          <a:prstGeom prst="rect">
            <a:avLst/>
          </a:prstGeom>
        </p:spPr>
        <p:txBody>
          <a:bodyPr lIns="91440"/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GothamBook" pitchFamily="2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Clr>
                <a:srgbClr val="447C1F"/>
              </a:buClr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333333"/>
                </a:solidFill>
                <a:latin typeface="Poppins SemiBold" pitchFamily="2" charset="77"/>
                <a:cs typeface="Poppins SemiBold" pitchFamily="2" charset="77"/>
              </a:rPr>
              <a:t>0</a:t>
            </a:r>
            <a:endParaRPr lang="en-US" sz="4000" dirty="0">
              <a:solidFill>
                <a:srgbClr val="333333"/>
              </a:solidFill>
              <a:latin typeface="Poppins SemiBold" pitchFamily="2" charset="77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852689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d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9A88C0-7265-664C-B25E-C05DBFCC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CD92CB3-AAB5-2745-B688-FE7655E9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1B52E9-F543-714B-B816-0105973896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952" y="533400"/>
            <a:ext cx="7079870" cy="1086756"/>
          </a:xfrm>
        </p:spPr>
        <p:txBody>
          <a:bodyPr/>
          <a:lstStyle/>
          <a:p>
            <a:r>
              <a:rPr lang="en-US" dirty="0"/>
              <a:t>Sample chart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F664C1-8382-F84B-B4FC-972A908FAB91}"/>
              </a:ext>
            </a:extLst>
          </p:cNvPr>
          <p:cNvSpPr/>
          <p:nvPr userDrawn="1"/>
        </p:nvSpPr>
        <p:spPr>
          <a:xfrm>
            <a:off x="533016" y="2945648"/>
            <a:ext cx="1491374" cy="682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66" dirty="0">
                <a:latin typeface="Poppins-Light"/>
              </a:rPr>
              <a:t>266,000 electric / 339,000 gas / 165,000 water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D878F2-D0A6-9645-9D53-54CFD0368AB7}"/>
              </a:ext>
            </a:extLst>
          </p:cNvPr>
          <p:cNvSpPr/>
          <p:nvPr userDrawn="1"/>
        </p:nvSpPr>
        <p:spPr>
          <a:xfrm>
            <a:off x="6466384" y="2919459"/>
            <a:ext cx="1288568" cy="682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66" dirty="0">
                <a:latin typeface="Poppins-Light"/>
              </a:rPr>
              <a:t>13 U.S states,1CDN Province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104CE-9783-B143-A62D-F6998FAF9099}"/>
              </a:ext>
            </a:extLst>
          </p:cNvPr>
          <p:cNvSpPr txBox="1"/>
          <p:nvPr userDrawn="1"/>
        </p:nvSpPr>
        <p:spPr>
          <a:xfrm>
            <a:off x="569772" y="4205123"/>
            <a:ext cx="2367803" cy="103874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180000" indent="-1800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Stable, predictable earnings and return protection across diverse customer base</a:t>
            </a:r>
          </a:p>
          <a:p>
            <a:pPr marL="180000" indent="-1800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Core customer care competence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94DD8-B19B-BD43-8F39-5B834B9CD809}"/>
              </a:ext>
            </a:extLst>
          </p:cNvPr>
          <p:cNvSpPr txBox="1"/>
          <p:nvPr userDrawn="1"/>
        </p:nvSpPr>
        <p:spPr>
          <a:xfrm>
            <a:off x="3512060" y="4205122"/>
            <a:ext cx="2367803" cy="93102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180000" indent="-1800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Skilled at managing complex projects</a:t>
            </a:r>
          </a:p>
          <a:p>
            <a:pPr marL="180000" indent="-1800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Deep operational expertise</a:t>
            </a:r>
          </a:p>
          <a:p>
            <a:pPr marL="180000" indent="-1800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Multiple franchise areas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5977E-8A91-6B40-B2BD-2A8029F67876}"/>
              </a:ext>
            </a:extLst>
          </p:cNvPr>
          <p:cNvSpPr txBox="1"/>
          <p:nvPr userDrawn="1"/>
        </p:nvSpPr>
        <p:spPr>
          <a:xfrm>
            <a:off x="6466384" y="4205122"/>
            <a:ext cx="2367803" cy="111569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180000" indent="-1800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Diversified regulatory jurisdictions</a:t>
            </a:r>
          </a:p>
          <a:p>
            <a:pPr marL="180000" indent="-1800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Efficient capital deployment</a:t>
            </a:r>
          </a:p>
          <a:p>
            <a:pPr marL="180000" indent="-1800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Regulatory relationship management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88FF8-BF5C-6947-9E58-20EDD32EC3E8}"/>
              </a:ext>
            </a:extLst>
          </p:cNvPr>
          <p:cNvSpPr txBox="1"/>
          <p:nvPr userDrawn="1"/>
        </p:nvSpPr>
        <p:spPr>
          <a:xfrm>
            <a:off x="9349582" y="4205122"/>
            <a:ext cx="2367803" cy="130035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180000" indent="-1800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Excellent growth track record</a:t>
            </a:r>
          </a:p>
          <a:p>
            <a:pPr marL="180000" indent="-1800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Achieved 5-year CAGR of over 25%</a:t>
            </a:r>
          </a:p>
          <a:p>
            <a:pPr marL="180000" indent="-1800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Accretive acquisitions in supportive regulatory environments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8E09D8-79B7-8843-AE17-60FE346E6A4E}"/>
              </a:ext>
            </a:extLst>
          </p:cNvPr>
          <p:cNvCxnSpPr/>
          <p:nvPr userDrawn="1"/>
        </p:nvCxnSpPr>
        <p:spPr>
          <a:xfrm flipV="1">
            <a:off x="3273049" y="1682600"/>
            <a:ext cx="3833" cy="1747609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862589-1910-DD41-BC4D-757F48FDDA4F}"/>
              </a:ext>
            </a:extLst>
          </p:cNvPr>
          <p:cNvCxnSpPr/>
          <p:nvPr userDrawn="1"/>
        </p:nvCxnSpPr>
        <p:spPr>
          <a:xfrm flipV="1">
            <a:off x="6220610" y="1682600"/>
            <a:ext cx="3833" cy="1747609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D2FA01-B882-1947-881F-6E84961F8AD7}"/>
              </a:ext>
            </a:extLst>
          </p:cNvPr>
          <p:cNvCxnSpPr/>
          <p:nvPr userDrawn="1"/>
        </p:nvCxnSpPr>
        <p:spPr>
          <a:xfrm flipV="1">
            <a:off x="9086692" y="1682600"/>
            <a:ext cx="3833" cy="1747609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F88AF0E-DB9E-324B-BB51-7559AF9D7519}"/>
              </a:ext>
            </a:extLst>
          </p:cNvPr>
          <p:cNvSpPr/>
          <p:nvPr userDrawn="1"/>
        </p:nvSpPr>
        <p:spPr>
          <a:xfrm>
            <a:off x="500474" y="1645808"/>
            <a:ext cx="2578210" cy="974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6" dirty="0">
                <a:solidFill>
                  <a:schemeClr val="accent1"/>
                </a:solidFill>
                <a:latin typeface="Poppins-SemiBold"/>
                <a:cs typeface="Poppins-SemiBold"/>
              </a:rPr>
              <a:t>770,000</a:t>
            </a:r>
            <a:endParaRPr lang="en-US" sz="4266" dirty="0">
              <a:solidFill>
                <a:srgbClr val="000000"/>
              </a:solidFill>
              <a:latin typeface="Poppins-SemiBold"/>
              <a:cs typeface="Poppins-SemiBold"/>
            </a:endParaRPr>
          </a:p>
          <a:p>
            <a:r>
              <a:rPr lang="en-US" sz="1466" dirty="0">
                <a:solidFill>
                  <a:srgbClr val="000000"/>
                </a:solidFill>
                <a:latin typeface="Poppins-SemiBold"/>
                <a:cs typeface="Poppins-SemiBold"/>
              </a:rPr>
              <a:t>Customers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6273D-5F2D-554B-ADCB-FB4D11FB8305}"/>
              </a:ext>
            </a:extLst>
          </p:cNvPr>
          <p:cNvSpPr/>
          <p:nvPr userDrawn="1"/>
        </p:nvSpPr>
        <p:spPr>
          <a:xfrm>
            <a:off x="3512061" y="1638302"/>
            <a:ext cx="2361085" cy="974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6" dirty="0">
                <a:solidFill>
                  <a:schemeClr val="accent3"/>
                </a:solidFill>
                <a:latin typeface="Poppins-SemiBold"/>
                <a:cs typeface="Poppins-SemiBold"/>
              </a:rPr>
              <a:t>2,0</a:t>
            </a:r>
            <a:r>
              <a:rPr lang="en-US" sz="4266" dirty="0">
                <a:solidFill>
                  <a:srgbClr val="8AE658"/>
                </a:solidFill>
                <a:latin typeface="Poppins-SemiBold"/>
                <a:cs typeface="Poppins-SemiBold"/>
              </a:rPr>
              <a:t>00</a:t>
            </a:r>
          </a:p>
          <a:p>
            <a:r>
              <a:rPr lang="en-US" sz="1466" dirty="0">
                <a:solidFill>
                  <a:srgbClr val="000000"/>
                </a:solidFill>
                <a:latin typeface="Poppins-SemiBold"/>
                <a:cs typeface="Poppins-SemiBold"/>
              </a:rPr>
              <a:t>Employees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C3AA11-DB41-7741-B6B5-1590A84B0C90}"/>
              </a:ext>
            </a:extLst>
          </p:cNvPr>
          <p:cNvSpPr/>
          <p:nvPr userDrawn="1"/>
        </p:nvSpPr>
        <p:spPr>
          <a:xfrm>
            <a:off x="6466384" y="1638300"/>
            <a:ext cx="1288568" cy="964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6" dirty="0">
                <a:solidFill>
                  <a:schemeClr val="accent5"/>
                </a:solidFill>
                <a:latin typeface="Poppins-SemiBold"/>
                <a:cs typeface="Poppins-SemiBold"/>
              </a:rPr>
              <a:t>40</a:t>
            </a:r>
            <a:endParaRPr lang="en-US" sz="4266" dirty="0">
              <a:solidFill>
                <a:srgbClr val="585959"/>
              </a:solidFill>
              <a:latin typeface="Poppins-SemiBold"/>
              <a:cs typeface="Poppins-SemiBold"/>
            </a:endParaRPr>
          </a:p>
          <a:p>
            <a:r>
              <a:rPr lang="en-US" sz="1400" dirty="0">
                <a:solidFill>
                  <a:srgbClr val="000000"/>
                </a:solidFill>
                <a:latin typeface="Poppins-SemiBold"/>
                <a:cs typeface="Poppins-SemiBold"/>
              </a:rPr>
              <a:t>Utilities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06718E-4325-8242-832C-FA9D634BC052}"/>
              </a:ext>
            </a:extLst>
          </p:cNvPr>
          <p:cNvSpPr/>
          <p:nvPr userDrawn="1"/>
        </p:nvSpPr>
        <p:spPr>
          <a:xfrm>
            <a:off x="9293652" y="1683834"/>
            <a:ext cx="2885718" cy="974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6" dirty="0">
                <a:solidFill>
                  <a:schemeClr val="accent2"/>
                </a:solidFill>
                <a:latin typeface="Poppins-SemiBold"/>
                <a:cs typeface="Poppins-SemiBold"/>
              </a:rPr>
              <a:t>$6 B</a:t>
            </a:r>
          </a:p>
          <a:p>
            <a:r>
              <a:rPr lang="en-US" sz="1466" dirty="0">
                <a:solidFill>
                  <a:srgbClr val="000000"/>
                </a:solidFill>
                <a:latin typeface="Poppins-SemiBold"/>
                <a:cs typeface="Poppins-SemiBold"/>
              </a:rPr>
              <a:t>Regulated utility assets</a:t>
            </a:r>
          </a:p>
        </p:txBody>
      </p:sp>
    </p:spTree>
    <p:extLst>
      <p:ext uri="{BB962C8B-B14F-4D97-AF65-F5344CB8AC3E}">
        <p14:creationId xmlns:p14="http://schemas.microsoft.com/office/powerpoint/2010/main" val="20423738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9A88C0-7265-664C-B25E-C05DBFCC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CD92CB3-AAB5-2745-B688-FE7655E9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E717BA-B035-424D-B61C-434562D3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952" y="533400"/>
            <a:ext cx="7079870" cy="1086756"/>
          </a:xfrm>
        </p:spPr>
        <p:txBody>
          <a:bodyPr/>
          <a:lstStyle/>
          <a:p>
            <a:r>
              <a:rPr lang="en-US" dirty="0"/>
              <a:t>Sample chart style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AC5515-2721-824E-A7ED-9B568396ACF5}"/>
              </a:ext>
            </a:extLst>
          </p:cNvPr>
          <p:cNvSpPr/>
          <p:nvPr userDrawn="1"/>
        </p:nvSpPr>
        <p:spPr>
          <a:xfrm>
            <a:off x="302683" y="1474024"/>
            <a:ext cx="2641475" cy="2640776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732" dirty="0">
                <a:solidFill>
                  <a:schemeClr val="accent1"/>
                </a:solidFill>
                <a:latin typeface="Poppins-SemiBold"/>
                <a:cs typeface="Poppins-SemiBold"/>
              </a:rPr>
              <a:t>770,000</a:t>
            </a:r>
          </a:p>
          <a:p>
            <a:pPr algn="ctr"/>
            <a:r>
              <a:rPr lang="en-US" sz="1333" dirty="0">
                <a:solidFill>
                  <a:schemeClr val="bg1"/>
                </a:solidFill>
                <a:latin typeface="Poppins-Light"/>
              </a:rPr>
              <a:t>Customers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DFCE9C-3589-834E-8883-F7717CD8CEE8}"/>
              </a:ext>
            </a:extLst>
          </p:cNvPr>
          <p:cNvSpPr/>
          <p:nvPr userDrawn="1"/>
        </p:nvSpPr>
        <p:spPr>
          <a:xfrm>
            <a:off x="3323525" y="1474024"/>
            <a:ext cx="2641475" cy="2640776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732" dirty="0">
                <a:solidFill>
                  <a:schemeClr val="accent3"/>
                </a:solidFill>
                <a:latin typeface="Poppins-SemiBold"/>
                <a:cs typeface="Poppins-SemiBold"/>
              </a:rPr>
              <a:t>2,000</a:t>
            </a:r>
          </a:p>
          <a:p>
            <a:pPr algn="ctr"/>
            <a:r>
              <a:rPr lang="en-US" sz="1333" dirty="0">
                <a:solidFill>
                  <a:schemeClr val="bg1"/>
                </a:solidFill>
                <a:latin typeface="Poppins-Light"/>
              </a:rPr>
              <a:t>Employees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AC3E90-1C47-2145-8F4F-F673DFCE3148}"/>
              </a:ext>
            </a:extLst>
          </p:cNvPr>
          <p:cNvSpPr/>
          <p:nvPr userDrawn="1"/>
        </p:nvSpPr>
        <p:spPr>
          <a:xfrm>
            <a:off x="6344366" y="1474024"/>
            <a:ext cx="2641475" cy="2640776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732" dirty="0">
                <a:solidFill>
                  <a:schemeClr val="accent5"/>
                </a:solidFill>
                <a:latin typeface="Poppins-SemiBold"/>
                <a:cs typeface="Poppins-SemiBold"/>
              </a:rPr>
              <a:t>40</a:t>
            </a:r>
          </a:p>
          <a:p>
            <a:pPr algn="ctr"/>
            <a:r>
              <a:rPr lang="en-US" sz="1333" dirty="0">
                <a:solidFill>
                  <a:schemeClr val="bg1"/>
                </a:solidFill>
                <a:latin typeface="Poppins-Light"/>
              </a:rPr>
              <a:t>Utilities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6C0CFA0-E7D2-3442-ADBA-6EB734B81AC9}"/>
              </a:ext>
            </a:extLst>
          </p:cNvPr>
          <p:cNvSpPr/>
          <p:nvPr userDrawn="1"/>
        </p:nvSpPr>
        <p:spPr>
          <a:xfrm>
            <a:off x="9365208" y="1474024"/>
            <a:ext cx="2641475" cy="2640776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732" dirty="0">
                <a:solidFill>
                  <a:schemeClr val="accent2"/>
                </a:solidFill>
                <a:latin typeface="Poppins-SemiBold"/>
                <a:cs typeface="Poppins-SemiBold"/>
              </a:rPr>
              <a:t>$6 B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Poppins-Light"/>
              </a:rPr>
              <a:t>Regulated utility assets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DC700E-A650-B64D-A6C9-E0759F00C2D7}"/>
              </a:ext>
            </a:extLst>
          </p:cNvPr>
          <p:cNvSpPr/>
          <p:nvPr userDrawn="1"/>
        </p:nvSpPr>
        <p:spPr>
          <a:xfrm>
            <a:off x="494281" y="3252377"/>
            <a:ext cx="234244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2"/>
                </a:solidFill>
                <a:latin typeface="Poppins-Light"/>
              </a:rPr>
              <a:t>266,000 electric / 339,000 gas / 165,000 water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95380F-9B26-294E-A139-6386DF7CCC80}"/>
              </a:ext>
            </a:extLst>
          </p:cNvPr>
          <p:cNvSpPr/>
          <p:nvPr userDrawn="1"/>
        </p:nvSpPr>
        <p:spPr>
          <a:xfrm>
            <a:off x="6908792" y="3252377"/>
            <a:ext cx="14843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2"/>
                </a:solidFill>
                <a:latin typeface="Poppins-Light"/>
              </a:rPr>
              <a:t>13 U.S states,1CDN Province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D01A76-7C0A-264F-B0DD-5EA760222DDD}"/>
              </a:ext>
            </a:extLst>
          </p:cNvPr>
          <p:cNvSpPr txBox="1"/>
          <p:nvPr userDrawn="1"/>
        </p:nvSpPr>
        <p:spPr>
          <a:xfrm>
            <a:off x="468921" y="4493274"/>
            <a:ext cx="2367803" cy="117609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228543" indent="-228543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066" dirty="0">
                <a:solidFill>
                  <a:schemeClr val="tx2"/>
                </a:solidFill>
                <a:latin typeface="Poppins-Light"/>
                <a:cs typeface="Poppins-Light"/>
              </a:rPr>
              <a:t>Stable, predictable earnings and return protection across diverse customer base</a:t>
            </a:r>
          </a:p>
          <a:p>
            <a:pPr marL="228543" indent="-228543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066" dirty="0">
                <a:solidFill>
                  <a:schemeClr val="tx2"/>
                </a:solidFill>
                <a:latin typeface="Poppins-Light"/>
                <a:cs typeface="Poppins-Light"/>
              </a:rPr>
              <a:t>Core customer care competence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1E1F92-D73E-E242-94FE-C2C8EC300612}"/>
              </a:ext>
            </a:extLst>
          </p:cNvPr>
          <p:cNvSpPr txBox="1"/>
          <p:nvPr userDrawn="1"/>
        </p:nvSpPr>
        <p:spPr>
          <a:xfrm>
            <a:off x="3479196" y="4493273"/>
            <a:ext cx="2367803" cy="113313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228543" indent="-228543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066" dirty="0">
                <a:solidFill>
                  <a:schemeClr val="tx2"/>
                </a:solidFill>
                <a:latin typeface="Poppins-Light"/>
                <a:cs typeface="Poppins-Light"/>
              </a:rPr>
              <a:t>Skilled at managing complex projects</a:t>
            </a:r>
          </a:p>
          <a:p>
            <a:pPr marL="228543" indent="-228543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066" dirty="0">
                <a:solidFill>
                  <a:schemeClr val="tx2"/>
                </a:solidFill>
                <a:latin typeface="Poppins-Light"/>
                <a:cs typeface="Poppins-Light"/>
              </a:rPr>
              <a:t>Deep operational expertise</a:t>
            </a:r>
          </a:p>
          <a:p>
            <a:pPr marL="228543" indent="-228543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066" dirty="0">
                <a:solidFill>
                  <a:schemeClr val="tx2"/>
                </a:solidFill>
                <a:latin typeface="Poppins-Light"/>
                <a:cs typeface="Poppins-Light"/>
              </a:rPr>
              <a:t>Multiple franchise areas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67885-34B9-3C47-9B29-0BAB6BB4E779}"/>
              </a:ext>
            </a:extLst>
          </p:cNvPr>
          <p:cNvSpPr txBox="1"/>
          <p:nvPr userDrawn="1"/>
        </p:nvSpPr>
        <p:spPr>
          <a:xfrm>
            <a:off x="6618037" y="4493273"/>
            <a:ext cx="2367803" cy="132997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228543" indent="-228543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066" dirty="0">
                <a:solidFill>
                  <a:schemeClr val="tx2"/>
                </a:solidFill>
                <a:latin typeface="Poppins-Light"/>
                <a:cs typeface="Poppins-Light"/>
              </a:rPr>
              <a:t>Diversified regulatory jurisdictions</a:t>
            </a:r>
          </a:p>
          <a:p>
            <a:pPr marL="228543" indent="-228543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066" dirty="0">
                <a:solidFill>
                  <a:schemeClr val="tx2"/>
                </a:solidFill>
                <a:latin typeface="Poppins-Light"/>
                <a:cs typeface="Poppins-Light"/>
              </a:rPr>
              <a:t>Efficient capital deployment</a:t>
            </a:r>
          </a:p>
          <a:p>
            <a:pPr marL="228543" indent="-228543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066" dirty="0">
                <a:solidFill>
                  <a:schemeClr val="tx2"/>
                </a:solidFill>
                <a:latin typeface="Poppins-Light"/>
                <a:cs typeface="Poppins-Light"/>
              </a:rPr>
              <a:t>Regulatory relationship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03596-DEDC-F245-BEC0-E9BCF27AAB22}"/>
              </a:ext>
            </a:extLst>
          </p:cNvPr>
          <p:cNvSpPr txBox="1"/>
          <p:nvPr userDrawn="1"/>
        </p:nvSpPr>
        <p:spPr>
          <a:xfrm>
            <a:off x="9473881" y="4493272"/>
            <a:ext cx="2367803" cy="1526828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228543" indent="-228543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066" dirty="0">
                <a:solidFill>
                  <a:schemeClr val="tx2"/>
                </a:solidFill>
                <a:latin typeface="Poppins-Light"/>
                <a:cs typeface="Poppins-Light"/>
              </a:rPr>
              <a:t>Excellent growth track record</a:t>
            </a:r>
          </a:p>
          <a:p>
            <a:pPr marL="228543" indent="-228543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066" dirty="0">
                <a:solidFill>
                  <a:schemeClr val="tx2"/>
                </a:solidFill>
                <a:latin typeface="Poppins-Light"/>
                <a:cs typeface="Poppins-Light"/>
              </a:rPr>
              <a:t>Achieved 5-year CAGR of over 25%</a:t>
            </a:r>
          </a:p>
          <a:p>
            <a:pPr marL="228543" indent="-228543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1066" dirty="0">
                <a:solidFill>
                  <a:schemeClr val="tx2"/>
                </a:solidFill>
                <a:latin typeface="Poppins-Light"/>
                <a:cs typeface="Poppins-Light"/>
              </a:rPr>
              <a:t>Accretive acquisitions in supportive regulatory environments</a:t>
            </a:r>
          </a:p>
        </p:txBody>
      </p:sp>
      <p:pic>
        <p:nvPicPr>
          <p:cNvPr id="15" name="Picture 14" descr="Asset 33@3x.png">
            <a:extLst>
              <a:ext uri="{FF2B5EF4-FFF2-40B4-BE49-F238E27FC236}">
                <a16:creationId xmlns:a16="http://schemas.microsoft.com/office/drawing/2014/main" id="{446DF9B7-5948-E542-A001-357B92A3EF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707" y="1717779"/>
            <a:ext cx="647566" cy="587599"/>
          </a:xfrm>
          <a:prstGeom prst="rect">
            <a:avLst/>
          </a:prstGeom>
        </p:spPr>
      </p:pic>
      <p:pic>
        <p:nvPicPr>
          <p:cNvPr id="16" name="Picture 15" descr="Asset 43@3x.png">
            <a:extLst>
              <a:ext uri="{FF2B5EF4-FFF2-40B4-BE49-F238E27FC236}">
                <a16:creationId xmlns:a16="http://schemas.microsoft.com/office/drawing/2014/main" id="{9CA9F72A-4FE0-C446-B1FF-6A9CCD4841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692" y="1717779"/>
            <a:ext cx="668389" cy="660897"/>
          </a:xfrm>
          <a:prstGeom prst="rect">
            <a:avLst/>
          </a:prstGeom>
        </p:spPr>
      </p:pic>
      <p:pic>
        <p:nvPicPr>
          <p:cNvPr id="17" name="Picture 16" descr="Asset 20@3x.png">
            <a:extLst>
              <a:ext uri="{FF2B5EF4-FFF2-40B4-BE49-F238E27FC236}">
                <a16:creationId xmlns:a16="http://schemas.microsoft.com/office/drawing/2014/main" id="{4BFA3D79-B741-C049-BAD6-BAA11BAE24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2633" y="1744787"/>
            <a:ext cx="558466" cy="560591"/>
          </a:xfrm>
          <a:prstGeom prst="rect">
            <a:avLst/>
          </a:prstGeom>
        </p:spPr>
      </p:pic>
      <p:pic>
        <p:nvPicPr>
          <p:cNvPr id="18" name="Picture 17" descr="Asset 19@3x.png">
            <a:extLst>
              <a:ext uri="{FF2B5EF4-FFF2-40B4-BE49-F238E27FC236}">
                <a16:creationId xmlns:a16="http://schemas.microsoft.com/office/drawing/2014/main" id="{F5A5F85E-B675-324D-A922-16E2AF6109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606" y="1717778"/>
            <a:ext cx="669669" cy="6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0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end page colo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88041D-1DE1-F943-A990-98CD0591FB5B}"/>
              </a:ext>
            </a:extLst>
          </p:cNvPr>
          <p:cNvSpPr/>
          <p:nvPr userDrawn="1"/>
        </p:nvSpPr>
        <p:spPr>
          <a:xfrm>
            <a:off x="0" y="1"/>
            <a:ext cx="12192127" cy="6857999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4000">
                <a:srgbClr val="05CFFF"/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18008C-9593-594F-B02B-07F9DAD2A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720" y="5120030"/>
            <a:ext cx="2461779" cy="1442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1210E-5130-0D42-AA3C-C1F6516D4B3B}"/>
              </a:ext>
            </a:extLst>
          </p:cNvPr>
          <p:cNvSpPr txBox="1"/>
          <p:nvPr userDrawn="1"/>
        </p:nvSpPr>
        <p:spPr>
          <a:xfrm>
            <a:off x="419187" y="432753"/>
            <a:ext cx="6326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0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Stay safe</a:t>
            </a:r>
          </a:p>
        </p:txBody>
      </p:sp>
    </p:spTree>
    <p:extLst>
      <p:ext uri="{BB962C8B-B14F-4D97-AF65-F5344CB8AC3E}">
        <p14:creationId xmlns:p14="http://schemas.microsoft.com/office/powerpoint/2010/main" val="7452286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9A88C0-7265-664C-B25E-C05DBFCC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CD92CB3-AAB5-2745-B688-FE7655E9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Liberty PPT template V3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C81D11-8DCE-064C-80CA-1F249C8B8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952" y="533400"/>
            <a:ext cx="7079870" cy="1086756"/>
          </a:xfrm>
        </p:spPr>
        <p:txBody>
          <a:bodyPr/>
          <a:lstStyle/>
          <a:p>
            <a:r>
              <a:rPr lang="en-US" dirty="0"/>
              <a:t>Sample chart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00A743-CD5C-C843-B1C7-161173A20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953" y="1669143"/>
            <a:ext cx="3506112" cy="3519715"/>
          </a:xfrm>
        </p:spPr>
        <p:txBody>
          <a:bodyPr/>
          <a:lstStyle/>
          <a:p>
            <a:r>
              <a:rPr lang="en-US" dirty="0" err="1"/>
              <a:t>ebitda</a:t>
            </a:r>
            <a:endParaRPr lang="en-US" dirty="0"/>
          </a:p>
          <a:p>
            <a:pPr lvl="1"/>
            <a:r>
              <a:rPr lang="en-US" dirty="0"/>
              <a:t>Quarterly budgetary exceedance </a:t>
            </a:r>
            <a:br>
              <a:rPr lang="en-US" dirty="0"/>
            </a:br>
            <a:r>
              <a:rPr lang="en-US" dirty="0"/>
              <a:t>for </a:t>
            </a:r>
            <a:r>
              <a:rPr lang="en-US" dirty="0" err="1"/>
              <a:t>LUCo</a:t>
            </a:r>
            <a:r>
              <a:rPr lang="en-US" dirty="0"/>
              <a:t>; </a:t>
            </a:r>
            <a:r>
              <a:rPr lang="en-US" dirty="0" err="1"/>
              <a:t>LPCo</a:t>
            </a:r>
            <a:r>
              <a:rPr lang="en-US" dirty="0"/>
              <a:t> under performed primarily due to </a:t>
            </a:r>
            <a:r>
              <a:rPr lang="en-US" dirty="0" err="1"/>
              <a:t>Atlantica</a:t>
            </a:r>
            <a:r>
              <a:rPr lang="en-US" dirty="0"/>
              <a:t> Yield dividends</a:t>
            </a:r>
          </a:p>
          <a:p>
            <a:pPr lvl="1"/>
            <a:r>
              <a:rPr lang="en-US" dirty="0"/>
              <a:t>Exceedance for ‘Street’ consensus </a:t>
            </a:r>
            <a:br>
              <a:rPr lang="en-US" dirty="0"/>
            </a:br>
            <a:r>
              <a:rPr lang="en-US" dirty="0"/>
              <a:t>for Q1 2019</a:t>
            </a:r>
          </a:p>
          <a:p>
            <a:r>
              <a:rPr lang="en-US" dirty="0"/>
              <a:t>Per share</a:t>
            </a:r>
          </a:p>
          <a:p>
            <a:pPr lvl="1"/>
            <a:r>
              <a:rPr lang="en-US" dirty="0"/>
              <a:t>EPS under performed to budget </a:t>
            </a:r>
            <a:br>
              <a:rPr lang="en-US" dirty="0"/>
            </a:br>
            <a:r>
              <a:rPr lang="en-US" dirty="0"/>
              <a:t>and Street consensus</a:t>
            </a:r>
          </a:p>
          <a:p>
            <a:pPr lvl="1"/>
            <a:r>
              <a:rPr lang="en-US" dirty="0"/>
              <a:t>FFOPS under performed to budget</a:t>
            </a:r>
          </a:p>
          <a:p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534B377-CED7-574B-83ED-A781851E540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22300" y="1669143"/>
            <a:ext cx="7337748" cy="422842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2F2584-51A6-F74A-A4BB-B88854FDBEE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8327699"/>
              </p:ext>
            </p:extLst>
          </p:nvPr>
        </p:nvGraphicFramePr>
        <p:xfrm>
          <a:off x="4837197" y="1638300"/>
          <a:ext cx="6822850" cy="429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8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356">
                <a:tc>
                  <a:txBody>
                    <a:bodyPr/>
                    <a:lstStyle/>
                    <a:p>
                      <a:endParaRPr lang="en-CA" sz="1200" dirty="0">
                        <a:solidFill>
                          <a:schemeClr val="accent2"/>
                        </a:solidFill>
                        <a:latin typeface="Poppins-Light"/>
                        <a:cs typeface="Poppins-Light"/>
                      </a:endParaRPr>
                    </a:p>
                  </a:txBody>
                  <a:tcPr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CA" sz="1200" spc="30" dirty="0">
                          <a:solidFill>
                            <a:schemeClr val="bg1"/>
                          </a:solidFill>
                          <a:latin typeface="Poppins-SemiBold"/>
                        </a:rPr>
                        <a:t>Q1</a:t>
                      </a:r>
                      <a:r>
                        <a:rPr lang="en-CA" sz="1200" spc="30" baseline="0" dirty="0">
                          <a:solidFill>
                            <a:schemeClr val="bg1"/>
                          </a:solidFill>
                          <a:latin typeface="Poppins-SemiBold"/>
                        </a:rPr>
                        <a:t> 2019</a:t>
                      </a:r>
                      <a:endParaRPr lang="en-CA" sz="1200" spc="30" dirty="0">
                        <a:solidFill>
                          <a:schemeClr val="bg1"/>
                        </a:solidFill>
                        <a:latin typeface="Poppins-SemiBold"/>
                      </a:endParaRPr>
                    </a:p>
                  </a:txBody>
                  <a:tcPr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452">
                <a:tc>
                  <a:txBody>
                    <a:bodyPr/>
                    <a:lstStyle/>
                    <a:p>
                      <a:pPr algn="r"/>
                      <a:endParaRPr lang="en-CA" sz="1200" dirty="0">
                        <a:solidFill>
                          <a:schemeClr val="accent2"/>
                        </a:solidFill>
                        <a:latin typeface="Poppins-Light"/>
                        <a:cs typeface="Poppins-Light"/>
                      </a:endParaRPr>
                    </a:p>
                    <a:p>
                      <a:pPr algn="r"/>
                      <a:r>
                        <a:rPr lang="en-CA" sz="90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In millions</a:t>
                      </a:r>
                    </a:p>
                  </a:txBody>
                  <a:tcPr marT="45708" marB="45708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1" spc="30" dirty="0">
                          <a:solidFill>
                            <a:schemeClr val="bg1"/>
                          </a:solidFill>
                          <a:latin typeface="Poppins-SemiBold"/>
                          <a:cs typeface="Poppins-SemiBold"/>
                        </a:rPr>
                        <a:t>Actual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1" spc="30" dirty="0">
                          <a:solidFill>
                            <a:schemeClr val="bg1"/>
                          </a:solidFill>
                          <a:latin typeface="Poppins-SemiBold"/>
                          <a:cs typeface="Poppins-SemiBold"/>
                        </a:rPr>
                        <a:t>Budget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1" spc="30" dirty="0">
                          <a:solidFill>
                            <a:schemeClr val="bg1"/>
                          </a:solidFill>
                          <a:latin typeface="Poppins-SemiBold"/>
                          <a:cs typeface="Poppins-SemiBold"/>
                        </a:rPr>
                        <a:t>Street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216">
                <a:tc>
                  <a:txBody>
                    <a:bodyPr/>
                    <a:lstStyle/>
                    <a:p>
                      <a:pPr algn="r"/>
                      <a:r>
                        <a:rPr lang="en-CA" sz="1000" b="0" i="0" kern="900" spc="30" dirty="0" err="1">
                          <a:latin typeface="Poppins Light" pitchFamily="2" charset="77"/>
                          <a:cs typeface="Poppins Light" pitchFamily="2" charset="77"/>
                        </a:rPr>
                        <a:t>LPCo</a:t>
                      </a:r>
                      <a:r>
                        <a:rPr lang="en-CA" sz="1000" b="0" i="0" kern="900" spc="30" baseline="0" dirty="0">
                          <a:latin typeface="Poppins Light" pitchFamily="2" charset="77"/>
                          <a:cs typeface="Poppins Light" pitchFamily="2" charset="77"/>
                        </a:rPr>
                        <a:t> Business Group Operating Profit</a:t>
                      </a:r>
                      <a:endParaRPr lang="en-CA" sz="1000" b="0" i="0" kern="900" spc="3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$12.3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$45.6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-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216">
                <a:tc>
                  <a:txBody>
                    <a:bodyPr/>
                    <a:lstStyle/>
                    <a:p>
                      <a:pPr algn="r"/>
                      <a:r>
                        <a:rPr lang="en-CA" sz="1000" b="0" i="0" kern="900" spc="30" dirty="0" err="1">
                          <a:latin typeface="Poppins Light" pitchFamily="2" charset="77"/>
                          <a:cs typeface="Poppins Light" pitchFamily="2" charset="77"/>
                        </a:rPr>
                        <a:t>LUCo</a:t>
                      </a:r>
                      <a:r>
                        <a:rPr lang="en-CA" sz="1000" b="0" i="0" kern="900" spc="30" dirty="0">
                          <a:latin typeface="Poppins Light" pitchFamily="2" charset="77"/>
                          <a:cs typeface="Poppins Light" pitchFamily="2" charset="77"/>
                        </a:rPr>
                        <a:t> Business Group Operating Profit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$23.4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$34.5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-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216"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CA" sz="1000" b="0" i="0" kern="900" spc="30" dirty="0">
                          <a:latin typeface="Poppins Light" pitchFamily="2" charset="77"/>
                          <a:cs typeface="Poppins Light" pitchFamily="2" charset="77"/>
                        </a:rPr>
                        <a:t>Corporate Overheads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($1.2)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($3.4)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-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216">
                <a:tc>
                  <a:txBody>
                    <a:bodyPr/>
                    <a:lstStyle/>
                    <a:p>
                      <a:pPr algn="r"/>
                      <a:r>
                        <a:rPr lang="en-CA" sz="1000" b="0" i="0" kern="900" spc="30" dirty="0">
                          <a:latin typeface="Poppins Light" pitchFamily="2" charset="77"/>
                          <a:cs typeface="Poppins Light" pitchFamily="2" charset="77"/>
                        </a:rPr>
                        <a:t>Impact of F/X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($0.6)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$0.0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-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216">
                <a:tc>
                  <a:txBody>
                    <a:bodyPr/>
                    <a:lstStyle/>
                    <a:p>
                      <a:pPr algn="r"/>
                      <a:r>
                        <a:rPr lang="en-CA" sz="1000" b="0" i="0" kern="900" spc="3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EBITDA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1" kern="800" spc="30" baseline="0" dirty="0">
                          <a:solidFill>
                            <a:schemeClr val="tx1"/>
                          </a:solidFill>
                          <a:latin typeface="Poppins-SemiBold"/>
                          <a:cs typeface="Poppins-SemiBold"/>
                        </a:rPr>
                        <a:t>$123.5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1" kern="800" spc="30" baseline="0" dirty="0">
                          <a:solidFill>
                            <a:schemeClr val="tx1"/>
                          </a:solidFill>
                          <a:latin typeface="Poppins-SemiBold"/>
                          <a:cs typeface="Poppins-SemiBold"/>
                        </a:rPr>
                        <a:t>$456.5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1" kern="800" spc="30" baseline="0" dirty="0">
                          <a:solidFill>
                            <a:schemeClr val="tx1"/>
                          </a:solidFill>
                          <a:latin typeface="Poppins-SemiBold"/>
                          <a:cs typeface="Poppins-SemiBold"/>
                        </a:rPr>
                        <a:t>$789.7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216">
                <a:tc>
                  <a:txBody>
                    <a:bodyPr/>
                    <a:lstStyle/>
                    <a:p>
                      <a:pPr algn="r"/>
                      <a:r>
                        <a:rPr lang="en-CA" sz="1000" b="0" i="0" kern="900" spc="30" dirty="0">
                          <a:latin typeface="Poppins Light" pitchFamily="2" charset="77"/>
                          <a:cs typeface="Poppins Light" pitchFamily="2" charset="77"/>
                        </a:rPr>
                        <a:t>Earnings Per Share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$0.12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$0.34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$0.56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216">
                <a:tc>
                  <a:txBody>
                    <a:bodyPr/>
                    <a:lstStyle/>
                    <a:p>
                      <a:pPr algn="r"/>
                      <a:r>
                        <a:rPr lang="en-CA" sz="1000" b="0" i="0" kern="900" spc="30" dirty="0">
                          <a:latin typeface="Poppins Light" pitchFamily="2" charset="77"/>
                          <a:cs typeface="Poppins Light" pitchFamily="2" charset="77"/>
                        </a:rPr>
                        <a:t>Cash Flow Per Share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$0.34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$0.56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kern="800" spc="30" baseline="0" dirty="0">
                          <a:solidFill>
                            <a:schemeClr val="tx1"/>
                          </a:solidFill>
                          <a:latin typeface="Poppins-Light"/>
                          <a:cs typeface="Poppins-Light"/>
                        </a:rPr>
                        <a:t>-</a:t>
                      </a:r>
                    </a:p>
                  </a:txBody>
                  <a:tcPr marT="45708" marB="45708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0344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9A88C0-7265-664C-B25E-C05DBFCC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CD92CB3-AAB5-2745-B688-FE7655E9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Liberty PPT template V3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C80E63-8527-5143-83C6-BDCDEA39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952" y="533400"/>
            <a:ext cx="7079870" cy="1086756"/>
          </a:xfrm>
        </p:spPr>
        <p:txBody>
          <a:bodyPr/>
          <a:lstStyle/>
          <a:p>
            <a:r>
              <a:rPr lang="en-US" dirty="0"/>
              <a:t>Sample chart style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D7E836-4B13-4349-B318-219499FF5F8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80892785"/>
              </p:ext>
            </p:extLst>
          </p:nvPr>
        </p:nvGraphicFramePr>
        <p:xfrm>
          <a:off x="4516246" y="1094886"/>
          <a:ext cx="7029512" cy="4842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65CC8A3-7907-CB40-B207-9E9083941234}"/>
              </a:ext>
            </a:extLst>
          </p:cNvPr>
          <p:cNvSpPr txBox="1"/>
          <p:nvPr userDrawn="1"/>
        </p:nvSpPr>
        <p:spPr>
          <a:xfrm>
            <a:off x="531952" y="1638302"/>
            <a:ext cx="2595447" cy="646319"/>
          </a:xfrm>
          <a:prstGeom prst="rect">
            <a:avLst/>
          </a:prstGeom>
          <a:noFill/>
        </p:spPr>
        <p:txBody>
          <a:bodyPr wrap="square" lIns="0" tIns="0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Forecasted variance primarily due to expected 2020 acquisition of NB Gas moved into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30ED0-BD40-E847-B6B0-36398DFA53DD}"/>
              </a:ext>
            </a:extLst>
          </p:cNvPr>
          <p:cNvSpPr txBox="1"/>
          <p:nvPr userDrawn="1"/>
        </p:nvSpPr>
        <p:spPr>
          <a:xfrm>
            <a:off x="531952" y="3050798"/>
            <a:ext cx="2595447" cy="446264"/>
          </a:xfrm>
          <a:prstGeom prst="rect">
            <a:avLst/>
          </a:prstGeom>
          <a:noFill/>
        </p:spPr>
        <p:txBody>
          <a:bodyPr wrap="square" lIns="0" tIns="0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2"/>
                </a:solidFill>
                <a:latin typeface="Poppins-Light"/>
                <a:cs typeface="Poppins-Light"/>
              </a:rPr>
              <a:t>Variance to budget largely due to timing of increased ownership in 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5793E-CAF2-244B-A25F-9A320508CDAA}"/>
              </a:ext>
            </a:extLst>
          </p:cNvPr>
          <p:cNvSpPr txBox="1"/>
          <p:nvPr userDrawn="1"/>
        </p:nvSpPr>
        <p:spPr>
          <a:xfrm rot="16200000">
            <a:off x="3802559" y="4077931"/>
            <a:ext cx="1427375" cy="31796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1466" dirty="0">
                <a:latin typeface="Poppins-Light"/>
              </a:rPr>
              <a:t>$ millions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43D20A-5065-A547-A775-875B236B36DF}"/>
              </a:ext>
            </a:extLst>
          </p:cNvPr>
          <p:cNvCxnSpPr/>
          <p:nvPr userDrawn="1"/>
        </p:nvCxnSpPr>
        <p:spPr>
          <a:xfrm>
            <a:off x="3468519" y="1796633"/>
            <a:ext cx="5993969" cy="0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B192B9-1F27-B147-AE37-AD08E4BBFE53}"/>
              </a:ext>
            </a:extLst>
          </p:cNvPr>
          <p:cNvCxnSpPr/>
          <p:nvPr userDrawn="1"/>
        </p:nvCxnSpPr>
        <p:spPr>
          <a:xfrm>
            <a:off x="3468519" y="3136213"/>
            <a:ext cx="2972619" cy="0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7B34AD7-0BC2-724A-B17E-16D153F53D28}"/>
              </a:ext>
            </a:extLst>
          </p:cNvPr>
          <p:cNvSpPr/>
          <p:nvPr userDrawn="1"/>
        </p:nvSpPr>
        <p:spPr>
          <a:xfrm>
            <a:off x="6441136" y="3038789"/>
            <a:ext cx="182718" cy="182670"/>
          </a:xfrm>
          <a:prstGeom prst="ellipse">
            <a:avLst/>
          </a:prstGeom>
          <a:solidFill>
            <a:srgbClr val="C9C9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>
              <a:latin typeface="Poppins-Ligh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F257AB-6676-D94A-B4AF-5DA1FAF019CA}"/>
              </a:ext>
            </a:extLst>
          </p:cNvPr>
          <p:cNvSpPr/>
          <p:nvPr userDrawn="1"/>
        </p:nvSpPr>
        <p:spPr>
          <a:xfrm>
            <a:off x="9371128" y="1705298"/>
            <a:ext cx="182718" cy="18267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>
              <a:latin typeface="Poppins-Light"/>
            </a:endParaRPr>
          </a:p>
        </p:txBody>
      </p:sp>
    </p:spTree>
    <p:extLst>
      <p:ext uri="{BB962C8B-B14F-4D97-AF65-F5344CB8AC3E}">
        <p14:creationId xmlns:p14="http://schemas.microsoft.com/office/powerpoint/2010/main" val="31528217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d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9A88C0-7265-664C-B25E-C05DBFCC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CD92CB3-AAB5-2745-B688-FE7655E9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Liberty PPT template V3</a:t>
            </a:r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E564674-CDDB-AF4B-84BB-C748BD5A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952" y="533400"/>
            <a:ext cx="7079870" cy="1086756"/>
          </a:xfrm>
        </p:spPr>
        <p:txBody>
          <a:bodyPr/>
          <a:lstStyle/>
          <a:p>
            <a:r>
              <a:rPr lang="en-US" dirty="0"/>
              <a:t>Sample chart style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6C016EF-FDE8-304F-AC3F-913C82EBFB2A}"/>
              </a:ext>
            </a:extLst>
          </p:cNvPr>
          <p:cNvSpPr/>
          <p:nvPr userDrawn="1"/>
        </p:nvSpPr>
        <p:spPr>
          <a:xfrm>
            <a:off x="1303257" y="1648116"/>
            <a:ext cx="4332497" cy="10467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DDAAB1-0C5E-4343-A446-42324E7DB6DA}"/>
              </a:ext>
            </a:extLst>
          </p:cNvPr>
          <p:cNvSpPr/>
          <p:nvPr userDrawn="1"/>
        </p:nvSpPr>
        <p:spPr>
          <a:xfrm>
            <a:off x="1303255" y="1648116"/>
            <a:ext cx="1047021" cy="10467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9E8732-7919-494C-ACDC-38D7A32188CC}"/>
              </a:ext>
            </a:extLst>
          </p:cNvPr>
          <p:cNvSpPr/>
          <p:nvPr userDrawn="1"/>
        </p:nvSpPr>
        <p:spPr>
          <a:xfrm>
            <a:off x="1303257" y="3150179"/>
            <a:ext cx="4332497" cy="10467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7C9979-771E-0347-B970-2D6AB03B4FBA}"/>
              </a:ext>
            </a:extLst>
          </p:cNvPr>
          <p:cNvSpPr/>
          <p:nvPr userDrawn="1"/>
        </p:nvSpPr>
        <p:spPr>
          <a:xfrm>
            <a:off x="1303257" y="3150179"/>
            <a:ext cx="1047021" cy="10467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6CA40E1-E51F-3343-A8E6-17C5FFC903C6}"/>
              </a:ext>
            </a:extLst>
          </p:cNvPr>
          <p:cNvSpPr/>
          <p:nvPr userDrawn="1"/>
        </p:nvSpPr>
        <p:spPr>
          <a:xfrm>
            <a:off x="1303257" y="4703491"/>
            <a:ext cx="4332497" cy="10467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0A9A953-4DB9-C545-9056-F60294FE32D7}"/>
              </a:ext>
            </a:extLst>
          </p:cNvPr>
          <p:cNvSpPr/>
          <p:nvPr userDrawn="1"/>
        </p:nvSpPr>
        <p:spPr>
          <a:xfrm>
            <a:off x="1303257" y="4703491"/>
            <a:ext cx="1047021" cy="10467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E9F216-D4AC-1541-A2B9-EC5FDF02422E}"/>
              </a:ext>
            </a:extLst>
          </p:cNvPr>
          <p:cNvSpPr txBox="1"/>
          <p:nvPr userDrawn="1"/>
        </p:nvSpPr>
        <p:spPr>
          <a:xfrm>
            <a:off x="2507495" y="1718532"/>
            <a:ext cx="1562053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Requisitioner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E7B14790-2AC6-0446-A363-F5DE0DF9F639}"/>
              </a:ext>
            </a:extLst>
          </p:cNvPr>
          <p:cNvSpPr txBox="1">
            <a:spLocks/>
          </p:cNvSpPr>
          <p:nvPr userDrawn="1"/>
        </p:nvSpPr>
        <p:spPr>
          <a:xfrm>
            <a:off x="2549893" y="2106612"/>
            <a:ext cx="2825270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Lorem ipsum dolor sit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amet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consectetuer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adipiscing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elit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sed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31FE0FD-3FD0-7149-89C5-E1B3DA7F0D2B}"/>
              </a:ext>
            </a:extLst>
          </p:cNvPr>
          <p:cNvSpPr/>
          <p:nvPr userDrawn="1"/>
        </p:nvSpPr>
        <p:spPr>
          <a:xfrm>
            <a:off x="6556247" y="1648116"/>
            <a:ext cx="4332497" cy="10467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B371CF4-623C-9C43-B47A-E76BB5C5AEBA}"/>
              </a:ext>
            </a:extLst>
          </p:cNvPr>
          <p:cNvSpPr/>
          <p:nvPr userDrawn="1"/>
        </p:nvSpPr>
        <p:spPr>
          <a:xfrm>
            <a:off x="6556247" y="1648116"/>
            <a:ext cx="1047021" cy="10467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D2CE96F-C70B-834D-92C5-45D5654161C2}"/>
              </a:ext>
            </a:extLst>
          </p:cNvPr>
          <p:cNvSpPr/>
          <p:nvPr userDrawn="1"/>
        </p:nvSpPr>
        <p:spPr>
          <a:xfrm>
            <a:off x="6556247" y="3150179"/>
            <a:ext cx="4332497" cy="10467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7AEAE7C-2EB3-2C45-B3D9-09AF870B18B6}"/>
              </a:ext>
            </a:extLst>
          </p:cNvPr>
          <p:cNvSpPr/>
          <p:nvPr userDrawn="1"/>
        </p:nvSpPr>
        <p:spPr>
          <a:xfrm>
            <a:off x="6556247" y="3150179"/>
            <a:ext cx="1047021" cy="10467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BC72B98-8469-704C-8477-4F60D29A77BE}"/>
              </a:ext>
            </a:extLst>
          </p:cNvPr>
          <p:cNvSpPr/>
          <p:nvPr userDrawn="1"/>
        </p:nvSpPr>
        <p:spPr>
          <a:xfrm>
            <a:off x="6556247" y="4703491"/>
            <a:ext cx="4332497" cy="104674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A25A41F-E9EC-474C-973B-590F0A28ABBB}"/>
              </a:ext>
            </a:extLst>
          </p:cNvPr>
          <p:cNvSpPr/>
          <p:nvPr userDrawn="1"/>
        </p:nvSpPr>
        <p:spPr>
          <a:xfrm>
            <a:off x="6556247" y="4703491"/>
            <a:ext cx="1047021" cy="10467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0338D4-4419-5B44-9C97-47016AC44F75}"/>
              </a:ext>
            </a:extLst>
          </p:cNvPr>
          <p:cNvSpPr txBox="1"/>
          <p:nvPr userDrawn="1"/>
        </p:nvSpPr>
        <p:spPr>
          <a:xfrm>
            <a:off x="2507496" y="3257401"/>
            <a:ext cx="1084233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Receiver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4BE43018-4FE7-5740-9966-555446DEFE38}"/>
              </a:ext>
            </a:extLst>
          </p:cNvPr>
          <p:cNvSpPr txBox="1">
            <a:spLocks/>
          </p:cNvSpPr>
          <p:nvPr userDrawn="1"/>
        </p:nvSpPr>
        <p:spPr>
          <a:xfrm>
            <a:off x="2549893" y="3645481"/>
            <a:ext cx="2825270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Lorem ipsum dolor sit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amet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consectetuer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adipiscing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elit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sed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DFB9951-47E4-5342-9D46-940C40CCAC10}"/>
              </a:ext>
            </a:extLst>
          </p:cNvPr>
          <p:cNvSpPr txBox="1"/>
          <p:nvPr userDrawn="1"/>
        </p:nvSpPr>
        <p:spPr>
          <a:xfrm>
            <a:off x="2507495" y="4829723"/>
            <a:ext cx="785998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Buyer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85DC104C-3EDD-BF48-B6D8-362103E2D8FA}"/>
              </a:ext>
            </a:extLst>
          </p:cNvPr>
          <p:cNvSpPr txBox="1">
            <a:spLocks/>
          </p:cNvSpPr>
          <p:nvPr userDrawn="1"/>
        </p:nvSpPr>
        <p:spPr>
          <a:xfrm>
            <a:off x="2549893" y="5217803"/>
            <a:ext cx="2825270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Lorem ipsum dolor sit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amet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consectetuer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adipiscing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elit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sed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F788BA8-ACD3-7246-A232-7A4DC9F93343}"/>
              </a:ext>
            </a:extLst>
          </p:cNvPr>
          <p:cNvSpPr txBox="1"/>
          <p:nvPr userDrawn="1"/>
        </p:nvSpPr>
        <p:spPr>
          <a:xfrm>
            <a:off x="7805705" y="1718532"/>
            <a:ext cx="1159594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Approver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8ECE4475-2643-8348-80DA-60F027F79CE3}"/>
              </a:ext>
            </a:extLst>
          </p:cNvPr>
          <p:cNvSpPr txBox="1">
            <a:spLocks/>
          </p:cNvSpPr>
          <p:nvPr userDrawn="1"/>
        </p:nvSpPr>
        <p:spPr>
          <a:xfrm>
            <a:off x="7848103" y="2106612"/>
            <a:ext cx="2825270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Lorem ipsum dolor sit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amet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consectetuer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adipiscing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elit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sed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9FCB12E-0B00-524B-840F-25DF9918CFEF}"/>
              </a:ext>
            </a:extLst>
          </p:cNvPr>
          <p:cNvSpPr txBox="1"/>
          <p:nvPr userDrawn="1"/>
        </p:nvSpPr>
        <p:spPr>
          <a:xfrm>
            <a:off x="7805705" y="3257401"/>
            <a:ext cx="2113629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Contract Manager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1FF8C757-1BDA-C548-BF13-E8EBC58FC59F}"/>
              </a:ext>
            </a:extLst>
          </p:cNvPr>
          <p:cNvSpPr txBox="1">
            <a:spLocks/>
          </p:cNvSpPr>
          <p:nvPr userDrawn="1"/>
        </p:nvSpPr>
        <p:spPr>
          <a:xfrm>
            <a:off x="7848103" y="3645481"/>
            <a:ext cx="2825270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Lorem ipsum dolor sit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amet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consectetuer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adipiscing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elit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sed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B1F3A57-1145-C944-A195-2939CB98061C}"/>
              </a:ext>
            </a:extLst>
          </p:cNvPr>
          <p:cNvSpPr txBox="1"/>
          <p:nvPr userDrawn="1"/>
        </p:nvSpPr>
        <p:spPr>
          <a:xfrm>
            <a:off x="7805705" y="4829723"/>
            <a:ext cx="2075147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Accounts Payable</a:t>
            </a: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1FCAAECD-FA26-E646-9527-594E0A092D1A}"/>
              </a:ext>
            </a:extLst>
          </p:cNvPr>
          <p:cNvSpPr txBox="1">
            <a:spLocks/>
          </p:cNvSpPr>
          <p:nvPr userDrawn="1"/>
        </p:nvSpPr>
        <p:spPr>
          <a:xfrm>
            <a:off x="7848103" y="5217803"/>
            <a:ext cx="2825270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Lorem ipsum dolor sit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amet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consectetuer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adipiscing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elit</a:t>
            </a:r>
            <a:r>
              <a:rPr lang="en-US" sz="1000" kern="900" spc="20" dirty="0">
                <a:solidFill>
                  <a:schemeClr val="bg1"/>
                </a:solidFill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, sed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64" name="Freeform 128">
            <a:extLst>
              <a:ext uri="{FF2B5EF4-FFF2-40B4-BE49-F238E27FC236}">
                <a16:creationId xmlns:a16="http://schemas.microsoft.com/office/drawing/2014/main" id="{24F29F8A-0B6D-5E48-BA81-70F53FBFAA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27006" y="1864347"/>
            <a:ext cx="614446" cy="614286"/>
          </a:xfrm>
          <a:custGeom>
            <a:avLst/>
            <a:gdLst>
              <a:gd name="T0" fmla="*/ 162 w 176"/>
              <a:gd name="T1" fmla="*/ 68 h 176"/>
              <a:gd name="T2" fmla="*/ 159 w 176"/>
              <a:gd name="T3" fmla="*/ 42 h 176"/>
              <a:gd name="T4" fmla="*/ 142 w 176"/>
              <a:gd name="T5" fmla="*/ 17 h 176"/>
              <a:gd name="T6" fmla="*/ 134 w 176"/>
              <a:gd name="T7" fmla="*/ 17 h 176"/>
              <a:gd name="T8" fmla="*/ 108 w 176"/>
              <a:gd name="T9" fmla="*/ 14 h 176"/>
              <a:gd name="T10" fmla="*/ 100 w 176"/>
              <a:gd name="T11" fmla="*/ 0 h 176"/>
              <a:gd name="T12" fmla="*/ 70 w 176"/>
              <a:gd name="T13" fmla="*/ 6 h 176"/>
              <a:gd name="T14" fmla="*/ 50 w 176"/>
              <a:gd name="T15" fmla="*/ 22 h 176"/>
              <a:gd name="T16" fmla="*/ 38 w 176"/>
              <a:gd name="T17" fmla="*/ 16 h 176"/>
              <a:gd name="T18" fmla="*/ 17 w 176"/>
              <a:gd name="T19" fmla="*/ 34 h 176"/>
              <a:gd name="T20" fmla="*/ 22 w 176"/>
              <a:gd name="T21" fmla="*/ 50 h 176"/>
              <a:gd name="T22" fmla="*/ 6 w 176"/>
              <a:gd name="T23" fmla="*/ 70 h 176"/>
              <a:gd name="T24" fmla="*/ 0 w 176"/>
              <a:gd name="T25" fmla="*/ 100 h 176"/>
              <a:gd name="T26" fmla="*/ 14 w 176"/>
              <a:gd name="T27" fmla="*/ 108 h 176"/>
              <a:gd name="T28" fmla="*/ 17 w 176"/>
              <a:gd name="T29" fmla="*/ 134 h 176"/>
              <a:gd name="T30" fmla="*/ 34 w 176"/>
              <a:gd name="T31" fmla="*/ 159 h 176"/>
              <a:gd name="T32" fmla="*/ 42 w 176"/>
              <a:gd name="T33" fmla="*/ 159 h 176"/>
              <a:gd name="T34" fmla="*/ 68 w 176"/>
              <a:gd name="T35" fmla="*/ 162 h 176"/>
              <a:gd name="T36" fmla="*/ 76 w 176"/>
              <a:gd name="T37" fmla="*/ 176 h 176"/>
              <a:gd name="T38" fmla="*/ 106 w 176"/>
              <a:gd name="T39" fmla="*/ 170 h 176"/>
              <a:gd name="T40" fmla="*/ 126 w 176"/>
              <a:gd name="T41" fmla="*/ 154 h 176"/>
              <a:gd name="T42" fmla="*/ 138 w 176"/>
              <a:gd name="T43" fmla="*/ 160 h 176"/>
              <a:gd name="T44" fmla="*/ 159 w 176"/>
              <a:gd name="T45" fmla="*/ 142 h 176"/>
              <a:gd name="T46" fmla="*/ 154 w 176"/>
              <a:gd name="T47" fmla="*/ 126 h 176"/>
              <a:gd name="T48" fmla="*/ 170 w 176"/>
              <a:gd name="T49" fmla="*/ 106 h 176"/>
              <a:gd name="T50" fmla="*/ 176 w 176"/>
              <a:gd name="T51" fmla="*/ 76 h 176"/>
              <a:gd name="T52" fmla="*/ 168 w 176"/>
              <a:gd name="T53" fmla="*/ 98 h 176"/>
              <a:gd name="T54" fmla="*/ 160 w 176"/>
              <a:gd name="T55" fmla="*/ 100 h 176"/>
              <a:gd name="T56" fmla="*/ 147 w 176"/>
              <a:gd name="T57" fmla="*/ 122 h 176"/>
              <a:gd name="T58" fmla="*/ 152 w 176"/>
              <a:gd name="T59" fmla="*/ 138 h 176"/>
              <a:gd name="T60" fmla="*/ 138 w 176"/>
              <a:gd name="T61" fmla="*/ 152 h 176"/>
              <a:gd name="T62" fmla="*/ 126 w 176"/>
              <a:gd name="T63" fmla="*/ 146 h 176"/>
              <a:gd name="T64" fmla="*/ 106 w 176"/>
              <a:gd name="T65" fmla="*/ 154 h 176"/>
              <a:gd name="T66" fmla="*/ 98 w 176"/>
              <a:gd name="T67" fmla="*/ 168 h 176"/>
              <a:gd name="T68" fmla="*/ 78 w 176"/>
              <a:gd name="T69" fmla="*/ 168 h 176"/>
              <a:gd name="T70" fmla="*/ 70 w 176"/>
              <a:gd name="T71" fmla="*/ 154 h 176"/>
              <a:gd name="T72" fmla="*/ 50 w 176"/>
              <a:gd name="T73" fmla="*/ 146 h 176"/>
              <a:gd name="T74" fmla="*/ 39 w 176"/>
              <a:gd name="T75" fmla="*/ 152 h 176"/>
              <a:gd name="T76" fmla="*/ 24 w 176"/>
              <a:gd name="T77" fmla="*/ 138 h 176"/>
              <a:gd name="T78" fmla="*/ 29 w 176"/>
              <a:gd name="T79" fmla="*/ 122 h 176"/>
              <a:gd name="T80" fmla="*/ 16 w 176"/>
              <a:gd name="T81" fmla="*/ 100 h 176"/>
              <a:gd name="T82" fmla="*/ 8 w 176"/>
              <a:gd name="T83" fmla="*/ 98 h 176"/>
              <a:gd name="T84" fmla="*/ 16 w 176"/>
              <a:gd name="T85" fmla="*/ 76 h 176"/>
              <a:gd name="T86" fmla="*/ 29 w 176"/>
              <a:gd name="T87" fmla="*/ 54 h 176"/>
              <a:gd name="T88" fmla="*/ 24 w 176"/>
              <a:gd name="T89" fmla="*/ 38 h 176"/>
              <a:gd name="T90" fmla="*/ 38 w 176"/>
              <a:gd name="T91" fmla="*/ 24 h 176"/>
              <a:gd name="T92" fmla="*/ 50 w 176"/>
              <a:gd name="T93" fmla="*/ 30 h 176"/>
              <a:gd name="T94" fmla="*/ 70 w 176"/>
              <a:gd name="T95" fmla="*/ 22 h 176"/>
              <a:gd name="T96" fmla="*/ 78 w 176"/>
              <a:gd name="T97" fmla="*/ 8 h 176"/>
              <a:gd name="T98" fmla="*/ 98 w 176"/>
              <a:gd name="T99" fmla="*/ 8 h 176"/>
              <a:gd name="T100" fmla="*/ 106 w 176"/>
              <a:gd name="T101" fmla="*/ 22 h 176"/>
              <a:gd name="T102" fmla="*/ 126 w 176"/>
              <a:gd name="T103" fmla="*/ 30 h 176"/>
              <a:gd name="T104" fmla="*/ 138 w 176"/>
              <a:gd name="T105" fmla="*/ 24 h 176"/>
              <a:gd name="T106" fmla="*/ 152 w 176"/>
              <a:gd name="T107" fmla="*/ 39 h 176"/>
              <a:gd name="T108" fmla="*/ 147 w 176"/>
              <a:gd name="T109" fmla="*/ 54 h 176"/>
              <a:gd name="T110" fmla="*/ 160 w 176"/>
              <a:gd name="T111" fmla="*/ 76 h 176"/>
              <a:gd name="T112" fmla="*/ 168 w 176"/>
              <a:gd name="T113" fmla="*/ 98 h 176"/>
              <a:gd name="T114" fmla="*/ 48 w 176"/>
              <a:gd name="T115" fmla="*/ 88 h 176"/>
              <a:gd name="T116" fmla="*/ 128 w 176"/>
              <a:gd name="T117" fmla="*/ 88 h 176"/>
              <a:gd name="T118" fmla="*/ 88 w 176"/>
              <a:gd name="T119" fmla="*/ 120 h 176"/>
              <a:gd name="T120" fmla="*/ 88 w 176"/>
              <a:gd name="T121" fmla="*/ 56 h 176"/>
              <a:gd name="T122" fmla="*/ 88 w 176"/>
              <a:gd name="T12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6" h="176">
                <a:moveTo>
                  <a:pt x="170" y="70"/>
                </a:moveTo>
                <a:cubicBezTo>
                  <a:pt x="162" y="68"/>
                  <a:pt x="162" y="68"/>
                  <a:pt x="162" y="68"/>
                </a:cubicBezTo>
                <a:cubicBezTo>
                  <a:pt x="160" y="62"/>
                  <a:pt x="157" y="56"/>
                  <a:pt x="154" y="50"/>
                </a:cubicBezTo>
                <a:cubicBezTo>
                  <a:pt x="159" y="42"/>
                  <a:pt x="159" y="42"/>
                  <a:pt x="159" y="42"/>
                </a:cubicBezTo>
                <a:cubicBezTo>
                  <a:pt x="160" y="40"/>
                  <a:pt x="161" y="36"/>
                  <a:pt x="159" y="34"/>
                </a:cubicBezTo>
                <a:cubicBezTo>
                  <a:pt x="142" y="17"/>
                  <a:pt x="142" y="17"/>
                  <a:pt x="142" y="17"/>
                </a:cubicBezTo>
                <a:cubicBezTo>
                  <a:pt x="141" y="16"/>
                  <a:pt x="140" y="16"/>
                  <a:pt x="138" y="16"/>
                </a:cubicBezTo>
                <a:cubicBezTo>
                  <a:pt x="137" y="16"/>
                  <a:pt x="135" y="17"/>
                  <a:pt x="134" y="17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0" y="19"/>
                  <a:pt x="114" y="16"/>
                  <a:pt x="108" y="14"/>
                </a:cubicBezTo>
                <a:cubicBezTo>
                  <a:pt x="106" y="6"/>
                  <a:pt x="106" y="6"/>
                  <a:pt x="106" y="6"/>
                </a:cubicBezTo>
                <a:cubicBezTo>
                  <a:pt x="105" y="3"/>
                  <a:pt x="103" y="0"/>
                  <a:pt x="100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3" y="0"/>
                  <a:pt x="71" y="3"/>
                  <a:pt x="70" y="6"/>
                </a:cubicBezTo>
                <a:cubicBezTo>
                  <a:pt x="68" y="14"/>
                  <a:pt x="68" y="14"/>
                  <a:pt x="68" y="14"/>
                </a:cubicBezTo>
                <a:cubicBezTo>
                  <a:pt x="62" y="16"/>
                  <a:pt x="56" y="19"/>
                  <a:pt x="50" y="22"/>
                </a:cubicBezTo>
                <a:cubicBezTo>
                  <a:pt x="42" y="17"/>
                  <a:pt x="42" y="17"/>
                  <a:pt x="42" y="17"/>
                </a:cubicBezTo>
                <a:cubicBezTo>
                  <a:pt x="41" y="17"/>
                  <a:pt x="39" y="16"/>
                  <a:pt x="38" y="16"/>
                </a:cubicBezTo>
                <a:cubicBezTo>
                  <a:pt x="36" y="16"/>
                  <a:pt x="35" y="16"/>
                  <a:pt x="34" y="17"/>
                </a:cubicBezTo>
                <a:cubicBezTo>
                  <a:pt x="17" y="34"/>
                  <a:pt x="17" y="34"/>
                  <a:pt x="17" y="34"/>
                </a:cubicBezTo>
                <a:cubicBezTo>
                  <a:pt x="15" y="36"/>
                  <a:pt x="16" y="40"/>
                  <a:pt x="17" y="42"/>
                </a:cubicBezTo>
                <a:cubicBezTo>
                  <a:pt x="22" y="50"/>
                  <a:pt x="22" y="50"/>
                  <a:pt x="22" y="50"/>
                </a:cubicBezTo>
                <a:cubicBezTo>
                  <a:pt x="19" y="56"/>
                  <a:pt x="16" y="62"/>
                  <a:pt x="14" y="68"/>
                </a:cubicBezTo>
                <a:cubicBezTo>
                  <a:pt x="6" y="70"/>
                  <a:pt x="6" y="70"/>
                  <a:pt x="6" y="70"/>
                </a:cubicBezTo>
                <a:cubicBezTo>
                  <a:pt x="3" y="71"/>
                  <a:pt x="0" y="73"/>
                  <a:pt x="0" y="76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3"/>
                  <a:pt x="3" y="105"/>
                  <a:pt x="6" y="106"/>
                </a:cubicBezTo>
                <a:cubicBezTo>
                  <a:pt x="14" y="108"/>
                  <a:pt x="14" y="108"/>
                  <a:pt x="14" y="108"/>
                </a:cubicBezTo>
                <a:cubicBezTo>
                  <a:pt x="16" y="114"/>
                  <a:pt x="19" y="120"/>
                  <a:pt x="22" y="126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6" y="136"/>
                  <a:pt x="15" y="140"/>
                  <a:pt x="17" y="142"/>
                </a:cubicBezTo>
                <a:cubicBezTo>
                  <a:pt x="34" y="159"/>
                  <a:pt x="34" y="159"/>
                  <a:pt x="34" y="159"/>
                </a:cubicBezTo>
                <a:cubicBezTo>
                  <a:pt x="35" y="160"/>
                  <a:pt x="36" y="160"/>
                  <a:pt x="38" y="160"/>
                </a:cubicBezTo>
                <a:cubicBezTo>
                  <a:pt x="39" y="160"/>
                  <a:pt x="41" y="159"/>
                  <a:pt x="42" y="159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56" y="157"/>
                  <a:pt x="62" y="160"/>
                  <a:pt x="68" y="162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1" y="173"/>
                  <a:pt x="73" y="176"/>
                  <a:pt x="76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3" y="176"/>
                  <a:pt x="105" y="173"/>
                  <a:pt x="106" y="170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14" y="160"/>
                  <a:pt x="120" y="157"/>
                  <a:pt x="126" y="154"/>
                </a:cubicBezTo>
                <a:cubicBezTo>
                  <a:pt x="134" y="159"/>
                  <a:pt x="134" y="159"/>
                  <a:pt x="134" y="159"/>
                </a:cubicBezTo>
                <a:cubicBezTo>
                  <a:pt x="135" y="159"/>
                  <a:pt x="137" y="160"/>
                  <a:pt x="138" y="160"/>
                </a:cubicBezTo>
                <a:cubicBezTo>
                  <a:pt x="140" y="160"/>
                  <a:pt x="141" y="160"/>
                  <a:pt x="142" y="159"/>
                </a:cubicBezTo>
                <a:cubicBezTo>
                  <a:pt x="159" y="142"/>
                  <a:pt x="159" y="142"/>
                  <a:pt x="159" y="142"/>
                </a:cubicBezTo>
                <a:cubicBezTo>
                  <a:pt x="161" y="140"/>
                  <a:pt x="160" y="136"/>
                  <a:pt x="159" y="134"/>
                </a:cubicBezTo>
                <a:cubicBezTo>
                  <a:pt x="154" y="126"/>
                  <a:pt x="154" y="126"/>
                  <a:pt x="154" y="126"/>
                </a:cubicBezTo>
                <a:cubicBezTo>
                  <a:pt x="157" y="120"/>
                  <a:pt x="160" y="114"/>
                  <a:pt x="162" y="108"/>
                </a:cubicBezTo>
                <a:cubicBezTo>
                  <a:pt x="170" y="106"/>
                  <a:pt x="170" y="106"/>
                  <a:pt x="170" y="106"/>
                </a:cubicBezTo>
                <a:cubicBezTo>
                  <a:pt x="173" y="105"/>
                  <a:pt x="176" y="103"/>
                  <a:pt x="176" y="100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6" y="73"/>
                  <a:pt x="173" y="71"/>
                  <a:pt x="170" y="70"/>
                </a:cubicBezTo>
                <a:moveTo>
                  <a:pt x="168" y="98"/>
                </a:moveTo>
                <a:cubicBezTo>
                  <a:pt x="168" y="98"/>
                  <a:pt x="168" y="98"/>
                  <a:pt x="168" y="98"/>
                </a:cubicBezTo>
                <a:cubicBezTo>
                  <a:pt x="160" y="100"/>
                  <a:pt x="160" y="100"/>
                  <a:pt x="160" y="100"/>
                </a:cubicBezTo>
                <a:cubicBezTo>
                  <a:pt x="157" y="101"/>
                  <a:pt x="155" y="103"/>
                  <a:pt x="154" y="106"/>
                </a:cubicBezTo>
                <a:cubicBezTo>
                  <a:pt x="152" y="111"/>
                  <a:pt x="150" y="117"/>
                  <a:pt x="147" y="122"/>
                </a:cubicBezTo>
                <a:cubicBezTo>
                  <a:pt x="146" y="125"/>
                  <a:pt x="146" y="128"/>
                  <a:pt x="147" y="130"/>
                </a:cubicBezTo>
                <a:cubicBezTo>
                  <a:pt x="152" y="138"/>
                  <a:pt x="152" y="138"/>
                  <a:pt x="152" y="138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9" y="146"/>
                  <a:pt x="128" y="146"/>
                  <a:pt x="126" y="146"/>
                </a:cubicBezTo>
                <a:cubicBezTo>
                  <a:pt x="125" y="146"/>
                  <a:pt x="123" y="146"/>
                  <a:pt x="122" y="147"/>
                </a:cubicBezTo>
                <a:cubicBezTo>
                  <a:pt x="117" y="150"/>
                  <a:pt x="111" y="152"/>
                  <a:pt x="106" y="154"/>
                </a:cubicBezTo>
                <a:cubicBezTo>
                  <a:pt x="103" y="155"/>
                  <a:pt x="101" y="157"/>
                  <a:pt x="100" y="160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6" y="160"/>
                  <a:pt x="76" y="160"/>
                  <a:pt x="76" y="160"/>
                </a:cubicBezTo>
                <a:cubicBezTo>
                  <a:pt x="75" y="157"/>
                  <a:pt x="73" y="155"/>
                  <a:pt x="70" y="154"/>
                </a:cubicBezTo>
                <a:cubicBezTo>
                  <a:pt x="65" y="152"/>
                  <a:pt x="59" y="150"/>
                  <a:pt x="54" y="147"/>
                </a:cubicBezTo>
                <a:cubicBezTo>
                  <a:pt x="53" y="146"/>
                  <a:pt x="51" y="146"/>
                  <a:pt x="50" y="146"/>
                </a:cubicBezTo>
                <a:cubicBezTo>
                  <a:pt x="48" y="146"/>
                  <a:pt x="47" y="146"/>
                  <a:pt x="46" y="147"/>
                </a:cubicBezTo>
                <a:cubicBezTo>
                  <a:pt x="39" y="152"/>
                  <a:pt x="39" y="152"/>
                  <a:pt x="39" y="152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9" y="130"/>
                  <a:pt x="29" y="130"/>
                  <a:pt x="29" y="130"/>
                </a:cubicBezTo>
                <a:cubicBezTo>
                  <a:pt x="30" y="128"/>
                  <a:pt x="30" y="125"/>
                  <a:pt x="29" y="122"/>
                </a:cubicBezTo>
                <a:cubicBezTo>
                  <a:pt x="26" y="117"/>
                  <a:pt x="24" y="111"/>
                  <a:pt x="22" y="106"/>
                </a:cubicBezTo>
                <a:cubicBezTo>
                  <a:pt x="21" y="103"/>
                  <a:pt x="19" y="101"/>
                  <a:pt x="16" y="100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78"/>
                  <a:pt x="8" y="78"/>
                  <a:pt x="8" y="78"/>
                </a:cubicBezTo>
                <a:cubicBezTo>
                  <a:pt x="16" y="76"/>
                  <a:pt x="16" y="76"/>
                  <a:pt x="16" y="76"/>
                </a:cubicBezTo>
                <a:cubicBezTo>
                  <a:pt x="19" y="75"/>
                  <a:pt x="21" y="73"/>
                  <a:pt x="22" y="70"/>
                </a:cubicBezTo>
                <a:cubicBezTo>
                  <a:pt x="24" y="65"/>
                  <a:pt x="26" y="59"/>
                  <a:pt x="29" y="54"/>
                </a:cubicBezTo>
                <a:cubicBezTo>
                  <a:pt x="30" y="51"/>
                  <a:pt x="30" y="48"/>
                  <a:pt x="29" y="46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38" y="24"/>
                  <a:pt x="38" y="24"/>
                  <a:pt x="38" y="24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30"/>
                  <a:pt x="48" y="30"/>
                  <a:pt x="50" y="30"/>
                </a:cubicBezTo>
                <a:cubicBezTo>
                  <a:pt x="51" y="30"/>
                  <a:pt x="53" y="30"/>
                  <a:pt x="54" y="29"/>
                </a:cubicBezTo>
                <a:cubicBezTo>
                  <a:pt x="59" y="26"/>
                  <a:pt x="65" y="24"/>
                  <a:pt x="70" y="22"/>
                </a:cubicBezTo>
                <a:cubicBezTo>
                  <a:pt x="73" y="21"/>
                  <a:pt x="75" y="19"/>
                  <a:pt x="76" y="16"/>
                </a:cubicBezTo>
                <a:cubicBezTo>
                  <a:pt x="78" y="8"/>
                  <a:pt x="78" y="8"/>
                  <a:pt x="7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101" y="19"/>
                  <a:pt x="103" y="21"/>
                  <a:pt x="106" y="22"/>
                </a:cubicBezTo>
                <a:cubicBezTo>
                  <a:pt x="111" y="24"/>
                  <a:pt x="117" y="26"/>
                  <a:pt x="122" y="29"/>
                </a:cubicBezTo>
                <a:cubicBezTo>
                  <a:pt x="123" y="30"/>
                  <a:pt x="125" y="30"/>
                  <a:pt x="126" y="30"/>
                </a:cubicBezTo>
                <a:cubicBezTo>
                  <a:pt x="128" y="30"/>
                  <a:pt x="129" y="30"/>
                  <a:pt x="130" y="29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52" y="38"/>
                  <a:pt x="152" y="38"/>
                  <a:pt x="152" y="38"/>
                </a:cubicBezTo>
                <a:cubicBezTo>
                  <a:pt x="152" y="38"/>
                  <a:pt x="152" y="38"/>
                  <a:pt x="152" y="39"/>
                </a:cubicBezTo>
                <a:cubicBezTo>
                  <a:pt x="147" y="46"/>
                  <a:pt x="147" y="46"/>
                  <a:pt x="147" y="46"/>
                </a:cubicBezTo>
                <a:cubicBezTo>
                  <a:pt x="146" y="48"/>
                  <a:pt x="146" y="51"/>
                  <a:pt x="147" y="54"/>
                </a:cubicBezTo>
                <a:cubicBezTo>
                  <a:pt x="150" y="59"/>
                  <a:pt x="152" y="65"/>
                  <a:pt x="154" y="70"/>
                </a:cubicBezTo>
                <a:cubicBezTo>
                  <a:pt x="155" y="73"/>
                  <a:pt x="157" y="75"/>
                  <a:pt x="160" y="76"/>
                </a:cubicBezTo>
                <a:cubicBezTo>
                  <a:pt x="168" y="78"/>
                  <a:pt x="168" y="78"/>
                  <a:pt x="168" y="78"/>
                </a:cubicBezTo>
                <a:lnTo>
                  <a:pt x="168" y="98"/>
                </a:lnTo>
                <a:close/>
                <a:moveTo>
                  <a:pt x="88" y="48"/>
                </a:moveTo>
                <a:cubicBezTo>
                  <a:pt x="66" y="48"/>
                  <a:pt x="48" y="66"/>
                  <a:pt x="48" y="88"/>
                </a:cubicBezTo>
                <a:cubicBezTo>
                  <a:pt x="48" y="110"/>
                  <a:pt x="66" y="128"/>
                  <a:pt x="88" y="128"/>
                </a:cubicBezTo>
                <a:cubicBezTo>
                  <a:pt x="110" y="128"/>
                  <a:pt x="128" y="110"/>
                  <a:pt x="128" y="88"/>
                </a:cubicBezTo>
                <a:cubicBezTo>
                  <a:pt x="128" y="66"/>
                  <a:pt x="110" y="48"/>
                  <a:pt x="88" y="48"/>
                </a:cubicBezTo>
                <a:moveTo>
                  <a:pt x="88" y="120"/>
                </a:moveTo>
                <a:cubicBezTo>
                  <a:pt x="70" y="120"/>
                  <a:pt x="56" y="106"/>
                  <a:pt x="56" y="88"/>
                </a:cubicBezTo>
                <a:cubicBezTo>
                  <a:pt x="56" y="70"/>
                  <a:pt x="70" y="56"/>
                  <a:pt x="88" y="56"/>
                </a:cubicBezTo>
                <a:cubicBezTo>
                  <a:pt x="106" y="56"/>
                  <a:pt x="120" y="70"/>
                  <a:pt x="120" y="88"/>
                </a:cubicBezTo>
                <a:cubicBezTo>
                  <a:pt x="120" y="106"/>
                  <a:pt x="106" y="120"/>
                  <a:pt x="88" y="12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5" name="Freeform 84">
            <a:extLst>
              <a:ext uri="{FF2B5EF4-FFF2-40B4-BE49-F238E27FC236}">
                <a16:creationId xmlns:a16="http://schemas.microsoft.com/office/drawing/2014/main" id="{4B38DE37-6E37-6C47-A759-9EF672C2788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49181" y="3359856"/>
            <a:ext cx="571398" cy="571249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8 h 176"/>
              <a:gd name="T12" fmla="*/ 142 w 176"/>
              <a:gd name="T13" fmla="*/ 29 h 176"/>
              <a:gd name="T14" fmla="*/ 122 w 176"/>
              <a:gd name="T15" fmla="*/ 49 h 176"/>
              <a:gd name="T16" fmla="*/ 88 w 176"/>
              <a:gd name="T17" fmla="*/ 36 h 176"/>
              <a:gd name="T18" fmla="*/ 54 w 176"/>
              <a:gd name="T19" fmla="*/ 49 h 176"/>
              <a:gd name="T20" fmla="*/ 34 w 176"/>
              <a:gd name="T21" fmla="*/ 29 h 176"/>
              <a:gd name="T22" fmla="*/ 88 w 176"/>
              <a:gd name="T23" fmla="*/ 8 h 176"/>
              <a:gd name="T24" fmla="*/ 132 w 176"/>
              <a:gd name="T25" fmla="*/ 88 h 176"/>
              <a:gd name="T26" fmla="*/ 88 w 176"/>
              <a:gd name="T27" fmla="*/ 132 h 176"/>
              <a:gd name="T28" fmla="*/ 44 w 176"/>
              <a:gd name="T29" fmla="*/ 88 h 176"/>
              <a:gd name="T30" fmla="*/ 88 w 176"/>
              <a:gd name="T31" fmla="*/ 44 h 176"/>
              <a:gd name="T32" fmla="*/ 132 w 176"/>
              <a:gd name="T33" fmla="*/ 88 h 176"/>
              <a:gd name="T34" fmla="*/ 8 w 176"/>
              <a:gd name="T35" fmla="*/ 88 h 176"/>
              <a:gd name="T36" fmla="*/ 29 w 176"/>
              <a:gd name="T37" fmla="*/ 34 h 176"/>
              <a:gd name="T38" fmla="*/ 49 w 176"/>
              <a:gd name="T39" fmla="*/ 54 h 176"/>
              <a:gd name="T40" fmla="*/ 36 w 176"/>
              <a:gd name="T41" fmla="*/ 88 h 176"/>
              <a:gd name="T42" fmla="*/ 49 w 176"/>
              <a:gd name="T43" fmla="*/ 122 h 176"/>
              <a:gd name="T44" fmla="*/ 29 w 176"/>
              <a:gd name="T45" fmla="*/ 142 h 176"/>
              <a:gd name="T46" fmla="*/ 8 w 176"/>
              <a:gd name="T47" fmla="*/ 88 h 176"/>
              <a:gd name="T48" fmla="*/ 88 w 176"/>
              <a:gd name="T49" fmla="*/ 168 h 176"/>
              <a:gd name="T50" fmla="*/ 34 w 176"/>
              <a:gd name="T51" fmla="*/ 147 h 176"/>
              <a:gd name="T52" fmla="*/ 54 w 176"/>
              <a:gd name="T53" fmla="*/ 127 h 176"/>
              <a:gd name="T54" fmla="*/ 88 w 176"/>
              <a:gd name="T55" fmla="*/ 140 h 176"/>
              <a:gd name="T56" fmla="*/ 122 w 176"/>
              <a:gd name="T57" fmla="*/ 127 h 176"/>
              <a:gd name="T58" fmla="*/ 142 w 176"/>
              <a:gd name="T59" fmla="*/ 147 h 176"/>
              <a:gd name="T60" fmla="*/ 88 w 176"/>
              <a:gd name="T61" fmla="*/ 168 h 176"/>
              <a:gd name="T62" fmla="*/ 147 w 176"/>
              <a:gd name="T63" fmla="*/ 142 h 176"/>
              <a:gd name="T64" fmla="*/ 127 w 176"/>
              <a:gd name="T65" fmla="*/ 122 h 176"/>
              <a:gd name="T66" fmla="*/ 140 w 176"/>
              <a:gd name="T67" fmla="*/ 88 h 176"/>
              <a:gd name="T68" fmla="*/ 127 w 176"/>
              <a:gd name="T69" fmla="*/ 54 h 176"/>
              <a:gd name="T70" fmla="*/ 147 w 176"/>
              <a:gd name="T71" fmla="*/ 34 h 176"/>
              <a:gd name="T72" fmla="*/ 168 w 176"/>
              <a:gd name="T73" fmla="*/ 88 h 176"/>
              <a:gd name="T74" fmla="*/ 147 w 176"/>
              <a:gd name="T75" fmla="*/ 14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8"/>
                </a:moveTo>
                <a:cubicBezTo>
                  <a:pt x="109" y="8"/>
                  <a:pt x="127" y="16"/>
                  <a:pt x="142" y="29"/>
                </a:cubicBezTo>
                <a:cubicBezTo>
                  <a:pt x="122" y="49"/>
                  <a:pt x="122" y="49"/>
                  <a:pt x="122" y="49"/>
                </a:cubicBezTo>
                <a:cubicBezTo>
                  <a:pt x="113" y="41"/>
                  <a:pt x="101" y="36"/>
                  <a:pt x="88" y="36"/>
                </a:cubicBezTo>
                <a:cubicBezTo>
                  <a:pt x="75" y="36"/>
                  <a:pt x="63" y="41"/>
                  <a:pt x="54" y="49"/>
                </a:cubicBezTo>
                <a:cubicBezTo>
                  <a:pt x="34" y="29"/>
                  <a:pt x="34" y="29"/>
                  <a:pt x="34" y="29"/>
                </a:cubicBezTo>
                <a:cubicBezTo>
                  <a:pt x="49" y="16"/>
                  <a:pt x="67" y="8"/>
                  <a:pt x="88" y="8"/>
                </a:cubicBezTo>
                <a:moveTo>
                  <a:pt x="132" y="88"/>
                </a:moveTo>
                <a:cubicBezTo>
                  <a:pt x="132" y="112"/>
                  <a:pt x="112" y="132"/>
                  <a:pt x="88" y="132"/>
                </a:cubicBezTo>
                <a:cubicBezTo>
                  <a:pt x="64" y="132"/>
                  <a:pt x="44" y="112"/>
                  <a:pt x="44" y="88"/>
                </a:cubicBezTo>
                <a:cubicBezTo>
                  <a:pt x="44" y="64"/>
                  <a:pt x="64" y="44"/>
                  <a:pt x="88" y="44"/>
                </a:cubicBezTo>
                <a:cubicBezTo>
                  <a:pt x="112" y="44"/>
                  <a:pt x="132" y="64"/>
                  <a:pt x="132" y="88"/>
                </a:cubicBezTo>
                <a:moveTo>
                  <a:pt x="8" y="88"/>
                </a:moveTo>
                <a:cubicBezTo>
                  <a:pt x="8" y="67"/>
                  <a:pt x="16" y="49"/>
                  <a:pt x="29" y="34"/>
                </a:cubicBezTo>
                <a:cubicBezTo>
                  <a:pt x="49" y="54"/>
                  <a:pt x="49" y="54"/>
                  <a:pt x="49" y="54"/>
                </a:cubicBezTo>
                <a:cubicBezTo>
                  <a:pt x="41" y="63"/>
                  <a:pt x="36" y="75"/>
                  <a:pt x="36" y="88"/>
                </a:cubicBezTo>
                <a:cubicBezTo>
                  <a:pt x="36" y="101"/>
                  <a:pt x="41" y="113"/>
                  <a:pt x="49" y="122"/>
                </a:cubicBezTo>
                <a:cubicBezTo>
                  <a:pt x="29" y="142"/>
                  <a:pt x="29" y="142"/>
                  <a:pt x="29" y="142"/>
                </a:cubicBezTo>
                <a:cubicBezTo>
                  <a:pt x="16" y="127"/>
                  <a:pt x="8" y="109"/>
                  <a:pt x="8" y="88"/>
                </a:cubicBezTo>
                <a:moveTo>
                  <a:pt x="88" y="168"/>
                </a:moveTo>
                <a:cubicBezTo>
                  <a:pt x="67" y="168"/>
                  <a:pt x="49" y="160"/>
                  <a:pt x="34" y="147"/>
                </a:cubicBezTo>
                <a:cubicBezTo>
                  <a:pt x="54" y="127"/>
                  <a:pt x="54" y="127"/>
                  <a:pt x="54" y="127"/>
                </a:cubicBezTo>
                <a:cubicBezTo>
                  <a:pt x="63" y="135"/>
                  <a:pt x="75" y="140"/>
                  <a:pt x="88" y="140"/>
                </a:cubicBezTo>
                <a:cubicBezTo>
                  <a:pt x="101" y="140"/>
                  <a:pt x="113" y="135"/>
                  <a:pt x="122" y="127"/>
                </a:cubicBezTo>
                <a:cubicBezTo>
                  <a:pt x="142" y="147"/>
                  <a:pt x="142" y="147"/>
                  <a:pt x="142" y="147"/>
                </a:cubicBezTo>
                <a:cubicBezTo>
                  <a:pt x="127" y="160"/>
                  <a:pt x="109" y="168"/>
                  <a:pt x="88" y="168"/>
                </a:cubicBezTo>
                <a:moveTo>
                  <a:pt x="147" y="142"/>
                </a:moveTo>
                <a:cubicBezTo>
                  <a:pt x="127" y="122"/>
                  <a:pt x="127" y="122"/>
                  <a:pt x="127" y="122"/>
                </a:cubicBezTo>
                <a:cubicBezTo>
                  <a:pt x="135" y="113"/>
                  <a:pt x="140" y="101"/>
                  <a:pt x="140" y="88"/>
                </a:cubicBezTo>
                <a:cubicBezTo>
                  <a:pt x="140" y="75"/>
                  <a:pt x="135" y="63"/>
                  <a:pt x="127" y="54"/>
                </a:cubicBezTo>
                <a:cubicBezTo>
                  <a:pt x="147" y="34"/>
                  <a:pt x="147" y="34"/>
                  <a:pt x="147" y="34"/>
                </a:cubicBezTo>
                <a:cubicBezTo>
                  <a:pt x="160" y="49"/>
                  <a:pt x="168" y="67"/>
                  <a:pt x="168" y="88"/>
                </a:cubicBezTo>
                <a:cubicBezTo>
                  <a:pt x="168" y="109"/>
                  <a:pt x="160" y="127"/>
                  <a:pt x="147" y="1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ＭＳ Ｐゴシック" panose="020B0600070205080204" pitchFamily="34" charset="-128"/>
            </a:endParaRPr>
          </a:p>
        </p:txBody>
      </p:sp>
      <p:sp>
        <p:nvSpPr>
          <p:cNvPr id="66" name="Freeform 160">
            <a:extLst>
              <a:ext uri="{FF2B5EF4-FFF2-40B4-BE49-F238E27FC236}">
                <a16:creationId xmlns:a16="http://schemas.microsoft.com/office/drawing/2014/main" id="{F41E7A04-436C-9547-95C7-25EB73478AC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58199" y="1849968"/>
            <a:ext cx="537772" cy="537632"/>
          </a:xfrm>
          <a:custGeom>
            <a:avLst/>
            <a:gdLst>
              <a:gd name="T0" fmla="*/ 92 w 176"/>
              <a:gd name="T1" fmla="*/ 108 h 176"/>
              <a:gd name="T2" fmla="*/ 108 w 176"/>
              <a:gd name="T3" fmla="*/ 124 h 176"/>
              <a:gd name="T4" fmla="*/ 108 w 176"/>
              <a:gd name="T5" fmla="*/ 80 h 176"/>
              <a:gd name="T6" fmla="*/ 92 w 176"/>
              <a:gd name="T7" fmla="*/ 96 h 176"/>
              <a:gd name="T8" fmla="*/ 108 w 176"/>
              <a:gd name="T9" fmla="*/ 80 h 176"/>
              <a:gd name="T10" fmla="*/ 92 w 176"/>
              <a:gd name="T11" fmla="*/ 136 h 176"/>
              <a:gd name="T12" fmla="*/ 108 w 176"/>
              <a:gd name="T13" fmla="*/ 152 h 176"/>
              <a:gd name="T14" fmla="*/ 132 w 176"/>
              <a:gd name="T15" fmla="*/ 80 h 176"/>
              <a:gd name="T16" fmla="*/ 116 w 176"/>
              <a:gd name="T17" fmla="*/ 96 h 176"/>
              <a:gd name="T18" fmla="*/ 132 w 176"/>
              <a:gd name="T19" fmla="*/ 80 h 176"/>
              <a:gd name="T20" fmla="*/ 140 w 176"/>
              <a:gd name="T21" fmla="*/ 80 h 176"/>
              <a:gd name="T22" fmla="*/ 156 w 176"/>
              <a:gd name="T23" fmla="*/ 96 h 176"/>
              <a:gd name="T24" fmla="*/ 132 w 176"/>
              <a:gd name="T25" fmla="*/ 108 h 176"/>
              <a:gd name="T26" fmla="*/ 116 w 176"/>
              <a:gd name="T27" fmla="*/ 124 h 176"/>
              <a:gd name="T28" fmla="*/ 132 w 176"/>
              <a:gd name="T29" fmla="*/ 108 h 176"/>
              <a:gd name="T30" fmla="*/ 140 w 176"/>
              <a:gd name="T31" fmla="*/ 108 h 176"/>
              <a:gd name="T32" fmla="*/ 156 w 176"/>
              <a:gd name="T33" fmla="*/ 124 h 176"/>
              <a:gd name="T34" fmla="*/ 84 w 176"/>
              <a:gd name="T35" fmla="*/ 108 h 176"/>
              <a:gd name="T36" fmla="*/ 68 w 176"/>
              <a:gd name="T37" fmla="*/ 124 h 176"/>
              <a:gd name="T38" fmla="*/ 84 w 176"/>
              <a:gd name="T39" fmla="*/ 108 h 176"/>
              <a:gd name="T40" fmla="*/ 68 w 176"/>
              <a:gd name="T41" fmla="*/ 80 h 176"/>
              <a:gd name="T42" fmla="*/ 84 w 176"/>
              <a:gd name="T43" fmla="*/ 96 h 176"/>
              <a:gd name="T44" fmla="*/ 84 w 176"/>
              <a:gd name="T45" fmla="*/ 136 h 176"/>
              <a:gd name="T46" fmla="*/ 68 w 176"/>
              <a:gd name="T47" fmla="*/ 152 h 176"/>
              <a:gd name="T48" fmla="*/ 84 w 176"/>
              <a:gd name="T49" fmla="*/ 136 h 176"/>
              <a:gd name="T50" fmla="*/ 20 w 176"/>
              <a:gd name="T51" fmla="*/ 108 h 176"/>
              <a:gd name="T52" fmla="*/ 36 w 176"/>
              <a:gd name="T53" fmla="*/ 124 h 176"/>
              <a:gd name="T54" fmla="*/ 36 w 176"/>
              <a:gd name="T55" fmla="*/ 80 h 176"/>
              <a:gd name="T56" fmla="*/ 20 w 176"/>
              <a:gd name="T57" fmla="*/ 96 h 176"/>
              <a:gd name="T58" fmla="*/ 36 w 176"/>
              <a:gd name="T59" fmla="*/ 80 h 176"/>
              <a:gd name="T60" fmla="*/ 144 w 176"/>
              <a:gd name="T61" fmla="*/ 16 h 176"/>
              <a:gd name="T62" fmla="*/ 140 w 176"/>
              <a:gd name="T63" fmla="*/ 0 h 176"/>
              <a:gd name="T64" fmla="*/ 136 w 176"/>
              <a:gd name="T65" fmla="*/ 16 h 176"/>
              <a:gd name="T66" fmla="*/ 40 w 176"/>
              <a:gd name="T67" fmla="*/ 4 h 176"/>
              <a:gd name="T68" fmla="*/ 32 w 176"/>
              <a:gd name="T69" fmla="*/ 4 h 176"/>
              <a:gd name="T70" fmla="*/ 16 w 176"/>
              <a:gd name="T71" fmla="*/ 16 h 176"/>
              <a:gd name="T72" fmla="*/ 0 w 176"/>
              <a:gd name="T73" fmla="*/ 160 h 176"/>
              <a:gd name="T74" fmla="*/ 160 w 176"/>
              <a:gd name="T75" fmla="*/ 176 h 176"/>
              <a:gd name="T76" fmla="*/ 176 w 176"/>
              <a:gd name="T77" fmla="*/ 32 h 176"/>
              <a:gd name="T78" fmla="*/ 168 w 176"/>
              <a:gd name="T79" fmla="*/ 160 h 176"/>
              <a:gd name="T80" fmla="*/ 16 w 176"/>
              <a:gd name="T81" fmla="*/ 168 h 176"/>
              <a:gd name="T82" fmla="*/ 8 w 176"/>
              <a:gd name="T83" fmla="*/ 64 h 176"/>
              <a:gd name="T84" fmla="*/ 168 w 176"/>
              <a:gd name="T85" fmla="*/ 160 h 176"/>
              <a:gd name="T86" fmla="*/ 8 w 176"/>
              <a:gd name="T87" fmla="*/ 56 h 176"/>
              <a:gd name="T88" fmla="*/ 16 w 176"/>
              <a:gd name="T89" fmla="*/ 24 h 176"/>
              <a:gd name="T90" fmla="*/ 32 w 176"/>
              <a:gd name="T91" fmla="*/ 36 h 176"/>
              <a:gd name="T92" fmla="*/ 40 w 176"/>
              <a:gd name="T93" fmla="*/ 36 h 176"/>
              <a:gd name="T94" fmla="*/ 136 w 176"/>
              <a:gd name="T95" fmla="*/ 24 h 176"/>
              <a:gd name="T96" fmla="*/ 140 w 176"/>
              <a:gd name="T97" fmla="*/ 40 h 176"/>
              <a:gd name="T98" fmla="*/ 144 w 176"/>
              <a:gd name="T99" fmla="*/ 24 h 176"/>
              <a:gd name="T100" fmla="*/ 168 w 176"/>
              <a:gd name="T101" fmla="*/ 32 h 176"/>
              <a:gd name="T102" fmla="*/ 36 w 176"/>
              <a:gd name="T103" fmla="*/ 136 h 176"/>
              <a:gd name="T104" fmla="*/ 20 w 176"/>
              <a:gd name="T105" fmla="*/ 152 h 176"/>
              <a:gd name="T106" fmla="*/ 36 w 176"/>
              <a:gd name="T107" fmla="*/ 136 h 176"/>
              <a:gd name="T108" fmla="*/ 44 w 176"/>
              <a:gd name="T109" fmla="*/ 80 h 176"/>
              <a:gd name="T110" fmla="*/ 60 w 176"/>
              <a:gd name="T111" fmla="*/ 96 h 176"/>
              <a:gd name="T112" fmla="*/ 60 w 176"/>
              <a:gd name="T113" fmla="*/ 136 h 176"/>
              <a:gd name="T114" fmla="*/ 44 w 176"/>
              <a:gd name="T115" fmla="*/ 152 h 176"/>
              <a:gd name="T116" fmla="*/ 60 w 176"/>
              <a:gd name="T117" fmla="*/ 136 h 176"/>
              <a:gd name="T118" fmla="*/ 44 w 176"/>
              <a:gd name="T119" fmla="*/ 108 h 176"/>
              <a:gd name="T120" fmla="*/ 60 w 176"/>
              <a:gd name="T121" fmla="*/ 12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08" y="108"/>
                </a:moveTo>
                <a:cubicBezTo>
                  <a:pt x="92" y="108"/>
                  <a:pt x="92" y="108"/>
                  <a:pt x="92" y="10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108" y="124"/>
                  <a:pt x="108" y="124"/>
                  <a:pt x="108" y="124"/>
                </a:cubicBezTo>
                <a:lnTo>
                  <a:pt x="108" y="108"/>
                </a:lnTo>
                <a:close/>
                <a:moveTo>
                  <a:pt x="108" y="80"/>
                </a:moveTo>
                <a:cubicBezTo>
                  <a:pt x="92" y="80"/>
                  <a:pt x="92" y="80"/>
                  <a:pt x="92" y="80"/>
                </a:cubicBezTo>
                <a:cubicBezTo>
                  <a:pt x="92" y="96"/>
                  <a:pt x="92" y="96"/>
                  <a:pt x="92" y="96"/>
                </a:cubicBezTo>
                <a:cubicBezTo>
                  <a:pt x="108" y="96"/>
                  <a:pt x="108" y="96"/>
                  <a:pt x="108" y="96"/>
                </a:cubicBezTo>
                <a:lnTo>
                  <a:pt x="108" y="80"/>
                </a:lnTo>
                <a:close/>
                <a:moveTo>
                  <a:pt x="108" y="136"/>
                </a:moveTo>
                <a:cubicBezTo>
                  <a:pt x="92" y="136"/>
                  <a:pt x="92" y="136"/>
                  <a:pt x="92" y="136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108" y="152"/>
                  <a:pt x="108" y="152"/>
                  <a:pt x="108" y="152"/>
                </a:cubicBezTo>
                <a:lnTo>
                  <a:pt x="108" y="136"/>
                </a:lnTo>
                <a:close/>
                <a:moveTo>
                  <a:pt x="132" y="80"/>
                </a:moveTo>
                <a:cubicBezTo>
                  <a:pt x="116" y="80"/>
                  <a:pt x="116" y="80"/>
                  <a:pt x="116" y="80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32" y="96"/>
                  <a:pt x="132" y="96"/>
                  <a:pt x="132" y="96"/>
                </a:cubicBezTo>
                <a:lnTo>
                  <a:pt x="132" y="80"/>
                </a:lnTo>
                <a:close/>
                <a:moveTo>
                  <a:pt x="156" y="80"/>
                </a:moveTo>
                <a:cubicBezTo>
                  <a:pt x="140" y="80"/>
                  <a:pt x="140" y="80"/>
                  <a:pt x="140" y="80"/>
                </a:cubicBezTo>
                <a:cubicBezTo>
                  <a:pt x="140" y="96"/>
                  <a:pt x="140" y="96"/>
                  <a:pt x="140" y="96"/>
                </a:cubicBezTo>
                <a:cubicBezTo>
                  <a:pt x="156" y="96"/>
                  <a:pt x="156" y="96"/>
                  <a:pt x="156" y="96"/>
                </a:cubicBezTo>
                <a:lnTo>
                  <a:pt x="156" y="80"/>
                </a:lnTo>
                <a:close/>
                <a:moveTo>
                  <a:pt x="132" y="108"/>
                </a:moveTo>
                <a:cubicBezTo>
                  <a:pt x="116" y="108"/>
                  <a:pt x="116" y="108"/>
                  <a:pt x="116" y="108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32" y="124"/>
                  <a:pt x="132" y="124"/>
                  <a:pt x="132" y="124"/>
                </a:cubicBezTo>
                <a:lnTo>
                  <a:pt x="132" y="108"/>
                </a:lnTo>
                <a:close/>
                <a:moveTo>
                  <a:pt x="156" y="108"/>
                </a:moveTo>
                <a:cubicBezTo>
                  <a:pt x="140" y="108"/>
                  <a:pt x="140" y="108"/>
                  <a:pt x="140" y="108"/>
                </a:cubicBezTo>
                <a:cubicBezTo>
                  <a:pt x="140" y="124"/>
                  <a:pt x="140" y="124"/>
                  <a:pt x="140" y="124"/>
                </a:cubicBezTo>
                <a:cubicBezTo>
                  <a:pt x="156" y="124"/>
                  <a:pt x="156" y="124"/>
                  <a:pt x="156" y="124"/>
                </a:cubicBezTo>
                <a:lnTo>
                  <a:pt x="156" y="108"/>
                </a:lnTo>
                <a:close/>
                <a:moveTo>
                  <a:pt x="84" y="108"/>
                </a:moveTo>
                <a:cubicBezTo>
                  <a:pt x="68" y="108"/>
                  <a:pt x="68" y="108"/>
                  <a:pt x="68" y="108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84" y="124"/>
                  <a:pt x="84" y="124"/>
                  <a:pt x="84" y="124"/>
                </a:cubicBezTo>
                <a:lnTo>
                  <a:pt x="84" y="108"/>
                </a:lnTo>
                <a:close/>
                <a:moveTo>
                  <a:pt x="84" y="80"/>
                </a:moveTo>
                <a:cubicBezTo>
                  <a:pt x="68" y="80"/>
                  <a:pt x="68" y="80"/>
                  <a:pt x="68" y="80"/>
                </a:cubicBezTo>
                <a:cubicBezTo>
                  <a:pt x="68" y="96"/>
                  <a:pt x="68" y="96"/>
                  <a:pt x="68" y="96"/>
                </a:cubicBezTo>
                <a:cubicBezTo>
                  <a:pt x="84" y="96"/>
                  <a:pt x="84" y="96"/>
                  <a:pt x="84" y="96"/>
                </a:cubicBezTo>
                <a:lnTo>
                  <a:pt x="84" y="80"/>
                </a:lnTo>
                <a:close/>
                <a:moveTo>
                  <a:pt x="84" y="136"/>
                </a:moveTo>
                <a:cubicBezTo>
                  <a:pt x="68" y="136"/>
                  <a:pt x="68" y="136"/>
                  <a:pt x="68" y="136"/>
                </a:cubicBezTo>
                <a:cubicBezTo>
                  <a:pt x="68" y="152"/>
                  <a:pt x="68" y="152"/>
                  <a:pt x="68" y="152"/>
                </a:cubicBezTo>
                <a:cubicBezTo>
                  <a:pt x="84" y="152"/>
                  <a:pt x="84" y="152"/>
                  <a:pt x="84" y="152"/>
                </a:cubicBezTo>
                <a:lnTo>
                  <a:pt x="84" y="136"/>
                </a:lnTo>
                <a:close/>
                <a:moveTo>
                  <a:pt x="36" y="108"/>
                </a:moveTo>
                <a:cubicBezTo>
                  <a:pt x="20" y="108"/>
                  <a:pt x="20" y="108"/>
                  <a:pt x="20" y="108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36" y="124"/>
                  <a:pt x="36" y="124"/>
                  <a:pt x="36" y="124"/>
                </a:cubicBezTo>
                <a:lnTo>
                  <a:pt x="36" y="108"/>
                </a:lnTo>
                <a:close/>
                <a:moveTo>
                  <a:pt x="36" y="80"/>
                </a:moveTo>
                <a:cubicBezTo>
                  <a:pt x="20" y="80"/>
                  <a:pt x="20" y="80"/>
                  <a:pt x="20" y="80"/>
                </a:cubicBezTo>
                <a:cubicBezTo>
                  <a:pt x="20" y="96"/>
                  <a:pt x="20" y="96"/>
                  <a:pt x="20" y="96"/>
                </a:cubicBezTo>
                <a:cubicBezTo>
                  <a:pt x="36" y="96"/>
                  <a:pt x="36" y="96"/>
                  <a:pt x="36" y="96"/>
                </a:cubicBezTo>
                <a:lnTo>
                  <a:pt x="36" y="80"/>
                </a:lnTo>
                <a:close/>
                <a:moveTo>
                  <a:pt x="160" y="16"/>
                </a:moveTo>
                <a:cubicBezTo>
                  <a:pt x="144" y="16"/>
                  <a:pt x="144" y="16"/>
                  <a:pt x="144" y="16"/>
                </a:cubicBezTo>
                <a:cubicBezTo>
                  <a:pt x="144" y="4"/>
                  <a:pt x="144" y="4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138" y="0"/>
                  <a:pt x="136" y="2"/>
                  <a:pt x="136" y="4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2"/>
                  <a:pt x="38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16"/>
                  <a:pt x="32" y="16"/>
                  <a:pt x="32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3"/>
                  <a:pt x="169" y="16"/>
                  <a:pt x="160" y="16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64"/>
                  <a:pt x="8" y="64"/>
                  <a:pt x="8" y="64"/>
                </a:cubicBezTo>
                <a:cubicBezTo>
                  <a:pt x="168" y="64"/>
                  <a:pt x="168" y="64"/>
                  <a:pt x="168" y="64"/>
                </a:cubicBezTo>
                <a:lnTo>
                  <a:pt x="168" y="160"/>
                </a:lnTo>
                <a:close/>
                <a:moveTo>
                  <a:pt x="168" y="56"/>
                </a:moveTo>
                <a:cubicBezTo>
                  <a:pt x="8" y="56"/>
                  <a:pt x="8" y="56"/>
                  <a:pt x="8" y="56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36"/>
                  <a:pt x="32" y="36"/>
                  <a:pt x="32" y="36"/>
                </a:cubicBezTo>
                <a:cubicBezTo>
                  <a:pt x="32" y="38"/>
                  <a:pt x="34" y="40"/>
                  <a:pt x="36" y="40"/>
                </a:cubicBezTo>
                <a:cubicBezTo>
                  <a:pt x="38" y="40"/>
                  <a:pt x="40" y="38"/>
                  <a:pt x="40" y="36"/>
                </a:cubicBezTo>
                <a:cubicBezTo>
                  <a:pt x="40" y="24"/>
                  <a:pt x="40" y="24"/>
                  <a:pt x="40" y="24"/>
                </a:cubicBezTo>
                <a:cubicBezTo>
                  <a:pt x="136" y="24"/>
                  <a:pt x="136" y="24"/>
                  <a:pt x="136" y="24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8"/>
                  <a:pt x="138" y="40"/>
                  <a:pt x="140" y="40"/>
                </a:cubicBezTo>
                <a:cubicBezTo>
                  <a:pt x="142" y="40"/>
                  <a:pt x="144" y="38"/>
                  <a:pt x="144" y="36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lnTo>
                  <a:pt x="168" y="56"/>
                </a:lnTo>
                <a:close/>
                <a:moveTo>
                  <a:pt x="36" y="136"/>
                </a:moveTo>
                <a:cubicBezTo>
                  <a:pt x="20" y="136"/>
                  <a:pt x="20" y="136"/>
                  <a:pt x="20" y="136"/>
                </a:cubicBezTo>
                <a:cubicBezTo>
                  <a:pt x="20" y="152"/>
                  <a:pt x="20" y="152"/>
                  <a:pt x="20" y="152"/>
                </a:cubicBezTo>
                <a:cubicBezTo>
                  <a:pt x="36" y="152"/>
                  <a:pt x="36" y="152"/>
                  <a:pt x="36" y="152"/>
                </a:cubicBezTo>
                <a:lnTo>
                  <a:pt x="36" y="136"/>
                </a:lnTo>
                <a:close/>
                <a:moveTo>
                  <a:pt x="60" y="80"/>
                </a:moveTo>
                <a:cubicBezTo>
                  <a:pt x="44" y="80"/>
                  <a:pt x="44" y="80"/>
                  <a:pt x="44" y="80"/>
                </a:cubicBezTo>
                <a:cubicBezTo>
                  <a:pt x="44" y="96"/>
                  <a:pt x="44" y="96"/>
                  <a:pt x="44" y="96"/>
                </a:cubicBezTo>
                <a:cubicBezTo>
                  <a:pt x="60" y="96"/>
                  <a:pt x="60" y="96"/>
                  <a:pt x="60" y="96"/>
                </a:cubicBezTo>
                <a:lnTo>
                  <a:pt x="60" y="80"/>
                </a:lnTo>
                <a:close/>
                <a:moveTo>
                  <a:pt x="60" y="136"/>
                </a:moveTo>
                <a:cubicBezTo>
                  <a:pt x="44" y="136"/>
                  <a:pt x="44" y="136"/>
                  <a:pt x="44" y="136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60" y="152"/>
                  <a:pt x="60" y="152"/>
                  <a:pt x="60" y="152"/>
                </a:cubicBezTo>
                <a:lnTo>
                  <a:pt x="60" y="136"/>
                </a:lnTo>
                <a:close/>
                <a:moveTo>
                  <a:pt x="60" y="108"/>
                </a:moveTo>
                <a:cubicBezTo>
                  <a:pt x="44" y="108"/>
                  <a:pt x="44" y="108"/>
                  <a:pt x="44" y="108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60" y="124"/>
                  <a:pt x="60" y="124"/>
                  <a:pt x="60" y="124"/>
                </a:cubicBezTo>
                <a:lnTo>
                  <a:pt x="60" y="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7" name="Freeform 141">
            <a:extLst>
              <a:ext uri="{FF2B5EF4-FFF2-40B4-BE49-F238E27FC236}">
                <a16:creationId xmlns:a16="http://schemas.microsoft.com/office/drawing/2014/main" id="{F5F22231-157F-7B4C-B21A-9EC508968CD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35463" y="3412127"/>
            <a:ext cx="579350" cy="472355"/>
          </a:xfrm>
          <a:custGeom>
            <a:avLst/>
            <a:gdLst>
              <a:gd name="T0" fmla="*/ 120 w 176"/>
              <a:gd name="T1" fmla="*/ 16 h 144"/>
              <a:gd name="T2" fmla="*/ 72 w 176"/>
              <a:gd name="T3" fmla="*/ 0 h 144"/>
              <a:gd name="T4" fmla="*/ 8 w 176"/>
              <a:gd name="T5" fmla="*/ 16 h 144"/>
              <a:gd name="T6" fmla="*/ 0 w 176"/>
              <a:gd name="T7" fmla="*/ 64 h 144"/>
              <a:gd name="T8" fmla="*/ 8 w 176"/>
              <a:gd name="T9" fmla="*/ 136 h 144"/>
              <a:gd name="T10" fmla="*/ 160 w 176"/>
              <a:gd name="T11" fmla="*/ 144 h 144"/>
              <a:gd name="T12" fmla="*/ 168 w 176"/>
              <a:gd name="T13" fmla="*/ 72 h 144"/>
              <a:gd name="T14" fmla="*/ 176 w 176"/>
              <a:gd name="T15" fmla="*/ 24 h 144"/>
              <a:gd name="T16" fmla="*/ 72 w 176"/>
              <a:gd name="T17" fmla="*/ 8 h 144"/>
              <a:gd name="T18" fmla="*/ 112 w 176"/>
              <a:gd name="T19" fmla="*/ 16 h 144"/>
              <a:gd name="T20" fmla="*/ 72 w 176"/>
              <a:gd name="T21" fmla="*/ 8 h 144"/>
              <a:gd name="T22" fmla="*/ 16 w 176"/>
              <a:gd name="T23" fmla="*/ 136 h 144"/>
              <a:gd name="T24" fmla="*/ 32 w 176"/>
              <a:gd name="T25" fmla="*/ 72 h 144"/>
              <a:gd name="T26" fmla="*/ 40 w 176"/>
              <a:gd name="T27" fmla="*/ 88 h 144"/>
              <a:gd name="T28" fmla="*/ 64 w 176"/>
              <a:gd name="T29" fmla="*/ 80 h 144"/>
              <a:gd name="T30" fmla="*/ 112 w 176"/>
              <a:gd name="T31" fmla="*/ 72 h 144"/>
              <a:gd name="T32" fmla="*/ 120 w 176"/>
              <a:gd name="T33" fmla="*/ 88 h 144"/>
              <a:gd name="T34" fmla="*/ 144 w 176"/>
              <a:gd name="T35" fmla="*/ 80 h 144"/>
              <a:gd name="T36" fmla="*/ 160 w 176"/>
              <a:gd name="T37" fmla="*/ 72 h 144"/>
              <a:gd name="T38" fmla="*/ 40 w 176"/>
              <a:gd name="T39" fmla="*/ 56 h 144"/>
              <a:gd name="T40" fmla="*/ 56 w 176"/>
              <a:gd name="T41" fmla="*/ 80 h 144"/>
              <a:gd name="T42" fmla="*/ 40 w 176"/>
              <a:gd name="T43" fmla="*/ 56 h 144"/>
              <a:gd name="T44" fmla="*/ 136 w 176"/>
              <a:gd name="T45" fmla="*/ 56 h 144"/>
              <a:gd name="T46" fmla="*/ 120 w 176"/>
              <a:gd name="T47" fmla="*/ 80 h 144"/>
              <a:gd name="T48" fmla="*/ 168 w 176"/>
              <a:gd name="T49" fmla="*/ 64 h 144"/>
              <a:gd name="T50" fmla="*/ 144 w 176"/>
              <a:gd name="T51" fmla="*/ 56 h 144"/>
              <a:gd name="T52" fmla="*/ 120 w 176"/>
              <a:gd name="T53" fmla="*/ 48 h 144"/>
              <a:gd name="T54" fmla="*/ 112 w 176"/>
              <a:gd name="T55" fmla="*/ 64 h 144"/>
              <a:gd name="T56" fmla="*/ 64 w 176"/>
              <a:gd name="T57" fmla="*/ 56 h 144"/>
              <a:gd name="T58" fmla="*/ 40 w 176"/>
              <a:gd name="T59" fmla="*/ 48 h 144"/>
              <a:gd name="T60" fmla="*/ 32 w 176"/>
              <a:gd name="T61" fmla="*/ 64 h 144"/>
              <a:gd name="T62" fmla="*/ 8 w 176"/>
              <a:gd name="T63" fmla="*/ 24 h 144"/>
              <a:gd name="T64" fmla="*/ 168 w 176"/>
              <a:gd name="T65" fmla="*/ 6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44">
                <a:moveTo>
                  <a:pt x="168" y="16"/>
                </a:moveTo>
                <a:cubicBezTo>
                  <a:pt x="120" y="16"/>
                  <a:pt x="120" y="16"/>
                  <a:pt x="120" y="16"/>
                </a:cubicBezTo>
                <a:cubicBezTo>
                  <a:pt x="120" y="7"/>
                  <a:pt x="113" y="0"/>
                  <a:pt x="104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20"/>
                  <a:pt x="0" y="2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8"/>
                  <a:pt x="4" y="72"/>
                  <a:pt x="8" y="72"/>
                </a:cubicBezTo>
                <a:cubicBezTo>
                  <a:pt x="8" y="136"/>
                  <a:pt x="8" y="136"/>
                  <a:pt x="8" y="136"/>
                </a:cubicBezTo>
                <a:cubicBezTo>
                  <a:pt x="8" y="140"/>
                  <a:pt x="12" y="144"/>
                  <a:pt x="1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4" y="144"/>
                  <a:pt x="168" y="140"/>
                  <a:pt x="168" y="136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72" y="72"/>
                  <a:pt x="176" y="68"/>
                  <a:pt x="176" y="64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6" y="20"/>
                  <a:pt x="172" y="16"/>
                  <a:pt x="168" y="16"/>
                </a:cubicBezTo>
                <a:moveTo>
                  <a:pt x="72" y="8"/>
                </a:moveTo>
                <a:cubicBezTo>
                  <a:pt x="104" y="8"/>
                  <a:pt x="104" y="8"/>
                  <a:pt x="104" y="8"/>
                </a:cubicBezTo>
                <a:cubicBezTo>
                  <a:pt x="108" y="8"/>
                  <a:pt x="112" y="12"/>
                  <a:pt x="112" y="16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12"/>
                  <a:pt x="68" y="8"/>
                  <a:pt x="72" y="8"/>
                </a:cubicBezTo>
                <a:moveTo>
                  <a:pt x="160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6" y="72"/>
                  <a:pt x="16" y="72"/>
                  <a:pt x="16" y="72"/>
                </a:cubicBezTo>
                <a:cubicBezTo>
                  <a:pt x="32" y="72"/>
                  <a:pt x="32" y="72"/>
                  <a:pt x="32" y="72"/>
                </a:cubicBezTo>
                <a:cubicBezTo>
                  <a:pt x="32" y="80"/>
                  <a:pt x="32" y="80"/>
                  <a:pt x="32" y="80"/>
                </a:cubicBezTo>
                <a:cubicBezTo>
                  <a:pt x="32" y="84"/>
                  <a:pt x="36" y="88"/>
                  <a:pt x="40" y="88"/>
                </a:cubicBezTo>
                <a:cubicBezTo>
                  <a:pt x="56" y="88"/>
                  <a:pt x="56" y="88"/>
                  <a:pt x="56" y="88"/>
                </a:cubicBezTo>
                <a:cubicBezTo>
                  <a:pt x="60" y="88"/>
                  <a:pt x="64" y="84"/>
                  <a:pt x="64" y="80"/>
                </a:cubicBezTo>
                <a:cubicBezTo>
                  <a:pt x="64" y="72"/>
                  <a:pt x="64" y="72"/>
                  <a:pt x="64" y="72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2" y="84"/>
                  <a:pt x="116" y="88"/>
                  <a:pt x="120" y="88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0" y="88"/>
                  <a:pt x="144" y="84"/>
                  <a:pt x="144" y="80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60" y="72"/>
                  <a:pt x="160" y="72"/>
                  <a:pt x="160" y="72"/>
                </a:cubicBezTo>
                <a:lnTo>
                  <a:pt x="160" y="136"/>
                </a:lnTo>
                <a:close/>
                <a:moveTo>
                  <a:pt x="40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56" y="80"/>
                  <a:pt x="56" y="80"/>
                  <a:pt x="56" y="80"/>
                </a:cubicBezTo>
                <a:cubicBezTo>
                  <a:pt x="40" y="80"/>
                  <a:pt x="40" y="80"/>
                  <a:pt x="40" y="80"/>
                </a:cubicBezTo>
                <a:lnTo>
                  <a:pt x="40" y="56"/>
                </a:lnTo>
                <a:close/>
                <a:moveTo>
                  <a:pt x="120" y="56"/>
                </a:moveTo>
                <a:cubicBezTo>
                  <a:pt x="136" y="56"/>
                  <a:pt x="136" y="56"/>
                  <a:pt x="136" y="56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20" y="80"/>
                  <a:pt x="120" y="80"/>
                  <a:pt x="120" y="80"/>
                </a:cubicBezTo>
                <a:lnTo>
                  <a:pt x="120" y="56"/>
                </a:lnTo>
                <a:close/>
                <a:moveTo>
                  <a:pt x="168" y="64"/>
                </a:moveTo>
                <a:cubicBezTo>
                  <a:pt x="144" y="64"/>
                  <a:pt x="144" y="64"/>
                  <a:pt x="144" y="64"/>
                </a:cubicBezTo>
                <a:cubicBezTo>
                  <a:pt x="144" y="56"/>
                  <a:pt x="144" y="56"/>
                  <a:pt x="144" y="56"/>
                </a:cubicBezTo>
                <a:cubicBezTo>
                  <a:pt x="144" y="52"/>
                  <a:pt x="140" y="48"/>
                  <a:pt x="136" y="48"/>
                </a:cubicBezTo>
                <a:cubicBezTo>
                  <a:pt x="120" y="48"/>
                  <a:pt x="120" y="48"/>
                  <a:pt x="120" y="48"/>
                </a:cubicBezTo>
                <a:cubicBezTo>
                  <a:pt x="116" y="48"/>
                  <a:pt x="112" y="52"/>
                  <a:pt x="112" y="56"/>
                </a:cubicBezTo>
                <a:cubicBezTo>
                  <a:pt x="112" y="64"/>
                  <a:pt x="112" y="64"/>
                  <a:pt x="112" y="64"/>
                </a:cubicBezTo>
                <a:cubicBezTo>
                  <a:pt x="64" y="64"/>
                  <a:pt x="64" y="64"/>
                  <a:pt x="64" y="64"/>
                </a:cubicBezTo>
                <a:cubicBezTo>
                  <a:pt x="64" y="56"/>
                  <a:pt x="64" y="56"/>
                  <a:pt x="64" y="56"/>
                </a:cubicBezTo>
                <a:cubicBezTo>
                  <a:pt x="64" y="52"/>
                  <a:pt x="60" y="48"/>
                  <a:pt x="56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36" y="48"/>
                  <a:pt x="32" y="52"/>
                  <a:pt x="32" y="56"/>
                </a:cubicBezTo>
                <a:cubicBezTo>
                  <a:pt x="32" y="64"/>
                  <a:pt x="32" y="64"/>
                  <a:pt x="32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24"/>
                  <a:pt x="8" y="24"/>
                  <a:pt x="8" y="24"/>
                </a:cubicBezTo>
                <a:cubicBezTo>
                  <a:pt x="168" y="24"/>
                  <a:pt x="168" y="24"/>
                  <a:pt x="168" y="24"/>
                </a:cubicBezTo>
                <a:lnTo>
                  <a:pt x="168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ＭＳ Ｐゴシック" panose="020B0600070205080204" pitchFamily="34" charset="-128"/>
            </a:endParaRPr>
          </a:p>
        </p:txBody>
      </p:sp>
      <p:sp>
        <p:nvSpPr>
          <p:cNvPr id="68" name="Freeform 172">
            <a:extLst>
              <a:ext uri="{FF2B5EF4-FFF2-40B4-BE49-F238E27FC236}">
                <a16:creationId xmlns:a16="http://schemas.microsoft.com/office/drawing/2014/main" id="{A05265EB-468B-7E49-B1F7-4A16B8F64BF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905708" y="4955583"/>
            <a:ext cx="335178" cy="610872"/>
          </a:xfrm>
          <a:custGeom>
            <a:avLst/>
            <a:gdLst>
              <a:gd name="T0" fmla="*/ 96 w 96"/>
              <a:gd name="T1" fmla="*/ 96 h 176"/>
              <a:gd name="T2" fmla="*/ 96 w 96"/>
              <a:gd name="T3" fmla="*/ 84 h 176"/>
              <a:gd name="T4" fmla="*/ 92 w 96"/>
              <a:gd name="T5" fmla="*/ 80 h 176"/>
              <a:gd name="T6" fmla="*/ 88 w 96"/>
              <a:gd name="T7" fmla="*/ 84 h 176"/>
              <a:gd name="T8" fmla="*/ 88 w 96"/>
              <a:gd name="T9" fmla="*/ 96 h 176"/>
              <a:gd name="T10" fmla="*/ 48 w 96"/>
              <a:gd name="T11" fmla="*/ 136 h 176"/>
              <a:gd name="T12" fmla="*/ 8 w 96"/>
              <a:gd name="T13" fmla="*/ 96 h 176"/>
              <a:gd name="T14" fmla="*/ 8 w 96"/>
              <a:gd name="T15" fmla="*/ 84 h 176"/>
              <a:gd name="T16" fmla="*/ 4 w 96"/>
              <a:gd name="T17" fmla="*/ 80 h 176"/>
              <a:gd name="T18" fmla="*/ 0 w 96"/>
              <a:gd name="T19" fmla="*/ 84 h 176"/>
              <a:gd name="T20" fmla="*/ 0 w 96"/>
              <a:gd name="T21" fmla="*/ 96 h 176"/>
              <a:gd name="T22" fmla="*/ 44 w 96"/>
              <a:gd name="T23" fmla="*/ 144 h 176"/>
              <a:gd name="T24" fmla="*/ 44 w 96"/>
              <a:gd name="T25" fmla="*/ 168 h 176"/>
              <a:gd name="T26" fmla="*/ 16 w 96"/>
              <a:gd name="T27" fmla="*/ 168 h 176"/>
              <a:gd name="T28" fmla="*/ 12 w 96"/>
              <a:gd name="T29" fmla="*/ 172 h 176"/>
              <a:gd name="T30" fmla="*/ 16 w 96"/>
              <a:gd name="T31" fmla="*/ 176 h 176"/>
              <a:gd name="T32" fmla="*/ 80 w 96"/>
              <a:gd name="T33" fmla="*/ 176 h 176"/>
              <a:gd name="T34" fmla="*/ 84 w 96"/>
              <a:gd name="T35" fmla="*/ 172 h 176"/>
              <a:gd name="T36" fmla="*/ 80 w 96"/>
              <a:gd name="T37" fmla="*/ 168 h 176"/>
              <a:gd name="T38" fmla="*/ 52 w 96"/>
              <a:gd name="T39" fmla="*/ 168 h 176"/>
              <a:gd name="T40" fmla="*/ 52 w 96"/>
              <a:gd name="T41" fmla="*/ 144 h 176"/>
              <a:gd name="T42" fmla="*/ 96 w 96"/>
              <a:gd name="T43" fmla="*/ 96 h 176"/>
              <a:gd name="T44" fmla="*/ 48 w 96"/>
              <a:gd name="T45" fmla="*/ 128 h 176"/>
              <a:gd name="T46" fmla="*/ 80 w 96"/>
              <a:gd name="T47" fmla="*/ 96 h 176"/>
              <a:gd name="T48" fmla="*/ 80 w 96"/>
              <a:gd name="T49" fmla="*/ 32 h 176"/>
              <a:gd name="T50" fmla="*/ 48 w 96"/>
              <a:gd name="T51" fmla="*/ 0 h 176"/>
              <a:gd name="T52" fmla="*/ 16 w 96"/>
              <a:gd name="T53" fmla="*/ 32 h 176"/>
              <a:gd name="T54" fmla="*/ 16 w 96"/>
              <a:gd name="T55" fmla="*/ 96 h 176"/>
              <a:gd name="T56" fmla="*/ 48 w 96"/>
              <a:gd name="T57" fmla="*/ 128 h 176"/>
              <a:gd name="T58" fmla="*/ 24 w 96"/>
              <a:gd name="T59" fmla="*/ 32 h 176"/>
              <a:gd name="T60" fmla="*/ 48 w 96"/>
              <a:gd name="T61" fmla="*/ 8 h 176"/>
              <a:gd name="T62" fmla="*/ 72 w 96"/>
              <a:gd name="T63" fmla="*/ 32 h 176"/>
              <a:gd name="T64" fmla="*/ 72 w 96"/>
              <a:gd name="T65" fmla="*/ 64 h 176"/>
              <a:gd name="T66" fmla="*/ 24 w 96"/>
              <a:gd name="T67" fmla="*/ 64 h 176"/>
              <a:gd name="T68" fmla="*/ 24 w 96"/>
              <a:gd name="T69" fmla="*/ 32 h 176"/>
              <a:gd name="T70" fmla="*/ 24 w 96"/>
              <a:gd name="T71" fmla="*/ 72 h 176"/>
              <a:gd name="T72" fmla="*/ 72 w 96"/>
              <a:gd name="T73" fmla="*/ 72 h 176"/>
              <a:gd name="T74" fmla="*/ 72 w 96"/>
              <a:gd name="T75" fmla="*/ 96 h 176"/>
              <a:gd name="T76" fmla="*/ 48 w 96"/>
              <a:gd name="T77" fmla="*/ 120 h 176"/>
              <a:gd name="T78" fmla="*/ 24 w 96"/>
              <a:gd name="T79" fmla="*/ 96 h 176"/>
              <a:gd name="T80" fmla="*/ 24 w 96"/>
              <a:gd name="T81" fmla="*/ 7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6" h="176">
                <a:moveTo>
                  <a:pt x="96" y="96"/>
                </a:moveTo>
                <a:cubicBezTo>
                  <a:pt x="96" y="84"/>
                  <a:pt x="96" y="84"/>
                  <a:pt x="96" y="84"/>
                </a:cubicBezTo>
                <a:cubicBezTo>
                  <a:pt x="96" y="82"/>
                  <a:pt x="94" y="80"/>
                  <a:pt x="92" y="80"/>
                </a:cubicBezTo>
                <a:cubicBezTo>
                  <a:pt x="90" y="80"/>
                  <a:pt x="88" y="82"/>
                  <a:pt x="88" y="84"/>
                </a:cubicBezTo>
                <a:cubicBezTo>
                  <a:pt x="88" y="96"/>
                  <a:pt x="88" y="96"/>
                  <a:pt x="88" y="96"/>
                </a:cubicBezTo>
                <a:cubicBezTo>
                  <a:pt x="88" y="118"/>
                  <a:pt x="70" y="136"/>
                  <a:pt x="48" y="136"/>
                </a:cubicBezTo>
                <a:cubicBezTo>
                  <a:pt x="26" y="136"/>
                  <a:pt x="8" y="118"/>
                  <a:pt x="8" y="96"/>
                </a:cubicBezTo>
                <a:cubicBezTo>
                  <a:pt x="8" y="84"/>
                  <a:pt x="8" y="84"/>
                  <a:pt x="8" y="84"/>
                </a:cubicBezTo>
                <a:cubicBezTo>
                  <a:pt x="8" y="82"/>
                  <a:pt x="6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21"/>
                  <a:pt x="19" y="142"/>
                  <a:pt x="44" y="144"/>
                </a:cubicBezTo>
                <a:cubicBezTo>
                  <a:pt x="44" y="168"/>
                  <a:pt x="44" y="168"/>
                  <a:pt x="44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4" y="168"/>
                  <a:pt x="12" y="170"/>
                  <a:pt x="12" y="172"/>
                </a:cubicBezTo>
                <a:cubicBezTo>
                  <a:pt x="12" y="174"/>
                  <a:pt x="14" y="176"/>
                  <a:pt x="16" y="176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2" y="176"/>
                  <a:pt x="84" y="174"/>
                  <a:pt x="84" y="172"/>
                </a:cubicBezTo>
                <a:cubicBezTo>
                  <a:pt x="84" y="170"/>
                  <a:pt x="82" y="168"/>
                  <a:pt x="80" y="168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52" y="144"/>
                  <a:pt x="52" y="144"/>
                  <a:pt x="52" y="144"/>
                </a:cubicBezTo>
                <a:cubicBezTo>
                  <a:pt x="77" y="142"/>
                  <a:pt x="96" y="121"/>
                  <a:pt x="96" y="96"/>
                </a:cubicBezTo>
                <a:moveTo>
                  <a:pt x="48" y="128"/>
                </a:moveTo>
                <a:cubicBezTo>
                  <a:pt x="66" y="128"/>
                  <a:pt x="80" y="114"/>
                  <a:pt x="80" y="96"/>
                </a:cubicBezTo>
                <a:cubicBezTo>
                  <a:pt x="80" y="32"/>
                  <a:pt x="80" y="32"/>
                  <a:pt x="80" y="32"/>
                </a:cubicBezTo>
                <a:cubicBezTo>
                  <a:pt x="80" y="14"/>
                  <a:pt x="66" y="0"/>
                  <a:pt x="48" y="0"/>
                </a:cubicBezTo>
                <a:cubicBezTo>
                  <a:pt x="30" y="0"/>
                  <a:pt x="16" y="14"/>
                  <a:pt x="16" y="32"/>
                </a:cubicBezTo>
                <a:cubicBezTo>
                  <a:pt x="16" y="96"/>
                  <a:pt x="16" y="96"/>
                  <a:pt x="16" y="96"/>
                </a:cubicBezTo>
                <a:cubicBezTo>
                  <a:pt x="16" y="114"/>
                  <a:pt x="30" y="128"/>
                  <a:pt x="48" y="128"/>
                </a:cubicBezTo>
                <a:moveTo>
                  <a:pt x="24" y="32"/>
                </a:moveTo>
                <a:cubicBezTo>
                  <a:pt x="24" y="19"/>
                  <a:pt x="35" y="8"/>
                  <a:pt x="48" y="8"/>
                </a:cubicBezTo>
                <a:cubicBezTo>
                  <a:pt x="61" y="8"/>
                  <a:pt x="72" y="19"/>
                  <a:pt x="72" y="32"/>
                </a:cubicBezTo>
                <a:cubicBezTo>
                  <a:pt x="72" y="64"/>
                  <a:pt x="72" y="64"/>
                  <a:pt x="72" y="64"/>
                </a:cubicBezTo>
                <a:cubicBezTo>
                  <a:pt x="24" y="64"/>
                  <a:pt x="24" y="64"/>
                  <a:pt x="24" y="64"/>
                </a:cubicBezTo>
                <a:lnTo>
                  <a:pt x="24" y="32"/>
                </a:lnTo>
                <a:close/>
                <a:moveTo>
                  <a:pt x="24" y="72"/>
                </a:moveTo>
                <a:cubicBezTo>
                  <a:pt x="72" y="72"/>
                  <a:pt x="72" y="72"/>
                  <a:pt x="72" y="72"/>
                </a:cubicBezTo>
                <a:cubicBezTo>
                  <a:pt x="72" y="96"/>
                  <a:pt x="72" y="96"/>
                  <a:pt x="72" y="96"/>
                </a:cubicBezTo>
                <a:cubicBezTo>
                  <a:pt x="72" y="109"/>
                  <a:pt x="61" y="120"/>
                  <a:pt x="48" y="120"/>
                </a:cubicBezTo>
                <a:cubicBezTo>
                  <a:pt x="35" y="120"/>
                  <a:pt x="24" y="109"/>
                  <a:pt x="24" y="96"/>
                </a:cubicBezTo>
                <a:lnTo>
                  <a:pt x="24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9" name="Freeform 224">
            <a:extLst>
              <a:ext uri="{FF2B5EF4-FFF2-40B4-BE49-F238E27FC236}">
                <a16:creationId xmlns:a16="http://schemas.microsoft.com/office/drawing/2014/main" id="{48A6AEE9-A105-EF48-9B51-366B0A3E6E3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602496" y="4942027"/>
            <a:ext cx="535855" cy="535715"/>
          </a:xfrm>
          <a:custGeom>
            <a:avLst/>
            <a:gdLst>
              <a:gd name="T0" fmla="*/ 160 w 176"/>
              <a:gd name="T1" fmla="*/ 52 h 176"/>
              <a:gd name="T2" fmla="*/ 160 w 176"/>
              <a:gd name="T3" fmla="*/ 12 h 176"/>
              <a:gd name="T4" fmla="*/ 148 w 176"/>
              <a:gd name="T5" fmla="*/ 0 h 176"/>
              <a:gd name="T6" fmla="*/ 136 w 176"/>
              <a:gd name="T7" fmla="*/ 12 h 176"/>
              <a:gd name="T8" fmla="*/ 136 w 176"/>
              <a:gd name="T9" fmla="*/ 15 h 176"/>
              <a:gd name="T10" fmla="*/ 20 w 176"/>
              <a:gd name="T11" fmla="*/ 49 h 176"/>
              <a:gd name="T12" fmla="*/ 16 w 176"/>
              <a:gd name="T13" fmla="*/ 48 h 176"/>
              <a:gd name="T14" fmla="*/ 8 w 176"/>
              <a:gd name="T15" fmla="*/ 48 h 176"/>
              <a:gd name="T16" fmla="*/ 0 w 176"/>
              <a:gd name="T17" fmla="*/ 56 h 176"/>
              <a:gd name="T18" fmla="*/ 0 w 176"/>
              <a:gd name="T19" fmla="*/ 96 h 176"/>
              <a:gd name="T20" fmla="*/ 8 w 176"/>
              <a:gd name="T21" fmla="*/ 104 h 176"/>
              <a:gd name="T22" fmla="*/ 16 w 176"/>
              <a:gd name="T23" fmla="*/ 104 h 176"/>
              <a:gd name="T24" fmla="*/ 20 w 176"/>
              <a:gd name="T25" fmla="*/ 103 h 176"/>
              <a:gd name="T26" fmla="*/ 25 w 176"/>
              <a:gd name="T27" fmla="*/ 104 h 176"/>
              <a:gd name="T28" fmla="*/ 40 w 176"/>
              <a:gd name="T29" fmla="*/ 173 h 176"/>
              <a:gd name="T30" fmla="*/ 40 w 176"/>
              <a:gd name="T31" fmla="*/ 173 h 176"/>
              <a:gd name="T32" fmla="*/ 44 w 176"/>
              <a:gd name="T33" fmla="*/ 176 h 176"/>
              <a:gd name="T34" fmla="*/ 76 w 176"/>
              <a:gd name="T35" fmla="*/ 176 h 176"/>
              <a:gd name="T36" fmla="*/ 80 w 176"/>
              <a:gd name="T37" fmla="*/ 172 h 176"/>
              <a:gd name="T38" fmla="*/ 80 w 176"/>
              <a:gd name="T39" fmla="*/ 171 h 176"/>
              <a:gd name="T40" fmla="*/ 80 w 176"/>
              <a:gd name="T41" fmla="*/ 171 h 176"/>
              <a:gd name="T42" fmla="*/ 67 w 176"/>
              <a:gd name="T43" fmla="*/ 117 h 176"/>
              <a:gd name="T44" fmla="*/ 136 w 176"/>
              <a:gd name="T45" fmla="*/ 137 h 176"/>
              <a:gd name="T46" fmla="*/ 136 w 176"/>
              <a:gd name="T47" fmla="*/ 140 h 176"/>
              <a:gd name="T48" fmla="*/ 148 w 176"/>
              <a:gd name="T49" fmla="*/ 152 h 176"/>
              <a:gd name="T50" fmla="*/ 160 w 176"/>
              <a:gd name="T51" fmla="*/ 140 h 176"/>
              <a:gd name="T52" fmla="*/ 160 w 176"/>
              <a:gd name="T53" fmla="*/ 100 h 176"/>
              <a:gd name="T54" fmla="*/ 176 w 176"/>
              <a:gd name="T55" fmla="*/ 84 h 176"/>
              <a:gd name="T56" fmla="*/ 176 w 176"/>
              <a:gd name="T57" fmla="*/ 68 h 176"/>
              <a:gd name="T58" fmla="*/ 160 w 176"/>
              <a:gd name="T59" fmla="*/ 52 h 176"/>
              <a:gd name="T60" fmla="*/ 16 w 176"/>
              <a:gd name="T61" fmla="*/ 96 h 176"/>
              <a:gd name="T62" fmla="*/ 8 w 176"/>
              <a:gd name="T63" fmla="*/ 96 h 176"/>
              <a:gd name="T64" fmla="*/ 8 w 176"/>
              <a:gd name="T65" fmla="*/ 56 h 176"/>
              <a:gd name="T66" fmla="*/ 16 w 176"/>
              <a:gd name="T67" fmla="*/ 56 h 176"/>
              <a:gd name="T68" fmla="*/ 16 w 176"/>
              <a:gd name="T69" fmla="*/ 96 h 176"/>
              <a:gd name="T70" fmla="*/ 71 w 176"/>
              <a:gd name="T71" fmla="*/ 168 h 176"/>
              <a:gd name="T72" fmla="*/ 47 w 176"/>
              <a:gd name="T73" fmla="*/ 168 h 176"/>
              <a:gd name="T74" fmla="*/ 45 w 176"/>
              <a:gd name="T75" fmla="*/ 160 h 176"/>
              <a:gd name="T76" fmla="*/ 69 w 176"/>
              <a:gd name="T77" fmla="*/ 160 h 176"/>
              <a:gd name="T78" fmla="*/ 71 w 176"/>
              <a:gd name="T79" fmla="*/ 168 h 176"/>
              <a:gd name="T80" fmla="*/ 67 w 176"/>
              <a:gd name="T81" fmla="*/ 152 h 176"/>
              <a:gd name="T82" fmla="*/ 44 w 176"/>
              <a:gd name="T83" fmla="*/ 152 h 176"/>
              <a:gd name="T84" fmla="*/ 34 w 176"/>
              <a:gd name="T85" fmla="*/ 107 h 176"/>
              <a:gd name="T86" fmla="*/ 58 w 176"/>
              <a:gd name="T87" fmla="*/ 114 h 176"/>
              <a:gd name="T88" fmla="*/ 67 w 176"/>
              <a:gd name="T89" fmla="*/ 152 h 176"/>
              <a:gd name="T90" fmla="*/ 136 w 176"/>
              <a:gd name="T91" fmla="*/ 129 h 176"/>
              <a:gd name="T92" fmla="*/ 24 w 176"/>
              <a:gd name="T93" fmla="*/ 96 h 176"/>
              <a:gd name="T94" fmla="*/ 24 w 176"/>
              <a:gd name="T95" fmla="*/ 56 h 176"/>
              <a:gd name="T96" fmla="*/ 136 w 176"/>
              <a:gd name="T97" fmla="*/ 23 h 176"/>
              <a:gd name="T98" fmla="*/ 136 w 176"/>
              <a:gd name="T99" fmla="*/ 129 h 176"/>
              <a:gd name="T100" fmla="*/ 152 w 176"/>
              <a:gd name="T101" fmla="*/ 140 h 176"/>
              <a:gd name="T102" fmla="*/ 148 w 176"/>
              <a:gd name="T103" fmla="*/ 144 h 176"/>
              <a:gd name="T104" fmla="*/ 144 w 176"/>
              <a:gd name="T105" fmla="*/ 140 h 176"/>
              <a:gd name="T106" fmla="*/ 144 w 176"/>
              <a:gd name="T107" fmla="*/ 12 h 176"/>
              <a:gd name="T108" fmla="*/ 148 w 176"/>
              <a:gd name="T109" fmla="*/ 8 h 176"/>
              <a:gd name="T110" fmla="*/ 152 w 176"/>
              <a:gd name="T111" fmla="*/ 12 h 176"/>
              <a:gd name="T112" fmla="*/ 152 w 176"/>
              <a:gd name="T113" fmla="*/ 140 h 176"/>
              <a:gd name="T114" fmla="*/ 168 w 176"/>
              <a:gd name="T115" fmla="*/ 84 h 176"/>
              <a:gd name="T116" fmla="*/ 160 w 176"/>
              <a:gd name="T117" fmla="*/ 92 h 176"/>
              <a:gd name="T118" fmla="*/ 160 w 176"/>
              <a:gd name="T119" fmla="*/ 60 h 176"/>
              <a:gd name="T120" fmla="*/ 168 w 176"/>
              <a:gd name="T121" fmla="*/ 68 h 176"/>
              <a:gd name="T122" fmla="*/ 168 w 176"/>
              <a:gd name="T123" fmla="*/ 8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6" h="176">
                <a:moveTo>
                  <a:pt x="160" y="52"/>
                </a:moveTo>
                <a:cubicBezTo>
                  <a:pt x="160" y="12"/>
                  <a:pt x="160" y="12"/>
                  <a:pt x="160" y="12"/>
                </a:cubicBezTo>
                <a:cubicBezTo>
                  <a:pt x="160" y="5"/>
                  <a:pt x="155" y="0"/>
                  <a:pt x="148" y="0"/>
                </a:cubicBezTo>
                <a:cubicBezTo>
                  <a:pt x="141" y="0"/>
                  <a:pt x="136" y="5"/>
                  <a:pt x="136" y="12"/>
                </a:cubicBezTo>
                <a:cubicBezTo>
                  <a:pt x="136" y="15"/>
                  <a:pt x="136" y="15"/>
                  <a:pt x="136" y="15"/>
                </a:cubicBezTo>
                <a:cubicBezTo>
                  <a:pt x="20" y="49"/>
                  <a:pt x="20" y="49"/>
                  <a:pt x="20" y="49"/>
                </a:cubicBezTo>
                <a:cubicBezTo>
                  <a:pt x="19" y="48"/>
                  <a:pt x="17" y="48"/>
                  <a:pt x="16" y="48"/>
                </a:cubicBezTo>
                <a:cubicBezTo>
                  <a:pt x="8" y="48"/>
                  <a:pt x="8" y="48"/>
                  <a:pt x="8" y="48"/>
                </a:cubicBezTo>
                <a:cubicBezTo>
                  <a:pt x="4" y="48"/>
                  <a:pt x="0" y="52"/>
                  <a:pt x="0" y="56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0"/>
                  <a:pt x="4" y="104"/>
                  <a:pt x="8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7" y="104"/>
                  <a:pt x="19" y="104"/>
                  <a:pt x="20" y="103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40" y="173"/>
                  <a:pt x="40" y="173"/>
                  <a:pt x="40" y="173"/>
                </a:cubicBezTo>
                <a:cubicBezTo>
                  <a:pt x="40" y="173"/>
                  <a:pt x="40" y="173"/>
                  <a:pt x="40" y="173"/>
                </a:cubicBezTo>
                <a:cubicBezTo>
                  <a:pt x="41" y="175"/>
                  <a:pt x="42" y="176"/>
                  <a:pt x="44" y="176"/>
                </a:cubicBezTo>
                <a:cubicBezTo>
                  <a:pt x="76" y="176"/>
                  <a:pt x="76" y="176"/>
                  <a:pt x="76" y="176"/>
                </a:cubicBezTo>
                <a:cubicBezTo>
                  <a:pt x="78" y="176"/>
                  <a:pt x="80" y="174"/>
                  <a:pt x="80" y="172"/>
                </a:cubicBezTo>
                <a:cubicBezTo>
                  <a:pt x="80" y="172"/>
                  <a:pt x="80" y="171"/>
                  <a:pt x="80" y="171"/>
                </a:cubicBezTo>
                <a:cubicBezTo>
                  <a:pt x="80" y="171"/>
                  <a:pt x="80" y="171"/>
                  <a:pt x="80" y="171"/>
                </a:cubicBezTo>
                <a:cubicBezTo>
                  <a:pt x="67" y="117"/>
                  <a:pt x="67" y="117"/>
                  <a:pt x="67" y="117"/>
                </a:cubicBezTo>
                <a:cubicBezTo>
                  <a:pt x="136" y="137"/>
                  <a:pt x="136" y="137"/>
                  <a:pt x="136" y="137"/>
                </a:cubicBezTo>
                <a:cubicBezTo>
                  <a:pt x="136" y="140"/>
                  <a:pt x="136" y="140"/>
                  <a:pt x="136" y="140"/>
                </a:cubicBezTo>
                <a:cubicBezTo>
                  <a:pt x="136" y="147"/>
                  <a:pt x="141" y="152"/>
                  <a:pt x="148" y="152"/>
                </a:cubicBezTo>
                <a:cubicBezTo>
                  <a:pt x="155" y="152"/>
                  <a:pt x="160" y="147"/>
                  <a:pt x="160" y="140"/>
                </a:cubicBezTo>
                <a:cubicBezTo>
                  <a:pt x="160" y="100"/>
                  <a:pt x="160" y="100"/>
                  <a:pt x="160" y="100"/>
                </a:cubicBezTo>
                <a:cubicBezTo>
                  <a:pt x="169" y="100"/>
                  <a:pt x="176" y="93"/>
                  <a:pt x="176" y="84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76" y="59"/>
                  <a:pt x="169" y="52"/>
                  <a:pt x="160" y="52"/>
                </a:cubicBezTo>
                <a:moveTo>
                  <a:pt x="16" y="96"/>
                </a:moveTo>
                <a:cubicBezTo>
                  <a:pt x="8" y="96"/>
                  <a:pt x="8" y="96"/>
                  <a:pt x="8" y="96"/>
                </a:cubicBezTo>
                <a:cubicBezTo>
                  <a:pt x="8" y="56"/>
                  <a:pt x="8" y="56"/>
                  <a:pt x="8" y="56"/>
                </a:cubicBezTo>
                <a:cubicBezTo>
                  <a:pt x="16" y="56"/>
                  <a:pt x="16" y="56"/>
                  <a:pt x="16" y="56"/>
                </a:cubicBezTo>
                <a:lnTo>
                  <a:pt x="16" y="96"/>
                </a:lnTo>
                <a:close/>
                <a:moveTo>
                  <a:pt x="71" y="168"/>
                </a:moveTo>
                <a:cubicBezTo>
                  <a:pt x="47" y="168"/>
                  <a:pt x="47" y="168"/>
                  <a:pt x="47" y="168"/>
                </a:cubicBezTo>
                <a:cubicBezTo>
                  <a:pt x="45" y="160"/>
                  <a:pt x="45" y="160"/>
                  <a:pt x="45" y="160"/>
                </a:cubicBezTo>
                <a:cubicBezTo>
                  <a:pt x="69" y="160"/>
                  <a:pt x="69" y="160"/>
                  <a:pt x="69" y="160"/>
                </a:cubicBezTo>
                <a:lnTo>
                  <a:pt x="71" y="168"/>
                </a:lnTo>
                <a:close/>
                <a:moveTo>
                  <a:pt x="67" y="152"/>
                </a:moveTo>
                <a:cubicBezTo>
                  <a:pt x="44" y="152"/>
                  <a:pt x="44" y="152"/>
                  <a:pt x="44" y="152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58" y="114"/>
                  <a:pt x="58" y="114"/>
                  <a:pt x="58" y="114"/>
                </a:cubicBezTo>
                <a:lnTo>
                  <a:pt x="67" y="152"/>
                </a:lnTo>
                <a:close/>
                <a:moveTo>
                  <a:pt x="136" y="129"/>
                </a:moveTo>
                <a:cubicBezTo>
                  <a:pt x="24" y="96"/>
                  <a:pt x="24" y="96"/>
                  <a:pt x="24" y="96"/>
                </a:cubicBezTo>
                <a:cubicBezTo>
                  <a:pt x="24" y="56"/>
                  <a:pt x="24" y="56"/>
                  <a:pt x="24" y="56"/>
                </a:cubicBezTo>
                <a:cubicBezTo>
                  <a:pt x="136" y="23"/>
                  <a:pt x="136" y="23"/>
                  <a:pt x="136" y="23"/>
                </a:cubicBezTo>
                <a:lnTo>
                  <a:pt x="136" y="129"/>
                </a:lnTo>
                <a:close/>
                <a:moveTo>
                  <a:pt x="152" y="140"/>
                </a:moveTo>
                <a:cubicBezTo>
                  <a:pt x="152" y="142"/>
                  <a:pt x="150" y="144"/>
                  <a:pt x="148" y="144"/>
                </a:cubicBezTo>
                <a:cubicBezTo>
                  <a:pt x="146" y="144"/>
                  <a:pt x="144" y="142"/>
                  <a:pt x="144" y="140"/>
                </a:cubicBezTo>
                <a:cubicBezTo>
                  <a:pt x="144" y="12"/>
                  <a:pt x="144" y="12"/>
                  <a:pt x="144" y="12"/>
                </a:cubicBezTo>
                <a:cubicBezTo>
                  <a:pt x="144" y="10"/>
                  <a:pt x="146" y="8"/>
                  <a:pt x="148" y="8"/>
                </a:cubicBezTo>
                <a:cubicBezTo>
                  <a:pt x="150" y="8"/>
                  <a:pt x="152" y="10"/>
                  <a:pt x="152" y="12"/>
                </a:cubicBezTo>
                <a:lnTo>
                  <a:pt x="152" y="140"/>
                </a:lnTo>
                <a:close/>
                <a:moveTo>
                  <a:pt x="168" y="84"/>
                </a:moveTo>
                <a:cubicBezTo>
                  <a:pt x="168" y="88"/>
                  <a:pt x="164" y="92"/>
                  <a:pt x="160" y="92"/>
                </a:cubicBezTo>
                <a:cubicBezTo>
                  <a:pt x="160" y="60"/>
                  <a:pt x="160" y="60"/>
                  <a:pt x="160" y="60"/>
                </a:cubicBezTo>
                <a:cubicBezTo>
                  <a:pt x="164" y="60"/>
                  <a:pt x="168" y="64"/>
                  <a:pt x="168" y="68"/>
                </a:cubicBezTo>
                <a:lnTo>
                  <a:pt x="168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431376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d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9A88C0-7265-664C-B25E-C05DBFCC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CD92CB3-AAB5-2745-B688-FE7655E9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Liberty PPT template V3</a:t>
            </a:r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E564674-CDDB-AF4B-84BB-C748BD5A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952" y="533400"/>
            <a:ext cx="7079870" cy="1086756"/>
          </a:xfrm>
        </p:spPr>
        <p:txBody>
          <a:bodyPr/>
          <a:lstStyle/>
          <a:p>
            <a:r>
              <a:rPr lang="en-US" dirty="0"/>
              <a:t>Sample chart style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9CCD8628-5231-7A41-BCA0-3C18AB592CA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68061956"/>
              </p:ext>
            </p:extLst>
          </p:nvPr>
        </p:nvGraphicFramePr>
        <p:xfrm>
          <a:off x="373910" y="1463631"/>
          <a:ext cx="2122124" cy="210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4FF1B28-1483-EF48-8FAB-752D6DEE836C}"/>
              </a:ext>
            </a:extLst>
          </p:cNvPr>
          <p:cNvSpPr txBox="1"/>
          <p:nvPr userDrawn="1"/>
        </p:nvSpPr>
        <p:spPr>
          <a:xfrm>
            <a:off x="2693291" y="1840767"/>
            <a:ext cx="1079955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600" dirty="0">
                <a:latin typeface="Poppins SemiBold" pitchFamily="2" charset="77"/>
                <a:ea typeface="League Spartan" charset="0"/>
                <a:cs typeface="Poppins SemiBold" pitchFamily="2" charset="77"/>
              </a:rPr>
              <a:t>Title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FB43AC-7585-BC42-8E51-75B43EA23EC7}"/>
              </a:ext>
            </a:extLst>
          </p:cNvPr>
          <p:cNvSpPr txBox="1"/>
          <p:nvPr userDrawn="1"/>
        </p:nvSpPr>
        <p:spPr>
          <a:xfrm>
            <a:off x="1005144" y="2283507"/>
            <a:ext cx="944735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72%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A7FE5ED0-8C3E-F54B-99A2-96A254C33BF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02064525"/>
              </p:ext>
            </p:extLst>
          </p:nvPr>
        </p:nvGraphicFramePr>
        <p:xfrm>
          <a:off x="373910" y="3656522"/>
          <a:ext cx="2122124" cy="210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1892B42-8572-3546-AB5A-74594AA4827E}"/>
              </a:ext>
            </a:extLst>
          </p:cNvPr>
          <p:cNvSpPr txBox="1"/>
          <p:nvPr userDrawn="1"/>
        </p:nvSpPr>
        <p:spPr>
          <a:xfrm>
            <a:off x="948598" y="4487199"/>
            <a:ext cx="101528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dirty="0">
                <a:solidFill>
                  <a:schemeClr val="accent3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56%</a:t>
            </a: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ED4493BA-6E70-BA40-B276-C7F76591AD5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96902452"/>
              </p:ext>
            </p:extLst>
          </p:nvPr>
        </p:nvGraphicFramePr>
        <p:xfrm>
          <a:off x="6437794" y="1463631"/>
          <a:ext cx="2122124" cy="210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0C4B60E2-3E5E-FE44-B0AC-7717B254B73A}"/>
              </a:ext>
            </a:extLst>
          </p:cNvPr>
          <p:cNvSpPr txBox="1"/>
          <p:nvPr userDrawn="1"/>
        </p:nvSpPr>
        <p:spPr>
          <a:xfrm>
            <a:off x="7033753" y="2283507"/>
            <a:ext cx="101528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dirty="0">
                <a:solidFill>
                  <a:schemeClr val="accent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68%</a:t>
            </a:r>
          </a:p>
        </p:txBody>
      </p:sp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25274B95-1B18-D944-AC8E-27D7BD22A5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28648157"/>
              </p:ext>
            </p:extLst>
          </p:nvPr>
        </p:nvGraphicFramePr>
        <p:xfrm>
          <a:off x="6437794" y="3656522"/>
          <a:ext cx="2122124" cy="210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17473012-511D-BE44-9162-941C0BFD266C}"/>
              </a:ext>
            </a:extLst>
          </p:cNvPr>
          <p:cNvSpPr txBox="1"/>
          <p:nvPr userDrawn="1"/>
        </p:nvSpPr>
        <p:spPr>
          <a:xfrm>
            <a:off x="7000456" y="4487199"/>
            <a:ext cx="1039338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dirty="0">
                <a:solidFill>
                  <a:schemeClr val="accent4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44%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89A04CEE-6888-5544-95A5-37D1222C6EC9}"/>
              </a:ext>
            </a:extLst>
          </p:cNvPr>
          <p:cNvSpPr txBox="1">
            <a:spLocks/>
          </p:cNvSpPr>
          <p:nvPr userDrawn="1"/>
        </p:nvSpPr>
        <p:spPr>
          <a:xfrm>
            <a:off x="2774024" y="2222454"/>
            <a:ext cx="1608523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kern="900" spc="20" dirty="0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Lorem ipsum dolor sit </a:t>
            </a:r>
            <a:r>
              <a:rPr lang="en-US" sz="1000" kern="900" spc="20" dirty="0" err="1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amet</a:t>
            </a:r>
            <a:r>
              <a:rPr lang="en-US" sz="1000" kern="900" spc="20" dirty="0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consectetuer</a:t>
            </a:r>
            <a:endParaRPr lang="en-US" sz="10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CC7D370-D94E-7045-8668-9727D817D7AD}"/>
              </a:ext>
            </a:extLst>
          </p:cNvPr>
          <p:cNvSpPr txBox="1"/>
          <p:nvPr userDrawn="1"/>
        </p:nvSpPr>
        <p:spPr>
          <a:xfrm>
            <a:off x="8661772" y="1840767"/>
            <a:ext cx="1079955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600" dirty="0">
                <a:latin typeface="Poppins SemiBold" pitchFamily="2" charset="77"/>
                <a:ea typeface="League Spartan" charset="0"/>
                <a:cs typeface="Poppins SemiBold" pitchFamily="2" charset="77"/>
              </a:rPr>
              <a:t>Title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CDE0A1E9-747E-7645-8BD5-567B3A0B845D}"/>
              </a:ext>
            </a:extLst>
          </p:cNvPr>
          <p:cNvSpPr txBox="1">
            <a:spLocks/>
          </p:cNvSpPr>
          <p:nvPr userDrawn="1"/>
        </p:nvSpPr>
        <p:spPr>
          <a:xfrm>
            <a:off x="8742505" y="2222454"/>
            <a:ext cx="1608523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kern="900" spc="20" dirty="0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Lorem ipsum dolor sit </a:t>
            </a:r>
            <a:r>
              <a:rPr lang="en-US" sz="1000" kern="900" spc="20" dirty="0" err="1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amet</a:t>
            </a:r>
            <a:r>
              <a:rPr lang="en-US" sz="1000" kern="900" spc="20" dirty="0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consectetuer</a:t>
            </a:r>
            <a:endParaRPr lang="en-US" sz="10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7115D8C-E17C-404E-9A40-06FBDC427F21}"/>
              </a:ext>
            </a:extLst>
          </p:cNvPr>
          <p:cNvSpPr txBox="1"/>
          <p:nvPr userDrawn="1"/>
        </p:nvSpPr>
        <p:spPr>
          <a:xfrm>
            <a:off x="2693291" y="4190069"/>
            <a:ext cx="1079955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600" dirty="0">
                <a:latin typeface="Poppins SemiBold" pitchFamily="2" charset="77"/>
                <a:ea typeface="League Spartan" charset="0"/>
                <a:cs typeface="Poppins SemiBold" pitchFamily="2" charset="77"/>
              </a:rPr>
              <a:t>Title </a:t>
            </a: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C2CAA46D-9522-544E-8367-9DADC9082A46}"/>
              </a:ext>
            </a:extLst>
          </p:cNvPr>
          <p:cNvSpPr txBox="1">
            <a:spLocks/>
          </p:cNvSpPr>
          <p:nvPr userDrawn="1"/>
        </p:nvSpPr>
        <p:spPr>
          <a:xfrm>
            <a:off x="2774024" y="4571756"/>
            <a:ext cx="1608523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kern="900" spc="20" dirty="0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Lorem ipsum dolor sit </a:t>
            </a:r>
            <a:r>
              <a:rPr lang="en-US" sz="1000" kern="900" spc="20" dirty="0" err="1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amet</a:t>
            </a:r>
            <a:r>
              <a:rPr lang="en-US" sz="1000" kern="900" spc="20" dirty="0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consectetuer</a:t>
            </a:r>
            <a:endParaRPr lang="en-US" sz="10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EFB3915-42BF-E845-89F0-2E1F2E370371}"/>
              </a:ext>
            </a:extLst>
          </p:cNvPr>
          <p:cNvSpPr txBox="1"/>
          <p:nvPr userDrawn="1"/>
        </p:nvSpPr>
        <p:spPr>
          <a:xfrm>
            <a:off x="8661772" y="4190069"/>
            <a:ext cx="1079955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600" dirty="0">
                <a:latin typeface="Poppins SemiBold" pitchFamily="2" charset="77"/>
                <a:ea typeface="League Spartan" charset="0"/>
                <a:cs typeface="Poppins SemiBold" pitchFamily="2" charset="77"/>
              </a:rPr>
              <a:t>Title 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3AE665DD-57C1-624C-9601-3D3352F346FF}"/>
              </a:ext>
            </a:extLst>
          </p:cNvPr>
          <p:cNvSpPr txBox="1">
            <a:spLocks/>
          </p:cNvSpPr>
          <p:nvPr userDrawn="1"/>
        </p:nvSpPr>
        <p:spPr>
          <a:xfrm>
            <a:off x="8742505" y="4571756"/>
            <a:ext cx="1608523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kern="900" spc="20" dirty="0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Lorem ipsum dolor sit </a:t>
            </a:r>
            <a:r>
              <a:rPr lang="en-US" sz="1000" kern="900" spc="20" dirty="0" err="1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amet</a:t>
            </a:r>
            <a:r>
              <a:rPr lang="en-US" sz="1000" kern="900" spc="20" dirty="0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 </a:t>
            </a:r>
            <a:r>
              <a:rPr lang="en-US" sz="1000" kern="900" spc="20" dirty="0" err="1">
                <a:latin typeface="Poppins Light" pitchFamily="2" charset="77"/>
                <a:ea typeface="Lato Light" panose="020F0502020204030203" pitchFamily="34" charset="0"/>
                <a:cs typeface="Poppins Light" pitchFamily="2" charset="77"/>
              </a:rPr>
              <a:t>consectetuer</a:t>
            </a:r>
            <a:endParaRPr lang="en-US" sz="10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034023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9A88C0-7265-664C-B25E-C05DBFCC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CD92CB3-AAB5-2745-B688-FE7655E9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Liberty PPT template V3</a:t>
            </a:r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E564674-CDDB-AF4B-84BB-C748BD5A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952" y="533400"/>
            <a:ext cx="7079870" cy="1086756"/>
          </a:xfrm>
        </p:spPr>
        <p:txBody>
          <a:bodyPr/>
          <a:lstStyle/>
          <a:p>
            <a:r>
              <a:rPr lang="en-US" dirty="0"/>
              <a:t>Sample chart style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49391F-7BF1-6248-98C5-868E0D0448B6}"/>
              </a:ext>
            </a:extLst>
          </p:cNvPr>
          <p:cNvSpPr txBox="1"/>
          <p:nvPr userDrawn="1"/>
        </p:nvSpPr>
        <p:spPr>
          <a:xfrm>
            <a:off x="4503508" y="2889684"/>
            <a:ext cx="1621068" cy="66172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Poppins-SemiBold"/>
                <a:cs typeface="Poppins-SemiBold"/>
              </a:rPr>
              <a:t>770,000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  <a:latin typeface="Poppins-SemiBold"/>
                <a:cs typeface="Poppins-SemiBold"/>
              </a:rPr>
              <a:t>Connections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98C5B-DB77-B744-B47C-E6559B115BC5}"/>
              </a:ext>
            </a:extLst>
          </p:cNvPr>
          <p:cNvSpPr txBox="1"/>
          <p:nvPr userDrawn="1"/>
        </p:nvSpPr>
        <p:spPr>
          <a:xfrm>
            <a:off x="9003570" y="2813596"/>
            <a:ext cx="1621068" cy="64633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Poppins-SemiBold"/>
                <a:cs typeface="Poppins-SemiBold"/>
              </a:rPr>
              <a:t>1.5GW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  <a:latin typeface="Poppins-SemiBold"/>
                <a:cs typeface="Poppins-SemiBold"/>
              </a:rPr>
              <a:t>Generating Capacity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197CDF-2941-144E-AA2E-4DAA0E566FAD}"/>
              </a:ext>
            </a:extLst>
          </p:cNvPr>
          <p:cNvSpPr txBox="1"/>
          <p:nvPr userDrawn="1"/>
        </p:nvSpPr>
        <p:spPr>
          <a:xfrm>
            <a:off x="8135136" y="3021237"/>
            <a:ext cx="860448" cy="526286"/>
          </a:xfrm>
          <a:prstGeom prst="rect">
            <a:avLst/>
          </a:prstGeom>
          <a:noFill/>
        </p:spPr>
        <p:txBody>
          <a:bodyPr wrap="square" lIns="0" tIns="0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SemiBold"/>
                <a:cs typeface="Poppins-SemiBold"/>
              </a:rPr>
              <a:t>Wind</a:t>
            </a: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76%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9973AE-60C3-174B-A9C0-DBAD1959650A}"/>
              </a:ext>
            </a:extLst>
          </p:cNvPr>
          <p:cNvSpPr txBox="1"/>
          <p:nvPr userDrawn="1"/>
        </p:nvSpPr>
        <p:spPr>
          <a:xfrm>
            <a:off x="10957655" y="2785397"/>
            <a:ext cx="860448" cy="526286"/>
          </a:xfrm>
          <a:prstGeom prst="rect">
            <a:avLst/>
          </a:prstGeom>
          <a:noFill/>
        </p:spPr>
        <p:txBody>
          <a:bodyPr wrap="square" lIns="0" tIns="0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SemiBold"/>
                <a:cs typeface="Poppins-SemiBold"/>
              </a:rPr>
              <a:t>Solar</a:t>
            </a: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8%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1DFDE4-7B88-AC47-8BED-049B35AA8E1F}"/>
              </a:ext>
            </a:extLst>
          </p:cNvPr>
          <p:cNvSpPr txBox="1"/>
          <p:nvPr userDrawn="1"/>
        </p:nvSpPr>
        <p:spPr>
          <a:xfrm>
            <a:off x="10957655" y="3485122"/>
            <a:ext cx="1100848" cy="526286"/>
          </a:xfrm>
          <a:prstGeom prst="rect">
            <a:avLst/>
          </a:prstGeom>
          <a:noFill/>
        </p:spPr>
        <p:txBody>
          <a:bodyPr wrap="square" lIns="0" tIns="0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SemiBold"/>
                <a:cs typeface="Poppins-SemiBold"/>
              </a:rPr>
              <a:t>Hydro</a:t>
            </a: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8%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4EF136-2D96-7E41-9441-00E4748A27CB}"/>
              </a:ext>
            </a:extLst>
          </p:cNvPr>
          <p:cNvSpPr txBox="1"/>
          <p:nvPr userDrawn="1"/>
        </p:nvSpPr>
        <p:spPr>
          <a:xfrm>
            <a:off x="10685127" y="4106349"/>
            <a:ext cx="1132975" cy="526286"/>
          </a:xfrm>
          <a:prstGeom prst="rect">
            <a:avLst/>
          </a:prstGeom>
          <a:noFill/>
        </p:spPr>
        <p:txBody>
          <a:bodyPr wrap="square" lIns="0" tIns="0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SemiBold"/>
                <a:cs typeface="Poppins-SemiBold"/>
              </a:rPr>
              <a:t>Thermal</a:t>
            </a: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8%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827217-1019-344E-B36C-92775EA2DCDF}"/>
              </a:ext>
            </a:extLst>
          </p:cNvPr>
          <p:cNvSpPr txBox="1"/>
          <p:nvPr userDrawn="1"/>
        </p:nvSpPr>
        <p:spPr>
          <a:xfrm>
            <a:off x="6275413" y="3794788"/>
            <a:ext cx="1907218" cy="526286"/>
          </a:xfrm>
          <a:prstGeom prst="rect">
            <a:avLst/>
          </a:prstGeom>
          <a:noFill/>
        </p:spPr>
        <p:txBody>
          <a:bodyPr wrap="square" lIns="0" tIns="0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SemiBold"/>
                <a:cs typeface="Poppins-SemiBold"/>
              </a:rPr>
              <a:t>Natural Gas</a:t>
            </a: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339,000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A5CA60-0E6F-CC45-9C1C-BB7E7E27215F}"/>
              </a:ext>
            </a:extLst>
          </p:cNvPr>
          <p:cNvSpPr txBox="1"/>
          <p:nvPr userDrawn="1"/>
        </p:nvSpPr>
        <p:spPr>
          <a:xfrm>
            <a:off x="3549899" y="2335370"/>
            <a:ext cx="1907218" cy="526286"/>
          </a:xfrm>
          <a:prstGeom prst="rect">
            <a:avLst/>
          </a:prstGeom>
          <a:noFill/>
        </p:spPr>
        <p:txBody>
          <a:bodyPr wrap="square" lIns="0" tIns="0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SemiBold"/>
                <a:cs typeface="Poppins-SemiBold"/>
              </a:rPr>
              <a:t>Water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165,000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8A65A2-59D6-354E-B470-F36B0AC1E570}"/>
              </a:ext>
            </a:extLst>
          </p:cNvPr>
          <p:cNvSpPr txBox="1"/>
          <p:nvPr userDrawn="1"/>
        </p:nvSpPr>
        <p:spPr>
          <a:xfrm>
            <a:off x="6426317" y="2335370"/>
            <a:ext cx="1907218" cy="526286"/>
          </a:xfrm>
          <a:prstGeom prst="rect">
            <a:avLst/>
          </a:prstGeom>
          <a:noFill/>
        </p:spPr>
        <p:txBody>
          <a:bodyPr wrap="square" lIns="0" tIns="0" rIns="91416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SemiBold"/>
                <a:cs typeface="Poppins-SemiBold"/>
              </a:rPr>
              <a:t>Electric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85959"/>
                </a:solidFill>
                <a:latin typeface="Poppins-SemiBold"/>
                <a:cs typeface="Poppins-SemiBold"/>
              </a:rPr>
              <a:t> </a:t>
            </a:r>
            <a:r>
              <a:rPr lang="en-US" sz="1200" dirty="0">
                <a:solidFill>
                  <a:srgbClr val="585959"/>
                </a:solidFill>
                <a:latin typeface="Poppins-Light"/>
                <a:cs typeface="Poppins-Light"/>
              </a:rPr>
              <a:t>266,000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C77628-58F3-024B-AF04-A4A324295B30}"/>
              </a:ext>
            </a:extLst>
          </p:cNvPr>
          <p:cNvSpPr txBox="1"/>
          <p:nvPr userDrawn="1"/>
        </p:nvSpPr>
        <p:spPr>
          <a:xfrm>
            <a:off x="3791025" y="1620157"/>
            <a:ext cx="2966994" cy="27174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ctr"/>
            <a:r>
              <a:rPr lang="en-US" sz="1466" dirty="0">
                <a:solidFill>
                  <a:srgbClr val="000000"/>
                </a:solidFill>
                <a:latin typeface="Poppins-SemiBold"/>
                <a:cs typeface="Poppins-SemiBold"/>
              </a:rPr>
              <a:t>Electricity, gas, water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5FE185-E436-2E44-9799-C5ECFFC02762}"/>
              </a:ext>
            </a:extLst>
          </p:cNvPr>
          <p:cNvSpPr txBox="1"/>
          <p:nvPr userDrawn="1"/>
        </p:nvSpPr>
        <p:spPr>
          <a:xfrm>
            <a:off x="8333535" y="1620157"/>
            <a:ext cx="2966994" cy="27174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ctr"/>
            <a:r>
              <a:rPr lang="en-US" sz="1466" dirty="0">
                <a:solidFill>
                  <a:srgbClr val="000000"/>
                </a:solidFill>
                <a:latin typeface="Poppins-SemiBold"/>
                <a:cs typeface="Poppins-SemiBold"/>
              </a:rPr>
              <a:t>Renewables</a:t>
            </a: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9BE584F1-CF56-604D-913C-98F97ADED709}"/>
              </a:ext>
            </a:extLst>
          </p:cNvPr>
          <p:cNvGraphicFramePr/>
          <p:nvPr userDrawn="1"/>
        </p:nvGraphicFramePr>
        <p:xfrm>
          <a:off x="3629995" y="1891898"/>
          <a:ext cx="3670215" cy="303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045EE1A2-9A17-E740-8E22-A96ED1A45B5B}"/>
              </a:ext>
            </a:extLst>
          </p:cNvPr>
          <p:cNvGraphicFramePr/>
          <p:nvPr userDrawn="1"/>
        </p:nvGraphicFramePr>
        <p:xfrm>
          <a:off x="8106188" y="1891898"/>
          <a:ext cx="3670215" cy="303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2B87CC22-5DE6-104C-8F74-D797AC4055F9}"/>
              </a:ext>
            </a:extLst>
          </p:cNvPr>
          <p:cNvSpPr/>
          <p:nvPr userDrawn="1"/>
        </p:nvSpPr>
        <p:spPr>
          <a:xfrm>
            <a:off x="3047206" y="4775184"/>
            <a:ext cx="4138036" cy="69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400"/>
              </a:spcAft>
            </a:pPr>
            <a:r>
              <a:rPr lang="en-US" sz="900" dirty="0">
                <a:solidFill>
                  <a:schemeClr val="tx2"/>
                </a:solidFill>
                <a:latin typeface="Poppins-Light"/>
                <a:cs typeface="Poppins-Light"/>
              </a:rPr>
              <a:t>Regulated water, natural gas and electric utility services</a:t>
            </a:r>
          </a:p>
          <a:p>
            <a:pPr algn="ctr">
              <a:lnSpc>
                <a:spcPct val="120000"/>
              </a:lnSpc>
              <a:spcAft>
                <a:spcPts val="400"/>
              </a:spcAft>
            </a:pPr>
            <a:r>
              <a:rPr lang="en-US" sz="900" dirty="0">
                <a:solidFill>
                  <a:schemeClr val="tx2"/>
                </a:solidFill>
                <a:latin typeface="Poppins-Light"/>
                <a:cs typeface="Poppins-Light"/>
              </a:rPr>
              <a:t>Emphasis on local approach to our key stakeholders:</a:t>
            </a:r>
          </a:p>
          <a:p>
            <a:pPr algn="ctr">
              <a:lnSpc>
                <a:spcPct val="120000"/>
              </a:lnSpc>
              <a:spcAft>
                <a:spcPts val="400"/>
              </a:spcAft>
            </a:pPr>
            <a:r>
              <a:rPr lang="en-US" sz="900" dirty="0">
                <a:solidFill>
                  <a:schemeClr val="tx2"/>
                </a:solidFill>
                <a:latin typeface="Poppins-Light"/>
                <a:cs typeface="Poppins-Light"/>
              </a:rPr>
              <a:t>Customers, Communities, Employees, Regulators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E7A1F8-4EC5-6D4C-84DB-CA423BAE2450}"/>
              </a:ext>
            </a:extLst>
          </p:cNvPr>
          <p:cNvSpPr/>
          <p:nvPr userDrawn="1"/>
        </p:nvSpPr>
        <p:spPr>
          <a:xfrm>
            <a:off x="7531816" y="4775184"/>
            <a:ext cx="4278948" cy="904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400"/>
              </a:spcAft>
            </a:pPr>
            <a:r>
              <a:rPr lang="en-US" sz="900" dirty="0">
                <a:solidFill>
                  <a:schemeClr val="tx2"/>
                </a:solidFill>
                <a:latin typeface="Poppins-Light"/>
                <a:cs typeface="Poppins-Light"/>
              </a:rPr>
              <a:t>Renewable and clean power development and operations</a:t>
            </a:r>
          </a:p>
          <a:p>
            <a:pPr algn="ctr">
              <a:lnSpc>
                <a:spcPct val="120000"/>
              </a:lnSpc>
              <a:spcAft>
                <a:spcPts val="400"/>
              </a:spcAft>
            </a:pPr>
            <a:r>
              <a:rPr lang="en-US" sz="900" dirty="0">
                <a:solidFill>
                  <a:schemeClr val="tx2"/>
                </a:solidFill>
                <a:latin typeface="Poppins-Light"/>
                <a:cs typeface="Poppins-Light"/>
              </a:rPr>
              <a:t>Diverse, stable portfolio with long-term contracts</a:t>
            </a:r>
          </a:p>
          <a:p>
            <a:pPr algn="ctr">
              <a:lnSpc>
                <a:spcPct val="120000"/>
              </a:lnSpc>
              <a:spcAft>
                <a:spcPts val="400"/>
              </a:spcAft>
            </a:pPr>
            <a:r>
              <a:rPr lang="en-US" sz="900" dirty="0">
                <a:solidFill>
                  <a:schemeClr val="tx2"/>
                </a:solidFill>
                <a:latin typeface="Poppins-Light"/>
                <a:cs typeface="Poppins-Light"/>
              </a:rPr>
              <a:t>Investment in sustainable sources of renewable energy</a:t>
            </a:r>
          </a:p>
          <a:p>
            <a:pPr algn="ctr">
              <a:lnSpc>
                <a:spcPct val="120000"/>
              </a:lnSpc>
              <a:spcAft>
                <a:spcPts val="400"/>
              </a:spcAft>
            </a:pPr>
            <a:r>
              <a:rPr lang="en-US" sz="900" dirty="0">
                <a:solidFill>
                  <a:schemeClr val="tx2"/>
                </a:solidFill>
                <a:latin typeface="Poppins-Light"/>
                <a:cs typeface="Poppins-Light"/>
              </a:rPr>
              <a:t>Additional growth in International markets through </a:t>
            </a:r>
            <a:r>
              <a:rPr lang="en-US" sz="900" dirty="0" err="1">
                <a:solidFill>
                  <a:schemeClr val="tx2"/>
                </a:solidFill>
                <a:latin typeface="Poppins-Light"/>
                <a:cs typeface="Poppins-Light"/>
              </a:rPr>
              <a:t>Atlantica</a:t>
            </a:r>
            <a:r>
              <a:rPr lang="en-US" sz="900" dirty="0">
                <a:solidFill>
                  <a:schemeClr val="tx2"/>
                </a:solidFill>
                <a:latin typeface="Poppins-Light"/>
                <a:cs typeface="Poppins-Light"/>
              </a:rPr>
              <a:t> and AAGES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76D7827-5065-F940-9E1F-F175929DAE28}"/>
              </a:ext>
            </a:extLst>
          </p:cNvPr>
          <p:cNvSpPr/>
          <p:nvPr userDrawn="1"/>
        </p:nvSpPr>
        <p:spPr>
          <a:xfrm>
            <a:off x="471126" y="1583339"/>
            <a:ext cx="2309310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accent1"/>
                </a:solidFill>
                <a:latin typeface="Poppins-SemiBold"/>
                <a:cs typeface="Poppins-SemiBold"/>
              </a:rPr>
              <a:t>Multiple avenues for growth within 5-year, U.S. $7.5 B capital program</a:t>
            </a:r>
          </a:p>
        </p:txBody>
      </p:sp>
    </p:spTree>
    <p:extLst>
      <p:ext uri="{BB962C8B-B14F-4D97-AF65-F5344CB8AC3E}">
        <p14:creationId xmlns:p14="http://schemas.microsoft.com/office/powerpoint/2010/main" val="9113113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ad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9A88C0-7265-664C-B25E-C05DBFCC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CD92CB3-AAB5-2745-B688-FE7655E9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Liberty PPT template V3</a:t>
            </a: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188660-FA9E-E34B-93D2-2F3BAFC3B97B}"/>
              </a:ext>
            </a:extLst>
          </p:cNvPr>
          <p:cNvGrpSpPr/>
          <p:nvPr userDrawn="1"/>
        </p:nvGrpSpPr>
        <p:grpSpPr>
          <a:xfrm>
            <a:off x="2483679" y="1638301"/>
            <a:ext cx="1706541" cy="4110073"/>
            <a:chOff x="571949" y="-28341"/>
            <a:chExt cx="1706097" cy="4110073"/>
          </a:xfrm>
        </p:grpSpPr>
        <p:sp>
          <p:nvSpPr>
            <p:cNvPr id="30" name="Round Diagonal Corner Rectangle 29">
              <a:extLst>
                <a:ext uri="{FF2B5EF4-FFF2-40B4-BE49-F238E27FC236}">
                  <a16:creationId xmlns:a16="http://schemas.microsoft.com/office/drawing/2014/main" id="{612E7E22-8ACD-AD46-B589-972CC860F434}"/>
                </a:ext>
              </a:extLst>
            </p:cNvPr>
            <p:cNvSpPr/>
            <p:nvPr/>
          </p:nvSpPr>
          <p:spPr>
            <a:xfrm>
              <a:off x="571949" y="-28341"/>
              <a:ext cx="1706097" cy="4110073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2000">
                  <a:schemeClr val="accent6">
                    <a:lumMod val="5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720000" rIns="36000" bIns="36000" rtlCol="0" anchor="t" anchorCtr="0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Employee Central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3" dirty="0">
                  <a:solidFill>
                    <a:srgbClr val="FFFFFF"/>
                  </a:solidFill>
                  <a:latin typeface="Poppins-Light"/>
                </a:rPr>
                <a:t>How we store and collect data, recruit new talent, and onboard new employees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</p:txBody>
        </p:sp>
        <p:sp>
          <p:nvSpPr>
            <p:cNvPr id="31" name="Round Diagonal Corner Rectangle 30">
              <a:extLst>
                <a:ext uri="{FF2B5EF4-FFF2-40B4-BE49-F238E27FC236}">
                  <a16:creationId xmlns:a16="http://schemas.microsoft.com/office/drawing/2014/main" id="{DD5F9B2B-A026-5046-93B6-1B0265303098}"/>
                </a:ext>
              </a:extLst>
            </p:cNvPr>
            <p:cNvSpPr/>
            <p:nvPr/>
          </p:nvSpPr>
          <p:spPr>
            <a:xfrm>
              <a:off x="571949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Specialized staff, recruited and trained to deliver enhanced customer care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080FFA-D9D2-A242-A7E1-52405718E59A}"/>
              </a:ext>
            </a:extLst>
          </p:cNvPr>
          <p:cNvGrpSpPr/>
          <p:nvPr userDrawn="1"/>
        </p:nvGrpSpPr>
        <p:grpSpPr>
          <a:xfrm>
            <a:off x="572099" y="1620157"/>
            <a:ext cx="1706541" cy="4128217"/>
            <a:chOff x="2421964" y="-46485"/>
            <a:chExt cx="1706097" cy="4128217"/>
          </a:xfrm>
        </p:grpSpPr>
        <p:sp>
          <p:nvSpPr>
            <p:cNvPr id="33" name="Round Diagonal Corner Rectangle 32">
              <a:extLst>
                <a:ext uri="{FF2B5EF4-FFF2-40B4-BE49-F238E27FC236}">
                  <a16:creationId xmlns:a16="http://schemas.microsoft.com/office/drawing/2014/main" id="{DFF7CA46-F1DD-5547-AACF-7C4476A9D757}"/>
                </a:ext>
              </a:extLst>
            </p:cNvPr>
            <p:cNvSpPr/>
            <p:nvPr/>
          </p:nvSpPr>
          <p:spPr>
            <a:xfrm>
              <a:off x="2421964" y="-46485"/>
              <a:ext cx="1706097" cy="4128217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720000" rIns="36000" bIns="36000" rtlCol="0" anchor="t" anchorCtr="0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0" dirty="0">
                  <a:solidFill>
                    <a:schemeClr val="bg1"/>
                  </a:solidFill>
                  <a:latin typeface="Poppins-SemiBold"/>
                  <a:cs typeface="Poppins-SemiBold"/>
                </a:rPr>
                <a:t>Customer First Foundations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3" dirty="0">
                  <a:solidFill>
                    <a:schemeClr val="bg1"/>
                  </a:solidFill>
                  <a:latin typeface="Poppins-Light"/>
                </a:rPr>
                <a:t>How we manage and integrate business processes across the organization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34" name="Round Diagonal Corner Rectangle 33">
              <a:extLst>
                <a:ext uri="{FF2B5EF4-FFF2-40B4-BE49-F238E27FC236}">
                  <a16:creationId xmlns:a16="http://schemas.microsoft.com/office/drawing/2014/main" id="{EBE1BFAD-4456-854B-8B2B-A9E862C6E0BB}"/>
                </a:ext>
              </a:extLst>
            </p:cNvPr>
            <p:cNvSpPr/>
            <p:nvPr/>
          </p:nvSpPr>
          <p:spPr>
            <a:xfrm>
              <a:off x="2421964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Informed and empowered staff with the tools and information to act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C9C6B9-33BC-F940-BDE4-EAA81C46DCD3}"/>
              </a:ext>
            </a:extLst>
          </p:cNvPr>
          <p:cNvGrpSpPr/>
          <p:nvPr userDrawn="1"/>
        </p:nvGrpSpPr>
        <p:grpSpPr>
          <a:xfrm>
            <a:off x="10130005" y="1638300"/>
            <a:ext cx="1706541" cy="4040246"/>
            <a:chOff x="4308796" y="41486"/>
            <a:chExt cx="1706097" cy="4040246"/>
          </a:xfrm>
        </p:grpSpPr>
        <p:sp>
          <p:nvSpPr>
            <p:cNvPr id="36" name="Round Diagonal Corner Rectangle 35">
              <a:extLst>
                <a:ext uri="{FF2B5EF4-FFF2-40B4-BE49-F238E27FC236}">
                  <a16:creationId xmlns:a16="http://schemas.microsoft.com/office/drawing/2014/main" id="{D8AA57AA-6A58-CC49-8D75-87F16866D14C}"/>
                </a:ext>
              </a:extLst>
            </p:cNvPr>
            <p:cNvSpPr/>
            <p:nvPr/>
          </p:nvSpPr>
          <p:spPr>
            <a:xfrm>
              <a:off x="4308796" y="41486"/>
              <a:ext cx="1706097" cy="4040246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38000">
                  <a:schemeClr val="accent5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Advanced Metering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3" dirty="0">
                  <a:solidFill>
                    <a:srgbClr val="FFFFFF"/>
                  </a:solidFill>
                  <a:latin typeface="Poppins-Light"/>
                </a:rPr>
                <a:t>How we collect usage and related information from Next Generation (Smart) meters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37" name="Round Diagonal Corner Rectangle 36">
              <a:extLst>
                <a:ext uri="{FF2B5EF4-FFF2-40B4-BE49-F238E27FC236}">
                  <a16:creationId xmlns:a16="http://schemas.microsoft.com/office/drawing/2014/main" id="{C7A64F64-5B7A-A84A-8751-F10A75E633AF}"/>
                </a:ext>
              </a:extLst>
            </p:cNvPr>
            <p:cNvSpPr/>
            <p:nvPr/>
          </p:nvSpPr>
          <p:spPr>
            <a:xfrm>
              <a:off x="4308796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CA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Better tracking and management of usage throughout the month with near real-time usage data </a:t>
              </a: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1D81C68-0758-B649-99EB-372B4F25B5AA}"/>
              </a:ext>
            </a:extLst>
          </p:cNvPr>
          <p:cNvGrpSpPr/>
          <p:nvPr userDrawn="1"/>
        </p:nvGrpSpPr>
        <p:grpSpPr>
          <a:xfrm>
            <a:off x="4395260" y="1620157"/>
            <a:ext cx="1706541" cy="4128217"/>
            <a:chOff x="6256937" y="-46485"/>
            <a:chExt cx="1706097" cy="4128217"/>
          </a:xfrm>
        </p:grpSpPr>
        <p:sp>
          <p:nvSpPr>
            <p:cNvPr id="39" name="Round Diagonal Corner Rectangle 38">
              <a:extLst>
                <a:ext uri="{FF2B5EF4-FFF2-40B4-BE49-F238E27FC236}">
                  <a16:creationId xmlns:a16="http://schemas.microsoft.com/office/drawing/2014/main" id="{5CE6CD9D-140A-3147-8236-F0744251B184}"/>
                </a:ext>
              </a:extLst>
            </p:cNvPr>
            <p:cNvSpPr/>
            <p:nvPr/>
          </p:nvSpPr>
          <p:spPr>
            <a:xfrm>
              <a:off x="6256937" y="-46485"/>
              <a:ext cx="1706097" cy="4128217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2000">
                  <a:schemeClr val="accent3">
                    <a:lumMod val="50000"/>
                  </a:schemeClr>
                </a:gs>
                <a:gs pos="66000">
                  <a:schemeClr val="accent3"/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Procure to Pay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3" dirty="0">
                  <a:solidFill>
                    <a:srgbClr val="FFFFFF"/>
                  </a:solidFill>
                  <a:latin typeface="Poppins-Light"/>
                </a:rPr>
                <a:t>How we source, procure and collaborate to deliver supply chain solutions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40" name="Round Diagonal Corner Rectangle 39">
              <a:extLst>
                <a:ext uri="{FF2B5EF4-FFF2-40B4-BE49-F238E27FC236}">
                  <a16:creationId xmlns:a16="http://schemas.microsoft.com/office/drawing/2014/main" id="{9FCE2AB4-37CB-804C-B59B-87E74D0DB43A}"/>
                </a:ext>
              </a:extLst>
            </p:cNvPr>
            <p:cNvSpPr/>
            <p:nvPr/>
          </p:nvSpPr>
          <p:spPr>
            <a:xfrm>
              <a:off x="6256937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Cost savings and efficiency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0BCFE9-603E-3A49-B682-F2438B07B9D7}"/>
              </a:ext>
            </a:extLst>
          </p:cNvPr>
          <p:cNvGrpSpPr/>
          <p:nvPr userDrawn="1"/>
        </p:nvGrpSpPr>
        <p:grpSpPr>
          <a:xfrm>
            <a:off x="6306841" y="1638301"/>
            <a:ext cx="1706541" cy="4110073"/>
            <a:chOff x="8214322" y="-28341"/>
            <a:chExt cx="1706097" cy="4110073"/>
          </a:xfrm>
        </p:grpSpPr>
        <p:sp>
          <p:nvSpPr>
            <p:cNvPr id="42" name="Round Diagonal Corner Rectangle 41">
              <a:extLst>
                <a:ext uri="{FF2B5EF4-FFF2-40B4-BE49-F238E27FC236}">
                  <a16:creationId xmlns:a16="http://schemas.microsoft.com/office/drawing/2014/main" id="{38C01607-18F6-AB4E-AE17-DD173B71E61A}"/>
                </a:ext>
              </a:extLst>
            </p:cNvPr>
            <p:cNvSpPr/>
            <p:nvPr/>
          </p:nvSpPr>
          <p:spPr>
            <a:xfrm>
              <a:off x="8214322" y="-28341"/>
              <a:ext cx="1706097" cy="4110073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15000">
                  <a:schemeClr val="accent2">
                    <a:lumMod val="75000"/>
                  </a:schemeClr>
                </a:gs>
                <a:gs pos="66000">
                  <a:schemeClr val="accent2"/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Asset Management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3" dirty="0">
                  <a:solidFill>
                    <a:srgbClr val="FFFFFF"/>
                  </a:solidFill>
                  <a:latin typeface="Poppins-Light"/>
                </a:rPr>
                <a:t>How we gather, manage and analyze data using a new geographic information system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43" name="Round Diagonal Corner Rectangle 42">
              <a:extLst>
                <a:ext uri="{FF2B5EF4-FFF2-40B4-BE49-F238E27FC236}">
                  <a16:creationId xmlns:a16="http://schemas.microsoft.com/office/drawing/2014/main" id="{075B0044-61A4-F941-9CDC-16C0AFBEF7D4}"/>
                </a:ext>
              </a:extLst>
            </p:cNvPr>
            <p:cNvSpPr/>
            <p:nvPr/>
          </p:nvSpPr>
          <p:spPr>
            <a:xfrm>
              <a:off x="8214322" y="3373111"/>
              <a:ext cx="1706097" cy="708620"/>
            </a:xfrm>
            <a:prstGeom prst="round2DiagRect">
              <a:avLst>
                <a:gd name="adj1" fmla="val 41542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Timely and accurate communications, cost savings, efficiency and resiliency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2C2F67A-DC12-754F-AC8E-3D5CF4335AAE}"/>
              </a:ext>
            </a:extLst>
          </p:cNvPr>
          <p:cNvGrpSpPr/>
          <p:nvPr userDrawn="1"/>
        </p:nvGrpSpPr>
        <p:grpSpPr>
          <a:xfrm>
            <a:off x="8218422" y="1638301"/>
            <a:ext cx="1706541" cy="4110073"/>
            <a:chOff x="10100774" y="-28341"/>
            <a:chExt cx="1706097" cy="4110073"/>
          </a:xfrm>
        </p:grpSpPr>
        <p:sp>
          <p:nvSpPr>
            <p:cNvPr id="45" name="Round Diagonal Corner Rectangle 44">
              <a:extLst>
                <a:ext uri="{FF2B5EF4-FFF2-40B4-BE49-F238E27FC236}">
                  <a16:creationId xmlns:a16="http://schemas.microsoft.com/office/drawing/2014/main" id="{AA053F64-7FAB-1E47-85DF-58D806A068CD}"/>
                </a:ext>
              </a:extLst>
            </p:cNvPr>
            <p:cNvSpPr/>
            <p:nvPr/>
          </p:nvSpPr>
          <p:spPr>
            <a:xfrm>
              <a:off x="10100774" y="-28341"/>
              <a:ext cx="1706097" cy="4110073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0">
                  <a:srgbClr val="5938CD"/>
                </a:gs>
                <a:gs pos="47000">
                  <a:schemeClr val="accent1"/>
                </a:gs>
              </a:gsLst>
              <a:lin ang="2004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e-Customer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1000" spc="13" dirty="0">
                  <a:solidFill>
                    <a:srgbClr val="FFFFFF"/>
                  </a:solidFill>
                  <a:latin typeface="Poppins-Light"/>
                </a:rPr>
                <a:t>How we manage the customer experience, serve our customers and manage customer information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46" name="Round Diagonal Corner Rectangle 45">
              <a:extLst>
                <a:ext uri="{FF2B5EF4-FFF2-40B4-BE49-F238E27FC236}">
                  <a16:creationId xmlns:a16="http://schemas.microsoft.com/office/drawing/2014/main" id="{EB882EFE-60E7-AC46-A161-4A592BA4B2AE}"/>
                </a:ext>
              </a:extLst>
            </p:cNvPr>
            <p:cNvSpPr/>
            <p:nvPr/>
          </p:nvSpPr>
          <p:spPr>
            <a:xfrm>
              <a:off x="10100774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CA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Exceeding customer expectations by providing timely information and the self-service tools they want</a:t>
              </a: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</p:txBody>
        </p:sp>
      </p:grpSp>
      <p:sp>
        <p:nvSpPr>
          <p:cNvPr id="47" name="Freeform 124">
            <a:extLst>
              <a:ext uri="{FF2B5EF4-FFF2-40B4-BE49-F238E27FC236}">
                <a16:creationId xmlns:a16="http://schemas.microsoft.com/office/drawing/2014/main" id="{4293DAC4-6B8C-564D-B1AB-9282BC061A3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67056" y="1871202"/>
            <a:ext cx="334362" cy="335898"/>
          </a:xfrm>
          <a:custGeom>
            <a:avLst/>
            <a:gdLst>
              <a:gd name="T0" fmla="*/ 39 w 176"/>
              <a:gd name="T1" fmla="*/ 119 h 176"/>
              <a:gd name="T2" fmla="*/ 43 w 176"/>
              <a:gd name="T3" fmla="*/ 115 h 176"/>
              <a:gd name="T4" fmla="*/ 44 w 176"/>
              <a:gd name="T5" fmla="*/ 112 h 176"/>
              <a:gd name="T6" fmla="*/ 40 w 176"/>
              <a:gd name="T7" fmla="*/ 108 h 176"/>
              <a:gd name="T8" fmla="*/ 37 w 176"/>
              <a:gd name="T9" fmla="*/ 109 h 176"/>
              <a:gd name="T10" fmla="*/ 33 w 176"/>
              <a:gd name="T11" fmla="*/ 113 h 176"/>
              <a:gd name="T12" fmla="*/ 32 w 176"/>
              <a:gd name="T13" fmla="*/ 116 h 176"/>
              <a:gd name="T14" fmla="*/ 36 w 176"/>
              <a:gd name="T15" fmla="*/ 120 h 176"/>
              <a:gd name="T16" fmla="*/ 39 w 176"/>
              <a:gd name="T17" fmla="*/ 119 h 176"/>
              <a:gd name="T18" fmla="*/ 64 w 176"/>
              <a:gd name="T19" fmla="*/ 116 h 176"/>
              <a:gd name="T20" fmla="*/ 60 w 176"/>
              <a:gd name="T21" fmla="*/ 112 h 176"/>
              <a:gd name="T22" fmla="*/ 57 w 176"/>
              <a:gd name="T23" fmla="*/ 113 h 176"/>
              <a:gd name="T24" fmla="*/ 17 w 176"/>
              <a:gd name="T25" fmla="*/ 153 h 176"/>
              <a:gd name="T26" fmla="*/ 16 w 176"/>
              <a:gd name="T27" fmla="*/ 156 h 176"/>
              <a:gd name="T28" fmla="*/ 20 w 176"/>
              <a:gd name="T29" fmla="*/ 160 h 176"/>
              <a:gd name="T30" fmla="*/ 23 w 176"/>
              <a:gd name="T31" fmla="*/ 159 h 176"/>
              <a:gd name="T32" fmla="*/ 63 w 176"/>
              <a:gd name="T33" fmla="*/ 119 h 176"/>
              <a:gd name="T34" fmla="*/ 64 w 176"/>
              <a:gd name="T35" fmla="*/ 116 h 176"/>
              <a:gd name="T36" fmla="*/ 64 w 176"/>
              <a:gd name="T37" fmla="*/ 132 h 176"/>
              <a:gd name="T38" fmla="*/ 61 w 176"/>
              <a:gd name="T39" fmla="*/ 133 h 176"/>
              <a:gd name="T40" fmla="*/ 49 w 176"/>
              <a:gd name="T41" fmla="*/ 145 h 176"/>
              <a:gd name="T42" fmla="*/ 48 w 176"/>
              <a:gd name="T43" fmla="*/ 148 h 176"/>
              <a:gd name="T44" fmla="*/ 52 w 176"/>
              <a:gd name="T45" fmla="*/ 152 h 176"/>
              <a:gd name="T46" fmla="*/ 55 w 176"/>
              <a:gd name="T47" fmla="*/ 151 h 176"/>
              <a:gd name="T48" fmla="*/ 67 w 176"/>
              <a:gd name="T49" fmla="*/ 139 h 176"/>
              <a:gd name="T50" fmla="*/ 68 w 176"/>
              <a:gd name="T51" fmla="*/ 136 h 176"/>
              <a:gd name="T52" fmla="*/ 64 w 176"/>
              <a:gd name="T53" fmla="*/ 132 h 176"/>
              <a:gd name="T54" fmla="*/ 176 w 176"/>
              <a:gd name="T55" fmla="*/ 4 h 176"/>
              <a:gd name="T56" fmla="*/ 172 w 176"/>
              <a:gd name="T57" fmla="*/ 0 h 176"/>
              <a:gd name="T58" fmla="*/ 170 w 176"/>
              <a:gd name="T59" fmla="*/ 0 h 176"/>
              <a:gd name="T60" fmla="*/ 170 w 176"/>
              <a:gd name="T61" fmla="*/ 0 h 176"/>
              <a:gd name="T62" fmla="*/ 2 w 176"/>
              <a:gd name="T63" fmla="*/ 72 h 176"/>
              <a:gd name="T64" fmla="*/ 2 w 176"/>
              <a:gd name="T65" fmla="*/ 72 h 176"/>
              <a:gd name="T66" fmla="*/ 2 w 176"/>
              <a:gd name="T67" fmla="*/ 72 h 176"/>
              <a:gd name="T68" fmla="*/ 2 w 176"/>
              <a:gd name="T69" fmla="*/ 72 h 176"/>
              <a:gd name="T70" fmla="*/ 0 w 176"/>
              <a:gd name="T71" fmla="*/ 76 h 176"/>
              <a:gd name="T72" fmla="*/ 3 w 176"/>
              <a:gd name="T73" fmla="*/ 80 h 176"/>
              <a:gd name="T74" fmla="*/ 3 w 176"/>
              <a:gd name="T75" fmla="*/ 80 h 176"/>
              <a:gd name="T76" fmla="*/ 69 w 176"/>
              <a:gd name="T77" fmla="*/ 107 h 176"/>
              <a:gd name="T78" fmla="*/ 96 w 176"/>
              <a:gd name="T79" fmla="*/ 173 h 176"/>
              <a:gd name="T80" fmla="*/ 96 w 176"/>
              <a:gd name="T81" fmla="*/ 173 h 176"/>
              <a:gd name="T82" fmla="*/ 100 w 176"/>
              <a:gd name="T83" fmla="*/ 176 h 176"/>
              <a:gd name="T84" fmla="*/ 104 w 176"/>
              <a:gd name="T85" fmla="*/ 174 h 176"/>
              <a:gd name="T86" fmla="*/ 104 w 176"/>
              <a:gd name="T87" fmla="*/ 174 h 176"/>
              <a:gd name="T88" fmla="*/ 104 w 176"/>
              <a:gd name="T89" fmla="*/ 174 h 176"/>
              <a:gd name="T90" fmla="*/ 104 w 176"/>
              <a:gd name="T91" fmla="*/ 174 h 176"/>
              <a:gd name="T92" fmla="*/ 176 w 176"/>
              <a:gd name="T93" fmla="*/ 6 h 176"/>
              <a:gd name="T94" fmla="*/ 176 w 176"/>
              <a:gd name="T95" fmla="*/ 6 h 176"/>
              <a:gd name="T96" fmla="*/ 176 w 176"/>
              <a:gd name="T97" fmla="*/ 4 h 176"/>
              <a:gd name="T98" fmla="*/ 14 w 176"/>
              <a:gd name="T99" fmla="*/ 76 h 176"/>
              <a:gd name="T100" fmla="*/ 154 w 176"/>
              <a:gd name="T101" fmla="*/ 16 h 176"/>
              <a:gd name="T102" fmla="*/ 71 w 176"/>
              <a:gd name="T103" fmla="*/ 99 h 176"/>
              <a:gd name="T104" fmla="*/ 14 w 176"/>
              <a:gd name="T105" fmla="*/ 76 h 176"/>
              <a:gd name="T106" fmla="*/ 100 w 176"/>
              <a:gd name="T107" fmla="*/ 162 h 176"/>
              <a:gd name="T108" fmla="*/ 77 w 176"/>
              <a:gd name="T109" fmla="*/ 105 h 176"/>
              <a:gd name="T110" fmla="*/ 160 w 176"/>
              <a:gd name="T111" fmla="*/ 22 h 176"/>
              <a:gd name="T112" fmla="*/ 100 w 176"/>
              <a:gd name="T113" fmla="*/ 16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76">
                <a:moveTo>
                  <a:pt x="39" y="119"/>
                </a:moveTo>
                <a:cubicBezTo>
                  <a:pt x="43" y="115"/>
                  <a:pt x="43" y="115"/>
                  <a:pt x="43" y="115"/>
                </a:cubicBezTo>
                <a:cubicBezTo>
                  <a:pt x="44" y="114"/>
                  <a:pt x="44" y="113"/>
                  <a:pt x="44" y="112"/>
                </a:cubicBezTo>
                <a:cubicBezTo>
                  <a:pt x="44" y="110"/>
                  <a:pt x="42" y="108"/>
                  <a:pt x="40" y="108"/>
                </a:cubicBezTo>
                <a:cubicBezTo>
                  <a:pt x="39" y="108"/>
                  <a:pt x="38" y="108"/>
                  <a:pt x="37" y="109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2" y="114"/>
                  <a:pt x="32" y="115"/>
                  <a:pt x="32" y="116"/>
                </a:cubicBezTo>
                <a:cubicBezTo>
                  <a:pt x="32" y="118"/>
                  <a:pt x="34" y="120"/>
                  <a:pt x="36" y="120"/>
                </a:cubicBezTo>
                <a:cubicBezTo>
                  <a:pt x="37" y="120"/>
                  <a:pt x="38" y="120"/>
                  <a:pt x="39" y="119"/>
                </a:cubicBezTo>
                <a:moveTo>
                  <a:pt x="64" y="116"/>
                </a:moveTo>
                <a:cubicBezTo>
                  <a:pt x="64" y="114"/>
                  <a:pt x="62" y="112"/>
                  <a:pt x="60" y="112"/>
                </a:cubicBezTo>
                <a:cubicBezTo>
                  <a:pt x="59" y="112"/>
                  <a:pt x="58" y="112"/>
                  <a:pt x="57" y="113"/>
                </a:cubicBezTo>
                <a:cubicBezTo>
                  <a:pt x="17" y="153"/>
                  <a:pt x="17" y="153"/>
                  <a:pt x="17" y="153"/>
                </a:cubicBezTo>
                <a:cubicBezTo>
                  <a:pt x="16" y="154"/>
                  <a:pt x="16" y="155"/>
                  <a:pt x="16" y="156"/>
                </a:cubicBezTo>
                <a:cubicBezTo>
                  <a:pt x="16" y="158"/>
                  <a:pt x="18" y="160"/>
                  <a:pt x="20" y="160"/>
                </a:cubicBezTo>
                <a:cubicBezTo>
                  <a:pt x="21" y="160"/>
                  <a:pt x="22" y="160"/>
                  <a:pt x="23" y="159"/>
                </a:cubicBezTo>
                <a:cubicBezTo>
                  <a:pt x="63" y="119"/>
                  <a:pt x="63" y="119"/>
                  <a:pt x="63" y="119"/>
                </a:cubicBezTo>
                <a:cubicBezTo>
                  <a:pt x="64" y="118"/>
                  <a:pt x="64" y="117"/>
                  <a:pt x="64" y="116"/>
                </a:cubicBezTo>
                <a:moveTo>
                  <a:pt x="64" y="132"/>
                </a:moveTo>
                <a:cubicBezTo>
                  <a:pt x="63" y="132"/>
                  <a:pt x="62" y="132"/>
                  <a:pt x="61" y="133"/>
                </a:cubicBezTo>
                <a:cubicBezTo>
                  <a:pt x="49" y="145"/>
                  <a:pt x="49" y="145"/>
                  <a:pt x="49" y="145"/>
                </a:cubicBezTo>
                <a:cubicBezTo>
                  <a:pt x="48" y="146"/>
                  <a:pt x="48" y="147"/>
                  <a:pt x="48" y="148"/>
                </a:cubicBezTo>
                <a:cubicBezTo>
                  <a:pt x="48" y="150"/>
                  <a:pt x="50" y="152"/>
                  <a:pt x="52" y="152"/>
                </a:cubicBezTo>
                <a:cubicBezTo>
                  <a:pt x="53" y="152"/>
                  <a:pt x="54" y="152"/>
                  <a:pt x="55" y="151"/>
                </a:cubicBezTo>
                <a:cubicBezTo>
                  <a:pt x="67" y="139"/>
                  <a:pt x="67" y="139"/>
                  <a:pt x="67" y="139"/>
                </a:cubicBezTo>
                <a:cubicBezTo>
                  <a:pt x="68" y="138"/>
                  <a:pt x="68" y="137"/>
                  <a:pt x="68" y="136"/>
                </a:cubicBezTo>
                <a:cubicBezTo>
                  <a:pt x="68" y="134"/>
                  <a:pt x="66" y="132"/>
                  <a:pt x="64" y="132"/>
                </a:cubicBezTo>
                <a:moveTo>
                  <a:pt x="176" y="4"/>
                </a:moveTo>
                <a:cubicBezTo>
                  <a:pt x="176" y="2"/>
                  <a:pt x="174" y="0"/>
                  <a:pt x="172" y="0"/>
                </a:cubicBezTo>
                <a:cubicBezTo>
                  <a:pt x="171" y="0"/>
                  <a:pt x="171" y="0"/>
                  <a:pt x="170" y="0"/>
                </a:cubicBezTo>
                <a:cubicBezTo>
                  <a:pt x="170" y="0"/>
                  <a:pt x="170" y="0"/>
                  <a:pt x="170" y="0"/>
                </a:cubicBez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cubicBezTo>
                  <a:pt x="1" y="73"/>
                  <a:pt x="0" y="74"/>
                  <a:pt x="0" y="76"/>
                </a:cubicBezTo>
                <a:cubicBezTo>
                  <a:pt x="0" y="78"/>
                  <a:pt x="1" y="79"/>
                  <a:pt x="3" y="80"/>
                </a:cubicBezTo>
                <a:cubicBezTo>
                  <a:pt x="3" y="80"/>
                  <a:pt x="3" y="80"/>
                  <a:pt x="3" y="80"/>
                </a:cubicBezTo>
                <a:cubicBezTo>
                  <a:pt x="69" y="107"/>
                  <a:pt x="69" y="107"/>
                  <a:pt x="69" y="107"/>
                </a:cubicBezTo>
                <a:cubicBezTo>
                  <a:pt x="96" y="173"/>
                  <a:pt x="96" y="173"/>
                  <a:pt x="96" y="173"/>
                </a:cubicBezTo>
                <a:cubicBezTo>
                  <a:pt x="96" y="173"/>
                  <a:pt x="96" y="173"/>
                  <a:pt x="96" y="173"/>
                </a:cubicBezTo>
                <a:cubicBezTo>
                  <a:pt x="97" y="175"/>
                  <a:pt x="98" y="176"/>
                  <a:pt x="100" y="176"/>
                </a:cubicBezTo>
                <a:cubicBezTo>
                  <a:pt x="102" y="176"/>
                  <a:pt x="103" y="175"/>
                  <a:pt x="104" y="174"/>
                </a:cubicBezTo>
                <a:cubicBezTo>
                  <a:pt x="104" y="174"/>
                  <a:pt x="104" y="174"/>
                  <a:pt x="104" y="174"/>
                </a:cubicBezTo>
                <a:cubicBezTo>
                  <a:pt x="104" y="174"/>
                  <a:pt x="104" y="174"/>
                  <a:pt x="104" y="174"/>
                </a:cubicBezTo>
                <a:cubicBezTo>
                  <a:pt x="104" y="174"/>
                  <a:pt x="104" y="174"/>
                  <a:pt x="104" y="174"/>
                </a:cubicBezTo>
                <a:cubicBezTo>
                  <a:pt x="176" y="6"/>
                  <a:pt x="176" y="6"/>
                  <a:pt x="176" y="6"/>
                </a:cubicBezTo>
                <a:cubicBezTo>
                  <a:pt x="176" y="6"/>
                  <a:pt x="176" y="6"/>
                  <a:pt x="176" y="6"/>
                </a:cubicBezTo>
                <a:cubicBezTo>
                  <a:pt x="176" y="5"/>
                  <a:pt x="176" y="5"/>
                  <a:pt x="176" y="4"/>
                </a:cubicBezTo>
                <a:moveTo>
                  <a:pt x="14" y="76"/>
                </a:moveTo>
                <a:cubicBezTo>
                  <a:pt x="154" y="16"/>
                  <a:pt x="154" y="16"/>
                  <a:pt x="154" y="16"/>
                </a:cubicBezTo>
                <a:cubicBezTo>
                  <a:pt x="71" y="99"/>
                  <a:pt x="71" y="99"/>
                  <a:pt x="71" y="99"/>
                </a:cubicBezTo>
                <a:lnTo>
                  <a:pt x="14" y="76"/>
                </a:lnTo>
                <a:close/>
                <a:moveTo>
                  <a:pt x="100" y="162"/>
                </a:moveTo>
                <a:cubicBezTo>
                  <a:pt x="77" y="105"/>
                  <a:pt x="77" y="105"/>
                  <a:pt x="77" y="105"/>
                </a:cubicBezTo>
                <a:cubicBezTo>
                  <a:pt x="160" y="22"/>
                  <a:pt x="160" y="22"/>
                  <a:pt x="160" y="22"/>
                </a:cubicBezTo>
                <a:lnTo>
                  <a:pt x="100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8" name="Freeform 125">
            <a:extLst>
              <a:ext uri="{FF2B5EF4-FFF2-40B4-BE49-F238E27FC236}">
                <a16:creationId xmlns:a16="http://schemas.microsoft.com/office/drawing/2014/main" id="{5679E434-ABEB-2949-A608-98A9AFDAF69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296720" y="1846444"/>
            <a:ext cx="334362" cy="303444"/>
          </a:xfrm>
          <a:custGeom>
            <a:avLst/>
            <a:gdLst>
              <a:gd name="T0" fmla="*/ 172 w 176"/>
              <a:gd name="T1" fmla="*/ 136 h 160"/>
              <a:gd name="T2" fmla="*/ 96 w 176"/>
              <a:gd name="T3" fmla="*/ 136 h 160"/>
              <a:gd name="T4" fmla="*/ 76 w 176"/>
              <a:gd name="T5" fmla="*/ 120 h 160"/>
              <a:gd name="T6" fmla="*/ 56 w 176"/>
              <a:gd name="T7" fmla="*/ 136 h 160"/>
              <a:gd name="T8" fmla="*/ 4 w 176"/>
              <a:gd name="T9" fmla="*/ 136 h 160"/>
              <a:gd name="T10" fmla="*/ 0 w 176"/>
              <a:gd name="T11" fmla="*/ 140 h 160"/>
              <a:gd name="T12" fmla="*/ 4 w 176"/>
              <a:gd name="T13" fmla="*/ 144 h 160"/>
              <a:gd name="T14" fmla="*/ 56 w 176"/>
              <a:gd name="T15" fmla="*/ 144 h 160"/>
              <a:gd name="T16" fmla="*/ 76 w 176"/>
              <a:gd name="T17" fmla="*/ 160 h 160"/>
              <a:gd name="T18" fmla="*/ 96 w 176"/>
              <a:gd name="T19" fmla="*/ 144 h 160"/>
              <a:gd name="T20" fmla="*/ 172 w 176"/>
              <a:gd name="T21" fmla="*/ 144 h 160"/>
              <a:gd name="T22" fmla="*/ 176 w 176"/>
              <a:gd name="T23" fmla="*/ 140 h 160"/>
              <a:gd name="T24" fmla="*/ 172 w 176"/>
              <a:gd name="T25" fmla="*/ 136 h 160"/>
              <a:gd name="T26" fmla="*/ 76 w 176"/>
              <a:gd name="T27" fmla="*/ 152 h 160"/>
              <a:gd name="T28" fmla="*/ 64 w 176"/>
              <a:gd name="T29" fmla="*/ 140 h 160"/>
              <a:gd name="T30" fmla="*/ 76 w 176"/>
              <a:gd name="T31" fmla="*/ 128 h 160"/>
              <a:gd name="T32" fmla="*/ 88 w 176"/>
              <a:gd name="T33" fmla="*/ 140 h 160"/>
              <a:gd name="T34" fmla="*/ 76 w 176"/>
              <a:gd name="T35" fmla="*/ 152 h 160"/>
              <a:gd name="T36" fmla="*/ 4 w 176"/>
              <a:gd name="T37" fmla="*/ 24 h 160"/>
              <a:gd name="T38" fmla="*/ 24 w 176"/>
              <a:gd name="T39" fmla="*/ 24 h 160"/>
              <a:gd name="T40" fmla="*/ 44 w 176"/>
              <a:gd name="T41" fmla="*/ 40 h 160"/>
              <a:gd name="T42" fmla="*/ 64 w 176"/>
              <a:gd name="T43" fmla="*/ 24 h 160"/>
              <a:gd name="T44" fmla="*/ 172 w 176"/>
              <a:gd name="T45" fmla="*/ 24 h 160"/>
              <a:gd name="T46" fmla="*/ 176 w 176"/>
              <a:gd name="T47" fmla="*/ 20 h 160"/>
              <a:gd name="T48" fmla="*/ 172 w 176"/>
              <a:gd name="T49" fmla="*/ 16 h 160"/>
              <a:gd name="T50" fmla="*/ 64 w 176"/>
              <a:gd name="T51" fmla="*/ 16 h 160"/>
              <a:gd name="T52" fmla="*/ 44 w 176"/>
              <a:gd name="T53" fmla="*/ 0 h 160"/>
              <a:gd name="T54" fmla="*/ 24 w 176"/>
              <a:gd name="T55" fmla="*/ 16 h 160"/>
              <a:gd name="T56" fmla="*/ 4 w 176"/>
              <a:gd name="T57" fmla="*/ 16 h 160"/>
              <a:gd name="T58" fmla="*/ 0 w 176"/>
              <a:gd name="T59" fmla="*/ 20 h 160"/>
              <a:gd name="T60" fmla="*/ 4 w 176"/>
              <a:gd name="T61" fmla="*/ 24 h 160"/>
              <a:gd name="T62" fmla="*/ 44 w 176"/>
              <a:gd name="T63" fmla="*/ 8 h 160"/>
              <a:gd name="T64" fmla="*/ 56 w 176"/>
              <a:gd name="T65" fmla="*/ 20 h 160"/>
              <a:gd name="T66" fmla="*/ 44 w 176"/>
              <a:gd name="T67" fmla="*/ 32 h 160"/>
              <a:gd name="T68" fmla="*/ 32 w 176"/>
              <a:gd name="T69" fmla="*/ 20 h 160"/>
              <a:gd name="T70" fmla="*/ 44 w 176"/>
              <a:gd name="T71" fmla="*/ 8 h 160"/>
              <a:gd name="T72" fmla="*/ 172 w 176"/>
              <a:gd name="T73" fmla="*/ 76 h 160"/>
              <a:gd name="T74" fmla="*/ 160 w 176"/>
              <a:gd name="T75" fmla="*/ 76 h 160"/>
              <a:gd name="T76" fmla="*/ 140 w 176"/>
              <a:gd name="T77" fmla="*/ 60 h 160"/>
              <a:gd name="T78" fmla="*/ 120 w 176"/>
              <a:gd name="T79" fmla="*/ 76 h 160"/>
              <a:gd name="T80" fmla="*/ 4 w 176"/>
              <a:gd name="T81" fmla="*/ 76 h 160"/>
              <a:gd name="T82" fmla="*/ 0 w 176"/>
              <a:gd name="T83" fmla="*/ 80 h 160"/>
              <a:gd name="T84" fmla="*/ 4 w 176"/>
              <a:gd name="T85" fmla="*/ 84 h 160"/>
              <a:gd name="T86" fmla="*/ 120 w 176"/>
              <a:gd name="T87" fmla="*/ 84 h 160"/>
              <a:gd name="T88" fmla="*/ 140 w 176"/>
              <a:gd name="T89" fmla="*/ 100 h 160"/>
              <a:gd name="T90" fmla="*/ 160 w 176"/>
              <a:gd name="T91" fmla="*/ 84 h 160"/>
              <a:gd name="T92" fmla="*/ 172 w 176"/>
              <a:gd name="T93" fmla="*/ 84 h 160"/>
              <a:gd name="T94" fmla="*/ 176 w 176"/>
              <a:gd name="T95" fmla="*/ 80 h 160"/>
              <a:gd name="T96" fmla="*/ 172 w 176"/>
              <a:gd name="T97" fmla="*/ 76 h 160"/>
              <a:gd name="T98" fmla="*/ 140 w 176"/>
              <a:gd name="T99" fmla="*/ 92 h 160"/>
              <a:gd name="T100" fmla="*/ 128 w 176"/>
              <a:gd name="T101" fmla="*/ 80 h 160"/>
              <a:gd name="T102" fmla="*/ 140 w 176"/>
              <a:gd name="T103" fmla="*/ 68 h 160"/>
              <a:gd name="T104" fmla="*/ 152 w 176"/>
              <a:gd name="T105" fmla="*/ 80 h 160"/>
              <a:gd name="T106" fmla="*/ 140 w 176"/>
              <a:gd name="T107" fmla="*/ 9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60">
                <a:moveTo>
                  <a:pt x="172" y="136"/>
                </a:moveTo>
                <a:cubicBezTo>
                  <a:pt x="96" y="136"/>
                  <a:pt x="96" y="136"/>
                  <a:pt x="96" y="136"/>
                </a:cubicBezTo>
                <a:cubicBezTo>
                  <a:pt x="94" y="127"/>
                  <a:pt x="86" y="120"/>
                  <a:pt x="76" y="120"/>
                </a:cubicBezTo>
                <a:cubicBezTo>
                  <a:pt x="66" y="120"/>
                  <a:pt x="58" y="127"/>
                  <a:pt x="56" y="136"/>
                </a:cubicBezTo>
                <a:cubicBezTo>
                  <a:pt x="4" y="136"/>
                  <a:pt x="4" y="136"/>
                  <a:pt x="4" y="136"/>
                </a:cubicBezTo>
                <a:cubicBezTo>
                  <a:pt x="2" y="136"/>
                  <a:pt x="0" y="138"/>
                  <a:pt x="0" y="140"/>
                </a:cubicBezTo>
                <a:cubicBezTo>
                  <a:pt x="0" y="142"/>
                  <a:pt x="2" y="144"/>
                  <a:pt x="4" y="144"/>
                </a:cubicBezTo>
                <a:cubicBezTo>
                  <a:pt x="56" y="144"/>
                  <a:pt x="56" y="144"/>
                  <a:pt x="56" y="144"/>
                </a:cubicBezTo>
                <a:cubicBezTo>
                  <a:pt x="58" y="153"/>
                  <a:pt x="66" y="160"/>
                  <a:pt x="76" y="160"/>
                </a:cubicBezTo>
                <a:cubicBezTo>
                  <a:pt x="86" y="160"/>
                  <a:pt x="94" y="153"/>
                  <a:pt x="96" y="144"/>
                </a:cubicBezTo>
                <a:cubicBezTo>
                  <a:pt x="172" y="144"/>
                  <a:pt x="172" y="144"/>
                  <a:pt x="172" y="144"/>
                </a:cubicBezTo>
                <a:cubicBezTo>
                  <a:pt x="174" y="144"/>
                  <a:pt x="176" y="142"/>
                  <a:pt x="176" y="140"/>
                </a:cubicBezTo>
                <a:cubicBezTo>
                  <a:pt x="176" y="138"/>
                  <a:pt x="174" y="136"/>
                  <a:pt x="172" y="136"/>
                </a:cubicBezTo>
                <a:moveTo>
                  <a:pt x="76" y="152"/>
                </a:moveTo>
                <a:cubicBezTo>
                  <a:pt x="69" y="152"/>
                  <a:pt x="64" y="147"/>
                  <a:pt x="64" y="140"/>
                </a:cubicBezTo>
                <a:cubicBezTo>
                  <a:pt x="64" y="133"/>
                  <a:pt x="69" y="128"/>
                  <a:pt x="76" y="128"/>
                </a:cubicBezTo>
                <a:cubicBezTo>
                  <a:pt x="83" y="128"/>
                  <a:pt x="88" y="133"/>
                  <a:pt x="88" y="140"/>
                </a:cubicBezTo>
                <a:cubicBezTo>
                  <a:pt x="88" y="147"/>
                  <a:pt x="83" y="152"/>
                  <a:pt x="76" y="152"/>
                </a:cubicBezTo>
                <a:moveTo>
                  <a:pt x="4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6" y="33"/>
                  <a:pt x="34" y="40"/>
                  <a:pt x="44" y="40"/>
                </a:cubicBezTo>
                <a:cubicBezTo>
                  <a:pt x="54" y="40"/>
                  <a:pt x="62" y="33"/>
                  <a:pt x="64" y="24"/>
                </a:cubicBezTo>
                <a:cubicBezTo>
                  <a:pt x="172" y="24"/>
                  <a:pt x="172" y="24"/>
                  <a:pt x="172" y="24"/>
                </a:cubicBezTo>
                <a:cubicBezTo>
                  <a:pt x="174" y="24"/>
                  <a:pt x="176" y="22"/>
                  <a:pt x="176" y="20"/>
                </a:cubicBezTo>
                <a:cubicBezTo>
                  <a:pt x="176" y="18"/>
                  <a:pt x="174" y="16"/>
                  <a:pt x="172" y="16"/>
                </a:cubicBezTo>
                <a:cubicBezTo>
                  <a:pt x="64" y="16"/>
                  <a:pt x="64" y="16"/>
                  <a:pt x="64" y="16"/>
                </a:cubicBezTo>
                <a:cubicBezTo>
                  <a:pt x="62" y="7"/>
                  <a:pt x="54" y="0"/>
                  <a:pt x="44" y="0"/>
                </a:cubicBezTo>
                <a:cubicBezTo>
                  <a:pt x="34" y="0"/>
                  <a:pt x="26" y="7"/>
                  <a:pt x="24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2" y="16"/>
                  <a:pt x="0" y="18"/>
                  <a:pt x="0" y="20"/>
                </a:cubicBezTo>
                <a:cubicBezTo>
                  <a:pt x="0" y="22"/>
                  <a:pt x="2" y="24"/>
                  <a:pt x="4" y="24"/>
                </a:cubicBezTo>
                <a:moveTo>
                  <a:pt x="44" y="8"/>
                </a:moveTo>
                <a:cubicBezTo>
                  <a:pt x="51" y="8"/>
                  <a:pt x="56" y="13"/>
                  <a:pt x="56" y="20"/>
                </a:cubicBezTo>
                <a:cubicBezTo>
                  <a:pt x="56" y="27"/>
                  <a:pt x="51" y="32"/>
                  <a:pt x="44" y="32"/>
                </a:cubicBezTo>
                <a:cubicBezTo>
                  <a:pt x="37" y="32"/>
                  <a:pt x="32" y="27"/>
                  <a:pt x="32" y="20"/>
                </a:cubicBezTo>
                <a:cubicBezTo>
                  <a:pt x="32" y="13"/>
                  <a:pt x="37" y="8"/>
                  <a:pt x="44" y="8"/>
                </a:cubicBezTo>
                <a:moveTo>
                  <a:pt x="172" y="76"/>
                </a:moveTo>
                <a:cubicBezTo>
                  <a:pt x="160" y="76"/>
                  <a:pt x="160" y="76"/>
                  <a:pt x="160" y="76"/>
                </a:cubicBezTo>
                <a:cubicBezTo>
                  <a:pt x="158" y="67"/>
                  <a:pt x="150" y="60"/>
                  <a:pt x="140" y="60"/>
                </a:cubicBezTo>
                <a:cubicBezTo>
                  <a:pt x="130" y="60"/>
                  <a:pt x="122" y="67"/>
                  <a:pt x="120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8"/>
                  <a:pt x="0" y="80"/>
                </a:cubicBezTo>
                <a:cubicBezTo>
                  <a:pt x="0" y="82"/>
                  <a:pt x="2" y="84"/>
                  <a:pt x="4" y="84"/>
                </a:cubicBezTo>
                <a:cubicBezTo>
                  <a:pt x="120" y="84"/>
                  <a:pt x="120" y="84"/>
                  <a:pt x="120" y="84"/>
                </a:cubicBezTo>
                <a:cubicBezTo>
                  <a:pt x="122" y="93"/>
                  <a:pt x="130" y="100"/>
                  <a:pt x="140" y="100"/>
                </a:cubicBezTo>
                <a:cubicBezTo>
                  <a:pt x="150" y="100"/>
                  <a:pt x="158" y="93"/>
                  <a:pt x="160" y="84"/>
                </a:cubicBezTo>
                <a:cubicBezTo>
                  <a:pt x="172" y="84"/>
                  <a:pt x="172" y="84"/>
                  <a:pt x="172" y="84"/>
                </a:cubicBezTo>
                <a:cubicBezTo>
                  <a:pt x="174" y="84"/>
                  <a:pt x="176" y="82"/>
                  <a:pt x="176" y="80"/>
                </a:cubicBezTo>
                <a:cubicBezTo>
                  <a:pt x="176" y="78"/>
                  <a:pt x="174" y="76"/>
                  <a:pt x="172" y="76"/>
                </a:cubicBezTo>
                <a:moveTo>
                  <a:pt x="140" y="92"/>
                </a:moveTo>
                <a:cubicBezTo>
                  <a:pt x="133" y="92"/>
                  <a:pt x="128" y="87"/>
                  <a:pt x="128" y="80"/>
                </a:cubicBezTo>
                <a:cubicBezTo>
                  <a:pt x="128" y="73"/>
                  <a:pt x="133" y="68"/>
                  <a:pt x="140" y="68"/>
                </a:cubicBezTo>
                <a:cubicBezTo>
                  <a:pt x="147" y="68"/>
                  <a:pt x="152" y="73"/>
                  <a:pt x="152" y="80"/>
                </a:cubicBezTo>
                <a:cubicBezTo>
                  <a:pt x="152" y="87"/>
                  <a:pt x="147" y="92"/>
                  <a:pt x="140" y="9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9" name="Freeform 91">
            <a:extLst>
              <a:ext uri="{FF2B5EF4-FFF2-40B4-BE49-F238E27FC236}">
                <a16:creationId xmlns:a16="http://schemas.microsoft.com/office/drawing/2014/main" id="{0FE80D3D-07C0-CD43-BAE4-BA02C31CA1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12845" y="1875126"/>
            <a:ext cx="334362" cy="305067"/>
          </a:xfrm>
          <a:custGeom>
            <a:avLst/>
            <a:gdLst>
              <a:gd name="T0" fmla="*/ 176 w 176"/>
              <a:gd name="T1" fmla="*/ 54 h 160"/>
              <a:gd name="T2" fmla="*/ 112 w 176"/>
              <a:gd name="T3" fmla="*/ 0 h 160"/>
              <a:gd name="T4" fmla="*/ 53 w 176"/>
              <a:gd name="T5" fmla="*/ 33 h 160"/>
              <a:gd name="T6" fmla="*/ 63 w 176"/>
              <a:gd name="T7" fmla="*/ 32 h 160"/>
              <a:gd name="T8" fmla="*/ 112 w 176"/>
              <a:gd name="T9" fmla="*/ 8 h 160"/>
              <a:gd name="T10" fmla="*/ 168 w 176"/>
              <a:gd name="T11" fmla="*/ 54 h 160"/>
              <a:gd name="T12" fmla="*/ 151 w 176"/>
              <a:gd name="T13" fmla="*/ 87 h 160"/>
              <a:gd name="T14" fmla="*/ 149 w 176"/>
              <a:gd name="T15" fmla="*/ 95 h 160"/>
              <a:gd name="T16" fmla="*/ 152 w 176"/>
              <a:gd name="T17" fmla="*/ 107 h 160"/>
              <a:gd name="T18" fmla="*/ 135 w 176"/>
              <a:gd name="T19" fmla="*/ 100 h 160"/>
              <a:gd name="T20" fmla="*/ 134 w 176"/>
              <a:gd name="T21" fmla="*/ 108 h 160"/>
              <a:gd name="T22" fmla="*/ 164 w 176"/>
              <a:gd name="T23" fmla="*/ 120 h 160"/>
              <a:gd name="T24" fmla="*/ 156 w 176"/>
              <a:gd name="T25" fmla="*/ 93 h 160"/>
              <a:gd name="T26" fmla="*/ 176 w 176"/>
              <a:gd name="T27" fmla="*/ 54 h 160"/>
              <a:gd name="T28" fmla="*/ 64 w 176"/>
              <a:gd name="T29" fmla="*/ 40 h 160"/>
              <a:gd name="T30" fmla="*/ 0 w 176"/>
              <a:gd name="T31" fmla="*/ 94 h 160"/>
              <a:gd name="T32" fmla="*/ 20 w 176"/>
              <a:gd name="T33" fmla="*/ 133 h 160"/>
              <a:gd name="T34" fmla="*/ 12 w 176"/>
              <a:gd name="T35" fmla="*/ 160 h 160"/>
              <a:gd name="T36" fmla="*/ 48 w 176"/>
              <a:gd name="T37" fmla="*/ 146 h 160"/>
              <a:gd name="T38" fmla="*/ 64 w 176"/>
              <a:gd name="T39" fmla="*/ 148 h 160"/>
              <a:gd name="T40" fmla="*/ 128 w 176"/>
              <a:gd name="T41" fmla="*/ 94 h 160"/>
              <a:gd name="T42" fmla="*/ 64 w 176"/>
              <a:gd name="T43" fmla="*/ 40 h 160"/>
              <a:gd name="T44" fmla="*/ 64 w 176"/>
              <a:gd name="T45" fmla="*/ 140 h 160"/>
              <a:gd name="T46" fmla="*/ 50 w 176"/>
              <a:gd name="T47" fmla="*/ 138 h 160"/>
              <a:gd name="T48" fmla="*/ 48 w 176"/>
              <a:gd name="T49" fmla="*/ 138 h 160"/>
              <a:gd name="T50" fmla="*/ 45 w 176"/>
              <a:gd name="T51" fmla="*/ 139 h 160"/>
              <a:gd name="T52" fmla="*/ 24 w 176"/>
              <a:gd name="T53" fmla="*/ 147 h 160"/>
              <a:gd name="T54" fmla="*/ 27 w 176"/>
              <a:gd name="T55" fmla="*/ 135 h 160"/>
              <a:gd name="T56" fmla="*/ 25 w 176"/>
              <a:gd name="T57" fmla="*/ 127 h 160"/>
              <a:gd name="T58" fmla="*/ 8 w 176"/>
              <a:gd name="T59" fmla="*/ 94 h 160"/>
              <a:gd name="T60" fmla="*/ 64 w 176"/>
              <a:gd name="T61" fmla="*/ 48 h 160"/>
              <a:gd name="T62" fmla="*/ 120 w 176"/>
              <a:gd name="T63" fmla="*/ 94 h 160"/>
              <a:gd name="T64" fmla="*/ 64 w 176"/>
              <a:gd name="T65" fmla="*/ 14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60">
                <a:moveTo>
                  <a:pt x="176" y="54"/>
                </a:moveTo>
                <a:cubicBezTo>
                  <a:pt x="176" y="24"/>
                  <a:pt x="147" y="0"/>
                  <a:pt x="112" y="0"/>
                </a:cubicBezTo>
                <a:cubicBezTo>
                  <a:pt x="86" y="0"/>
                  <a:pt x="63" y="13"/>
                  <a:pt x="53" y="33"/>
                </a:cubicBezTo>
                <a:cubicBezTo>
                  <a:pt x="56" y="32"/>
                  <a:pt x="60" y="32"/>
                  <a:pt x="63" y="32"/>
                </a:cubicBezTo>
                <a:cubicBezTo>
                  <a:pt x="72" y="18"/>
                  <a:pt x="91" y="8"/>
                  <a:pt x="112" y="8"/>
                </a:cubicBezTo>
                <a:cubicBezTo>
                  <a:pt x="143" y="8"/>
                  <a:pt x="168" y="29"/>
                  <a:pt x="168" y="54"/>
                </a:cubicBezTo>
                <a:cubicBezTo>
                  <a:pt x="168" y="66"/>
                  <a:pt x="162" y="78"/>
                  <a:pt x="151" y="87"/>
                </a:cubicBezTo>
                <a:cubicBezTo>
                  <a:pt x="149" y="89"/>
                  <a:pt x="148" y="92"/>
                  <a:pt x="149" y="95"/>
                </a:cubicBezTo>
                <a:cubicBezTo>
                  <a:pt x="152" y="107"/>
                  <a:pt x="152" y="107"/>
                  <a:pt x="152" y="107"/>
                </a:cubicBezTo>
                <a:cubicBezTo>
                  <a:pt x="135" y="100"/>
                  <a:pt x="135" y="100"/>
                  <a:pt x="135" y="100"/>
                </a:cubicBezTo>
                <a:cubicBezTo>
                  <a:pt x="135" y="103"/>
                  <a:pt x="134" y="106"/>
                  <a:pt x="134" y="108"/>
                </a:cubicBezTo>
                <a:cubicBezTo>
                  <a:pt x="164" y="120"/>
                  <a:pt x="164" y="120"/>
                  <a:pt x="164" y="120"/>
                </a:cubicBezTo>
                <a:cubicBezTo>
                  <a:pt x="156" y="93"/>
                  <a:pt x="156" y="93"/>
                  <a:pt x="156" y="93"/>
                </a:cubicBezTo>
                <a:cubicBezTo>
                  <a:pt x="168" y="83"/>
                  <a:pt x="176" y="69"/>
                  <a:pt x="176" y="54"/>
                </a:cubicBezTo>
                <a:moveTo>
                  <a:pt x="64" y="40"/>
                </a:moveTo>
                <a:cubicBezTo>
                  <a:pt x="29" y="40"/>
                  <a:pt x="0" y="64"/>
                  <a:pt x="0" y="94"/>
                </a:cubicBezTo>
                <a:cubicBezTo>
                  <a:pt x="0" y="109"/>
                  <a:pt x="8" y="123"/>
                  <a:pt x="20" y="133"/>
                </a:cubicBezTo>
                <a:cubicBezTo>
                  <a:pt x="12" y="160"/>
                  <a:pt x="12" y="160"/>
                  <a:pt x="12" y="160"/>
                </a:cubicBezTo>
                <a:cubicBezTo>
                  <a:pt x="48" y="146"/>
                  <a:pt x="48" y="146"/>
                  <a:pt x="48" y="146"/>
                </a:cubicBezTo>
                <a:cubicBezTo>
                  <a:pt x="53" y="147"/>
                  <a:pt x="58" y="148"/>
                  <a:pt x="64" y="148"/>
                </a:cubicBezTo>
                <a:cubicBezTo>
                  <a:pt x="99" y="148"/>
                  <a:pt x="128" y="124"/>
                  <a:pt x="128" y="94"/>
                </a:cubicBezTo>
                <a:cubicBezTo>
                  <a:pt x="128" y="64"/>
                  <a:pt x="99" y="40"/>
                  <a:pt x="64" y="40"/>
                </a:cubicBezTo>
                <a:moveTo>
                  <a:pt x="64" y="140"/>
                </a:moveTo>
                <a:cubicBezTo>
                  <a:pt x="59" y="140"/>
                  <a:pt x="54" y="139"/>
                  <a:pt x="50" y="138"/>
                </a:cubicBezTo>
                <a:cubicBezTo>
                  <a:pt x="49" y="138"/>
                  <a:pt x="48" y="138"/>
                  <a:pt x="48" y="138"/>
                </a:cubicBezTo>
                <a:cubicBezTo>
                  <a:pt x="47" y="138"/>
                  <a:pt x="46" y="138"/>
                  <a:pt x="45" y="139"/>
                </a:cubicBezTo>
                <a:cubicBezTo>
                  <a:pt x="24" y="147"/>
                  <a:pt x="24" y="147"/>
                  <a:pt x="24" y="147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8" y="132"/>
                  <a:pt x="27" y="129"/>
                  <a:pt x="25" y="127"/>
                </a:cubicBezTo>
                <a:cubicBezTo>
                  <a:pt x="14" y="118"/>
                  <a:pt x="8" y="106"/>
                  <a:pt x="8" y="94"/>
                </a:cubicBezTo>
                <a:cubicBezTo>
                  <a:pt x="8" y="69"/>
                  <a:pt x="33" y="48"/>
                  <a:pt x="64" y="48"/>
                </a:cubicBezTo>
                <a:cubicBezTo>
                  <a:pt x="95" y="48"/>
                  <a:pt x="120" y="69"/>
                  <a:pt x="120" y="94"/>
                </a:cubicBezTo>
                <a:cubicBezTo>
                  <a:pt x="120" y="119"/>
                  <a:pt x="95" y="140"/>
                  <a:pt x="64" y="14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50" name="Freeform 128">
            <a:extLst>
              <a:ext uri="{FF2B5EF4-FFF2-40B4-BE49-F238E27FC236}">
                <a16:creationId xmlns:a16="http://schemas.microsoft.com/office/drawing/2014/main" id="{A2E857E0-BDE9-C34C-957F-7C30F452D38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37120" y="1899353"/>
            <a:ext cx="335985" cy="335898"/>
          </a:xfrm>
          <a:custGeom>
            <a:avLst/>
            <a:gdLst>
              <a:gd name="T0" fmla="*/ 162 w 176"/>
              <a:gd name="T1" fmla="*/ 68 h 176"/>
              <a:gd name="T2" fmla="*/ 159 w 176"/>
              <a:gd name="T3" fmla="*/ 42 h 176"/>
              <a:gd name="T4" fmla="*/ 142 w 176"/>
              <a:gd name="T5" fmla="*/ 17 h 176"/>
              <a:gd name="T6" fmla="*/ 134 w 176"/>
              <a:gd name="T7" fmla="*/ 17 h 176"/>
              <a:gd name="T8" fmla="*/ 108 w 176"/>
              <a:gd name="T9" fmla="*/ 14 h 176"/>
              <a:gd name="T10" fmla="*/ 100 w 176"/>
              <a:gd name="T11" fmla="*/ 0 h 176"/>
              <a:gd name="T12" fmla="*/ 70 w 176"/>
              <a:gd name="T13" fmla="*/ 6 h 176"/>
              <a:gd name="T14" fmla="*/ 50 w 176"/>
              <a:gd name="T15" fmla="*/ 22 h 176"/>
              <a:gd name="T16" fmla="*/ 38 w 176"/>
              <a:gd name="T17" fmla="*/ 16 h 176"/>
              <a:gd name="T18" fmla="*/ 17 w 176"/>
              <a:gd name="T19" fmla="*/ 34 h 176"/>
              <a:gd name="T20" fmla="*/ 22 w 176"/>
              <a:gd name="T21" fmla="*/ 50 h 176"/>
              <a:gd name="T22" fmla="*/ 6 w 176"/>
              <a:gd name="T23" fmla="*/ 70 h 176"/>
              <a:gd name="T24" fmla="*/ 0 w 176"/>
              <a:gd name="T25" fmla="*/ 100 h 176"/>
              <a:gd name="T26" fmla="*/ 14 w 176"/>
              <a:gd name="T27" fmla="*/ 108 h 176"/>
              <a:gd name="T28" fmla="*/ 17 w 176"/>
              <a:gd name="T29" fmla="*/ 134 h 176"/>
              <a:gd name="T30" fmla="*/ 34 w 176"/>
              <a:gd name="T31" fmla="*/ 159 h 176"/>
              <a:gd name="T32" fmla="*/ 42 w 176"/>
              <a:gd name="T33" fmla="*/ 159 h 176"/>
              <a:gd name="T34" fmla="*/ 68 w 176"/>
              <a:gd name="T35" fmla="*/ 162 h 176"/>
              <a:gd name="T36" fmla="*/ 76 w 176"/>
              <a:gd name="T37" fmla="*/ 176 h 176"/>
              <a:gd name="T38" fmla="*/ 106 w 176"/>
              <a:gd name="T39" fmla="*/ 170 h 176"/>
              <a:gd name="T40" fmla="*/ 126 w 176"/>
              <a:gd name="T41" fmla="*/ 154 h 176"/>
              <a:gd name="T42" fmla="*/ 138 w 176"/>
              <a:gd name="T43" fmla="*/ 160 h 176"/>
              <a:gd name="T44" fmla="*/ 159 w 176"/>
              <a:gd name="T45" fmla="*/ 142 h 176"/>
              <a:gd name="T46" fmla="*/ 154 w 176"/>
              <a:gd name="T47" fmla="*/ 126 h 176"/>
              <a:gd name="T48" fmla="*/ 170 w 176"/>
              <a:gd name="T49" fmla="*/ 106 h 176"/>
              <a:gd name="T50" fmla="*/ 176 w 176"/>
              <a:gd name="T51" fmla="*/ 76 h 176"/>
              <a:gd name="T52" fmla="*/ 168 w 176"/>
              <a:gd name="T53" fmla="*/ 98 h 176"/>
              <a:gd name="T54" fmla="*/ 160 w 176"/>
              <a:gd name="T55" fmla="*/ 100 h 176"/>
              <a:gd name="T56" fmla="*/ 147 w 176"/>
              <a:gd name="T57" fmla="*/ 122 h 176"/>
              <a:gd name="T58" fmla="*/ 152 w 176"/>
              <a:gd name="T59" fmla="*/ 138 h 176"/>
              <a:gd name="T60" fmla="*/ 138 w 176"/>
              <a:gd name="T61" fmla="*/ 152 h 176"/>
              <a:gd name="T62" fmla="*/ 126 w 176"/>
              <a:gd name="T63" fmla="*/ 146 h 176"/>
              <a:gd name="T64" fmla="*/ 106 w 176"/>
              <a:gd name="T65" fmla="*/ 154 h 176"/>
              <a:gd name="T66" fmla="*/ 98 w 176"/>
              <a:gd name="T67" fmla="*/ 168 h 176"/>
              <a:gd name="T68" fmla="*/ 78 w 176"/>
              <a:gd name="T69" fmla="*/ 168 h 176"/>
              <a:gd name="T70" fmla="*/ 70 w 176"/>
              <a:gd name="T71" fmla="*/ 154 h 176"/>
              <a:gd name="T72" fmla="*/ 50 w 176"/>
              <a:gd name="T73" fmla="*/ 146 h 176"/>
              <a:gd name="T74" fmla="*/ 39 w 176"/>
              <a:gd name="T75" fmla="*/ 152 h 176"/>
              <a:gd name="T76" fmla="*/ 24 w 176"/>
              <a:gd name="T77" fmla="*/ 138 h 176"/>
              <a:gd name="T78" fmla="*/ 29 w 176"/>
              <a:gd name="T79" fmla="*/ 122 h 176"/>
              <a:gd name="T80" fmla="*/ 16 w 176"/>
              <a:gd name="T81" fmla="*/ 100 h 176"/>
              <a:gd name="T82" fmla="*/ 8 w 176"/>
              <a:gd name="T83" fmla="*/ 98 h 176"/>
              <a:gd name="T84" fmla="*/ 16 w 176"/>
              <a:gd name="T85" fmla="*/ 76 h 176"/>
              <a:gd name="T86" fmla="*/ 29 w 176"/>
              <a:gd name="T87" fmla="*/ 54 h 176"/>
              <a:gd name="T88" fmla="*/ 24 w 176"/>
              <a:gd name="T89" fmla="*/ 38 h 176"/>
              <a:gd name="T90" fmla="*/ 38 w 176"/>
              <a:gd name="T91" fmla="*/ 24 h 176"/>
              <a:gd name="T92" fmla="*/ 50 w 176"/>
              <a:gd name="T93" fmla="*/ 30 h 176"/>
              <a:gd name="T94" fmla="*/ 70 w 176"/>
              <a:gd name="T95" fmla="*/ 22 h 176"/>
              <a:gd name="T96" fmla="*/ 78 w 176"/>
              <a:gd name="T97" fmla="*/ 8 h 176"/>
              <a:gd name="T98" fmla="*/ 98 w 176"/>
              <a:gd name="T99" fmla="*/ 8 h 176"/>
              <a:gd name="T100" fmla="*/ 106 w 176"/>
              <a:gd name="T101" fmla="*/ 22 h 176"/>
              <a:gd name="T102" fmla="*/ 126 w 176"/>
              <a:gd name="T103" fmla="*/ 30 h 176"/>
              <a:gd name="T104" fmla="*/ 138 w 176"/>
              <a:gd name="T105" fmla="*/ 24 h 176"/>
              <a:gd name="T106" fmla="*/ 152 w 176"/>
              <a:gd name="T107" fmla="*/ 39 h 176"/>
              <a:gd name="T108" fmla="*/ 147 w 176"/>
              <a:gd name="T109" fmla="*/ 54 h 176"/>
              <a:gd name="T110" fmla="*/ 160 w 176"/>
              <a:gd name="T111" fmla="*/ 76 h 176"/>
              <a:gd name="T112" fmla="*/ 168 w 176"/>
              <a:gd name="T113" fmla="*/ 98 h 176"/>
              <a:gd name="T114" fmla="*/ 48 w 176"/>
              <a:gd name="T115" fmla="*/ 88 h 176"/>
              <a:gd name="T116" fmla="*/ 128 w 176"/>
              <a:gd name="T117" fmla="*/ 88 h 176"/>
              <a:gd name="T118" fmla="*/ 88 w 176"/>
              <a:gd name="T119" fmla="*/ 120 h 176"/>
              <a:gd name="T120" fmla="*/ 88 w 176"/>
              <a:gd name="T121" fmla="*/ 56 h 176"/>
              <a:gd name="T122" fmla="*/ 88 w 176"/>
              <a:gd name="T12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6" h="176">
                <a:moveTo>
                  <a:pt x="170" y="70"/>
                </a:moveTo>
                <a:cubicBezTo>
                  <a:pt x="162" y="68"/>
                  <a:pt x="162" y="68"/>
                  <a:pt x="162" y="68"/>
                </a:cubicBezTo>
                <a:cubicBezTo>
                  <a:pt x="160" y="62"/>
                  <a:pt x="157" y="56"/>
                  <a:pt x="154" y="50"/>
                </a:cubicBezTo>
                <a:cubicBezTo>
                  <a:pt x="159" y="42"/>
                  <a:pt x="159" y="42"/>
                  <a:pt x="159" y="42"/>
                </a:cubicBezTo>
                <a:cubicBezTo>
                  <a:pt x="160" y="40"/>
                  <a:pt x="161" y="36"/>
                  <a:pt x="159" y="34"/>
                </a:cubicBezTo>
                <a:cubicBezTo>
                  <a:pt x="142" y="17"/>
                  <a:pt x="142" y="17"/>
                  <a:pt x="142" y="17"/>
                </a:cubicBezTo>
                <a:cubicBezTo>
                  <a:pt x="141" y="16"/>
                  <a:pt x="140" y="16"/>
                  <a:pt x="138" y="16"/>
                </a:cubicBezTo>
                <a:cubicBezTo>
                  <a:pt x="137" y="16"/>
                  <a:pt x="135" y="17"/>
                  <a:pt x="134" y="17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0" y="19"/>
                  <a:pt x="114" y="16"/>
                  <a:pt x="108" y="14"/>
                </a:cubicBezTo>
                <a:cubicBezTo>
                  <a:pt x="106" y="6"/>
                  <a:pt x="106" y="6"/>
                  <a:pt x="106" y="6"/>
                </a:cubicBezTo>
                <a:cubicBezTo>
                  <a:pt x="105" y="3"/>
                  <a:pt x="103" y="0"/>
                  <a:pt x="100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3" y="0"/>
                  <a:pt x="71" y="3"/>
                  <a:pt x="70" y="6"/>
                </a:cubicBezTo>
                <a:cubicBezTo>
                  <a:pt x="68" y="14"/>
                  <a:pt x="68" y="14"/>
                  <a:pt x="68" y="14"/>
                </a:cubicBezTo>
                <a:cubicBezTo>
                  <a:pt x="62" y="16"/>
                  <a:pt x="56" y="19"/>
                  <a:pt x="50" y="22"/>
                </a:cubicBezTo>
                <a:cubicBezTo>
                  <a:pt x="42" y="17"/>
                  <a:pt x="42" y="17"/>
                  <a:pt x="42" y="17"/>
                </a:cubicBezTo>
                <a:cubicBezTo>
                  <a:pt x="41" y="17"/>
                  <a:pt x="39" y="16"/>
                  <a:pt x="38" y="16"/>
                </a:cubicBezTo>
                <a:cubicBezTo>
                  <a:pt x="36" y="16"/>
                  <a:pt x="35" y="16"/>
                  <a:pt x="34" y="17"/>
                </a:cubicBezTo>
                <a:cubicBezTo>
                  <a:pt x="17" y="34"/>
                  <a:pt x="17" y="34"/>
                  <a:pt x="17" y="34"/>
                </a:cubicBezTo>
                <a:cubicBezTo>
                  <a:pt x="15" y="36"/>
                  <a:pt x="16" y="40"/>
                  <a:pt x="17" y="42"/>
                </a:cubicBezTo>
                <a:cubicBezTo>
                  <a:pt x="22" y="50"/>
                  <a:pt x="22" y="50"/>
                  <a:pt x="22" y="50"/>
                </a:cubicBezTo>
                <a:cubicBezTo>
                  <a:pt x="19" y="56"/>
                  <a:pt x="16" y="62"/>
                  <a:pt x="14" y="68"/>
                </a:cubicBezTo>
                <a:cubicBezTo>
                  <a:pt x="6" y="70"/>
                  <a:pt x="6" y="70"/>
                  <a:pt x="6" y="70"/>
                </a:cubicBezTo>
                <a:cubicBezTo>
                  <a:pt x="3" y="71"/>
                  <a:pt x="0" y="73"/>
                  <a:pt x="0" y="76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3"/>
                  <a:pt x="3" y="105"/>
                  <a:pt x="6" y="106"/>
                </a:cubicBezTo>
                <a:cubicBezTo>
                  <a:pt x="14" y="108"/>
                  <a:pt x="14" y="108"/>
                  <a:pt x="14" y="108"/>
                </a:cubicBezTo>
                <a:cubicBezTo>
                  <a:pt x="16" y="114"/>
                  <a:pt x="19" y="120"/>
                  <a:pt x="22" y="126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6" y="136"/>
                  <a:pt x="15" y="140"/>
                  <a:pt x="17" y="142"/>
                </a:cubicBezTo>
                <a:cubicBezTo>
                  <a:pt x="34" y="159"/>
                  <a:pt x="34" y="159"/>
                  <a:pt x="34" y="159"/>
                </a:cubicBezTo>
                <a:cubicBezTo>
                  <a:pt x="35" y="160"/>
                  <a:pt x="36" y="160"/>
                  <a:pt x="38" y="160"/>
                </a:cubicBezTo>
                <a:cubicBezTo>
                  <a:pt x="39" y="160"/>
                  <a:pt x="41" y="159"/>
                  <a:pt x="42" y="159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56" y="157"/>
                  <a:pt x="62" y="160"/>
                  <a:pt x="68" y="162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1" y="173"/>
                  <a:pt x="73" y="176"/>
                  <a:pt x="76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3" y="176"/>
                  <a:pt x="105" y="173"/>
                  <a:pt x="106" y="170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14" y="160"/>
                  <a:pt x="120" y="157"/>
                  <a:pt x="126" y="154"/>
                </a:cubicBezTo>
                <a:cubicBezTo>
                  <a:pt x="134" y="159"/>
                  <a:pt x="134" y="159"/>
                  <a:pt x="134" y="159"/>
                </a:cubicBezTo>
                <a:cubicBezTo>
                  <a:pt x="135" y="159"/>
                  <a:pt x="137" y="160"/>
                  <a:pt x="138" y="160"/>
                </a:cubicBezTo>
                <a:cubicBezTo>
                  <a:pt x="140" y="160"/>
                  <a:pt x="141" y="160"/>
                  <a:pt x="142" y="159"/>
                </a:cubicBezTo>
                <a:cubicBezTo>
                  <a:pt x="159" y="142"/>
                  <a:pt x="159" y="142"/>
                  <a:pt x="159" y="142"/>
                </a:cubicBezTo>
                <a:cubicBezTo>
                  <a:pt x="161" y="140"/>
                  <a:pt x="160" y="136"/>
                  <a:pt x="159" y="134"/>
                </a:cubicBezTo>
                <a:cubicBezTo>
                  <a:pt x="154" y="126"/>
                  <a:pt x="154" y="126"/>
                  <a:pt x="154" y="126"/>
                </a:cubicBezTo>
                <a:cubicBezTo>
                  <a:pt x="157" y="120"/>
                  <a:pt x="160" y="114"/>
                  <a:pt x="162" y="108"/>
                </a:cubicBezTo>
                <a:cubicBezTo>
                  <a:pt x="170" y="106"/>
                  <a:pt x="170" y="106"/>
                  <a:pt x="170" y="106"/>
                </a:cubicBezTo>
                <a:cubicBezTo>
                  <a:pt x="173" y="105"/>
                  <a:pt x="176" y="103"/>
                  <a:pt x="176" y="100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6" y="73"/>
                  <a:pt x="173" y="71"/>
                  <a:pt x="170" y="70"/>
                </a:cubicBezTo>
                <a:moveTo>
                  <a:pt x="168" y="98"/>
                </a:moveTo>
                <a:cubicBezTo>
                  <a:pt x="168" y="98"/>
                  <a:pt x="168" y="98"/>
                  <a:pt x="168" y="98"/>
                </a:cubicBezTo>
                <a:cubicBezTo>
                  <a:pt x="160" y="100"/>
                  <a:pt x="160" y="100"/>
                  <a:pt x="160" y="100"/>
                </a:cubicBezTo>
                <a:cubicBezTo>
                  <a:pt x="157" y="101"/>
                  <a:pt x="155" y="103"/>
                  <a:pt x="154" y="106"/>
                </a:cubicBezTo>
                <a:cubicBezTo>
                  <a:pt x="152" y="111"/>
                  <a:pt x="150" y="117"/>
                  <a:pt x="147" y="122"/>
                </a:cubicBezTo>
                <a:cubicBezTo>
                  <a:pt x="146" y="125"/>
                  <a:pt x="146" y="128"/>
                  <a:pt x="147" y="130"/>
                </a:cubicBezTo>
                <a:cubicBezTo>
                  <a:pt x="152" y="138"/>
                  <a:pt x="152" y="138"/>
                  <a:pt x="152" y="138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9" y="146"/>
                  <a:pt x="128" y="146"/>
                  <a:pt x="126" y="146"/>
                </a:cubicBezTo>
                <a:cubicBezTo>
                  <a:pt x="125" y="146"/>
                  <a:pt x="123" y="146"/>
                  <a:pt x="122" y="147"/>
                </a:cubicBezTo>
                <a:cubicBezTo>
                  <a:pt x="117" y="150"/>
                  <a:pt x="111" y="152"/>
                  <a:pt x="106" y="154"/>
                </a:cubicBezTo>
                <a:cubicBezTo>
                  <a:pt x="103" y="155"/>
                  <a:pt x="101" y="157"/>
                  <a:pt x="100" y="160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6" y="160"/>
                  <a:pt x="76" y="160"/>
                  <a:pt x="76" y="160"/>
                </a:cubicBezTo>
                <a:cubicBezTo>
                  <a:pt x="75" y="157"/>
                  <a:pt x="73" y="155"/>
                  <a:pt x="70" y="154"/>
                </a:cubicBezTo>
                <a:cubicBezTo>
                  <a:pt x="65" y="152"/>
                  <a:pt x="59" y="150"/>
                  <a:pt x="54" y="147"/>
                </a:cubicBezTo>
                <a:cubicBezTo>
                  <a:pt x="53" y="146"/>
                  <a:pt x="51" y="146"/>
                  <a:pt x="50" y="146"/>
                </a:cubicBezTo>
                <a:cubicBezTo>
                  <a:pt x="48" y="146"/>
                  <a:pt x="47" y="146"/>
                  <a:pt x="46" y="147"/>
                </a:cubicBezTo>
                <a:cubicBezTo>
                  <a:pt x="39" y="152"/>
                  <a:pt x="39" y="152"/>
                  <a:pt x="39" y="152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9" y="130"/>
                  <a:pt x="29" y="130"/>
                  <a:pt x="29" y="130"/>
                </a:cubicBezTo>
                <a:cubicBezTo>
                  <a:pt x="30" y="128"/>
                  <a:pt x="30" y="125"/>
                  <a:pt x="29" y="122"/>
                </a:cubicBezTo>
                <a:cubicBezTo>
                  <a:pt x="26" y="117"/>
                  <a:pt x="24" y="111"/>
                  <a:pt x="22" y="106"/>
                </a:cubicBezTo>
                <a:cubicBezTo>
                  <a:pt x="21" y="103"/>
                  <a:pt x="19" y="101"/>
                  <a:pt x="16" y="100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78"/>
                  <a:pt x="8" y="78"/>
                  <a:pt x="8" y="78"/>
                </a:cubicBezTo>
                <a:cubicBezTo>
                  <a:pt x="16" y="76"/>
                  <a:pt x="16" y="76"/>
                  <a:pt x="16" y="76"/>
                </a:cubicBezTo>
                <a:cubicBezTo>
                  <a:pt x="19" y="75"/>
                  <a:pt x="21" y="73"/>
                  <a:pt x="22" y="70"/>
                </a:cubicBezTo>
                <a:cubicBezTo>
                  <a:pt x="24" y="65"/>
                  <a:pt x="26" y="59"/>
                  <a:pt x="29" y="54"/>
                </a:cubicBezTo>
                <a:cubicBezTo>
                  <a:pt x="30" y="51"/>
                  <a:pt x="30" y="48"/>
                  <a:pt x="29" y="46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38" y="24"/>
                  <a:pt x="38" y="24"/>
                  <a:pt x="38" y="24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30"/>
                  <a:pt x="48" y="30"/>
                  <a:pt x="50" y="30"/>
                </a:cubicBezTo>
                <a:cubicBezTo>
                  <a:pt x="51" y="30"/>
                  <a:pt x="53" y="30"/>
                  <a:pt x="54" y="29"/>
                </a:cubicBezTo>
                <a:cubicBezTo>
                  <a:pt x="59" y="26"/>
                  <a:pt x="65" y="24"/>
                  <a:pt x="70" y="22"/>
                </a:cubicBezTo>
                <a:cubicBezTo>
                  <a:pt x="73" y="21"/>
                  <a:pt x="75" y="19"/>
                  <a:pt x="76" y="16"/>
                </a:cubicBezTo>
                <a:cubicBezTo>
                  <a:pt x="78" y="8"/>
                  <a:pt x="78" y="8"/>
                  <a:pt x="7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101" y="19"/>
                  <a:pt x="103" y="21"/>
                  <a:pt x="106" y="22"/>
                </a:cubicBezTo>
                <a:cubicBezTo>
                  <a:pt x="111" y="24"/>
                  <a:pt x="117" y="26"/>
                  <a:pt x="122" y="29"/>
                </a:cubicBezTo>
                <a:cubicBezTo>
                  <a:pt x="123" y="30"/>
                  <a:pt x="125" y="30"/>
                  <a:pt x="126" y="30"/>
                </a:cubicBezTo>
                <a:cubicBezTo>
                  <a:pt x="128" y="30"/>
                  <a:pt x="129" y="30"/>
                  <a:pt x="130" y="29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52" y="38"/>
                  <a:pt x="152" y="38"/>
                  <a:pt x="152" y="38"/>
                </a:cubicBezTo>
                <a:cubicBezTo>
                  <a:pt x="152" y="38"/>
                  <a:pt x="152" y="38"/>
                  <a:pt x="152" y="39"/>
                </a:cubicBezTo>
                <a:cubicBezTo>
                  <a:pt x="147" y="46"/>
                  <a:pt x="147" y="46"/>
                  <a:pt x="147" y="46"/>
                </a:cubicBezTo>
                <a:cubicBezTo>
                  <a:pt x="146" y="48"/>
                  <a:pt x="146" y="51"/>
                  <a:pt x="147" y="54"/>
                </a:cubicBezTo>
                <a:cubicBezTo>
                  <a:pt x="150" y="59"/>
                  <a:pt x="152" y="65"/>
                  <a:pt x="154" y="70"/>
                </a:cubicBezTo>
                <a:cubicBezTo>
                  <a:pt x="155" y="73"/>
                  <a:pt x="157" y="75"/>
                  <a:pt x="160" y="76"/>
                </a:cubicBezTo>
                <a:cubicBezTo>
                  <a:pt x="168" y="78"/>
                  <a:pt x="168" y="78"/>
                  <a:pt x="168" y="78"/>
                </a:cubicBezTo>
                <a:lnTo>
                  <a:pt x="168" y="98"/>
                </a:lnTo>
                <a:close/>
                <a:moveTo>
                  <a:pt x="88" y="48"/>
                </a:moveTo>
                <a:cubicBezTo>
                  <a:pt x="66" y="48"/>
                  <a:pt x="48" y="66"/>
                  <a:pt x="48" y="88"/>
                </a:cubicBezTo>
                <a:cubicBezTo>
                  <a:pt x="48" y="110"/>
                  <a:pt x="66" y="128"/>
                  <a:pt x="88" y="128"/>
                </a:cubicBezTo>
                <a:cubicBezTo>
                  <a:pt x="110" y="128"/>
                  <a:pt x="128" y="110"/>
                  <a:pt x="128" y="88"/>
                </a:cubicBezTo>
                <a:cubicBezTo>
                  <a:pt x="128" y="66"/>
                  <a:pt x="110" y="48"/>
                  <a:pt x="88" y="48"/>
                </a:cubicBezTo>
                <a:moveTo>
                  <a:pt x="88" y="120"/>
                </a:moveTo>
                <a:cubicBezTo>
                  <a:pt x="70" y="120"/>
                  <a:pt x="56" y="106"/>
                  <a:pt x="56" y="88"/>
                </a:cubicBezTo>
                <a:cubicBezTo>
                  <a:pt x="56" y="70"/>
                  <a:pt x="70" y="56"/>
                  <a:pt x="88" y="56"/>
                </a:cubicBezTo>
                <a:cubicBezTo>
                  <a:pt x="106" y="56"/>
                  <a:pt x="120" y="70"/>
                  <a:pt x="120" y="88"/>
                </a:cubicBezTo>
                <a:cubicBezTo>
                  <a:pt x="120" y="106"/>
                  <a:pt x="106" y="120"/>
                  <a:pt x="88" y="12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51" name="Freeform 300">
            <a:extLst>
              <a:ext uri="{FF2B5EF4-FFF2-40B4-BE49-F238E27FC236}">
                <a16:creationId xmlns:a16="http://schemas.microsoft.com/office/drawing/2014/main" id="{FC2A9B44-C00A-C441-937E-AAC0A4AB789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424249" y="1845917"/>
            <a:ext cx="334362" cy="334275"/>
          </a:xfrm>
          <a:custGeom>
            <a:avLst/>
            <a:gdLst>
              <a:gd name="T0" fmla="*/ 112 w 176"/>
              <a:gd name="T1" fmla="*/ 96 h 176"/>
              <a:gd name="T2" fmla="*/ 116 w 176"/>
              <a:gd name="T3" fmla="*/ 92 h 176"/>
              <a:gd name="T4" fmla="*/ 115 w 176"/>
              <a:gd name="T5" fmla="*/ 89 h 176"/>
              <a:gd name="T6" fmla="*/ 91 w 176"/>
              <a:gd name="T7" fmla="*/ 65 h 176"/>
              <a:gd name="T8" fmla="*/ 88 w 176"/>
              <a:gd name="T9" fmla="*/ 64 h 176"/>
              <a:gd name="T10" fmla="*/ 85 w 176"/>
              <a:gd name="T11" fmla="*/ 65 h 176"/>
              <a:gd name="T12" fmla="*/ 61 w 176"/>
              <a:gd name="T13" fmla="*/ 89 h 176"/>
              <a:gd name="T14" fmla="*/ 60 w 176"/>
              <a:gd name="T15" fmla="*/ 92 h 176"/>
              <a:gd name="T16" fmla="*/ 64 w 176"/>
              <a:gd name="T17" fmla="*/ 96 h 176"/>
              <a:gd name="T18" fmla="*/ 67 w 176"/>
              <a:gd name="T19" fmla="*/ 95 h 176"/>
              <a:gd name="T20" fmla="*/ 84 w 176"/>
              <a:gd name="T21" fmla="*/ 78 h 176"/>
              <a:gd name="T22" fmla="*/ 84 w 176"/>
              <a:gd name="T23" fmla="*/ 172 h 176"/>
              <a:gd name="T24" fmla="*/ 88 w 176"/>
              <a:gd name="T25" fmla="*/ 176 h 176"/>
              <a:gd name="T26" fmla="*/ 92 w 176"/>
              <a:gd name="T27" fmla="*/ 172 h 176"/>
              <a:gd name="T28" fmla="*/ 92 w 176"/>
              <a:gd name="T29" fmla="*/ 78 h 176"/>
              <a:gd name="T30" fmla="*/ 109 w 176"/>
              <a:gd name="T31" fmla="*/ 95 h 176"/>
              <a:gd name="T32" fmla="*/ 112 w 176"/>
              <a:gd name="T33" fmla="*/ 96 h 176"/>
              <a:gd name="T34" fmla="*/ 152 w 176"/>
              <a:gd name="T35" fmla="*/ 51 h 176"/>
              <a:gd name="T36" fmla="*/ 152 w 176"/>
              <a:gd name="T37" fmla="*/ 48 h 176"/>
              <a:gd name="T38" fmla="*/ 104 w 176"/>
              <a:gd name="T39" fmla="*/ 0 h 176"/>
              <a:gd name="T40" fmla="*/ 62 w 176"/>
              <a:gd name="T41" fmla="*/ 26 h 176"/>
              <a:gd name="T42" fmla="*/ 52 w 176"/>
              <a:gd name="T43" fmla="*/ 24 h 176"/>
              <a:gd name="T44" fmla="*/ 24 w 176"/>
              <a:gd name="T45" fmla="*/ 52 h 176"/>
              <a:gd name="T46" fmla="*/ 25 w 176"/>
              <a:gd name="T47" fmla="*/ 58 h 176"/>
              <a:gd name="T48" fmla="*/ 0 w 176"/>
              <a:gd name="T49" fmla="*/ 92 h 176"/>
              <a:gd name="T50" fmla="*/ 36 w 176"/>
              <a:gd name="T51" fmla="*/ 128 h 176"/>
              <a:gd name="T52" fmla="*/ 72 w 176"/>
              <a:gd name="T53" fmla="*/ 128 h 176"/>
              <a:gd name="T54" fmla="*/ 76 w 176"/>
              <a:gd name="T55" fmla="*/ 124 h 176"/>
              <a:gd name="T56" fmla="*/ 72 w 176"/>
              <a:gd name="T57" fmla="*/ 120 h 176"/>
              <a:gd name="T58" fmla="*/ 36 w 176"/>
              <a:gd name="T59" fmla="*/ 120 h 176"/>
              <a:gd name="T60" fmla="*/ 8 w 176"/>
              <a:gd name="T61" fmla="*/ 92 h 176"/>
              <a:gd name="T62" fmla="*/ 27 w 176"/>
              <a:gd name="T63" fmla="*/ 65 h 176"/>
              <a:gd name="T64" fmla="*/ 34 w 176"/>
              <a:gd name="T65" fmla="*/ 63 h 176"/>
              <a:gd name="T66" fmla="*/ 32 w 176"/>
              <a:gd name="T67" fmla="*/ 56 h 176"/>
              <a:gd name="T68" fmla="*/ 32 w 176"/>
              <a:gd name="T69" fmla="*/ 52 h 176"/>
              <a:gd name="T70" fmla="*/ 52 w 176"/>
              <a:gd name="T71" fmla="*/ 32 h 176"/>
              <a:gd name="T72" fmla="*/ 59 w 176"/>
              <a:gd name="T73" fmla="*/ 33 h 176"/>
              <a:gd name="T74" fmla="*/ 65 w 176"/>
              <a:gd name="T75" fmla="*/ 36 h 176"/>
              <a:gd name="T76" fmla="*/ 69 w 176"/>
              <a:gd name="T77" fmla="*/ 29 h 176"/>
              <a:gd name="T78" fmla="*/ 104 w 176"/>
              <a:gd name="T79" fmla="*/ 8 h 176"/>
              <a:gd name="T80" fmla="*/ 144 w 176"/>
              <a:gd name="T81" fmla="*/ 48 h 176"/>
              <a:gd name="T82" fmla="*/ 144 w 176"/>
              <a:gd name="T83" fmla="*/ 50 h 176"/>
              <a:gd name="T84" fmla="*/ 144 w 176"/>
              <a:gd name="T85" fmla="*/ 51 h 176"/>
              <a:gd name="T86" fmla="*/ 143 w 176"/>
              <a:gd name="T87" fmla="*/ 56 h 176"/>
              <a:gd name="T88" fmla="*/ 149 w 176"/>
              <a:gd name="T89" fmla="*/ 59 h 176"/>
              <a:gd name="T90" fmla="*/ 168 w 176"/>
              <a:gd name="T91" fmla="*/ 88 h 176"/>
              <a:gd name="T92" fmla="*/ 136 w 176"/>
              <a:gd name="T93" fmla="*/ 120 h 176"/>
              <a:gd name="T94" fmla="*/ 104 w 176"/>
              <a:gd name="T95" fmla="*/ 120 h 176"/>
              <a:gd name="T96" fmla="*/ 100 w 176"/>
              <a:gd name="T97" fmla="*/ 124 h 176"/>
              <a:gd name="T98" fmla="*/ 104 w 176"/>
              <a:gd name="T99" fmla="*/ 128 h 176"/>
              <a:gd name="T100" fmla="*/ 136 w 176"/>
              <a:gd name="T101" fmla="*/ 128 h 176"/>
              <a:gd name="T102" fmla="*/ 176 w 176"/>
              <a:gd name="T103" fmla="*/ 88 h 176"/>
              <a:gd name="T104" fmla="*/ 152 w 176"/>
              <a:gd name="T105" fmla="*/ 5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112" y="96"/>
                </a:moveTo>
                <a:cubicBezTo>
                  <a:pt x="114" y="96"/>
                  <a:pt x="116" y="94"/>
                  <a:pt x="116" y="92"/>
                </a:cubicBezTo>
                <a:cubicBezTo>
                  <a:pt x="116" y="91"/>
                  <a:pt x="116" y="90"/>
                  <a:pt x="115" y="89"/>
                </a:cubicBezTo>
                <a:cubicBezTo>
                  <a:pt x="91" y="65"/>
                  <a:pt x="91" y="65"/>
                  <a:pt x="91" y="65"/>
                </a:cubicBezTo>
                <a:cubicBezTo>
                  <a:pt x="90" y="64"/>
                  <a:pt x="89" y="64"/>
                  <a:pt x="88" y="64"/>
                </a:cubicBezTo>
                <a:cubicBezTo>
                  <a:pt x="87" y="64"/>
                  <a:pt x="86" y="64"/>
                  <a:pt x="85" y="65"/>
                </a:cubicBezTo>
                <a:cubicBezTo>
                  <a:pt x="61" y="89"/>
                  <a:pt x="61" y="89"/>
                  <a:pt x="61" y="89"/>
                </a:cubicBezTo>
                <a:cubicBezTo>
                  <a:pt x="60" y="90"/>
                  <a:pt x="60" y="91"/>
                  <a:pt x="60" y="92"/>
                </a:cubicBezTo>
                <a:cubicBezTo>
                  <a:pt x="60" y="94"/>
                  <a:pt x="62" y="96"/>
                  <a:pt x="64" y="96"/>
                </a:cubicBezTo>
                <a:cubicBezTo>
                  <a:pt x="65" y="96"/>
                  <a:pt x="66" y="96"/>
                  <a:pt x="67" y="95"/>
                </a:cubicBezTo>
                <a:cubicBezTo>
                  <a:pt x="84" y="78"/>
                  <a:pt x="84" y="78"/>
                  <a:pt x="84" y="78"/>
                </a:cubicBezTo>
                <a:cubicBezTo>
                  <a:pt x="84" y="172"/>
                  <a:pt x="84" y="172"/>
                  <a:pt x="84" y="172"/>
                </a:cubicBezTo>
                <a:cubicBezTo>
                  <a:pt x="84" y="174"/>
                  <a:pt x="86" y="176"/>
                  <a:pt x="88" y="176"/>
                </a:cubicBezTo>
                <a:cubicBezTo>
                  <a:pt x="90" y="176"/>
                  <a:pt x="92" y="174"/>
                  <a:pt x="92" y="172"/>
                </a:cubicBezTo>
                <a:cubicBezTo>
                  <a:pt x="92" y="78"/>
                  <a:pt x="92" y="78"/>
                  <a:pt x="92" y="78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10" y="96"/>
                  <a:pt x="111" y="96"/>
                  <a:pt x="112" y="96"/>
                </a:cubicBezTo>
                <a:moveTo>
                  <a:pt x="152" y="51"/>
                </a:moveTo>
                <a:cubicBezTo>
                  <a:pt x="152" y="50"/>
                  <a:pt x="152" y="49"/>
                  <a:pt x="152" y="48"/>
                </a:cubicBezTo>
                <a:cubicBezTo>
                  <a:pt x="152" y="21"/>
                  <a:pt x="131" y="0"/>
                  <a:pt x="104" y="0"/>
                </a:cubicBezTo>
                <a:cubicBezTo>
                  <a:pt x="86" y="0"/>
                  <a:pt x="70" y="10"/>
                  <a:pt x="62" y="26"/>
                </a:cubicBezTo>
                <a:cubicBezTo>
                  <a:pt x="59" y="25"/>
                  <a:pt x="55" y="24"/>
                  <a:pt x="52" y="24"/>
                </a:cubicBezTo>
                <a:cubicBezTo>
                  <a:pt x="37" y="24"/>
                  <a:pt x="24" y="37"/>
                  <a:pt x="24" y="52"/>
                </a:cubicBezTo>
                <a:cubicBezTo>
                  <a:pt x="24" y="54"/>
                  <a:pt x="24" y="56"/>
                  <a:pt x="25" y="58"/>
                </a:cubicBezTo>
                <a:cubicBezTo>
                  <a:pt x="10" y="63"/>
                  <a:pt x="0" y="76"/>
                  <a:pt x="0" y="92"/>
                </a:cubicBezTo>
                <a:cubicBezTo>
                  <a:pt x="0" y="112"/>
                  <a:pt x="16" y="128"/>
                  <a:pt x="36" y="128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74" y="128"/>
                  <a:pt x="76" y="126"/>
                  <a:pt x="76" y="124"/>
                </a:cubicBezTo>
                <a:cubicBezTo>
                  <a:pt x="76" y="122"/>
                  <a:pt x="74" y="120"/>
                  <a:pt x="72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21" y="120"/>
                  <a:pt x="8" y="107"/>
                  <a:pt x="8" y="92"/>
                </a:cubicBezTo>
                <a:cubicBezTo>
                  <a:pt x="8" y="80"/>
                  <a:pt x="16" y="69"/>
                  <a:pt x="27" y="65"/>
                </a:cubicBezTo>
                <a:cubicBezTo>
                  <a:pt x="34" y="63"/>
                  <a:pt x="34" y="63"/>
                  <a:pt x="34" y="63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5"/>
                  <a:pt x="32" y="53"/>
                  <a:pt x="32" y="52"/>
                </a:cubicBezTo>
                <a:cubicBezTo>
                  <a:pt x="32" y="41"/>
                  <a:pt x="41" y="32"/>
                  <a:pt x="52" y="32"/>
                </a:cubicBezTo>
                <a:cubicBezTo>
                  <a:pt x="54" y="32"/>
                  <a:pt x="57" y="32"/>
                  <a:pt x="59" y="33"/>
                </a:cubicBezTo>
                <a:cubicBezTo>
                  <a:pt x="65" y="36"/>
                  <a:pt x="65" y="36"/>
                  <a:pt x="65" y="36"/>
                </a:cubicBezTo>
                <a:cubicBezTo>
                  <a:pt x="69" y="29"/>
                  <a:pt x="69" y="29"/>
                  <a:pt x="69" y="29"/>
                </a:cubicBezTo>
                <a:cubicBezTo>
                  <a:pt x="76" y="16"/>
                  <a:pt x="89" y="8"/>
                  <a:pt x="104" y="8"/>
                </a:cubicBezTo>
                <a:cubicBezTo>
                  <a:pt x="126" y="8"/>
                  <a:pt x="144" y="26"/>
                  <a:pt x="144" y="48"/>
                </a:cubicBezTo>
                <a:cubicBezTo>
                  <a:pt x="144" y="49"/>
                  <a:pt x="144" y="49"/>
                  <a:pt x="144" y="50"/>
                </a:cubicBezTo>
                <a:cubicBezTo>
                  <a:pt x="144" y="51"/>
                  <a:pt x="144" y="51"/>
                  <a:pt x="144" y="51"/>
                </a:cubicBezTo>
                <a:cubicBezTo>
                  <a:pt x="143" y="56"/>
                  <a:pt x="143" y="56"/>
                  <a:pt x="143" y="56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60" y="64"/>
                  <a:pt x="168" y="75"/>
                  <a:pt x="168" y="88"/>
                </a:cubicBezTo>
                <a:cubicBezTo>
                  <a:pt x="168" y="106"/>
                  <a:pt x="154" y="120"/>
                  <a:pt x="136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02" y="120"/>
                  <a:pt x="100" y="122"/>
                  <a:pt x="100" y="124"/>
                </a:cubicBezTo>
                <a:cubicBezTo>
                  <a:pt x="100" y="126"/>
                  <a:pt x="102" y="128"/>
                  <a:pt x="104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58" y="128"/>
                  <a:pt x="176" y="110"/>
                  <a:pt x="176" y="88"/>
                </a:cubicBezTo>
                <a:cubicBezTo>
                  <a:pt x="176" y="72"/>
                  <a:pt x="166" y="57"/>
                  <a:pt x="152" y="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52" name="Группа 503">
            <a:extLst>
              <a:ext uri="{FF2B5EF4-FFF2-40B4-BE49-F238E27FC236}">
                <a16:creationId xmlns:a16="http://schemas.microsoft.com/office/drawing/2014/main" id="{0356133E-9067-774F-B48C-4EA630DA87AE}"/>
              </a:ext>
            </a:extLst>
          </p:cNvPr>
          <p:cNvGrpSpPr/>
          <p:nvPr userDrawn="1"/>
        </p:nvGrpSpPr>
        <p:grpSpPr>
          <a:xfrm>
            <a:off x="4609704" y="1899353"/>
            <a:ext cx="304046" cy="267378"/>
            <a:chOff x="6003736" y="3246653"/>
            <a:chExt cx="303967" cy="267378"/>
          </a:xfrm>
          <a:solidFill>
            <a:schemeClr val="bg1"/>
          </a:solidFill>
        </p:grpSpPr>
        <p:sp>
          <p:nvSpPr>
            <p:cNvPr id="53" name="Freeform 405">
              <a:extLst>
                <a:ext uri="{FF2B5EF4-FFF2-40B4-BE49-F238E27FC236}">
                  <a16:creationId xmlns:a16="http://schemas.microsoft.com/office/drawing/2014/main" id="{9EAE3FEE-4A75-544A-BE95-6A82F4BB9E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736" y="3246653"/>
              <a:ext cx="265971" cy="267378"/>
            </a:xfrm>
            <a:custGeom>
              <a:avLst/>
              <a:gdLst>
                <a:gd name="T0" fmla="*/ 114 w 189"/>
                <a:gd name="T1" fmla="*/ 190 h 190"/>
                <a:gd name="T2" fmla="*/ 0 w 189"/>
                <a:gd name="T3" fmla="*/ 76 h 190"/>
                <a:gd name="T4" fmla="*/ 0 w 189"/>
                <a:gd name="T5" fmla="*/ 0 h 190"/>
                <a:gd name="T6" fmla="*/ 74 w 189"/>
                <a:gd name="T7" fmla="*/ 0 h 190"/>
                <a:gd name="T8" fmla="*/ 189 w 189"/>
                <a:gd name="T9" fmla="*/ 115 h 190"/>
                <a:gd name="T10" fmla="*/ 114 w 189"/>
                <a:gd name="T11" fmla="*/ 190 h 190"/>
                <a:gd name="T12" fmla="*/ 6 w 189"/>
                <a:gd name="T13" fmla="*/ 73 h 190"/>
                <a:gd name="T14" fmla="*/ 114 w 189"/>
                <a:gd name="T15" fmla="*/ 181 h 190"/>
                <a:gd name="T16" fmla="*/ 179 w 189"/>
                <a:gd name="T17" fmla="*/ 115 h 190"/>
                <a:gd name="T18" fmla="*/ 72 w 189"/>
                <a:gd name="T19" fmla="*/ 7 h 190"/>
                <a:gd name="T20" fmla="*/ 6 w 189"/>
                <a:gd name="T21" fmla="*/ 7 h 190"/>
                <a:gd name="T22" fmla="*/ 6 w 189"/>
                <a:gd name="T23" fmla="*/ 7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190">
                  <a:moveTo>
                    <a:pt x="114" y="190"/>
                  </a:moveTo>
                  <a:lnTo>
                    <a:pt x="0" y="76"/>
                  </a:lnTo>
                  <a:lnTo>
                    <a:pt x="0" y="0"/>
                  </a:lnTo>
                  <a:lnTo>
                    <a:pt x="74" y="0"/>
                  </a:lnTo>
                  <a:lnTo>
                    <a:pt x="189" y="115"/>
                  </a:lnTo>
                  <a:lnTo>
                    <a:pt x="114" y="190"/>
                  </a:lnTo>
                  <a:close/>
                  <a:moveTo>
                    <a:pt x="6" y="73"/>
                  </a:moveTo>
                  <a:lnTo>
                    <a:pt x="114" y="181"/>
                  </a:lnTo>
                  <a:lnTo>
                    <a:pt x="179" y="115"/>
                  </a:lnTo>
                  <a:lnTo>
                    <a:pt x="72" y="7"/>
                  </a:lnTo>
                  <a:lnTo>
                    <a:pt x="6" y="7"/>
                  </a:lnTo>
                  <a:lnTo>
                    <a:pt x="6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sz="1800"/>
            </a:p>
          </p:txBody>
        </p:sp>
        <p:sp>
          <p:nvSpPr>
            <p:cNvPr id="54" name="Freeform 407">
              <a:extLst>
                <a:ext uri="{FF2B5EF4-FFF2-40B4-BE49-F238E27FC236}">
                  <a16:creationId xmlns:a16="http://schemas.microsoft.com/office/drawing/2014/main" id="{580E97EF-5C40-E64A-A644-F803E2484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39" y="3249466"/>
              <a:ext cx="167464" cy="261749"/>
            </a:xfrm>
            <a:custGeom>
              <a:avLst/>
              <a:gdLst>
                <a:gd name="T0" fmla="*/ 46 w 119"/>
                <a:gd name="T1" fmla="*/ 186 h 186"/>
                <a:gd name="T2" fmla="*/ 41 w 119"/>
                <a:gd name="T3" fmla="*/ 182 h 186"/>
                <a:gd name="T4" fmla="*/ 109 w 119"/>
                <a:gd name="T5" fmla="*/ 113 h 186"/>
                <a:gd name="T6" fmla="*/ 0 w 119"/>
                <a:gd name="T7" fmla="*/ 4 h 186"/>
                <a:gd name="T8" fmla="*/ 5 w 119"/>
                <a:gd name="T9" fmla="*/ 0 h 186"/>
                <a:gd name="T10" fmla="*/ 119 w 119"/>
                <a:gd name="T11" fmla="*/ 113 h 186"/>
                <a:gd name="T12" fmla="*/ 46 w 119"/>
                <a:gd name="T13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186">
                  <a:moveTo>
                    <a:pt x="46" y="186"/>
                  </a:moveTo>
                  <a:lnTo>
                    <a:pt x="41" y="182"/>
                  </a:lnTo>
                  <a:lnTo>
                    <a:pt x="109" y="113"/>
                  </a:lnTo>
                  <a:lnTo>
                    <a:pt x="0" y="4"/>
                  </a:lnTo>
                  <a:lnTo>
                    <a:pt x="5" y="0"/>
                  </a:lnTo>
                  <a:lnTo>
                    <a:pt x="119" y="113"/>
                  </a:lnTo>
                  <a:lnTo>
                    <a:pt x="46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sz="1800"/>
            </a:p>
          </p:txBody>
        </p:sp>
        <p:sp>
          <p:nvSpPr>
            <p:cNvPr id="55" name="Freeform 408">
              <a:extLst>
                <a:ext uri="{FF2B5EF4-FFF2-40B4-BE49-F238E27FC236}">
                  <a16:creationId xmlns:a16="http://schemas.microsoft.com/office/drawing/2014/main" id="{EAB6F06B-5ACD-0B46-B7E7-6771DE77F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0324" y="3284648"/>
              <a:ext cx="57698" cy="56290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8 h 48"/>
                <a:gd name="T12" fmla="*/ 8 w 48"/>
                <a:gd name="T13" fmla="*/ 24 h 48"/>
                <a:gd name="T14" fmla="*/ 24 w 48"/>
                <a:gd name="T15" fmla="*/ 40 h 48"/>
                <a:gd name="T16" fmla="*/ 40 w 48"/>
                <a:gd name="T17" fmla="*/ 24 h 48"/>
                <a:gd name="T18" fmla="*/ 24 w 48"/>
                <a:gd name="T19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0" y="48"/>
                    <a:pt x="0" y="38"/>
                    <a:pt x="0" y="24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8"/>
                    <a:pt x="37" y="48"/>
                    <a:pt x="24" y="48"/>
                  </a:cubicBezTo>
                  <a:close/>
                  <a:moveTo>
                    <a:pt x="24" y="8"/>
                  </a:moveTo>
                  <a:cubicBezTo>
                    <a:pt x="15" y="8"/>
                    <a:pt x="8" y="16"/>
                    <a:pt x="8" y="24"/>
                  </a:cubicBezTo>
                  <a:cubicBezTo>
                    <a:pt x="8" y="33"/>
                    <a:pt x="15" y="40"/>
                    <a:pt x="24" y="40"/>
                  </a:cubicBezTo>
                  <a:cubicBezTo>
                    <a:pt x="32" y="40"/>
                    <a:pt x="40" y="33"/>
                    <a:pt x="40" y="24"/>
                  </a:cubicBezTo>
                  <a:cubicBezTo>
                    <a:pt x="40" y="16"/>
                    <a:pt x="32" y="8"/>
                    <a:pt x="2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sz="1800"/>
            </a:p>
          </p:txBody>
        </p:sp>
      </p:grpSp>
      <p:sp>
        <p:nvSpPr>
          <p:cNvPr id="56" name="Title 1">
            <a:extLst>
              <a:ext uri="{FF2B5EF4-FFF2-40B4-BE49-F238E27FC236}">
                <a16:creationId xmlns:a16="http://schemas.microsoft.com/office/drawing/2014/main" id="{303E42DF-D693-CC43-B6F8-77641AAEB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952" y="533400"/>
            <a:ext cx="7079870" cy="1086756"/>
          </a:xfrm>
        </p:spPr>
        <p:txBody>
          <a:bodyPr/>
          <a:lstStyle/>
          <a:p>
            <a:r>
              <a:rPr lang="en-US" dirty="0"/>
              <a:t>Sample chart style</a:t>
            </a:r>
          </a:p>
        </p:txBody>
      </p:sp>
    </p:spTree>
    <p:extLst>
      <p:ext uri="{BB962C8B-B14F-4D97-AF65-F5344CB8AC3E}">
        <p14:creationId xmlns:p14="http://schemas.microsoft.com/office/powerpoint/2010/main" val="40181990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76B1F2A-3AD0-954A-BBBF-2F8902EB7123}"/>
              </a:ext>
            </a:extLst>
          </p:cNvPr>
          <p:cNvGrpSpPr/>
          <p:nvPr userDrawn="1"/>
        </p:nvGrpSpPr>
        <p:grpSpPr>
          <a:xfrm>
            <a:off x="2483679" y="3860838"/>
            <a:ext cx="1706541" cy="1887535"/>
            <a:chOff x="571949" y="2194196"/>
            <a:chExt cx="1706097" cy="1887535"/>
          </a:xfrm>
        </p:grpSpPr>
        <p:sp>
          <p:nvSpPr>
            <p:cNvPr id="9" name="Round Diagonal Corner Rectangle 8">
              <a:extLst>
                <a:ext uri="{FF2B5EF4-FFF2-40B4-BE49-F238E27FC236}">
                  <a16:creationId xmlns:a16="http://schemas.microsoft.com/office/drawing/2014/main" id="{2FFADE40-1822-3444-86FE-5AB0723A94A1}"/>
                </a:ext>
              </a:extLst>
            </p:cNvPr>
            <p:cNvSpPr/>
            <p:nvPr/>
          </p:nvSpPr>
          <p:spPr>
            <a:xfrm>
              <a:off x="571949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2000">
                  <a:schemeClr val="accent6">
                    <a:lumMod val="50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Employee Central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rgbClr val="FFFFFF"/>
                  </a:solidFill>
                  <a:latin typeface="Poppins-Light"/>
                </a:rPr>
                <a:t>How we store and collect data, recruit new talent, and onboard new employees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3" dirty="0">
                <a:solidFill>
                  <a:srgbClr val="FFFFFF"/>
                </a:solidFill>
                <a:latin typeface="Poppins-Light"/>
              </a:endParaRPr>
            </a:p>
          </p:txBody>
        </p:sp>
        <p:sp>
          <p:nvSpPr>
            <p:cNvPr id="10" name="Round Diagonal Corner Rectangle 9">
              <a:extLst>
                <a:ext uri="{FF2B5EF4-FFF2-40B4-BE49-F238E27FC236}">
                  <a16:creationId xmlns:a16="http://schemas.microsoft.com/office/drawing/2014/main" id="{F5E7D0B2-D6D9-1645-9196-0E4FFA72867A}"/>
                </a:ext>
              </a:extLst>
            </p:cNvPr>
            <p:cNvSpPr/>
            <p:nvPr/>
          </p:nvSpPr>
          <p:spPr>
            <a:xfrm>
              <a:off x="571949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Specialized staff, recruited and trained to deliver enhanced customer care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0A9D98-8881-5641-B8FA-A78D9E634451}"/>
              </a:ext>
            </a:extLst>
          </p:cNvPr>
          <p:cNvGrpSpPr/>
          <p:nvPr userDrawn="1"/>
        </p:nvGrpSpPr>
        <p:grpSpPr>
          <a:xfrm>
            <a:off x="572099" y="3860838"/>
            <a:ext cx="1706541" cy="1887535"/>
            <a:chOff x="2421964" y="2194196"/>
            <a:chExt cx="1706097" cy="1887535"/>
          </a:xfrm>
        </p:grpSpPr>
        <p:sp>
          <p:nvSpPr>
            <p:cNvPr id="12" name="Round Diagonal Corner Rectangle 11">
              <a:extLst>
                <a:ext uri="{FF2B5EF4-FFF2-40B4-BE49-F238E27FC236}">
                  <a16:creationId xmlns:a16="http://schemas.microsoft.com/office/drawing/2014/main" id="{CC1EC151-2F9B-0143-B34F-DA4B613B329D}"/>
                </a:ext>
              </a:extLst>
            </p:cNvPr>
            <p:cNvSpPr/>
            <p:nvPr/>
          </p:nvSpPr>
          <p:spPr>
            <a:xfrm>
              <a:off x="2421964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chemeClr val="bg1"/>
                  </a:solidFill>
                  <a:latin typeface="Poppins-SemiBold"/>
                  <a:cs typeface="Poppins-SemiBold"/>
                </a:rPr>
                <a:t>Customer First Foundations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chemeClr val="bg1"/>
                  </a:solidFill>
                  <a:latin typeface="Poppins-Light"/>
                </a:rPr>
                <a:t>How we manage and integrate business processes across the organization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chemeClr val="bg1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13" name="Round Diagonal Corner Rectangle 12">
              <a:extLst>
                <a:ext uri="{FF2B5EF4-FFF2-40B4-BE49-F238E27FC236}">
                  <a16:creationId xmlns:a16="http://schemas.microsoft.com/office/drawing/2014/main" id="{2A5FD849-27D5-3F4D-9681-F90D244671FA}"/>
                </a:ext>
              </a:extLst>
            </p:cNvPr>
            <p:cNvSpPr/>
            <p:nvPr/>
          </p:nvSpPr>
          <p:spPr>
            <a:xfrm>
              <a:off x="2421964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Informed and empowered staff with the tools and information to act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0EB8F0-A552-7845-91B7-BCE18DA30A5A}"/>
              </a:ext>
            </a:extLst>
          </p:cNvPr>
          <p:cNvGrpSpPr/>
          <p:nvPr userDrawn="1"/>
        </p:nvGrpSpPr>
        <p:grpSpPr>
          <a:xfrm>
            <a:off x="10130005" y="3791011"/>
            <a:ext cx="1706541" cy="1887535"/>
            <a:chOff x="4308796" y="2194196"/>
            <a:chExt cx="1706097" cy="1887535"/>
          </a:xfrm>
        </p:grpSpPr>
        <p:sp>
          <p:nvSpPr>
            <p:cNvPr id="15" name="Round Diagonal Corner Rectangle 14">
              <a:extLst>
                <a:ext uri="{FF2B5EF4-FFF2-40B4-BE49-F238E27FC236}">
                  <a16:creationId xmlns:a16="http://schemas.microsoft.com/office/drawing/2014/main" id="{7E503A38-F759-8346-8747-E5072FB8F71D}"/>
                </a:ext>
              </a:extLst>
            </p:cNvPr>
            <p:cNvSpPr/>
            <p:nvPr/>
          </p:nvSpPr>
          <p:spPr>
            <a:xfrm>
              <a:off x="4308796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38000">
                  <a:schemeClr val="accent5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Advanced Metering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rgbClr val="FFFFFF"/>
                  </a:solidFill>
                  <a:latin typeface="Poppins-Light"/>
                </a:rPr>
                <a:t>How we collect usage and related information from Next Generation (Smart) meters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16" name="Round Diagonal Corner Rectangle 15">
              <a:extLst>
                <a:ext uri="{FF2B5EF4-FFF2-40B4-BE49-F238E27FC236}">
                  <a16:creationId xmlns:a16="http://schemas.microsoft.com/office/drawing/2014/main" id="{667BF5E4-3AA9-0C49-AE46-A6F7E98B8D6C}"/>
                </a:ext>
              </a:extLst>
            </p:cNvPr>
            <p:cNvSpPr/>
            <p:nvPr/>
          </p:nvSpPr>
          <p:spPr>
            <a:xfrm>
              <a:off x="4308796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CA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Better tracking and management of usage throughout the month with near real-time usage data </a:t>
              </a: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FD95AA-AAD2-CD4A-8747-A36FED57A6F8}"/>
              </a:ext>
            </a:extLst>
          </p:cNvPr>
          <p:cNvGrpSpPr/>
          <p:nvPr userDrawn="1"/>
        </p:nvGrpSpPr>
        <p:grpSpPr>
          <a:xfrm>
            <a:off x="4395260" y="3860838"/>
            <a:ext cx="1706541" cy="1887535"/>
            <a:chOff x="6256937" y="2194196"/>
            <a:chExt cx="1706097" cy="1887535"/>
          </a:xfrm>
        </p:grpSpPr>
        <p:sp>
          <p:nvSpPr>
            <p:cNvPr id="18" name="Round Diagonal Corner Rectangle 17">
              <a:extLst>
                <a:ext uri="{FF2B5EF4-FFF2-40B4-BE49-F238E27FC236}">
                  <a16:creationId xmlns:a16="http://schemas.microsoft.com/office/drawing/2014/main" id="{B76D59A4-BC06-934B-8BCC-90028F9E5D12}"/>
                </a:ext>
              </a:extLst>
            </p:cNvPr>
            <p:cNvSpPr/>
            <p:nvPr/>
          </p:nvSpPr>
          <p:spPr>
            <a:xfrm>
              <a:off x="6256937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2000">
                  <a:schemeClr val="accent3">
                    <a:lumMod val="50000"/>
                  </a:schemeClr>
                </a:gs>
                <a:gs pos="66000">
                  <a:schemeClr val="accent3"/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Procure to Pay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rgbClr val="FFFFFF"/>
                  </a:solidFill>
                  <a:latin typeface="Poppins-Light"/>
                </a:rPr>
                <a:t>How we source, procure and collaborate to deliver supply chain solutions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19" name="Round Diagonal Corner Rectangle 18">
              <a:extLst>
                <a:ext uri="{FF2B5EF4-FFF2-40B4-BE49-F238E27FC236}">
                  <a16:creationId xmlns:a16="http://schemas.microsoft.com/office/drawing/2014/main" id="{1D94B6EC-3C19-C44E-B2FC-69BF75C6F8B5}"/>
                </a:ext>
              </a:extLst>
            </p:cNvPr>
            <p:cNvSpPr/>
            <p:nvPr/>
          </p:nvSpPr>
          <p:spPr>
            <a:xfrm>
              <a:off x="6256937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Cost savings and efficiency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C6C6FA-8C83-6C40-AC27-80778579DF99}"/>
              </a:ext>
            </a:extLst>
          </p:cNvPr>
          <p:cNvGrpSpPr/>
          <p:nvPr userDrawn="1"/>
        </p:nvGrpSpPr>
        <p:grpSpPr>
          <a:xfrm>
            <a:off x="6306841" y="3860838"/>
            <a:ext cx="1706541" cy="1887535"/>
            <a:chOff x="8214322" y="2194196"/>
            <a:chExt cx="1706097" cy="1887535"/>
          </a:xfrm>
        </p:grpSpPr>
        <p:sp>
          <p:nvSpPr>
            <p:cNvPr id="21" name="Round Diagonal Corner Rectangle 20">
              <a:extLst>
                <a:ext uri="{FF2B5EF4-FFF2-40B4-BE49-F238E27FC236}">
                  <a16:creationId xmlns:a16="http://schemas.microsoft.com/office/drawing/2014/main" id="{66921B91-3A57-804C-BC05-7FE63A4BA464}"/>
                </a:ext>
              </a:extLst>
            </p:cNvPr>
            <p:cNvSpPr/>
            <p:nvPr/>
          </p:nvSpPr>
          <p:spPr>
            <a:xfrm>
              <a:off x="8214322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15000">
                  <a:schemeClr val="accent2">
                    <a:lumMod val="75000"/>
                  </a:schemeClr>
                </a:gs>
                <a:gs pos="66000">
                  <a:schemeClr val="accent2"/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Asset Management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rgbClr val="FFFFFF"/>
                  </a:solidFill>
                  <a:latin typeface="Poppins-Light"/>
                </a:rPr>
                <a:t>How we gather, manage and analyze data using a new geographic information system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7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22" name="Round Diagonal Corner Rectangle 21">
              <a:extLst>
                <a:ext uri="{FF2B5EF4-FFF2-40B4-BE49-F238E27FC236}">
                  <a16:creationId xmlns:a16="http://schemas.microsoft.com/office/drawing/2014/main" id="{0B921418-F7B6-3545-88E2-C7AF64CBAE92}"/>
                </a:ext>
              </a:extLst>
            </p:cNvPr>
            <p:cNvSpPr/>
            <p:nvPr/>
          </p:nvSpPr>
          <p:spPr>
            <a:xfrm>
              <a:off x="8214322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600" spc="10" dirty="0">
                <a:solidFill>
                  <a:schemeClr val="tx2">
                    <a:lumMod val="75000"/>
                  </a:schemeClr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Timely and accurate communications, cost savings, efficiency and resiliency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75738A-8B6B-594F-A35C-5DCFCF69903E}"/>
              </a:ext>
            </a:extLst>
          </p:cNvPr>
          <p:cNvGrpSpPr/>
          <p:nvPr userDrawn="1"/>
        </p:nvGrpSpPr>
        <p:grpSpPr>
          <a:xfrm>
            <a:off x="8218422" y="3860838"/>
            <a:ext cx="1706541" cy="1887535"/>
            <a:chOff x="10100774" y="2194196"/>
            <a:chExt cx="1706097" cy="1887535"/>
          </a:xfrm>
        </p:grpSpPr>
        <p:sp>
          <p:nvSpPr>
            <p:cNvPr id="24" name="Round Diagonal Corner Rectangle 23">
              <a:extLst>
                <a:ext uri="{FF2B5EF4-FFF2-40B4-BE49-F238E27FC236}">
                  <a16:creationId xmlns:a16="http://schemas.microsoft.com/office/drawing/2014/main" id="{BC58B547-8CF2-B14E-BD3D-AD4845A48BBF}"/>
                </a:ext>
              </a:extLst>
            </p:cNvPr>
            <p:cNvSpPr/>
            <p:nvPr/>
          </p:nvSpPr>
          <p:spPr>
            <a:xfrm>
              <a:off x="10100774" y="2194196"/>
              <a:ext cx="1706097" cy="1887535"/>
            </a:xfrm>
            <a:prstGeom prst="round2DiagRect">
              <a:avLst>
                <a:gd name="adj1" fmla="val 25755"/>
                <a:gd name="adj2" fmla="val 0"/>
              </a:avLst>
            </a:prstGeom>
            <a:gradFill flip="none" rotWithShape="1">
              <a:gsLst>
                <a:gs pos="0">
                  <a:srgbClr val="5938CD"/>
                </a:gs>
                <a:gs pos="47000">
                  <a:schemeClr val="accent1"/>
                </a:gs>
              </a:gsLst>
              <a:lin ang="2004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0" dirty="0">
                  <a:solidFill>
                    <a:srgbClr val="FFFFFF"/>
                  </a:solidFill>
                  <a:latin typeface="Poppins-SemiBold"/>
                  <a:cs typeface="Poppins-SemiBold"/>
                </a:rPr>
                <a:t>e-Customer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700" spc="13" dirty="0">
                  <a:solidFill>
                    <a:srgbClr val="FFFFFF"/>
                  </a:solidFill>
                  <a:latin typeface="Poppins-Light"/>
                </a:rPr>
                <a:t>How we manage the customer experience, serve our customers and manage customer information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endParaRPr lang="en-US" sz="500" spc="10" dirty="0">
                <a:solidFill>
                  <a:srgbClr val="FFFFFF"/>
                </a:solidFill>
                <a:latin typeface="Poppins-SemiBold"/>
                <a:cs typeface="Poppins-SemiBold"/>
              </a:endParaRPr>
            </a:p>
          </p:txBody>
        </p:sp>
        <p:sp>
          <p:nvSpPr>
            <p:cNvPr id="25" name="Round Diagonal Corner Rectangle 24">
              <a:extLst>
                <a:ext uri="{FF2B5EF4-FFF2-40B4-BE49-F238E27FC236}">
                  <a16:creationId xmlns:a16="http://schemas.microsoft.com/office/drawing/2014/main" id="{742CD4CB-E9E8-844D-891F-392D07EB8134}"/>
                </a:ext>
              </a:extLst>
            </p:cNvPr>
            <p:cNvSpPr/>
            <p:nvPr/>
          </p:nvSpPr>
          <p:spPr>
            <a:xfrm>
              <a:off x="10100774" y="3373111"/>
              <a:ext cx="1706097" cy="70862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71000">
                  <a:schemeClr val="bg2">
                    <a:lumMod val="20000"/>
                    <a:lumOff val="8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US" sz="600" spc="10" dirty="0">
                  <a:solidFill>
                    <a:schemeClr val="tx2">
                      <a:lumMod val="75000"/>
                    </a:schemeClr>
                  </a:solidFill>
                  <a:latin typeface="Poppins-SemiBold"/>
                  <a:cs typeface="Poppins-SemiBold"/>
                </a:rPr>
                <a:t>Customer Benefit</a:t>
              </a:r>
            </a:p>
            <a:p>
              <a:pPr>
                <a:lnSpc>
                  <a:spcPct val="130000"/>
                </a:lnSpc>
                <a:spcAft>
                  <a:spcPts val="200"/>
                </a:spcAft>
              </a:pPr>
              <a:r>
                <a:rPr lang="en-CA" sz="600" spc="13" dirty="0">
                  <a:solidFill>
                    <a:schemeClr val="tx2">
                      <a:lumMod val="75000"/>
                    </a:schemeClr>
                  </a:solidFill>
                  <a:latin typeface="Poppins-Light"/>
                </a:rPr>
                <a:t>Exceeding customer expectations by providing timely information and the self-service tools they want</a:t>
              </a:r>
              <a:endParaRPr lang="en-US" sz="600" spc="13" dirty="0">
                <a:solidFill>
                  <a:schemeClr val="tx2">
                    <a:lumMod val="75000"/>
                  </a:schemeClr>
                </a:solidFill>
                <a:latin typeface="Poppins-Light"/>
              </a:endParaRPr>
            </a:p>
          </p:txBody>
        </p:sp>
      </p:grp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9A88C0-7265-664C-B25E-C05DBFCC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8CD92CB3-AAB5-2745-B688-FE7655E9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8311" y="632460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Liberty PPT template 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9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end page color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88041D-1DE1-F943-A990-98CD0591FB5B}"/>
              </a:ext>
            </a:extLst>
          </p:cNvPr>
          <p:cNvSpPr/>
          <p:nvPr userDrawn="1"/>
        </p:nvSpPr>
        <p:spPr>
          <a:xfrm>
            <a:off x="0" y="1"/>
            <a:ext cx="12192127" cy="6857999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4000">
                <a:srgbClr val="05CFFF"/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18008C-9593-594F-B02B-07F9DAD2A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720" y="5120030"/>
            <a:ext cx="2461779" cy="1442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1210E-5130-0D42-AA3C-C1F6516D4B3B}"/>
              </a:ext>
            </a:extLst>
          </p:cNvPr>
          <p:cNvSpPr txBox="1"/>
          <p:nvPr userDrawn="1"/>
        </p:nvSpPr>
        <p:spPr>
          <a:xfrm>
            <a:off x="419187" y="432753"/>
            <a:ext cx="6326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0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8636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image" Target="../media/image2.svg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919"/>
            <a:ext cx="10972801" cy="822006"/>
          </a:xfrm>
          <a:prstGeom prst="rect">
            <a:avLst/>
          </a:prstGeom>
        </p:spPr>
        <p:txBody>
          <a:bodyPr vert="horz" lIns="36000" tIns="0" rIns="3600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36000" tIns="4680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8A1816-59D8-5A4A-9C26-44D474497BDE}"/>
              </a:ext>
            </a:extLst>
          </p:cNvPr>
          <p:cNvSpPr/>
          <p:nvPr userDrawn="1"/>
        </p:nvSpPr>
        <p:spPr>
          <a:xfrm>
            <a:off x="0" y="6126480"/>
            <a:ext cx="12192127" cy="731520"/>
          </a:xfrm>
          <a:prstGeom prst="rect">
            <a:avLst/>
          </a:prstGeom>
          <a:gradFill flip="none" rotWithShape="1">
            <a:gsLst>
              <a:gs pos="8000">
                <a:srgbClr val="7C4DFF"/>
              </a:gs>
              <a:gs pos="100000">
                <a:srgbClr val="93E858"/>
              </a:gs>
              <a:gs pos="64000">
                <a:srgbClr val="05CFFF"/>
              </a:gs>
            </a:gsLst>
            <a:lin ang="19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  <a:latin typeface="Poppins-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28129" y="6324600"/>
            <a:ext cx="3860800" cy="365125"/>
          </a:xfrm>
          <a:prstGeom prst="rect">
            <a:avLst/>
          </a:prstGeom>
        </p:spPr>
        <p:txBody>
          <a:bodyPr vert="horz" lIns="36000" tIns="0" rIns="36000" bIns="0" rtlCol="0" anchor="ctr"/>
          <a:lstStyle>
            <a:lvl1pPr algn="r">
              <a:defRPr sz="1000" b="0" i="0" baseline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sz="1000" dirty="0"/>
              <a:t>Liberty PPT template 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8929" y="6324601"/>
            <a:ext cx="49347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fld id="{0AE1315B-CDFF-E848-BF72-295A8B64A5C8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E2312CA-182E-EE44-9B3D-60BEEC40F86C}"/>
              </a:ext>
            </a:extLst>
          </p:cNvPr>
          <p:cNvPicPr>
            <a:picLocks noChangeAspect="1"/>
          </p:cNvPicPr>
          <p:nvPr/>
        </p:nvPicPr>
        <p:blipFill>
          <a:blip r:embed="rId8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03185" y="6078431"/>
            <a:ext cx="1412188" cy="827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D82373-7F44-8343-BAEE-9D50389ED0C1}"/>
              </a:ext>
            </a:extLst>
          </p:cNvPr>
          <p:cNvPicPr>
            <a:picLocks noChangeAspect="1"/>
          </p:cNvPicPr>
          <p:nvPr userDrawn="1"/>
        </p:nvPicPr>
        <p:blipFill>
          <a:blip r:embed="rId8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03185" y="6078431"/>
            <a:ext cx="1412188" cy="82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4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</p:sldLayoutIdLst>
  <p:hf hdr="0" dt="0"/>
  <p:txStyles>
    <p:titleStyle>
      <a:lvl1pPr algn="l" defTabSz="609448" rtl="0" eaLnBrk="1" latinLnBrk="0" hangingPunct="1">
        <a:spcBef>
          <a:spcPct val="0"/>
        </a:spcBef>
        <a:buNone/>
        <a:defRPr sz="2800" b="0" i="0" kern="1200" spc="20" baseline="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88000" indent="-288000" algn="l" defTabSz="609448" rtl="0" eaLnBrk="1" latinLnBrk="0" hangingPunct="1">
        <a:lnSpc>
          <a:spcPct val="120000"/>
        </a:lnSpc>
        <a:spcBef>
          <a:spcPts val="1200"/>
        </a:spcBef>
        <a:spcAft>
          <a:spcPts val="500"/>
        </a:spcAft>
        <a:buFont typeface="Arial"/>
        <a:buChar char="•"/>
        <a:tabLst/>
        <a:defRPr sz="1600" b="0" i="0" kern="800" spc="30" baseline="0">
          <a:solidFill>
            <a:schemeClr val="tx1"/>
          </a:solidFill>
          <a:latin typeface="Poppins SemiBold" pitchFamily="2" charset="77"/>
          <a:ea typeface="+mn-ea"/>
          <a:cs typeface="Poppins SemiBold" pitchFamily="2" charset="77"/>
        </a:defRPr>
      </a:lvl1pPr>
      <a:lvl2pPr marL="576000" indent="-288000" algn="l" defTabSz="609448" rtl="0" eaLnBrk="1" latinLnBrk="0" hangingPunct="1">
        <a:lnSpc>
          <a:spcPct val="120000"/>
        </a:lnSpc>
        <a:spcBef>
          <a:spcPts val="0"/>
        </a:spcBef>
        <a:buFont typeface="System Font Regular"/>
        <a:buChar char="–"/>
        <a:tabLst/>
        <a:defRPr sz="1600" b="0" i="0" kern="800" spc="30" baseline="0">
          <a:solidFill>
            <a:schemeClr val="tx2"/>
          </a:solidFill>
          <a:latin typeface="Poppins Light" pitchFamily="2" charset="77"/>
          <a:ea typeface="+mn-ea"/>
          <a:cs typeface="Poppins Light" pitchFamily="2" charset="77"/>
        </a:defRPr>
      </a:lvl2pPr>
      <a:lvl3pPr marL="864000" indent="-288000" algn="l" defTabSz="609448" rtl="0" eaLnBrk="1" latinLnBrk="0" hangingPunct="1">
        <a:lnSpc>
          <a:spcPct val="120000"/>
        </a:lnSpc>
        <a:spcBef>
          <a:spcPts val="0"/>
        </a:spcBef>
        <a:buFont typeface="System Font Regular"/>
        <a:buChar char="–"/>
        <a:tabLst/>
        <a:defRPr sz="1600" b="0" i="0" kern="800" spc="30" baseline="0">
          <a:solidFill>
            <a:schemeClr val="tx2"/>
          </a:solidFill>
          <a:latin typeface="Poppins Light" pitchFamily="2" charset="77"/>
          <a:ea typeface="+mn-ea"/>
          <a:cs typeface="Poppins Light" pitchFamily="2" charset="77"/>
        </a:defRPr>
      </a:lvl3pPr>
      <a:lvl4pPr marL="1152000" indent="-288000" algn="l" defTabSz="609448" rtl="0" eaLnBrk="1" latinLnBrk="0" hangingPunct="1">
        <a:lnSpc>
          <a:spcPct val="120000"/>
        </a:lnSpc>
        <a:spcBef>
          <a:spcPts val="0"/>
        </a:spcBef>
        <a:buFont typeface="System Font Regular"/>
        <a:buChar char="–"/>
        <a:tabLst/>
        <a:defRPr sz="1600" b="0" i="0" kern="800" spc="30" baseline="0">
          <a:solidFill>
            <a:schemeClr val="tx2"/>
          </a:solidFill>
          <a:latin typeface="Poppins Light" pitchFamily="2" charset="77"/>
          <a:ea typeface="+mn-ea"/>
          <a:cs typeface="Poppins Light" pitchFamily="2" charset="77"/>
        </a:defRPr>
      </a:lvl4pPr>
      <a:lvl5pPr marL="1440000" indent="-288000" algn="l" defTabSz="609448" rtl="0" eaLnBrk="1" latinLnBrk="0" hangingPunct="1">
        <a:lnSpc>
          <a:spcPct val="120000"/>
        </a:lnSpc>
        <a:spcBef>
          <a:spcPts val="0"/>
        </a:spcBef>
        <a:buFont typeface="System Font Regular"/>
        <a:buChar char="–"/>
        <a:tabLst/>
        <a:defRPr sz="1600" b="0" i="0" kern="800" spc="30" baseline="0">
          <a:solidFill>
            <a:schemeClr val="tx2"/>
          </a:solidFill>
          <a:latin typeface="Poppins Light" pitchFamily="2" charset="77"/>
          <a:ea typeface="+mn-ea"/>
          <a:cs typeface="Poppins Light" pitchFamily="2" charset="77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271">
          <p15:clr>
            <a:srgbClr val="FBAE40"/>
          </p15:clr>
        </p15:guide>
        <p15:guide id="5" pos="5111">
          <p15:clr>
            <a:srgbClr val="FBAE40"/>
          </p15:clr>
        </p15:guide>
        <p15:guide id="13" orient="horz" pos="864">
          <p15:clr>
            <a:srgbClr val="FBAE40"/>
          </p15:clr>
        </p15:guide>
        <p15:guide id="14" pos="335">
          <p15:clr>
            <a:srgbClr val="5ACBF0"/>
          </p15:clr>
        </p15:guide>
        <p15:guide id="15" pos="959">
          <p15:clr>
            <a:srgbClr val="5ACBF0"/>
          </p15:clr>
        </p15:guide>
        <p15:guide id="16" pos="1127">
          <p15:clr>
            <a:srgbClr val="5ACBF0"/>
          </p15:clr>
        </p15:guide>
        <p15:guide id="17" pos="1751">
          <p15:clr>
            <a:srgbClr val="5ACBF0"/>
          </p15:clr>
        </p15:guide>
        <p15:guide id="18" pos="1919">
          <p15:clr>
            <a:srgbClr val="5ACBF0"/>
          </p15:clr>
        </p15:guide>
        <p15:guide id="19" pos="2543">
          <p15:clr>
            <a:srgbClr val="5ACBF0"/>
          </p15:clr>
        </p15:guide>
        <p15:guide id="20" pos="2711">
          <p15:clr>
            <a:srgbClr val="5ACBF0"/>
          </p15:clr>
        </p15:guide>
        <p15:guide id="21" pos="3335">
          <p15:clr>
            <a:srgbClr val="5ACBF0"/>
          </p15:clr>
        </p15:guide>
        <p15:guide id="22" pos="3503">
          <p15:clr>
            <a:srgbClr val="5ACBF0"/>
          </p15:clr>
        </p15:guide>
        <p15:guide id="23" pos="4151">
          <p15:clr>
            <a:srgbClr val="5ACBF0"/>
          </p15:clr>
        </p15:guide>
        <p15:guide id="24" pos="4319">
          <p15:clr>
            <a:srgbClr val="5ACBF0"/>
          </p15:clr>
        </p15:guide>
        <p15:guide id="25" pos="4943">
          <p15:clr>
            <a:srgbClr val="5ACBF0"/>
          </p15:clr>
        </p15:guide>
        <p15:guide id="26" pos="5735">
          <p15:clr>
            <a:srgbClr val="5ACBF0"/>
          </p15:clr>
        </p15:guide>
        <p15:guide id="27" pos="5903">
          <p15:clr>
            <a:srgbClr val="5ACBF0"/>
          </p15:clr>
        </p15:guide>
        <p15:guide id="28" pos="6527">
          <p15:clr>
            <a:srgbClr val="5ACBF0"/>
          </p15:clr>
        </p15:guide>
        <p15:guide id="29" pos="6695">
          <p15:clr>
            <a:srgbClr val="5ACBF0"/>
          </p15:clr>
        </p15:guide>
        <p15:guide id="30" pos="7332">
          <p15:clr>
            <a:srgbClr val="5ACBF0"/>
          </p15:clr>
        </p15:guide>
        <p15:guide id="31" orient="horz" pos="336">
          <p15:clr>
            <a:srgbClr val="5ACBF0"/>
          </p15:clr>
        </p15:guide>
        <p15:guide id="32" orient="horz" pos="3984">
          <p15:clr>
            <a:srgbClr val="5ACBF0"/>
          </p15:clr>
        </p15:guide>
        <p15:guide id="33" orient="horz" pos="1728">
          <p15:clr>
            <a:srgbClr val="FBAE40"/>
          </p15:clr>
        </p15:guide>
        <p15:guide id="34" orient="horz" pos="2592">
          <p15:clr>
            <a:srgbClr val="FBAE40"/>
          </p15:clr>
        </p15:guide>
        <p15:guide id="35" orient="horz" pos="3456">
          <p15:clr>
            <a:srgbClr val="FBAE40"/>
          </p15:clr>
        </p15:guide>
        <p15:guide id="37" pos="3839">
          <p15:clr>
            <a:srgbClr val="FBAE40"/>
          </p15:clr>
        </p15:guide>
        <p15:guide id="38" pos="6383">
          <p15:clr>
            <a:srgbClr val="FBAE40"/>
          </p15:clr>
        </p15:guide>
        <p15:guide id="39" orient="horz" pos="103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 Prevention – Gas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DF802-0BBB-4DAF-951F-A1A3F5F939EE}"/>
              </a:ext>
            </a:extLst>
          </p:cNvPr>
          <p:cNvSpPr txBox="1"/>
          <p:nvPr/>
        </p:nvSpPr>
        <p:spPr>
          <a:xfrm>
            <a:off x="4394449" y="4316568"/>
            <a:ext cx="7605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Poppins ExtraLight" panose="00000300000000000000" pitchFamily="50" charset="0"/>
                <a:cs typeface="Poppins ExtraLight" panose="00000300000000000000" pitchFamily="50" charset="0"/>
              </a:rPr>
              <a:t>Hannah Camara – Manager, Technical Training and Compliance</a:t>
            </a:r>
          </a:p>
          <a:p>
            <a:pPr algn="r"/>
            <a:r>
              <a:rPr lang="en-US" sz="2400" dirty="0">
                <a:latin typeface="Poppins ExtraLight" panose="00000300000000000000" pitchFamily="50" charset="0"/>
                <a:cs typeface="Poppins ExtraLight" panose="00000300000000000000" pitchFamily="50" charset="0"/>
              </a:rPr>
              <a:t>Hannah.Camara@libertyutilities.com</a:t>
            </a:r>
          </a:p>
        </p:txBody>
      </p:sp>
    </p:spTree>
    <p:extLst>
      <p:ext uri="{BB962C8B-B14F-4D97-AF65-F5344CB8AC3E}">
        <p14:creationId xmlns:p14="http://schemas.microsoft.com/office/powerpoint/2010/main" val="1116807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952" y="335902"/>
            <a:ext cx="9031925" cy="13023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/>
              <a:t>Bare &amp; Coated Steel</a:t>
            </a:r>
            <a:endParaRPr lang="en-US" sz="6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pic>
        <p:nvPicPr>
          <p:cNvPr id="5" name="Content Placeholder 3" descr="steel_co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18991"/>
            <a:ext cx="4742189" cy="1820017"/>
          </a:xfrm>
          <a:prstGeom prst="rect">
            <a:avLst/>
          </a:prstGeom>
        </p:spPr>
      </p:pic>
      <p:pic>
        <p:nvPicPr>
          <p:cNvPr id="4" name="Picture 3" descr="NaturalGasLea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36" y="1998217"/>
            <a:ext cx="4333979" cy="30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3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140" y="467572"/>
            <a:ext cx="7059544" cy="11049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Plastic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2C9BE-EAD1-7D44-9070-0FADF437197C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 descr="C__Documents and Settings_wmunro_Local Settings_Temporary Internet Files_Conten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6" y="1937683"/>
            <a:ext cx="4530513" cy="33107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947" y="1910842"/>
            <a:ext cx="1869056" cy="333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780" y="2020783"/>
            <a:ext cx="2506698" cy="311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0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78287" y="570608"/>
            <a:ext cx="48624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Respond to the site and mark the area with the appropriate color within the expected time frame.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Normal Dig Safe Ticket – 72 hours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Remark Ticket – 24 Hours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Emergency Ticket – As Soon as Practical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DB0274-EFC3-403F-8CDD-6D26A8E6C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45" y="1906566"/>
            <a:ext cx="5346334" cy="207387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Locator Roles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088852-095C-4F56-AF02-A80895599857}"/>
              </a:ext>
            </a:extLst>
          </p:cNvPr>
          <p:cNvCxnSpPr/>
          <p:nvPr/>
        </p:nvCxnSpPr>
        <p:spPr>
          <a:xfrm>
            <a:off x="5665225" y="719091"/>
            <a:ext cx="0" cy="5605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094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29E833-CAF1-4DA7-8DF6-FB910556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52" y="533400"/>
            <a:ext cx="8973291" cy="1104900"/>
          </a:xfrm>
        </p:spPr>
        <p:txBody>
          <a:bodyPr vert="horz" wrap="square" lIns="36000" tIns="0" rIns="36000" bIns="0" rtlCol="0" anchor="t" anchorCtr="0">
            <a:normAutofit/>
          </a:bodyPr>
          <a:lstStyle/>
          <a:p>
            <a:r>
              <a:rPr lang="en-US" b="0" i="0" kern="1200" spc="20" baseline="0" dirty="0">
                <a:latin typeface="Poppins SemiBold" pitchFamily="2" charset="77"/>
                <a:ea typeface="+mj-ea"/>
                <a:cs typeface="Poppins SemiBold" pitchFamily="2" charset="77"/>
              </a:rPr>
              <a:t>Identification and Explanation of Marks</a:t>
            </a:r>
          </a:p>
        </p:txBody>
      </p:sp>
      <p:sp>
        <p:nvSpPr>
          <p:cNvPr id="5" name="Rectangle 4"/>
          <p:cNvSpPr/>
          <p:nvPr/>
        </p:nvSpPr>
        <p:spPr>
          <a:xfrm>
            <a:off x="814174" y="1314790"/>
            <a:ext cx="10099129" cy="4228420"/>
          </a:xfrm>
          <a:prstGeom prst="rect">
            <a:avLst/>
          </a:prstGeom>
        </p:spPr>
        <p:txBody>
          <a:bodyPr vert="horz" lIns="36000" tIns="46800" rIns="91440" bIns="45720" rtlCol="0">
            <a:normAutofit fontScale="92500" lnSpcReduction="20000"/>
          </a:bodyPr>
          <a:lstStyle/>
          <a:p>
            <a:pPr indent="-288000" defTabSz="609448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2000" kern="1000" spc="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448">
              <a:lnSpc>
                <a:spcPct val="120000"/>
              </a:lnSpc>
              <a:spcAft>
                <a:spcPts val="500"/>
              </a:spcAft>
            </a:pPr>
            <a:r>
              <a:rPr lang="en-US" sz="2800" u="sng" kern="1000" spc="40" dirty="0">
                <a:latin typeface="Arial" panose="020B0604020202020204" pitchFamily="34" charset="0"/>
                <a:cs typeface="Arial" panose="020B0604020202020204" pitchFamily="34" charset="0"/>
              </a:rPr>
              <a:t>Size of facility</a:t>
            </a:r>
          </a:p>
          <a:p>
            <a:pPr indent="-288000" defTabSz="609448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kern="1000" spc="40" dirty="0">
                <a:latin typeface="Arial" panose="020B0604020202020204" pitchFamily="34" charset="0"/>
                <a:cs typeface="Arial" panose="020B0604020202020204" pitchFamily="34" charset="0"/>
              </a:rPr>
              <a:t>Size indicated on all facilities 2 inches and over</a:t>
            </a:r>
          </a:p>
          <a:p>
            <a:pPr indent="-288000" defTabSz="609448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2800" kern="1000" spc="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448">
              <a:lnSpc>
                <a:spcPct val="120000"/>
              </a:lnSpc>
              <a:spcAft>
                <a:spcPts val="500"/>
              </a:spcAft>
            </a:pPr>
            <a:r>
              <a:rPr lang="en-US" sz="2800" u="sng" kern="1000" spc="40" dirty="0">
                <a:latin typeface="Arial" panose="020B0604020202020204" pitchFamily="34" charset="0"/>
                <a:cs typeface="Arial" panose="020B0604020202020204" pitchFamily="34" charset="0"/>
              </a:rPr>
              <a:t>Type of facility</a:t>
            </a:r>
          </a:p>
          <a:p>
            <a:pPr indent="-288000" defTabSz="609448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kern="1000" spc="40" dirty="0">
                <a:latin typeface="Arial" panose="020B0604020202020204" pitchFamily="34" charset="0"/>
                <a:cs typeface="Arial" panose="020B0604020202020204" pitchFamily="34" charset="0"/>
              </a:rPr>
              <a:t>CI = Cast Iron Pipe</a:t>
            </a:r>
          </a:p>
          <a:p>
            <a:pPr indent="-288000" defTabSz="609448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kern="1000" spc="40" dirty="0">
                <a:latin typeface="Arial" panose="020B0604020202020204" pitchFamily="34" charset="0"/>
                <a:cs typeface="Arial" panose="020B0604020202020204" pitchFamily="34" charset="0"/>
              </a:rPr>
              <a:t>STL = Steel pipe</a:t>
            </a:r>
          </a:p>
          <a:p>
            <a:pPr indent="-288000" defTabSz="609448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kern="1000" spc="40" dirty="0">
                <a:latin typeface="Arial" panose="020B0604020202020204" pitchFamily="34" charset="0"/>
                <a:cs typeface="Arial" panose="020B0604020202020204" pitchFamily="34" charset="0"/>
              </a:rPr>
              <a:t>PE = Plastic pipe </a:t>
            </a:r>
          </a:p>
          <a:p>
            <a:pPr indent="-288000" defTabSz="609448">
              <a:lnSpc>
                <a:spcPct val="12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kern="1000" spc="40" dirty="0">
                <a:latin typeface="Arial" panose="020B0604020202020204" pitchFamily="34" charset="0"/>
                <a:cs typeface="Arial" panose="020B0604020202020204" pitchFamily="34" charset="0"/>
              </a:rPr>
              <a:t>WI = Wrought iron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/>
              <a:pPr>
                <a:spcAft>
                  <a:spcPts val="600"/>
                </a:spcAft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780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25CF55-C0B4-4274-A6CA-816A9835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5711"/>
            <a:ext cx="4637207" cy="3288510"/>
          </a:xfrm>
        </p:spPr>
        <p:txBody>
          <a:bodyPr/>
          <a:lstStyle/>
          <a:p>
            <a:pPr algn="ctr"/>
            <a:r>
              <a:rPr lang="en-US" sz="4600" dirty="0"/>
              <a:t>Identification and Explanation of Marks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701" y="488059"/>
            <a:ext cx="6780700" cy="498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631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DB5594-B1F9-47FD-9652-A6C3DB344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386" y="2446175"/>
            <a:ext cx="2239239" cy="1104900"/>
          </a:xfrm>
        </p:spPr>
        <p:txBody>
          <a:bodyPr/>
          <a:lstStyle/>
          <a:p>
            <a:r>
              <a:rPr lang="en-US" sz="6000" dirty="0"/>
              <a:t>Main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3218" y="410066"/>
            <a:ext cx="6780700" cy="51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428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262D42-5A9A-480E-B7CC-0568F09DA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0" y="2324100"/>
            <a:ext cx="2174033" cy="1104900"/>
          </a:xfrm>
        </p:spPr>
        <p:txBody>
          <a:bodyPr/>
          <a:lstStyle/>
          <a:p>
            <a:r>
              <a:rPr lang="en-US" sz="4800" dirty="0"/>
              <a:t>Offset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349" y="481293"/>
            <a:ext cx="6780700" cy="503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548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56F8ED-1819-4F0E-AA1B-59A59495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67" y="2446176"/>
            <a:ext cx="2463282" cy="1104900"/>
          </a:xfrm>
        </p:spPr>
        <p:txBody>
          <a:bodyPr/>
          <a:lstStyle/>
          <a:p>
            <a:r>
              <a:rPr lang="en-US" sz="4800" dirty="0"/>
              <a:t>Service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8026" y="841310"/>
            <a:ext cx="6780700" cy="48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0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4" y="1115231"/>
            <a:ext cx="2823623" cy="491150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3103148" y="4086967"/>
            <a:ext cx="1615156" cy="31089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4624" y="3982364"/>
            <a:ext cx="1792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oppins Black" panose="00000A00000000000000" pitchFamily="50" charset="0"/>
                <a:cs typeface="Poppins Black" panose="00000A00000000000000" pitchFamily="50" charset="0"/>
              </a:rPr>
              <a:t>Service Line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77" y="1115232"/>
            <a:ext cx="3470759" cy="4911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6435" y="468900"/>
            <a:ext cx="1009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oppins Black" panose="00000A00000000000000" pitchFamily="50" charset="0"/>
                <a:cs typeface="Poppins Black" panose="00000A00000000000000" pitchFamily="50" charset="0"/>
              </a:rPr>
              <a:t>Hit Gas Service - No Valid Dig Safe Ticket</a:t>
            </a:r>
          </a:p>
        </p:txBody>
      </p:sp>
    </p:spTree>
    <p:extLst>
      <p:ext uri="{BB962C8B-B14F-4D97-AF65-F5344CB8AC3E}">
        <p14:creationId xmlns:p14="http://schemas.microsoft.com/office/powerpoint/2010/main" val="410854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33" y="841715"/>
            <a:ext cx="3815080" cy="5174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0" y="908251"/>
            <a:ext cx="3946651" cy="5041497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3680969" y="1277261"/>
            <a:ext cx="1426464" cy="27432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6483" y="1197638"/>
            <a:ext cx="1604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oppins Black" panose="00000A00000000000000" pitchFamily="50" charset="0"/>
                <a:cs typeface="Poppins Black" panose="00000A00000000000000" pitchFamily="50" charset="0"/>
              </a:rPr>
              <a:t>Regulator Vault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830568" y="5148072"/>
            <a:ext cx="1481328" cy="3108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86068" y="4949577"/>
            <a:ext cx="174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oppins Black" panose="00000A00000000000000" pitchFamily="50" charset="0"/>
                <a:cs typeface="Poppins Black" panose="00000A00000000000000" pitchFamily="50" charset="0"/>
              </a:rPr>
              <a:t>Permanent Markings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308384-E6F2-4932-AF0D-9E67BF2F3B8F}"/>
              </a:ext>
            </a:extLst>
          </p:cNvPr>
          <p:cNvSpPr txBox="1"/>
          <p:nvPr/>
        </p:nvSpPr>
        <p:spPr>
          <a:xfrm>
            <a:off x="2313645" y="183385"/>
            <a:ext cx="6872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oppins Black" panose="00000A00000000000000" pitchFamily="50" charset="0"/>
                <a:cs typeface="Poppins Black" panose="00000A00000000000000" pitchFamily="50" charset="0"/>
              </a:rPr>
              <a:t>Regulator Station Vault</a:t>
            </a:r>
          </a:p>
        </p:txBody>
      </p:sp>
    </p:spTree>
    <p:extLst>
      <p:ext uri="{BB962C8B-B14F-4D97-AF65-F5344CB8AC3E}">
        <p14:creationId xmlns:p14="http://schemas.microsoft.com/office/powerpoint/2010/main" val="557264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50B13CF-1629-5680-8DF6-9AA37CEECD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823533"/>
              </p:ext>
            </p:extLst>
          </p:nvPr>
        </p:nvGraphicFramePr>
        <p:xfrm>
          <a:off x="531813" y="1668463"/>
          <a:ext cx="10099675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54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322" y="423482"/>
            <a:ext cx="7059544" cy="1104900"/>
          </a:xfrm>
        </p:spPr>
        <p:txBody>
          <a:bodyPr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Cross Bore </a:t>
            </a:r>
            <a:endParaRPr lang="en-US" sz="35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2C9BE-EAD1-7D44-9070-0FADF437197C}" type="slidenum">
              <a:rPr lang="en-US" smtClean="0"/>
              <a:t>20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62" y="1638300"/>
            <a:ext cx="6020956" cy="42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285186" y="3326525"/>
            <a:ext cx="457200" cy="1277007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710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E7226D-1534-4C29-98EB-4CFB4AB9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35" y="2294521"/>
            <a:ext cx="3004349" cy="1482858"/>
          </a:xfrm>
        </p:spPr>
        <p:txBody>
          <a:bodyPr/>
          <a:lstStyle/>
          <a:p>
            <a:r>
              <a:rPr lang="en-US" sz="3600" dirty="0"/>
              <a:t>Cross </a:t>
            </a:r>
            <a:r>
              <a:rPr lang="en-US" sz="4000" dirty="0"/>
              <a:t>Bore</a:t>
            </a:r>
            <a:r>
              <a:rPr lang="en-US" sz="3600" dirty="0"/>
              <a:t> Examples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4965" y="933933"/>
            <a:ext cx="6780700" cy="420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567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E7B887-C6B6-4E39-8A70-A16E03F3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358" y="2135992"/>
            <a:ext cx="3211615" cy="1104900"/>
          </a:xfrm>
        </p:spPr>
        <p:txBody>
          <a:bodyPr/>
          <a:lstStyle/>
          <a:p>
            <a:pPr algn="ctr"/>
            <a:r>
              <a:rPr lang="en-US" dirty="0"/>
              <a:t>Gas Main through catch basin. Notify us!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8830" y="456523"/>
            <a:ext cx="5025786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928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A82F98-84F9-44F5-A478-3259B6E0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52" y="443497"/>
            <a:ext cx="10902487" cy="728355"/>
          </a:xfrm>
        </p:spPr>
        <p:txBody>
          <a:bodyPr/>
          <a:lstStyle/>
          <a:p>
            <a:r>
              <a:rPr lang="en-US" sz="3600" dirty="0"/>
              <a:t>A Gas Line is Hit or Ruptured-What do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0284D-AD5F-499B-964C-020447023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88" y="1464957"/>
            <a:ext cx="10099129" cy="4228420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Shut down machinery.</a:t>
            </a:r>
          </a:p>
          <a:p>
            <a:r>
              <a:rPr lang="en-US" dirty="0"/>
              <a:t>Move away from the affected area.</a:t>
            </a:r>
          </a:p>
          <a:p>
            <a:r>
              <a:rPr lang="en-US" dirty="0"/>
              <a:t>Immediately call 911 and the gas company.</a:t>
            </a:r>
          </a:p>
          <a:p>
            <a:r>
              <a:rPr lang="en-US" dirty="0"/>
              <a:t>Do not attempt to repair the damage, stop the flow of gas or do anything that could cause a spark.</a:t>
            </a:r>
          </a:p>
          <a:p>
            <a:r>
              <a:rPr lang="en-US" dirty="0"/>
              <a:t>Keep the general public away from the area.</a:t>
            </a:r>
          </a:p>
          <a:p>
            <a:r>
              <a:rPr lang="en-US" dirty="0"/>
              <a:t>Fire Department in charge of the scene.</a:t>
            </a:r>
          </a:p>
          <a:p>
            <a:r>
              <a:rPr lang="en-US" dirty="0"/>
              <a:t>If gas is escaping inside a building or is entering a building through an opening, knock on the door the notify building occupants. Do not ring the doorbell!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40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4672" y="640080"/>
            <a:ext cx="3282696" cy="525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8956" y="294848"/>
            <a:ext cx="5397589" cy="525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Liberty Utilities - 800-936-7000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EVERSOURCE - 800-592-2000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EGMA - 800-525-8222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National Grid Gas 800-233-5325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911 - Fire Department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1B3AC6-4C0B-4C58-A6DD-6EEC55BE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53" y="1818847"/>
            <a:ext cx="3209624" cy="2221307"/>
          </a:xfrm>
        </p:spPr>
        <p:txBody>
          <a:bodyPr/>
          <a:lstStyle/>
          <a:p>
            <a:pPr algn="ctr"/>
            <a:r>
              <a:rPr lang="en-US" sz="3800" dirty="0"/>
              <a:t>Gas Utility Emergency Telephone Numbers</a:t>
            </a:r>
            <a:br>
              <a:rPr lang="en-US" sz="3800" dirty="0"/>
            </a:br>
            <a:endParaRPr lang="en-US" sz="3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532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2C9BE-EAD1-7D44-9070-0FADF437197C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81201" y="371271"/>
            <a:ext cx="8135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oppins Black" panose="00000A00000000000000" pitchFamily="50" charset="0"/>
                <a:cs typeface="Poppins Black" panose="00000A00000000000000" pitchFamily="50" charset="0"/>
              </a:rPr>
              <a:t>In Conclusion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98108" y="1258886"/>
            <a:ext cx="480163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cs typeface="Poppins Black" panose="00000A00000000000000" pitchFamily="50" charset="0"/>
              </a:rPr>
              <a:t>We are in this together.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0585" y="2537458"/>
            <a:ext cx="3424751" cy="255454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Preparation is key</a:t>
            </a:r>
          </a:p>
          <a:p>
            <a:r>
              <a:rPr lang="en-US" sz="3200" dirty="0"/>
              <a:t>•Premark</a:t>
            </a:r>
          </a:p>
          <a:p>
            <a:r>
              <a:rPr lang="en-US" sz="3200" dirty="0"/>
              <a:t>•Call in a Valid Dig Safe</a:t>
            </a:r>
          </a:p>
          <a:p>
            <a:r>
              <a:rPr lang="en-US" sz="3200" dirty="0"/>
              <a:t>•Hand Dig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9945" y="2454331"/>
            <a:ext cx="3773452" cy="2554545"/>
          </a:xfrm>
          <a:prstGeom prst="rect">
            <a:avLst/>
          </a:prstGeom>
          <a:ln w="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Keep phone numbers handy</a:t>
            </a:r>
          </a:p>
          <a:p>
            <a:r>
              <a:rPr lang="en-US" sz="3200" dirty="0"/>
              <a:t>•Program cell phones</a:t>
            </a:r>
          </a:p>
          <a:p>
            <a:r>
              <a:rPr lang="en-US" sz="3200" dirty="0"/>
              <a:t>•Stickers on all equipment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C246D70-8E5B-417D-BD27-49AC4E7084CB}"/>
              </a:ext>
            </a:extLst>
          </p:cNvPr>
          <p:cNvSpPr/>
          <p:nvPr/>
        </p:nvSpPr>
        <p:spPr>
          <a:xfrm>
            <a:off x="905552" y="2066648"/>
            <a:ext cx="553618" cy="585359"/>
          </a:xfrm>
          <a:prstGeom prst="star5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B064E9-668F-4040-8114-5918F02B0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553" y="2161743"/>
            <a:ext cx="554784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90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2E188-D863-4849-9EA2-27DA69E4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880" y="823900"/>
            <a:ext cx="4051085" cy="2062519"/>
          </a:xfrm>
        </p:spPr>
        <p:txBody>
          <a:bodyPr/>
          <a:lstStyle/>
          <a:p>
            <a:pPr algn="ctr"/>
            <a:r>
              <a:rPr lang="en-US" sz="3800" dirty="0">
                <a:solidFill>
                  <a:schemeClr val="tx1"/>
                </a:solidFill>
              </a:rPr>
              <a:t>Thank you for Digging Safe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698288" y="6324600"/>
            <a:ext cx="493712" cy="365125"/>
          </a:xfrm>
        </p:spPr>
        <p:txBody>
          <a:bodyPr/>
          <a:lstStyle/>
          <a:p>
            <a:fld id="{0AE1315B-CDFF-E848-BF72-295A8B64A5C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1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1BCA-DE9B-4590-A94D-9F4A89D35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834" y="341297"/>
            <a:ext cx="7337748" cy="9470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Service Territory Map</a:t>
            </a:r>
          </a:p>
        </p:txBody>
      </p:sp>
      <p:pic>
        <p:nvPicPr>
          <p:cNvPr id="1026" name="Picture 2" descr="Massachusetts">
            <a:extLst>
              <a:ext uri="{FF2B5EF4-FFF2-40B4-BE49-F238E27FC236}">
                <a16:creationId xmlns:a16="http://schemas.microsoft.com/office/drawing/2014/main" id="{400B6EA2-9052-4117-8D30-37170C7002A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4834" y="1429446"/>
            <a:ext cx="6435725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615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9443" y="510639"/>
            <a:ext cx="7079870" cy="1651246"/>
          </a:xfrm>
        </p:spPr>
        <p:txBody>
          <a:bodyPr anchor="b">
            <a:normAutofit/>
          </a:bodyPr>
          <a:lstStyle/>
          <a:p>
            <a:r>
              <a:rPr lang="en-US" sz="5000" b="1" dirty="0"/>
              <a:t>Basic Properties of Natural Gas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49111" y="6335486"/>
            <a:ext cx="493472" cy="3542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2660650"/>
            <a:ext cx="4819650" cy="35480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 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CE396-0020-4687-A237-3A7EE593F79F}"/>
              </a:ext>
            </a:extLst>
          </p:cNvPr>
          <p:cNvSpPr txBox="1"/>
          <p:nvPr/>
        </p:nvSpPr>
        <p:spPr>
          <a:xfrm>
            <a:off x="6576959" y="2271273"/>
            <a:ext cx="481888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800" dirty="0">
                <a:latin typeface="Poppins" panose="00000500000000000000" pitchFamily="50" charset="0"/>
                <a:cs typeface="Poppins" panose="00000500000000000000" pitchFamily="50" charset="0"/>
              </a:rPr>
              <a:t>Tasteless</a:t>
            </a:r>
          </a:p>
          <a:p>
            <a:endParaRPr lang="en-US" sz="38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800" dirty="0">
                <a:latin typeface="Poppins" panose="00000500000000000000" pitchFamily="50" charset="0"/>
                <a:cs typeface="Poppins" panose="00000500000000000000" pitchFamily="50" charset="0"/>
              </a:rPr>
              <a:t>Colorless</a:t>
            </a:r>
          </a:p>
          <a:p>
            <a:endParaRPr lang="en-US" sz="38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800" dirty="0">
                <a:latin typeface="Poppins" panose="00000500000000000000" pitchFamily="50" charset="0"/>
                <a:cs typeface="Poppins" panose="00000500000000000000" pitchFamily="50" charset="0"/>
              </a:rPr>
              <a:t>Odorless</a:t>
            </a:r>
          </a:p>
        </p:txBody>
      </p:sp>
    </p:spTree>
    <p:extLst>
      <p:ext uri="{BB962C8B-B14F-4D97-AF65-F5344CB8AC3E}">
        <p14:creationId xmlns:p14="http://schemas.microsoft.com/office/powerpoint/2010/main" val="398689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8C4FB22-139D-4E0A-B0DE-C641B454E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53" y="333311"/>
            <a:ext cx="7337748" cy="947057"/>
          </a:xfrm>
        </p:spPr>
        <p:txBody>
          <a:bodyPr/>
          <a:lstStyle/>
          <a:p>
            <a:r>
              <a:rPr lang="en-US" dirty="0"/>
              <a:t>Possible Ignition Sources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44325" y="6456363"/>
            <a:ext cx="447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1727" y="649480"/>
            <a:ext cx="6834956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Static electricity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Ringing the doorbell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Turning light switch on or off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House phone, cell phone, 2-way radios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Lighting any smoking materials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Vehicle engines or equipment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39958" y="6440551"/>
            <a:ext cx="323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74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5272" y="252254"/>
            <a:ext cx="67217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Explosive Limits of Natural Gas</a:t>
            </a:r>
            <a:br>
              <a:rPr lang="en-US" sz="4000" dirty="0"/>
            </a:br>
            <a:endParaRPr lang="en-U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1" y="5029200"/>
            <a:ext cx="7620000" cy="533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% GAS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3800" y="5029200"/>
            <a:ext cx="914400" cy="533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9829801" y="4191001"/>
            <a:ext cx="0" cy="7747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4648200" y="4191001"/>
            <a:ext cx="0" cy="7747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3733800" y="4191001"/>
            <a:ext cx="0" cy="7747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209801" y="4191001"/>
            <a:ext cx="1" cy="7747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9191483" y="3803285"/>
            <a:ext cx="1276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100 % GAS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43401" y="3741042"/>
            <a:ext cx="942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15% GAS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09586" y="3745177"/>
            <a:ext cx="885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5 % GAS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8801" y="3756808"/>
            <a:ext cx="872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0 % GAS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9800" y="2736945"/>
            <a:ext cx="1524000" cy="533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LEL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733800" y="3318638"/>
            <a:ext cx="0" cy="384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733800" y="2366666"/>
            <a:ext cx="0" cy="2241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2209801" y="2366666"/>
            <a:ext cx="1" cy="2241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1842025" y="1911036"/>
            <a:ext cx="609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0 LEL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24560" y="1936736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100 LEL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87612" y="4347527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69099" y="4347526"/>
            <a:ext cx="674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LEAN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24600" y="2012723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Flammable Range</a:t>
            </a:r>
          </a:p>
        </p:txBody>
      </p:sp>
      <p:sp>
        <p:nvSpPr>
          <p:cNvPr id="26" name="Bent Arrow 25"/>
          <p:cNvSpPr/>
          <p:nvPr/>
        </p:nvSpPr>
        <p:spPr bwMode="auto">
          <a:xfrm rot="16200000" flipH="1">
            <a:off x="4083838" y="2521134"/>
            <a:ext cx="2442521" cy="2133600"/>
          </a:xfrm>
          <a:prstGeom prst="bentArrow">
            <a:avLst>
              <a:gd name="adj1" fmla="val 1809"/>
              <a:gd name="adj2" fmla="val 5876"/>
              <a:gd name="adj3" fmla="val 16949"/>
              <a:gd name="adj4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27" name="Slide Number Placeholder 3"/>
          <p:cNvSpPr txBox="1">
            <a:spLocks/>
          </p:cNvSpPr>
          <p:nvPr/>
        </p:nvSpPr>
        <p:spPr>
          <a:xfrm>
            <a:off x="139958" y="6309361"/>
            <a:ext cx="509266" cy="4963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39958" y="6440551"/>
            <a:ext cx="323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</a:p>
        </p:txBody>
      </p:sp>
      <p:sp>
        <p:nvSpPr>
          <p:cNvPr id="29" name="Slide Number Placeholder 3"/>
          <p:cNvSpPr txBox="1">
            <a:spLocks/>
          </p:cNvSpPr>
          <p:nvPr/>
        </p:nvSpPr>
        <p:spPr>
          <a:xfrm>
            <a:off x="292358" y="6208777"/>
            <a:ext cx="323337" cy="4297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3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B85754B-ECF9-4A54-A56F-52D19F46BE06}"/>
              </a:ext>
            </a:extLst>
          </p:cNvPr>
          <p:cNvSpPr txBox="1"/>
          <p:nvPr/>
        </p:nvSpPr>
        <p:spPr>
          <a:xfrm>
            <a:off x="3746377" y="1030503"/>
            <a:ext cx="2563998" cy="463189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rmAutofit/>
          </a:bodyPr>
          <a:lstStyle/>
          <a:p>
            <a:pPr marR="82970">
              <a:lnSpc>
                <a:spcPct val="90000"/>
              </a:lnSpc>
              <a:spcAft>
                <a:spcPts val="600"/>
              </a:spcAft>
            </a:pPr>
            <a:r>
              <a:rPr lang="en-US" sz="1700" b="1" i="0" u="none" strike="noStrike" baseline="0" dirty="0">
                <a:latin typeface="Arial" panose="020B0604020202020204" pitchFamily="34" charset="0"/>
              </a:rPr>
              <a:t>Cast Iron</a:t>
            </a:r>
          </a:p>
          <a:p>
            <a:pPr marR="82970">
              <a:lnSpc>
                <a:spcPct val="90000"/>
              </a:lnSpc>
              <a:spcAft>
                <a:spcPts val="600"/>
              </a:spcAft>
            </a:pPr>
            <a:endParaRPr lang="en-US" sz="2000" b="1" i="0" u="none" strike="noStrike" baseline="0" dirty="0">
              <a:latin typeface="Arial" panose="020B0604020202020204" pitchFamily="34" charset="0"/>
            </a:endParaRPr>
          </a:p>
          <a:p>
            <a:pPr marL="285750" marR="8373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Sizes: 3” – 30” Pipe Diameter</a:t>
            </a:r>
          </a:p>
          <a:p>
            <a:pPr marL="285750" marR="8373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Brittle (subject to cracking)</a:t>
            </a:r>
          </a:p>
          <a:p>
            <a:pPr marL="285750" marR="8297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Bell &amp; spigot joint every 12 feet</a:t>
            </a:r>
          </a:p>
          <a:p>
            <a:pPr marL="285750" marR="8314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Encroachment - Need to call gas company if you uncover cast iron main </a:t>
            </a:r>
          </a:p>
          <a:p>
            <a:pPr marR="83140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83140">
              <a:lnSpc>
                <a:spcPct val="90000"/>
              </a:lnSpc>
              <a:spcAft>
                <a:spcPts val="600"/>
              </a:spcAft>
            </a:pPr>
            <a:endParaRPr lang="en-US" sz="20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83140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83140">
              <a:lnSpc>
                <a:spcPct val="90000"/>
              </a:lnSpc>
              <a:spcAft>
                <a:spcPts val="600"/>
              </a:spcAft>
            </a:pPr>
            <a:endParaRPr lang="en-US" sz="20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83140">
              <a:lnSpc>
                <a:spcPct val="90000"/>
              </a:lnSpc>
              <a:spcAft>
                <a:spcPts val="600"/>
              </a:spcAft>
            </a:pPr>
            <a:endParaRPr lang="en-US" sz="20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162B2C-9F3C-42B0-ADC5-FBC77D82560D}"/>
              </a:ext>
            </a:extLst>
          </p:cNvPr>
          <p:cNvSpPr txBox="1"/>
          <p:nvPr/>
        </p:nvSpPr>
        <p:spPr>
          <a:xfrm>
            <a:off x="6403974" y="1060882"/>
            <a:ext cx="4949825" cy="2125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normAutofit fontScale="70000" lnSpcReduction="20000"/>
          </a:bodyPr>
          <a:lstStyle/>
          <a:p>
            <a:pPr marR="44810"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i="0" u="none" strike="noStrike" baseline="0" dirty="0">
                <a:latin typeface="Arial" panose="020B0604020202020204" pitchFamily="34" charset="0"/>
              </a:rPr>
              <a:t>Steel</a:t>
            </a:r>
          </a:p>
          <a:p>
            <a:pPr marR="44810" algn="ctr">
              <a:lnSpc>
                <a:spcPct val="90000"/>
              </a:lnSpc>
              <a:spcAft>
                <a:spcPts val="600"/>
              </a:spcAft>
            </a:pPr>
            <a:endParaRPr lang="en-US" sz="2400" b="1" i="0" u="none" strike="noStrike" baseline="0" dirty="0">
              <a:latin typeface="Arial" panose="020B0604020202020204" pitchFamily="34" charset="0"/>
            </a:endParaRPr>
          </a:p>
          <a:p>
            <a:pPr marL="285750" marR="4481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latin typeface="Arial" panose="020B0604020202020204" pitchFamily="34" charset="0"/>
              </a:rPr>
              <a:t>Sizes: 3/4” – 16”</a:t>
            </a:r>
          </a:p>
          <a:p>
            <a:pPr marL="285750" marR="402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are or Coated</a:t>
            </a:r>
          </a:p>
          <a:p>
            <a:pPr marL="285750" marR="336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Steal corrodes over time if not protected</a:t>
            </a:r>
          </a:p>
          <a:p>
            <a:pPr marL="285750" marR="3726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If the coating is damaged, do not backfill. </a:t>
            </a:r>
          </a:p>
          <a:p>
            <a:pPr marL="285750" marR="3726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Call the gas company to have the coating repaired</a:t>
            </a:r>
          </a:p>
          <a:p>
            <a:pPr marR="37260">
              <a:lnSpc>
                <a:spcPct val="90000"/>
              </a:lnSpc>
              <a:spcAft>
                <a:spcPts val="600"/>
              </a:spcAft>
            </a:pP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37260">
              <a:lnSpc>
                <a:spcPct val="90000"/>
              </a:lnSpc>
              <a:spcAft>
                <a:spcPts val="600"/>
              </a:spcAft>
            </a:pPr>
            <a:endParaRPr lang="en-US" sz="15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37260">
              <a:lnSpc>
                <a:spcPct val="90000"/>
              </a:lnSpc>
              <a:spcAft>
                <a:spcPts val="600"/>
              </a:spcAft>
            </a:pP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C0E02A-F68B-4BEB-8934-9E587376AAD7}"/>
              </a:ext>
            </a:extLst>
          </p:cNvPr>
          <p:cNvSpPr txBox="1"/>
          <p:nvPr/>
        </p:nvSpPr>
        <p:spPr>
          <a:xfrm>
            <a:off x="6403973" y="3186545"/>
            <a:ext cx="4949825" cy="24506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normAutofit fontScale="9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Plastic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Sizes: ½” – 12”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Not always buried </a:t>
            </a:r>
            <a:r>
              <a:rPr lang="en-US" sz="2000" b="1" i="0" u="none" strike="noStrike" baseline="0" dirty="0">
                <a:latin typeface="Arial" panose="020B0604020202020204" pitchFamily="34" charset="0"/>
              </a:rPr>
              <a:t>in a straight line</a:t>
            </a:r>
          </a:p>
          <a:p>
            <a:pPr marL="285750" marR="16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Buried with tracer wire to locate pipe</a:t>
            </a:r>
          </a:p>
          <a:p>
            <a:pPr marL="285750" marR="46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Static electricity can cause an incident</a:t>
            </a:r>
          </a:p>
          <a:p>
            <a:pPr marL="285750" marR="560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Small diameter plastic can be severed with a shovel</a:t>
            </a:r>
          </a:p>
          <a:p>
            <a:pPr marR="5600">
              <a:lnSpc>
                <a:spcPct val="90000"/>
              </a:lnSpc>
              <a:spcAft>
                <a:spcPts val="600"/>
              </a:spcAft>
            </a:pPr>
            <a:endParaRPr lang="en-US" sz="13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5600">
              <a:lnSpc>
                <a:spcPct val="90000"/>
              </a:lnSpc>
              <a:spcAft>
                <a:spcPts val="600"/>
              </a:spcAft>
            </a:pPr>
            <a:endParaRPr lang="en-US" sz="13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0A86A-0C25-449D-82E7-36CA1D8F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9" y="1660849"/>
            <a:ext cx="3094774" cy="206206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b="1" kern="1200" dirty="0">
                <a:solidFill>
                  <a:srgbClr val="FFFFFF"/>
                </a:solidFill>
                <a:latin typeface="Poppins Black" panose="00000A00000000000000" pitchFamily="50" charset="0"/>
                <a:cs typeface="Poppins Black" panose="00000A00000000000000" pitchFamily="50" charset="0"/>
              </a:rPr>
              <a:t>Pipe Materials in Our System</a:t>
            </a:r>
          </a:p>
        </p:txBody>
      </p:sp>
    </p:spTree>
    <p:extLst>
      <p:ext uri="{BB962C8B-B14F-4D97-AF65-F5344CB8AC3E}">
        <p14:creationId xmlns:p14="http://schemas.microsoft.com/office/powerpoint/2010/main" val="1193679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545" y="387226"/>
            <a:ext cx="7059544" cy="110490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Cast Iron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2C9BE-EAD1-7D44-9070-0FADF437197C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Content Placeholder 3" descr="Bell joint cla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720" y="1954925"/>
            <a:ext cx="3858768" cy="24751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 descr="Bell Joint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981" y="1492126"/>
            <a:ext cx="4442614" cy="34053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3819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182C164-B79C-4C6B-9F3A-34C3AA2D66AC}"/>
              </a:ext>
            </a:extLst>
          </p:cNvPr>
          <p:cNvSpPr/>
          <p:nvPr/>
        </p:nvSpPr>
        <p:spPr>
          <a:xfrm>
            <a:off x="280538" y="1180731"/>
            <a:ext cx="5143718" cy="2157275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Black" panose="00000A00000000000000" pitchFamily="50" charset="0"/>
              <a:cs typeface="Poppins Black" panose="00000A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64608C-1089-4A7A-B3C9-282C3460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9" y="1939780"/>
            <a:ext cx="5312632" cy="873190"/>
          </a:xfrm>
        </p:spPr>
        <p:txBody>
          <a:bodyPr vert="horz" wrap="square" lIns="36000" tIns="0" rIns="3600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US" b="0" i="0" kern="1200" spc="20" baseline="0" dirty="0">
                <a:latin typeface="Poppins SemiBold" pitchFamily="2" charset="77"/>
                <a:ea typeface="+mj-ea"/>
                <a:cs typeface="Poppins SemiBold" pitchFamily="2" charset="77"/>
              </a:rPr>
              <a:t>Cast Iron Encroachment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5782494" y="347096"/>
            <a:ext cx="5860089" cy="4228420"/>
          </a:xfrm>
          <a:prstGeom prst="rect">
            <a:avLst/>
          </a:prstGeom>
        </p:spPr>
        <p:txBody>
          <a:bodyPr vert="horz" lIns="36000" tIns="46800" rIns="91440" bIns="45720" rtlCol="0">
            <a:noAutofit/>
          </a:bodyPr>
          <a:lstStyle/>
          <a:p>
            <a:pPr marL="342900" indent="-288000" defTabSz="609448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kern="1000" spc="40" dirty="0">
                <a:latin typeface="Arial" panose="020B0604020202020204" pitchFamily="34" charset="0"/>
                <a:cs typeface="Arial" panose="020B0604020202020204" pitchFamily="34" charset="0"/>
              </a:rPr>
              <a:t>State law requires gas company to take certain steps when cast iron pipes are “encroached” upon.</a:t>
            </a:r>
          </a:p>
          <a:p>
            <a:pPr indent="-288000" defTabSz="609448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kern="1000" spc="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8000" defTabSz="609448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kern="1000" spc="40" dirty="0">
                <a:latin typeface="Arial" panose="020B0604020202020204" pitchFamily="34" charset="0"/>
                <a:cs typeface="Arial" panose="020B0604020202020204" pitchFamily="34" charset="0"/>
              </a:rPr>
              <a:t>Gas companies try to work with excavators to avoid encroachment, but it is often unavoidable. </a:t>
            </a:r>
          </a:p>
          <a:p>
            <a:pPr marL="342900" indent="-288000" defTabSz="609448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kern="1000" spc="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8000" defTabSz="609448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kern="1000" spc="40" dirty="0">
                <a:latin typeface="Arial" panose="020B0604020202020204" pitchFamily="34" charset="0"/>
                <a:cs typeface="Arial" panose="020B0604020202020204" pitchFamily="34" charset="0"/>
              </a:rPr>
              <a:t>The most important thing is when you expose a cast iron main, call the gas company and they send someone out to inspect it. </a:t>
            </a:r>
          </a:p>
          <a:p>
            <a:pPr marL="342900" indent="-288000" defTabSz="609448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kern="1000" spc="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8000" defTabSz="609448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kern="1000" spc="40" dirty="0">
                <a:latin typeface="Arial" panose="020B0604020202020204" pitchFamily="34" charset="0"/>
                <a:cs typeface="Arial" panose="020B0604020202020204" pitchFamily="34" charset="0"/>
              </a:rPr>
              <a:t>The Gas Company may need to replace sections of main that are encroached upon.</a:t>
            </a:r>
          </a:p>
          <a:p>
            <a:pPr marL="342900" indent="-288000" defTabSz="609448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kern="1000" spc="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8000" defTabSz="609448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kern="1000" spc="40" dirty="0">
                <a:latin typeface="Arial" panose="020B0604020202020204" pitchFamily="34" charset="0"/>
                <a:cs typeface="Arial" panose="020B0604020202020204" pitchFamily="34" charset="0"/>
              </a:rPr>
              <a:t>Types of encroachment: Cross, Undermine &amp; Parallel.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149111" y="6324601"/>
            <a:ext cx="493472" cy="365125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C52C9BE-EAD1-7D44-9070-0FADF437197C}" type="slidenum">
              <a:rPr lang="en-US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66776"/>
      </p:ext>
    </p:extLst>
  </p:cSld>
  <p:clrMapOvr>
    <a:masterClrMapping/>
  </p:clrMapOvr>
</p:sld>
</file>

<file path=ppt/theme/theme1.xml><?xml version="1.0" encoding="utf-8"?>
<a:theme xmlns:a="http://schemas.openxmlformats.org/drawingml/2006/main" name="Liberty 2020">
  <a:themeElements>
    <a:clrScheme name="Liberty 2020">
      <a:dk1>
        <a:srgbClr val="000000"/>
      </a:dk1>
      <a:lt1>
        <a:srgbClr val="FFFFFF"/>
      </a:lt1>
      <a:dk2>
        <a:srgbClr val="757677"/>
      </a:dk2>
      <a:lt2>
        <a:srgbClr val="C9C9C8"/>
      </a:lt2>
      <a:accent1>
        <a:srgbClr val="7C4DFF"/>
      </a:accent1>
      <a:accent2>
        <a:srgbClr val="05CFFF"/>
      </a:accent2>
      <a:accent3>
        <a:srgbClr val="71E023"/>
      </a:accent3>
      <a:accent4>
        <a:srgbClr val="FEDD00"/>
      </a:accent4>
      <a:accent5>
        <a:srgbClr val="FF9100"/>
      </a:accent5>
      <a:accent6>
        <a:srgbClr val="FF38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iberty template V1.0" id="{F06B1A74-5314-FA4C-9933-A4EAC5E0E278}" vid="{76D6C225-55CF-F94E-B730-5C8802B188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757677"/>
    </a:dk2>
    <a:lt2>
      <a:srgbClr val="C9C9C8"/>
    </a:lt2>
    <a:accent1>
      <a:srgbClr val="7C4DFF"/>
    </a:accent1>
    <a:accent2>
      <a:srgbClr val="05CFFF"/>
    </a:accent2>
    <a:accent3>
      <a:srgbClr val="93E858"/>
    </a:accent3>
    <a:accent4>
      <a:srgbClr val="FFEF00"/>
    </a:accent4>
    <a:accent5>
      <a:srgbClr val="FF9100"/>
    </a:accent5>
    <a:accent6>
      <a:srgbClr val="FF3880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824</Words>
  <Application>Microsoft Office PowerPoint</Application>
  <PresentationFormat>Widescreen</PresentationFormat>
  <Paragraphs>185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Calibri</vt:lpstr>
      <vt:lpstr>Lato Light</vt:lpstr>
      <vt:lpstr>Poppins</vt:lpstr>
      <vt:lpstr>Poppins Black</vt:lpstr>
      <vt:lpstr>Poppins ExtraLight</vt:lpstr>
      <vt:lpstr>Poppins Light</vt:lpstr>
      <vt:lpstr>Poppins Medium</vt:lpstr>
      <vt:lpstr>Poppins SemiBold</vt:lpstr>
      <vt:lpstr>Poppins-Light</vt:lpstr>
      <vt:lpstr>Poppins-SemiBold</vt:lpstr>
      <vt:lpstr>System Font Regular</vt:lpstr>
      <vt:lpstr>Times New Roman</vt:lpstr>
      <vt:lpstr>Wingdings</vt:lpstr>
      <vt:lpstr>Liberty 2020</vt:lpstr>
      <vt:lpstr>Damage Prevention – Gas Distribution</vt:lpstr>
      <vt:lpstr> Agenda </vt:lpstr>
      <vt:lpstr>Service Territory Map</vt:lpstr>
      <vt:lpstr>Basic Properties of Natural Gas</vt:lpstr>
      <vt:lpstr>Possible Ignition Sources</vt:lpstr>
      <vt:lpstr>PowerPoint Presentation</vt:lpstr>
      <vt:lpstr>Pipe Materials in Our System</vt:lpstr>
      <vt:lpstr>Cast Iron</vt:lpstr>
      <vt:lpstr>Cast Iron Encroachment</vt:lpstr>
      <vt:lpstr>Bare &amp; Coated Steel</vt:lpstr>
      <vt:lpstr>Plastic</vt:lpstr>
      <vt:lpstr>Locator Roles</vt:lpstr>
      <vt:lpstr>Identification and Explanation of Marks</vt:lpstr>
      <vt:lpstr>Identification and Explanation of Marks</vt:lpstr>
      <vt:lpstr>Main</vt:lpstr>
      <vt:lpstr>Offset</vt:lpstr>
      <vt:lpstr>Service</vt:lpstr>
      <vt:lpstr>PowerPoint Presentation</vt:lpstr>
      <vt:lpstr>PowerPoint Presentation</vt:lpstr>
      <vt:lpstr>Cross Bore </vt:lpstr>
      <vt:lpstr>Cross Bore Examples</vt:lpstr>
      <vt:lpstr>Gas Main through catch basin. Notify us!</vt:lpstr>
      <vt:lpstr>A Gas Line is Hit or Ruptured-What do you do?</vt:lpstr>
      <vt:lpstr>Gas Utility Emergency Telephone Numbers </vt:lpstr>
      <vt:lpstr>PowerPoint Presentation</vt:lpstr>
      <vt:lpstr>Thank you for Digging Safe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Damage Prevention – Gas Distribution</dc:title>
  <dc:creator>Hannah Camara</dc:creator>
  <cp:lastModifiedBy>Hannah Camara</cp:lastModifiedBy>
  <cp:revision>16</cp:revision>
  <dcterms:created xsi:type="dcterms:W3CDTF">2023-01-25T19:54:24Z</dcterms:created>
  <dcterms:modified xsi:type="dcterms:W3CDTF">2024-01-22T17:49:24Z</dcterms:modified>
</cp:coreProperties>
</file>