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4"/>
  </p:sldMasterIdLst>
  <p:notesMasterIdLst>
    <p:notesMasterId r:id="rId34"/>
  </p:notesMasterIdLst>
  <p:sldIdLst>
    <p:sldId id="277" r:id="rId5"/>
    <p:sldId id="278" r:id="rId6"/>
    <p:sldId id="269" r:id="rId7"/>
    <p:sldId id="275" r:id="rId8"/>
    <p:sldId id="347" r:id="rId9"/>
    <p:sldId id="265" r:id="rId10"/>
    <p:sldId id="268" r:id="rId11"/>
    <p:sldId id="271" r:id="rId12"/>
    <p:sldId id="272" r:id="rId13"/>
    <p:sldId id="351" r:id="rId14"/>
    <p:sldId id="361" r:id="rId15"/>
    <p:sldId id="287" r:id="rId16"/>
    <p:sldId id="296" r:id="rId17"/>
    <p:sldId id="350" r:id="rId18"/>
    <p:sldId id="301" r:id="rId19"/>
    <p:sldId id="302" r:id="rId20"/>
    <p:sldId id="359" r:id="rId21"/>
    <p:sldId id="303" r:id="rId22"/>
    <p:sldId id="360" r:id="rId23"/>
    <p:sldId id="289" r:id="rId24"/>
    <p:sldId id="294" r:id="rId25"/>
    <p:sldId id="295" r:id="rId26"/>
    <p:sldId id="312" r:id="rId27"/>
    <p:sldId id="356" r:id="rId28"/>
    <p:sldId id="397" r:id="rId29"/>
    <p:sldId id="398" r:id="rId30"/>
    <p:sldId id="318" r:id="rId31"/>
    <p:sldId id="324" r:id="rId32"/>
    <p:sldId id="33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006666"/>
    <a:srgbClr val="00BC55"/>
    <a:srgbClr val="00C459"/>
    <a:srgbClr val="00D661"/>
    <a:srgbClr val="00E668"/>
    <a:srgbClr val="00DA63"/>
    <a:srgbClr val="FFC5F4"/>
    <a:srgbClr val="FFC9F5"/>
    <a:srgbClr val="FFB7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E3A562-4252-47CC-8A95-BD4EEB74A66E}" type="doc">
      <dgm:prSet loTypeId="urn:microsoft.com/office/officeart/2005/8/layout/vProcess5" loCatId="process" qsTypeId="urn:microsoft.com/office/officeart/2005/8/quickstyle/simple4" qsCatId="simple" csTypeId="urn:microsoft.com/office/officeart/2005/8/colors/colorful2" csCatId="colorful" phldr="1"/>
      <dgm:spPr/>
      <dgm:t>
        <a:bodyPr/>
        <a:lstStyle/>
        <a:p>
          <a:endParaRPr lang="en-US"/>
        </a:p>
      </dgm:t>
    </dgm:pt>
    <dgm:pt modelId="{589F23F0-273D-40A4-8CF9-303A71A13091}">
      <dgm:prSet custT="1"/>
      <dgm:spPr>
        <a:solidFill>
          <a:srgbClr val="FFC000"/>
        </a:solidFill>
      </dgm:spPr>
      <dgm:t>
        <a:bodyPr/>
        <a:lstStyle/>
        <a:p>
          <a:r>
            <a:rPr lang="en-US" sz="2400" dirty="0">
              <a:solidFill>
                <a:srgbClr val="FF0000"/>
              </a:solidFill>
            </a:rPr>
            <a:t>Violations</a:t>
          </a:r>
          <a:r>
            <a:rPr lang="en-US" sz="2400" u="none" dirty="0">
              <a:solidFill>
                <a:srgbClr val="FF0000"/>
              </a:solidFill>
            </a:rPr>
            <a:t> </a:t>
          </a:r>
          <a:r>
            <a:rPr lang="en-US" sz="2400" u="sng" dirty="0">
              <a:solidFill>
                <a:srgbClr val="FF0000"/>
              </a:solidFill>
            </a:rPr>
            <a:t>not</a:t>
          </a:r>
          <a:r>
            <a:rPr lang="en-US" sz="2400" u="none" dirty="0">
              <a:solidFill>
                <a:srgbClr val="FF0000"/>
              </a:solidFill>
            </a:rPr>
            <a:t> </a:t>
          </a:r>
          <a:r>
            <a:rPr lang="en-US" sz="2400" dirty="0">
              <a:solidFill>
                <a:srgbClr val="FF0000"/>
              </a:solidFill>
            </a:rPr>
            <a:t>related to natural gas facilities</a:t>
          </a:r>
          <a:r>
            <a:rPr lang="en-US" sz="2400" dirty="0">
              <a:solidFill>
                <a:srgbClr val="FF0000"/>
              </a:solidFill>
              <a:latin typeface="Trebuchet MS" panose="020B0603020202020204"/>
            </a:rPr>
            <a:t>, e.g., electrical, communications, etc.:</a:t>
          </a:r>
          <a:r>
            <a:rPr lang="en-US" sz="2400" dirty="0">
              <a:solidFill>
                <a:srgbClr val="FF0000"/>
              </a:solidFill>
            </a:rPr>
            <a:t>  </a:t>
          </a:r>
          <a:r>
            <a:rPr lang="en-US" sz="2400" b="1" dirty="0">
              <a:solidFill>
                <a:srgbClr val="FF0000"/>
              </a:solidFill>
            </a:rPr>
            <a:t>$1,000 for first </a:t>
          </a:r>
          <a:r>
            <a:rPr lang="en-US" sz="2400" b="1" dirty="0">
              <a:solidFill>
                <a:srgbClr val="FF0000"/>
              </a:solidFill>
              <a:latin typeface="Trebuchet MS" panose="020B0603020202020204"/>
            </a:rPr>
            <a:t>offense</a:t>
          </a:r>
          <a:r>
            <a:rPr lang="en-US" sz="2400" b="1" dirty="0">
              <a:solidFill>
                <a:srgbClr val="FF0000"/>
              </a:solidFill>
            </a:rPr>
            <a:t>, $5,000 to $10,000 for second </a:t>
          </a:r>
          <a:r>
            <a:rPr lang="en-US" sz="2400" b="1" dirty="0">
              <a:solidFill>
                <a:srgbClr val="FF0000"/>
              </a:solidFill>
              <a:latin typeface="Trebuchet MS" panose="020B0603020202020204"/>
            </a:rPr>
            <a:t>offense</a:t>
          </a:r>
          <a:r>
            <a:rPr lang="en-US" sz="2400" b="1" dirty="0">
              <a:solidFill>
                <a:srgbClr val="FF0000"/>
              </a:solidFill>
            </a:rPr>
            <a:t> within 12 months</a:t>
          </a:r>
          <a:r>
            <a:rPr lang="en-US" sz="2400" b="1" dirty="0">
              <a:solidFill>
                <a:srgbClr val="FF0000"/>
              </a:solidFill>
              <a:latin typeface="Trebuchet MS" panose="020B0603020202020204"/>
            </a:rPr>
            <a:t>.</a:t>
          </a:r>
          <a:endParaRPr lang="en-US" sz="2400" dirty="0">
            <a:solidFill>
              <a:srgbClr val="FF0000"/>
            </a:solidFill>
          </a:endParaRPr>
        </a:p>
      </dgm:t>
    </dgm:pt>
    <dgm:pt modelId="{49DD616E-8A54-41B7-80CF-7D6955845722}" type="parTrans" cxnId="{7D84C204-75EC-4B34-B267-C5AE22121B9B}">
      <dgm:prSet/>
      <dgm:spPr/>
      <dgm:t>
        <a:bodyPr/>
        <a:lstStyle/>
        <a:p>
          <a:endParaRPr lang="en-US"/>
        </a:p>
      </dgm:t>
    </dgm:pt>
    <dgm:pt modelId="{A1D7D9FB-C9C3-4035-867D-CA65CD5FDF51}" type="sibTrans" cxnId="{7D84C204-75EC-4B34-B267-C5AE22121B9B}">
      <dgm:prSet/>
      <dgm:spPr/>
      <dgm:t>
        <a:bodyPr/>
        <a:lstStyle/>
        <a:p>
          <a:endParaRPr lang="en-US"/>
        </a:p>
      </dgm:t>
    </dgm:pt>
    <dgm:pt modelId="{46889E64-9C43-45B8-BB7A-5FDBB34AF489}">
      <dgm:prSet phldr="0" custT="1"/>
      <dgm:spPr>
        <a:solidFill>
          <a:srgbClr val="FFC000"/>
        </a:solidFill>
      </dgm:spPr>
      <dgm:t>
        <a:bodyPr/>
        <a:lstStyle/>
        <a:p>
          <a:r>
            <a:rPr lang="en-US" sz="2000" dirty="0">
              <a:solidFill>
                <a:srgbClr val="FF0000"/>
              </a:solidFill>
            </a:rPr>
            <a:t>Violations related to</a:t>
          </a:r>
          <a:r>
            <a:rPr lang="en-US" sz="2000" i="1" dirty="0">
              <a:solidFill>
                <a:srgbClr val="FF0000"/>
              </a:solidFill>
            </a:rPr>
            <a:t> </a:t>
          </a:r>
          <a:r>
            <a:rPr lang="en-US" sz="2000" b="1" i="0" dirty="0">
              <a:solidFill>
                <a:srgbClr val="FF0000"/>
              </a:solidFill>
            </a:rPr>
            <a:t>natural gas facilities</a:t>
          </a:r>
          <a:r>
            <a:rPr lang="en-US" sz="2000" i="0" dirty="0">
              <a:solidFill>
                <a:srgbClr val="FF0000"/>
              </a:solidFill>
            </a:rPr>
            <a:t>: </a:t>
          </a:r>
          <a:r>
            <a:rPr lang="en-US" sz="2000" b="1" dirty="0">
              <a:solidFill>
                <a:srgbClr val="FF0000"/>
              </a:solidFill>
            </a:rPr>
            <a:t> up to $500,000 for each violation for each day that the violation exists, up to a maximum of $10,000,000 for a related series of violations. </a:t>
          </a:r>
          <a:r>
            <a:rPr lang="en-US" sz="2000" dirty="0">
              <a:solidFill>
                <a:srgbClr val="FF0000"/>
              </a:solidFill>
            </a:rPr>
            <a:t> These dollar amounts shall be doubled if similar violation(s) in the past three years.  </a:t>
          </a:r>
          <a:endParaRPr lang="en-US" sz="2000" dirty="0">
            <a:solidFill>
              <a:srgbClr val="FF0000"/>
            </a:solidFill>
            <a:latin typeface="Trebuchet MS" panose="020B0603020202020204"/>
          </a:endParaRPr>
        </a:p>
      </dgm:t>
    </dgm:pt>
    <dgm:pt modelId="{64E19C51-2FCF-474C-87C9-A27C5CF6F95C}" type="parTrans" cxnId="{6C645E34-BE59-4B08-BD76-6DAA41CBE49B}">
      <dgm:prSet/>
      <dgm:spPr/>
      <dgm:t>
        <a:bodyPr/>
        <a:lstStyle/>
        <a:p>
          <a:endParaRPr lang="en-US"/>
        </a:p>
      </dgm:t>
    </dgm:pt>
    <dgm:pt modelId="{19C836EF-F6F9-458F-ACFD-4A128BF928EC}" type="sibTrans" cxnId="{6C645E34-BE59-4B08-BD76-6DAA41CBE49B}">
      <dgm:prSet/>
      <dgm:spPr>
        <a:solidFill>
          <a:srgbClr val="FF0000">
            <a:alpha val="90000"/>
          </a:srgbClr>
        </a:solidFill>
      </dgm:spPr>
      <dgm:t>
        <a:bodyPr/>
        <a:lstStyle/>
        <a:p>
          <a:endParaRPr lang="en-US"/>
        </a:p>
      </dgm:t>
    </dgm:pt>
    <dgm:pt modelId="{56936E33-43E6-479F-A01C-C45B73806F79}" type="pres">
      <dgm:prSet presAssocID="{6BE3A562-4252-47CC-8A95-BD4EEB74A66E}" presName="outerComposite" presStyleCnt="0">
        <dgm:presLayoutVars>
          <dgm:chMax val="5"/>
          <dgm:dir/>
          <dgm:resizeHandles val="exact"/>
        </dgm:presLayoutVars>
      </dgm:prSet>
      <dgm:spPr/>
    </dgm:pt>
    <dgm:pt modelId="{912E06AF-624D-4A8A-9DFA-7AF523DA160D}" type="pres">
      <dgm:prSet presAssocID="{6BE3A562-4252-47CC-8A95-BD4EEB74A66E}" presName="dummyMaxCanvas" presStyleCnt="0">
        <dgm:presLayoutVars/>
      </dgm:prSet>
      <dgm:spPr/>
    </dgm:pt>
    <dgm:pt modelId="{534BD97F-2D27-4532-B54A-65387564EDC0}" type="pres">
      <dgm:prSet presAssocID="{6BE3A562-4252-47CC-8A95-BD4EEB74A66E}" presName="TwoNodes_1" presStyleLbl="node1" presStyleIdx="0" presStyleCnt="2">
        <dgm:presLayoutVars>
          <dgm:bulletEnabled val="1"/>
        </dgm:presLayoutVars>
      </dgm:prSet>
      <dgm:spPr/>
    </dgm:pt>
    <dgm:pt modelId="{F99713EF-A8A3-42C2-9C78-7C1F58020139}" type="pres">
      <dgm:prSet presAssocID="{6BE3A562-4252-47CC-8A95-BD4EEB74A66E}" presName="TwoNodes_2" presStyleLbl="node1" presStyleIdx="1" presStyleCnt="2" custLinFactNeighborX="-207" custLinFactNeighborY="1379">
        <dgm:presLayoutVars>
          <dgm:bulletEnabled val="1"/>
        </dgm:presLayoutVars>
      </dgm:prSet>
      <dgm:spPr/>
    </dgm:pt>
    <dgm:pt modelId="{830228C2-7D33-4DA3-A081-E79C4B0829ED}" type="pres">
      <dgm:prSet presAssocID="{6BE3A562-4252-47CC-8A95-BD4EEB74A66E}" presName="TwoConn_1-2" presStyleLbl="fgAccFollowNode1" presStyleIdx="0" presStyleCnt="1">
        <dgm:presLayoutVars>
          <dgm:bulletEnabled val="1"/>
        </dgm:presLayoutVars>
      </dgm:prSet>
      <dgm:spPr/>
    </dgm:pt>
    <dgm:pt modelId="{A5AE04B7-FE3F-407D-9B7F-588CD7AE4538}" type="pres">
      <dgm:prSet presAssocID="{6BE3A562-4252-47CC-8A95-BD4EEB74A66E}" presName="TwoNodes_1_text" presStyleLbl="node1" presStyleIdx="1" presStyleCnt="2">
        <dgm:presLayoutVars>
          <dgm:bulletEnabled val="1"/>
        </dgm:presLayoutVars>
      </dgm:prSet>
      <dgm:spPr/>
    </dgm:pt>
    <dgm:pt modelId="{77DDC12E-C808-41D1-8F3C-328F1AB5E4AE}" type="pres">
      <dgm:prSet presAssocID="{6BE3A562-4252-47CC-8A95-BD4EEB74A66E}" presName="TwoNodes_2_text" presStyleLbl="node1" presStyleIdx="1" presStyleCnt="2">
        <dgm:presLayoutVars>
          <dgm:bulletEnabled val="1"/>
        </dgm:presLayoutVars>
      </dgm:prSet>
      <dgm:spPr/>
    </dgm:pt>
  </dgm:ptLst>
  <dgm:cxnLst>
    <dgm:cxn modelId="{7D84C204-75EC-4B34-B267-C5AE22121B9B}" srcId="{6BE3A562-4252-47CC-8A95-BD4EEB74A66E}" destId="{589F23F0-273D-40A4-8CF9-303A71A13091}" srcOrd="1" destOrd="0" parTransId="{49DD616E-8A54-41B7-80CF-7D6955845722}" sibTransId="{A1D7D9FB-C9C3-4035-867D-CA65CD5FDF51}"/>
    <dgm:cxn modelId="{94C7D628-D0F8-40F0-8261-FDD2FC253A6E}" type="presOf" srcId="{46889E64-9C43-45B8-BB7A-5FDBB34AF489}" destId="{A5AE04B7-FE3F-407D-9B7F-588CD7AE4538}" srcOrd="1" destOrd="0" presId="urn:microsoft.com/office/officeart/2005/8/layout/vProcess5"/>
    <dgm:cxn modelId="{DBAEE52C-37D5-48E2-826D-9C2C02B35309}" type="presOf" srcId="{589F23F0-273D-40A4-8CF9-303A71A13091}" destId="{77DDC12E-C808-41D1-8F3C-328F1AB5E4AE}" srcOrd="1" destOrd="0" presId="urn:microsoft.com/office/officeart/2005/8/layout/vProcess5"/>
    <dgm:cxn modelId="{6C645E34-BE59-4B08-BD76-6DAA41CBE49B}" srcId="{6BE3A562-4252-47CC-8A95-BD4EEB74A66E}" destId="{46889E64-9C43-45B8-BB7A-5FDBB34AF489}" srcOrd="0" destOrd="0" parTransId="{64E19C51-2FCF-474C-87C9-A27C5CF6F95C}" sibTransId="{19C836EF-F6F9-458F-ACFD-4A128BF928EC}"/>
    <dgm:cxn modelId="{812C036E-8890-4412-B944-FB97586BF966}" type="presOf" srcId="{6BE3A562-4252-47CC-8A95-BD4EEB74A66E}" destId="{56936E33-43E6-479F-A01C-C45B73806F79}" srcOrd="0" destOrd="0" presId="urn:microsoft.com/office/officeart/2005/8/layout/vProcess5"/>
    <dgm:cxn modelId="{36CD7155-539F-46AB-A56A-7D96F5DE4389}" type="presOf" srcId="{589F23F0-273D-40A4-8CF9-303A71A13091}" destId="{F99713EF-A8A3-42C2-9C78-7C1F58020139}" srcOrd="0" destOrd="0" presId="urn:microsoft.com/office/officeart/2005/8/layout/vProcess5"/>
    <dgm:cxn modelId="{7D4E2AAB-A085-4E90-9683-FDCAAC47A76C}" type="presOf" srcId="{19C836EF-F6F9-458F-ACFD-4A128BF928EC}" destId="{830228C2-7D33-4DA3-A081-E79C4B0829ED}" srcOrd="0" destOrd="0" presId="urn:microsoft.com/office/officeart/2005/8/layout/vProcess5"/>
    <dgm:cxn modelId="{BEC185B8-A8D2-41F9-8BC0-DCDA0B90EC41}" type="presOf" srcId="{46889E64-9C43-45B8-BB7A-5FDBB34AF489}" destId="{534BD97F-2D27-4532-B54A-65387564EDC0}" srcOrd="0" destOrd="0" presId="urn:microsoft.com/office/officeart/2005/8/layout/vProcess5"/>
    <dgm:cxn modelId="{ED105E85-6C68-42C4-9BE0-804318966B23}" type="presParOf" srcId="{56936E33-43E6-479F-A01C-C45B73806F79}" destId="{912E06AF-624D-4A8A-9DFA-7AF523DA160D}" srcOrd="0" destOrd="0" presId="urn:microsoft.com/office/officeart/2005/8/layout/vProcess5"/>
    <dgm:cxn modelId="{38E93908-C677-4D29-A4EC-5B1CA27BCC8B}" type="presParOf" srcId="{56936E33-43E6-479F-A01C-C45B73806F79}" destId="{534BD97F-2D27-4532-B54A-65387564EDC0}" srcOrd="1" destOrd="0" presId="urn:microsoft.com/office/officeart/2005/8/layout/vProcess5"/>
    <dgm:cxn modelId="{FCD2B364-D776-4EC5-ABD9-6E8D53EB8202}" type="presParOf" srcId="{56936E33-43E6-479F-A01C-C45B73806F79}" destId="{F99713EF-A8A3-42C2-9C78-7C1F58020139}" srcOrd="2" destOrd="0" presId="urn:microsoft.com/office/officeart/2005/8/layout/vProcess5"/>
    <dgm:cxn modelId="{A757E8CD-57EA-4D1F-85E3-2AB12D7D9494}" type="presParOf" srcId="{56936E33-43E6-479F-A01C-C45B73806F79}" destId="{830228C2-7D33-4DA3-A081-E79C4B0829ED}" srcOrd="3" destOrd="0" presId="urn:microsoft.com/office/officeart/2005/8/layout/vProcess5"/>
    <dgm:cxn modelId="{139CBDA5-7895-4A17-B7A5-21BEBE1A7153}" type="presParOf" srcId="{56936E33-43E6-479F-A01C-C45B73806F79}" destId="{A5AE04B7-FE3F-407D-9B7F-588CD7AE4538}" srcOrd="4" destOrd="0" presId="urn:microsoft.com/office/officeart/2005/8/layout/vProcess5"/>
    <dgm:cxn modelId="{F8BF870F-E4E2-4BD1-9063-CC1EA7C8286C}" type="presParOf" srcId="{56936E33-43E6-479F-A01C-C45B73806F79}" destId="{77DDC12E-C808-41D1-8F3C-328F1AB5E4AE}"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21DB34-A0AA-43A1-BB85-C6B5DCFF9AE1}"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B6E5E209-4DF9-4E8A-AA95-C31797A2D220}">
      <dgm:prSet phldrT="[Text]"/>
      <dgm:spPr>
        <a:solidFill>
          <a:srgbClr val="FF0000"/>
        </a:solidFill>
      </dgm:spPr>
      <dgm:t>
        <a:bodyPr/>
        <a:lstStyle/>
        <a:p>
          <a:r>
            <a:rPr lang="en-US" b="1" dirty="0"/>
            <a:t>Observe the Site</a:t>
          </a:r>
        </a:p>
      </dgm:t>
    </dgm:pt>
    <dgm:pt modelId="{4044DCC0-E602-4294-8CBA-AA5A8D6B5FF9}" type="parTrans" cxnId="{F9440E74-16F6-40A5-914D-AE1966C3ED22}">
      <dgm:prSet/>
      <dgm:spPr/>
      <dgm:t>
        <a:bodyPr/>
        <a:lstStyle/>
        <a:p>
          <a:endParaRPr lang="en-US"/>
        </a:p>
      </dgm:t>
    </dgm:pt>
    <dgm:pt modelId="{A5CC679C-912B-4254-AF14-803DE51D7C65}" type="sibTrans" cxnId="{F9440E74-16F6-40A5-914D-AE1966C3ED22}">
      <dgm:prSet/>
      <dgm:spPr/>
      <dgm:t>
        <a:bodyPr/>
        <a:lstStyle/>
        <a:p>
          <a:endParaRPr lang="en-US"/>
        </a:p>
      </dgm:t>
    </dgm:pt>
    <dgm:pt modelId="{130155AA-9AC6-43AC-85D2-C000D09D55A6}">
      <dgm:prSet phldrT="[Text]"/>
      <dgm:spPr/>
      <dgm:t>
        <a:bodyPr/>
        <a:lstStyle/>
        <a:p>
          <a:pPr rtl="0"/>
          <a:r>
            <a:rPr lang="en-US" dirty="0">
              <a:solidFill>
                <a:schemeClr val="accent1">
                  <a:lumMod val="75000"/>
                </a:schemeClr>
              </a:solidFill>
              <a:latin typeface="Century Gothic" panose="020B0502020202020204"/>
            </a:rPr>
            <a:t> </a:t>
          </a:r>
          <a:r>
            <a:rPr lang="en-US" dirty="0">
              <a:solidFill>
                <a:schemeClr val="tx1"/>
              </a:solidFill>
            </a:rPr>
            <a:t>Ask yourself these questions:</a:t>
          </a:r>
        </a:p>
      </dgm:t>
    </dgm:pt>
    <dgm:pt modelId="{CCAC647D-0D0F-4521-8315-35DA21D112B9}" type="parTrans" cxnId="{76E4295A-F582-4C2B-ADC5-B3BA9A63AE2A}">
      <dgm:prSet/>
      <dgm:spPr/>
      <dgm:t>
        <a:bodyPr/>
        <a:lstStyle/>
        <a:p>
          <a:endParaRPr lang="en-US"/>
        </a:p>
      </dgm:t>
    </dgm:pt>
    <dgm:pt modelId="{44AEDD2D-36E4-4097-899E-C06BA2B317AB}" type="sibTrans" cxnId="{76E4295A-F582-4C2B-ADC5-B3BA9A63AE2A}">
      <dgm:prSet/>
      <dgm:spPr/>
      <dgm:t>
        <a:bodyPr/>
        <a:lstStyle/>
        <a:p>
          <a:endParaRPr lang="en-US"/>
        </a:p>
      </dgm:t>
    </dgm:pt>
    <dgm:pt modelId="{F7C6FB6D-42A6-47BD-9144-ADC1E40D06E7}">
      <dgm:prSet phldrT="[Text]" custT="1"/>
      <dgm:spPr/>
      <dgm:t>
        <a:bodyPr/>
        <a:lstStyle/>
        <a:p>
          <a:r>
            <a:rPr lang="en-US" sz="2000" dirty="0"/>
            <a:t>Did all the </a:t>
          </a:r>
          <a:r>
            <a:rPr lang="en-US" sz="2000" b="1" dirty="0"/>
            <a:t>notified Utilities respond?</a:t>
          </a:r>
        </a:p>
      </dgm:t>
    </dgm:pt>
    <dgm:pt modelId="{AE39BD2D-3E87-4ABF-8A51-B3A36953990B}" type="parTrans" cxnId="{3DA517FC-330B-49DC-A3C6-48F3535936E1}">
      <dgm:prSet/>
      <dgm:spPr/>
      <dgm:t>
        <a:bodyPr/>
        <a:lstStyle/>
        <a:p>
          <a:endParaRPr lang="en-US"/>
        </a:p>
      </dgm:t>
    </dgm:pt>
    <dgm:pt modelId="{1DB1BF85-C707-4D18-84D0-068D2272FF4F}" type="sibTrans" cxnId="{3DA517FC-330B-49DC-A3C6-48F3535936E1}">
      <dgm:prSet/>
      <dgm:spPr/>
      <dgm:t>
        <a:bodyPr/>
        <a:lstStyle/>
        <a:p>
          <a:endParaRPr lang="en-US"/>
        </a:p>
      </dgm:t>
    </dgm:pt>
    <dgm:pt modelId="{70CC6633-6814-4888-AEC3-7274C7A10645}">
      <dgm:prSet phldrT="[Text]"/>
      <dgm:spPr>
        <a:solidFill>
          <a:srgbClr val="FF0000"/>
        </a:solidFill>
      </dgm:spPr>
      <dgm:t>
        <a:bodyPr/>
        <a:lstStyle/>
        <a:p>
          <a:r>
            <a:rPr lang="en-US" b="1" dirty="0"/>
            <a:t>Respect the Marks</a:t>
          </a:r>
        </a:p>
      </dgm:t>
    </dgm:pt>
    <dgm:pt modelId="{E0D0C270-3D94-47D2-8D9B-2856CA05BA7D}" type="parTrans" cxnId="{096D09AD-46E7-4485-86F6-5B3E3E0159F3}">
      <dgm:prSet/>
      <dgm:spPr/>
      <dgm:t>
        <a:bodyPr/>
        <a:lstStyle/>
        <a:p>
          <a:endParaRPr lang="en-US"/>
        </a:p>
      </dgm:t>
    </dgm:pt>
    <dgm:pt modelId="{B1976CFC-B1A1-4DCC-AE53-E950332A586A}" type="sibTrans" cxnId="{096D09AD-46E7-4485-86F6-5B3E3E0159F3}">
      <dgm:prSet/>
      <dgm:spPr/>
      <dgm:t>
        <a:bodyPr/>
        <a:lstStyle/>
        <a:p>
          <a:endParaRPr lang="en-US"/>
        </a:p>
      </dgm:t>
    </dgm:pt>
    <dgm:pt modelId="{31D8013C-1072-477D-AFC5-483DBF1D51EC}">
      <dgm:prSet phldrT="[Text]"/>
      <dgm:spPr/>
      <dgm:t>
        <a:bodyPr/>
        <a:lstStyle/>
        <a:p>
          <a:pPr rtl="0"/>
          <a:r>
            <a:rPr lang="en-US" dirty="0">
              <a:solidFill>
                <a:schemeClr val="accent1">
                  <a:lumMod val="75000"/>
                </a:schemeClr>
              </a:solidFill>
              <a:latin typeface="Century Gothic" panose="020B0502020202020204"/>
            </a:rPr>
            <a:t> </a:t>
          </a:r>
          <a:r>
            <a:rPr lang="en-US" dirty="0">
              <a:solidFill>
                <a:schemeClr val="tx1"/>
              </a:solidFill>
            </a:rPr>
            <a:t>&amp; the Tolerance/Safety Zone</a:t>
          </a:r>
        </a:p>
      </dgm:t>
    </dgm:pt>
    <dgm:pt modelId="{B77B87B5-8B6E-440A-9A3D-E89AF254025A}" type="parTrans" cxnId="{38203DDA-9EB3-4E77-850D-6A6C444DAA7A}">
      <dgm:prSet/>
      <dgm:spPr/>
      <dgm:t>
        <a:bodyPr/>
        <a:lstStyle/>
        <a:p>
          <a:endParaRPr lang="en-US"/>
        </a:p>
      </dgm:t>
    </dgm:pt>
    <dgm:pt modelId="{1646D478-03B3-43B6-BCE9-CD71FD52E4F4}" type="sibTrans" cxnId="{38203DDA-9EB3-4E77-850D-6A6C444DAA7A}">
      <dgm:prSet/>
      <dgm:spPr/>
      <dgm:t>
        <a:bodyPr/>
        <a:lstStyle/>
        <a:p>
          <a:endParaRPr lang="en-US"/>
        </a:p>
      </dgm:t>
    </dgm:pt>
    <dgm:pt modelId="{9E5264B0-21BF-4ACB-8AE7-B9C79AC70A11}">
      <dgm:prSet phldrT="[Text]"/>
      <dgm:spPr>
        <a:solidFill>
          <a:srgbClr val="FF0000"/>
        </a:solidFill>
      </dgm:spPr>
      <dgm:t>
        <a:bodyPr/>
        <a:lstStyle/>
        <a:p>
          <a:r>
            <a:rPr lang="en-US" b="1" dirty="0"/>
            <a:t>Tickets Expiration</a:t>
          </a:r>
        </a:p>
      </dgm:t>
    </dgm:pt>
    <dgm:pt modelId="{6BB1713B-0BC8-4AF6-B935-63FAD1895FC5}" type="parTrans" cxnId="{AB6C1315-423F-47BA-8AF0-B849F905A94A}">
      <dgm:prSet/>
      <dgm:spPr/>
      <dgm:t>
        <a:bodyPr/>
        <a:lstStyle/>
        <a:p>
          <a:endParaRPr lang="en-US"/>
        </a:p>
      </dgm:t>
    </dgm:pt>
    <dgm:pt modelId="{FC3CE9FA-CFA4-4681-A17A-03FB2030B082}" type="sibTrans" cxnId="{AB6C1315-423F-47BA-8AF0-B849F905A94A}">
      <dgm:prSet/>
      <dgm:spPr/>
      <dgm:t>
        <a:bodyPr/>
        <a:lstStyle/>
        <a:p>
          <a:endParaRPr lang="en-US"/>
        </a:p>
      </dgm:t>
    </dgm:pt>
    <dgm:pt modelId="{0286D938-61C3-4800-A27E-E35DAAFA5307}">
      <dgm:prSet phldrT="[Text]"/>
      <dgm:spPr/>
      <dgm:t>
        <a:bodyPr/>
        <a:lstStyle/>
        <a:p>
          <a:pPr rtl="0"/>
          <a:r>
            <a:rPr lang="en-US" dirty="0">
              <a:solidFill>
                <a:schemeClr val="accent1">
                  <a:lumMod val="75000"/>
                </a:schemeClr>
              </a:solidFill>
              <a:latin typeface="Century Gothic" panose="020B0502020202020204"/>
            </a:rPr>
            <a:t> </a:t>
          </a:r>
          <a:r>
            <a:rPr lang="en-US" dirty="0">
              <a:solidFill>
                <a:schemeClr val="tx1"/>
              </a:solidFill>
            </a:rPr>
            <a:t>A new ticket must be requested if:</a:t>
          </a:r>
        </a:p>
      </dgm:t>
    </dgm:pt>
    <dgm:pt modelId="{E17A5916-5447-43AD-9582-7FF69CEB5749}" type="parTrans" cxnId="{C99BE8E7-DDA0-44C2-BB77-50EF76CF3942}">
      <dgm:prSet/>
      <dgm:spPr/>
      <dgm:t>
        <a:bodyPr/>
        <a:lstStyle/>
        <a:p>
          <a:endParaRPr lang="en-US"/>
        </a:p>
      </dgm:t>
    </dgm:pt>
    <dgm:pt modelId="{56FC926D-3392-443D-8589-4C2668EB7B6B}" type="sibTrans" cxnId="{C99BE8E7-DDA0-44C2-BB77-50EF76CF3942}">
      <dgm:prSet/>
      <dgm:spPr/>
      <dgm:t>
        <a:bodyPr/>
        <a:lstStyle/>
        <a:p>
          <a:endParaRPr lang="en-US"/>
        </a:p>
      </dgm:t>
    </dgm:pt>
    <dgm:pt modelId="{078EF675-B09D-49B1-B8AA-1F15BE14F3AC}">
      <dgm:prSet phldrT="[Text]" custT="1"/>
      <dgm:spPr/>
      <dgm:t>
        <a:bodyPr/>
        <a:lstStyle/>
        <a:p>
          <a:r>
            <a:rPr lang="en-US" sz="2000" i="0" dirty="0"/>
            <a:t>The job is </a:t>
          </a:r>
          <a:r>
            <a:rPr lang="en-US" sz="2000" b="1" i="0" dirty="0"/>
            <a:t>ongoing for more than 30 days</a:t>
          </a:r>
          <a:r>
            <a:rPr lang="en-US" sz="2000" i="0" dirty="0"/>
            <a:t>.</a:t>
          </a:r>
          <a:endParaRPr lang="en-US" sz="2000" dirty="0"/>
        </a:p>
      </dgm:t>
    </dgm:pt>
    <dgm:pt modelId="{C0A40DEF-E04D-4102-9323-034242935962}" type="parTrans" cxnId="{84BA0296-5EB5-42F5-B914-9B27BB4429F5}">
      <dgm:prSet/>
      <dgm:spPr/>
      <dgm:t>
        <a:bodyPr/>
        <a:lstStyle/>
        <a:p>
          <a:endParaRPr lang="en-US"/>
        </a:p>
      </dgm:t>
    </dgm:pt>
    <dgm:pt modelId="{8ACA39E0-8B5E-4D83-B93C-C9EF1E3F5642}" type="sibTrans" cxnId="{84BA0296-5EB5-42F5-B914-9B27BB4429F5}">
      <dgm:prSet/>
      <dgm:spPr/>
      <dgm:t>
        <a:bodyPr/>
        <a:lstStyle/>
        <a:p>
          <a:endParaRPr lang="en-US"/>
        </a:p>
      </dgm:t>
    </dgm:pt>
    <dgm:pt modelId="{E0BB3D73-5CB9-4C1A-9716-0A99B619F697}">
      <dgm:prSet phldrT="[Text]" custT="1"/>
      <dgm:spPr/>
      <dgm:t>
        <a:bodyPr/>
        <a:lstStyle/>
        <a:p>
          <a:r>
            <a:rPr lang="en-US" sz="2000" i="0" dirty="0"/>
            <a:t>The </a:t>
          </a:r>
          <a:r>
            <a:rPr lang="en-US" sz="2000" b="1" i="0" dirty="0"/>
            <a:t>scope of work or excavation location has changed</a:t>
          </a:r>
          <a:r>
            <a:rPr lang="en-US" sz="2000" i="0" dirty="0"/>
            <a:t>.</a:t>
          </a:r>
          <a:endParaRPr lang="en-US" sz="2000" dirty="0"/>
        </a:p>
      </dgm:t>
    </dgm:pt>
    <dgm:pt modelId="{E10589C9-DF00-4D46-9104-1F294EAB9046}" type="parTrans" cxnId="{26D21D13-0D7F-4A48-93F6-607110553719}">
      <dgm:prSet/>
      <dgm:spPr/>
      <dgm:t>
        <a:bodyPr/>
        <a:lstStyle/>
        <a:p>
          <a:endParaRPr lang="en-US"/>
        </a:p>
      </dgm:t>
    </dgm:pt>
    <dgm:pt modelId="{CF88A280-8D14-4106-B336-97442F3D5173}" type="sibTrans" cxnId="{26D21D13-0D7F-4A48-93F6-607110553719}">
      <dgm:prSet/>
      <dgm:spPr/>
      <dgm:t>
        <a:bodyPr/>
        <a:lstStyle/>
        <a:p>
          <a:endParaRPr lang="en-US"/>
        </a:p>
      </dgm:t>
    </dgm:pt>
    <dgm:pt modelId="{CAAC2179-5827-4D93-8F4D-6A09E6389B30}">
      <dgm:prSet custT="1"/>
      <dgm:spPr/>
      <dgm:t>
        <a:bodyPr/>
        <a:lstStyle/>
        <a:p>
          <a:r>
            <a:rPr lang="en-US" sz="2000" dirty="0"/>
            <a:t>Excavators </a:t>
          </a:r>
          <a:r>
            <a:rPr lang="en-US" sz="2000" b="1" dirty="0"/>
            <a:t>must refresh the original marks </a:t>
          </a:r>
          <a:r>
            <a:rPr lang="en-US" sz="2000" dirty="0"/>
            <a:t>with the same color. Otherwise </a:t>
          </a:r>
          <a:r>
            <a:rPr lang="en-US" sz="2000" b="1" dirty="0"/>
            <a:t>call Utility or Dig Safe 811 to request re-marks</a:t>
          </a:r>
          <a:r>
            <a:rPr lang="en-US" sz="2000" dirty="0"/>
            <a:t>.</a:t>
          </a:r>
        </a:p>
      </dgm:t>
    </dgm:pt>
    <dgm:pt modelId="{9D09C871-393A-4D09-8942-7C939C4021CD}" type="parTrans" cxnId="{6C55FBE3-58D0-4296-AF3F-2E2BC558056B}">
      <dgm:prSet/>
      <dgm:spPr/>
      <dgm:t>
        <a:bodyPr/>
        <a:lstStyle/>
        <a:p>
          <a:endParaRPr lang="en-US"/>
        </a:p>
      </dgm:t>
    </dgm:pt>
    <dgm:pt modelId="{9FE44EF1-E56D-4183-8AB2-3F9A11DB8EC9}" type="sibTrans" cxnId="{6C55FBE3-58D0-4296-AF3F-2E2BC558056B}">
      <dgm:prSet/>
      <dgm:spPr/>
      <dgm:t>
        <a:bodyPr/>
        <a:lstStyle/>
        <a:p>
          <a:endParaRPr lang="en-US"/>
        </a:p>
      </dgm:t>
    </dgm:pt>
    <dgm:pt modelId="{8F23E79E-3793-4120-BB53-60D243B71E6A}">
      <dgm:prSet phldrT="[Text]" custT="1"/>
      <dgm:spPr/>
      <dgm:t>
        <a:bodyPr/>
        <a:lstStyle/>
        <a:p>
          <a:pPr rtl="0"/>
          <a:r>
            <a:rPr lang="en-US" sz="2000" b="1" dirty="0">
              <a:latin typeface="Century Gothic" panose="020B0502020202020204"/>
            </a:rPr>
            <a:t>No mechanical</a:t>
          </a:r>
          <a:r>
            <a:rPr lang="en-US" sz="2000" b="1" dirty="0"/>
            <a:t> means </a:t>
          </a:r>
          <a:r>
            <a:rPr lang="en-US" sz="2000" dirty="0"/>
            <a:t>within the tolerance zone.</a:t>
          </a:r>
          <a:endParaRPr lang="en-US" sz="1400" dirty="0"/>
        </a:p>
      </dgm:t>
    </dgm:pt>
    <dgm:pt modelId="{C4DF0682-77EC-4156-BC7D-650A257F7706}" type="parTrans" cxnId="{B1EAD38A-D143-44A8-90D1-0796C8EE6437}">
      <dgm:prSet/>
      <dgm:spPr/>
      <dgm:t>
        <a:bodyPr/>
        <a:lstStyle/>
        <a:p>
          <a:endParaRPr lang="en-US"/>
        </a:p>
      </dgm:t>
    </dgm:pt>
    <dgm:pt modelId="{B514298B-26C0-424D-8A7B-7D5AD16C2B04}" type="sibTrans" cxnId="{B1EAD38A-D143-44A8-90D1-0796C8EE6437}">
      <dgm:prSet/>
      <dgm:spPr/>
      <dgm:t>
        <a:bodyPr/>
        <a:lstStyle/>
        <a:p>
          <a:endParaRPr lang="en-US"/>
        </a:p>
      </dgm:t>
    </dgm:pt>
    <dgm:pt modelId="{BC7F1F05-0E92-41B4-8BF7-598ECC98BCE1}">
      <dgm:prSet phldrT="[Text]" custT="1"/>
      <dgm:spPr/>
      <dgm:t>
        <a:bodyPr/>
        <a:lstStyle/>
        <a:p>
          <a:r>
            <a:rPr lang="en-US" sz="2000" dirty="0"/>
            <a:t>Do you suspect any potential </a:t>
          </a:r>
          <a:r>
            <a:rPr lang="en-US" sz="2000" b="1" dirty="0"/>
            <a:t>mis-marked or unmarked utilities</a:t>
          </a:r>
          <a:r>
            <a:rPr lang="en-US" sz="2000" b="1" dirty="0">
              <a:latin typeface="Century Gothic" panose="020B0502020202020204"/>
            </a:rPr>
            <a:t>?</a:t>
          </a:r>
          <a:endParaRPr lang="en-US" sz="2000" b="1" dirty="0"/>
        </a:p>
      </dgm:t>
    </dgm:pt>
    <dgm:pt modelId="{340E57EA-4987-4B7B-889E-9DBFAF6B5BA4}" type="parTrans" cxnId="{B5FC2C27-712B-4353-BC0E-5966CC8AD72B}">
      <dgm:prSet/>
      <dgm:spPr/>
      <dgm:t>
        <a:bodyPr/>
        <a:lstStyle/>
        <a:p>
          <a:endParaRPr lang="en-US"/>
        </a:p>
      </dgm:t>
    </dgm:pt>
    <dgm:pt modelId="{A04F5F5C-F59F-458A-8E84-EFD251038B52}" type="sibTrans" cxnId="{B5FC2C27-712B-4353-BC0E-5966CC8AD72B}">
      <dgm:prSet/>
      <dgm:spPr/>
      <dgm:t>
        <a:bodyPr/>
        <a:lstStyle/>
        <a:p>
          <a:endParaRPr lang="en-US"/>
        </a:p>
      </dgm:t>
    </dgm:pt>
    <dgm:pt modelId="{9DC560A4-CF73-4878-A8BA-64740C4D3A94}">
      <dgm:prSet custT="1"/>
      <dgm:spPr/>
      <dgm:t>
        <a:bodyPr/>
        <a:lstStyle/>
        <a:p>
          <a:pPr rtl="0"/>
          <a:r>
            <a:rPr lang="en-US" sz="2000" dirty="0">
              <a:latin typeface="Century Gothic" panose="020B0502020202020204"/>
            </a:rPr>
            <a:t>If you call for remark, you must </a:t>
          </a:r>
          <a:r>
            <a:rPr lang="en-US" sz="2000" b="1" dirty="0">
              <a:latin typeface="Century Gothic" panose="020B0502020202020204"/>
            </a:rPr>
            <a:t>suspend work in the area of remark for 24 business hours</a:t>
          </a:r>
          <a:r>
            <a:rPr lang="en-US" sz="2000" dirty="0">
              <a:latin typeface="Century Gothic" panose="020B0502020202020204"/>
            </a:rPr>
            <a:t> (time allowed for remarking).</a:t>
          </a:r>
          <a:endParaRPr lang="en-US" sz="2000" dirty="0"/>
        </a:p>
      </dgm:t>
    </dgm:pt>
    <dgm:pt modelId="{CD08899A-EE2F-4AB8-8794-B8EAD90B1E02}" type="parTrans" cxnId="{285F90E8-301F-490C-9EBD-7D4CC19DE430}">
      <dgm:prSet/>
      <dgm:spPr/>
      <dgm:t>
        <a:bodyPr/>
        <a:lstStyle/>
        <a:p>
          <a:endParaRPr lang="en-US"/>
        </a:p>
      </dgm:t>
    </dgm:pt>
    <dgm:pt modelId="{A64943BE-170B-4689-956F-BEE1686550C6}" type="sibTrans" cxnId="{285F90E8-301F-490C-9EBD-7D4CC19DE430}">
      <dgm:prSet/>
      <dgm:spPr/>
      <dgm:t>
        <a:bodyPr/>
        <a:lstStyle/>
        <a:p>
          <a:endParaRPr lang="en-US"/>
        </a:p>
      </dgm:t>
    </dgm:pt>
    <dgm:pt modelId="{94AF8C55-5F69-4B56-9102-17B5297D0060}">
      <dgm:prSet phldrT="[Text]" custT="1"/>
      <dgm:spPr/>
      <dgm:t>
        <a:bodyPr/>
        <a:lstStyle/>
        <a:p>
          <a:r>
            <a:rPr lang="en-US" sz="2000" dirty="0"/>
            <a:t>Did you </a:t>
          </a:r>
          <a:r>
            <a:rPr lang="en-US" sz="2000" b="1" dirty="0"/>
            <a:t>take a BEFORE picture </a:t>
          </a:r>
          <a:r>
            <a:rPr lang="en-US" sz="2000" dirty="0"/>
            <a:t>of the area with all markings visible?</a:t>
          </a:r>
        </a:p>
      </dgm:t>
    </dgm:pt>
    <dgm:pt modelId="{B2C2A0A0-D4CC-424D-B954-42845A51BA7E}" type="parTrans" cxnId="{44B534A8-6E36-462A-863A-C5243B1F65BB}">
      <dgm:prSet/>
      <dgm:spPr/>
      <dgm:t>
        <a:bodyPr/>
        <a:lstStyle/>
        <a:p>
          <a:endParaRPr lang="en-US"/>
        </a:p>
      </dgm:t>
    </dgm:pt>
    <dgm:pt modelId="{B4D135E6-A2B4-47ED-91B8-C9D2CF9F8F72}" type="sibTrans" cxnId="{44B534A8-6E36-462A-863A-C5243B1F65BB}">
      <dgm:prSet/>
      <dgm:spPr/>
      <dgm:t>
        <a:bodyPr/>
        <a:lstStyle/>
        <a:p>
          <a:endParaRPr lang="en-US"/>
        </a:p>
      </dgm:t>
    </dgm:pt>
    <dgm:pt modelId="{7BCB2DBF-E411-4CD9-81B4-8E8C74369B01}">
      <dgm:prSet custT="1"/>
      <dgm:spPr/>
      <dgm:t>
        <a:bodyPr/>
        <a:lstStyle/>
        <a:p>
          <a:pPr rtl="0"/>
          <a:endParaRPr lang="en-US" sz="2000" dirty="0">
            <a:latin typeface="Century Gothic" panose="020B0502020202020204"/>
          </a:endParaRPr>
        </a:p>
      </dgm:t>
    </dgm:pt>
    <dgm:pt modelId="{2390BE5F-D22C-46F8-9B08-7C980AFD981C}" type="parTrans" cxnId="{3CCA6BD3-7838-4F58-8C77-948C82E0DAAA}">
      <dgm:prSet/>
      <dgm:spPr/>
      <dgm:t>
        <a:bodyPr/>
        <a:lstStyle/>
        <a:p>
          <a:endParaRPr lang="en-US"/>
        </a:p>
      </dgm:t>
    </dgm:pt>
    <dgm:pt modelId="{2D456EF9-A5F4-43D5-9276-DB6CDBBF969A}" type="sibTrans" cxnId="{3CCA6BD3-7838-4F58-8C77-948C82E0DAAA}">
      <dgm:prSet/>
      <dgm:spPr/>
      <dgm:t>
        <a:bodyPr/>
        <a:lstStyle/>
        <a:p>
          <a:endParaRPr lang="en-US"/>
        </a:p>
      </dgm:t>
    </dgm:pt>
    <dgm:pt modelId="{5F3E22FA-78A6-4417-8B34-ED6188E7C59D}">
      <dgm:prSet custT="1"/>
      <dgm:spPr/>
      <dgm:t>
        <a:bodyPr/>
        <a:lstStyle/>
        <a:p>
          <a:pPr rtl="0"/>
          <a:r>
            <a:rPr lang="en-US" sz="2000" dirty="0"/>
            <a:t>.</a:t>
          </a:r>
        </a:p>
      </dgm:t>
    </dgm:pt>
    <dgm:pt modelId="{0EFBCBF6-E4DF-47EE-810E-94CB9AC20AFA}" type="parTrans" cxnId="{38C70EB6-BFEF-43DD-8E2F-D8798FE969BC}">
      <dgm:prSet/>
      <dgm:spPr/>
      <dgm:t>
        <a:bodyPr/>
        <a:lstStyle/>
        <a:p>
          <a:endParaRPr lang="en-US"/>
        </a:p>
      </dgm:t>
    </dgm:pt>
    <dgm:pt modelId="{EDA59459-D35C-464E-B079-AEB72A449048}" type="sibTrans" cxnId="{38C70EB6-BFEF-43DD-8E2F-D8798FE969BC}">
      <dgm:prSet/>
      <dgm:spPr/>
      <dgm:t>
        <a:bodyPr/>
        <a:lstStyle/>
        <a:p>
          <a:endParaRPr lang="en-US"/>
        </a:p>
      </dgm:t>
    </dgm:pt>
    <dgm:pt modelId="{B3644BED-404F-4F0D-ABF1-944E7263869F}">
      <dgm:prSet phldrT="[Text]" custT="1"/>
      <dgm:spPr/>
      <dgm:t>
        <a:bodyPr/>
        <a:lstStyle/>
        <a:p>
          <a:endParaRPr lang="en-US" sz="2000" dirty="0"/>
        </a:p>
      </dgm:t>
    </dgm:pt>
    <dgm:pt modelId="{0736EC7C-D642-43D9-9CE0-B3CCF5A1A5BA}" type="parTrans" cxnId="{43E0A66B-DDF0-477F-BE1F-61F4B14D5927}">
      <dgm:prSet/>
      <dgm:spPr/>
      <dgm:t>
        <a:bodyPr/>
        <a:lstStyle/>
        <a:p>
          <a:endParaRPr lang="en-US"/>
        </a:p>
      </dgm:t>
    </dgm:pt>
    <dgm:pt modelId="{AC4DA83B-04AA-44C8-B98D-790035F72921}" type="sibTrans" cxnId="{43E0A66B-DDF0-477F-BE1F-61F4B14D5927}">
      <dgm:prSet/>
      <dgm:spPr/>
      <dgm:t>
        <a:bodyPr/>
        <a:lstStyle/>
        <a:p>
          <a:endParaRPr lang="en-US"/>
        </a:p>
      </dgm:t>
    </dgm:pt>
    <dgm:pt modelId="{FC7BF266-228A-4378-8700-8BA6C3235C42}" type="pres">
      <dgm:prSet presAssocID="{C421DB34-A0AA-43A1-BB85-C6B5DCFF9AE1}" presName="Name0" presStyleCnt="0">
        <dgm:presLayoutVars>
          <dgm:chMax/>
          <dgm:chPref val="3"/>
          <dgm:dir/>
          <dgm:animOne val="branch"/>
          <dgm:animLvl val="lvl"/>
        </dgm:presLayoutVars>
      </dgm:prSet>
      <dgm:spPr/>
    </dgm:pt>
    <dgm:pt modelId="{F925D1D2-B5B9-4CA6-93AB-97FE41AC40B1}" type="pres">
      <dgm:prSet presAssocID="{B6E5E209-4DF9-4E8A-AA95-C31797A2D220}" presName="composite" presStyleCnt="0"/>
      <dgm:spPr/>
    </dgm:pt>
    <dgm:pt modelId="{AD45FBD5-0F35-44A7-8478-D015D9C5F622}" type="pres">
      <dgm:prSet presAssocID="{B6E5E209-4DF9-4E8A-AA95-C31797A2D220}" presName="FirstChild" presStyleLbl="revTx" presStyleIdx="0" presStyleCnt="6">
        <dgm:presLayoutVars>
          <dgm:chMax val="0"/>
          <dgm:chPref val="0"/>
          <dgm:bulletEnabled val="1"/>
        </dgm:presLayoutVars>
      </dgm:prSet>
      <dgm:spPr/>
    </dgm:pt>
    <dgm:pt modelId="{27A45BEA-BF08-462B-BBCF-E23FE50D1C4E}" type="pres">
      <dgm:prSet presAssocID="{B6E5E209-4DF9-4E8A-AA95-C31797A2D220}" presName="Parent" presStyleLbl="alignNode1" presStyleIdx="0" presStyleCnt="3">
        <dgm:presLayoutVars>
          <dgm:chMax val="3"/>
          <dgm:chPref val="3"/>
          <dgm:bulletEnabled val="1"/>
        </dgm:presLayoutVars>
      </dgm:prSet>
      <dgm:spPr/>
    </dgm:pt>
    <dgm:pt modelId="{07C8A5AD-DF75-4822-9541-542C3AA46E5E}" type="pres">
      <dgm:prSet presAssocID="{B6E5E209-4DF9-4E8A-AA95-C31797A2D220}" presName="Accent" presStyleLbl="parChTrans1D1" presStyleIdx="0" presStyleCnt="3"/>
      <dgm:spPr/>
    </dgm:pt>
    <dgm:pt modelId="{24D95EB4-9401-4E73-BC38-AC37E6481FC2}" type="pres">
      <dgm:prSet presAssocID="{B6E5E209-4DF9-4E8A-AA95-C31797A2D220}" presName="Child" presStyleLbl="revTx" presStyleIdx="1" presStyleCnt="6">
        <dgm:presLayoutVars>
          <dgm:chMax val="0"/>
          <dgm:chPref val="0"/>
          <dgm:bulletEnabled val="1"/>
        </dgm:presLayoutVars>
      </dgm:prSet>
      <dgm:spPr/>
    </dgm:pt>
    <dgm:pt modelId="{0587905B-037E-4EE0-9CC7-14097716D519}" type="pres">
      <dgm:prSet presAssocID="{A5CC679C-912B-4254-AF14-803DE51D7C65}" presName="sibTrans" presStyleCnt="0"/>
      <dgm:spPr/>
    </dgm:pt>
    <dgm:pt modelId="{AE1956A1-3178-4095-9691-8157B5D0C95B}" type="pres">
      <dgm:prSet presAssocID="{70CC6633-6814-4888-AEC3-7274C7A10645}" presName="composite" presStyleCnt="0"/>
      <dgm:spPr/>
    </dgm:pt>
    <dgm:pt modelId="{33441919-0BC2-423E-90C5-A882FDF40725}" type="pres">
      <dgm:prSet presAssocID="{70CC6633-6814-4888-AEC3-7274C7A10645}" presName="FirstChild" presStyleLbl="revTx" presStyleIdx="2" presStyleCnt="6" custLinFactNeighborX="0" custLinFactNeighborY="1329">
        <dgm:presLayoutVars>
          <dgm:chMax val="0"/>
          <dgm:chPref val="0"/>
          <dgm:bulletEnabled val="1"/>
        </dgm:presLayoutVars>
      </dgm:prSet>
      <dgm:spPr/>
    </dgm:pt>
    <dgm:pt modelId="{286E9A07-1EDE-443B-931D-3D4807F3B80F}" type="pres">
      <dgm:prSet presAssocID="{70CC6633-6814-4888-AEC3-7274C7A10645}" presName="Parent" presStyleLbl="alignNode1" presStyleIdx="1" presStyleCnt="3" custLinFactNeighborX="352" custLinFactNeighborY="694">
        <dgm:presLayoutVars>
          <dgm:chMax val="3"/>
          <dgm:chPref val="3"/>
          <dgm:bulletEnabled val="1"/>
        </dgm:presLayoutVars>
      </dgm:prSet>
      <dgm:spPr/>
    </dgm:pt>
    <dgm:pt modelId="{AB83FB01-0414-4320-BAF4-AD8486C37A09}" type="pres">
      <dgm:prSet presAssocID="{70CC6633-6814-4888-AEC3-7274C7A10645}" presName="Accent" presStyleLbl="parChTrans1D1" presStyleIdx="1" presStyleCnt="3"/>
      <dgm:spPr/>
    </dgm:pt>
    <dgm:pt modelId="{90EC688A-97A9-4A6C-B489-9BFD9E193C67}" type="pres">
      <dgm:prSet presAssocID="{70CC6633-6814-4888-AEC3-7274C7A10645}" presName="Child" presStyleLbl="revTx" presStyleIdx="3" presStyleCnt="6" custLinFactY="-157" custLinFactNeighborY="-100000">
        <dgm:presLayoutVars>
          <dgm:chMax val="0"/>
          <dgm:chPref val="0"/>
          <dgm:bulletEnabled val="1"/>
        </dgm:presLayoutVars>
      </dgm:prSet>
      <dgm:spPr/>
    </dgm:pt>
    <dgm:pt modelId="{A180B4CE-7EC5-4709-B565-BFDD09E648D7}" type="pres">
      <dgm:prSet presAssocID="{B1976CFC-B1A1-4DCC-AE53-E950332A586A}" presName="sibTrans" presStyleCnt="0"/>
      <dgm:spPr/>
    </dgm:pt>
    <dgm:pt modelId="{DFE5DC42-BCE8-4FAA-8B66-BEB83A82923E}" type="pres">
      <dgm:prSet presAssocID="{9E5264B0-21BF-4ACB-8AE7-B9C79AC70A11}" presName="composite" presStyleCnt="0"/>
      <dgm:spPr/>
    </dgm:pt>
    <dgm:pt modelId="{31430B04-D046-4C3C-A9FD-DE8A071C4E79}" type="pres">
      <dgm:prSet presAssocID="{9E5264B0-21BF-4ACB-8AE7-B9C79AC70A11}" presName="FirstChild" presStyleLbl="revTx" presStyleIdx="4" presStyleCnt="6" custLinFactNeighborX="0" custLinFactNeighborY="62453">
        <dgm:presLayoutVars>
          <dgm:chMax val="0"/>
          <dgm:chPref val="0"/>
          <dgm:bulletEnabled val="1"/>
        </dgm:presLayoutVars>
      </dgm:prSet>
      <dgm:spPr/>
    </dgm:pt>
    <dgm:pt modelId="{1947818F-9517-479B-9C05-A1ADE489970B}" type="pres">
      <dgm:prSet presAssocID="{9E5264B0-21BF-4ACB-8AE7-B9C79AC70A11}" presName="Parent" presStyleLbl="alignNode1" presStyleIdx="2" presStyleCnt="3" custLinFactNeighborY="63782">
        <dgm:presLayoutVars>
          <dgm:chMax val="3"/>
          <dgm:chPref val="3"/>
          <dgm:bulletEnabled val="1"/>
        </dgm:presLayoutVars>
      </dgm:prSet>
      <dgm:spPr/>
    </dgm:pt>
    <dgm:pt modelId="{47159683-4540-4B51-B5D2-5042425B596E}" type="pres">
      <dgm:prSet presAssocID="{9E5264B0-21BF-4ACB-8AE7-B9C79AC70A11}" presName="Accent" presStyleLbl="parChTrans1D1" presStyleIdx="2" presStyleCnt="3"/>
      <dgm:spPr/>
    </dgm:pt>
    <dgm:pt modelId="{EA4648B0-4F99-413D-8468-9805D6E2C09E}" type="pres">
      <dgm:prSet presAssocID="{9E5264B0-21BF-4ACB-8AE7-B9C79AC70A11}" presName="Child" presStyleLbl="revTx" presStyleIdx="5" presStyleCnt="6" custLinFactNeighborY="10630">
        <dgm:presLayoutVars>
          <dgm:chMax val="0"/>
          <dgm:chPref val="0"/>
          <dgm:bulletEnabled val="1"/>
        </dgm:presLayoutVars>
      </dgm:prSet>
      <dgm:spPr/>
    </dgm:pt>
  </dgm:ptLst>
  <dgm:cxnLst>
    <dgm:cxn modelId="{D07B4A0E-F1FE-406E-A0B2-1A8624CB7D2C}" type="presOf" srcId="{BC7F1F05-0E92-41B4-8BF7-598ECC98BCE1}" destId="{24D95EB4-9401-4E73-BC38-AC37E6481FC2}" srcOrd="0" destOrd="1" presId="urn:microsoft.com/office/officeart/2011/layout/TabList"/>
    <dgm:cxn modelId="{26D21D13-0D7F-4A48-93F6-607110553719}" srcId="{9E5264B0-21BF-4ACB-8AE7-B9C79AC70A11}" destId="{E0BB3D73-5CB9-4C1A-9716-0A99B619F697}" srcOrd="3" destOrd="0" parTransId="{E10589C9-DF00-4D46-9104-1F294EAB9046}" sibTransId="{CF88A280-8D14-4106-B336-97442F3D5173}"/>
    <dgm:cxn modelId="{AB6C1315-423F-47BA-8AF0-B849F905A94A}" srcId="{C421DB34-A0AA-43A1-BB85-C6B5DCFF9AE1}" destId="{9E5264B0-21BF-4ACB-8AE7-B9C79AC70A11}" srcOrd="2" destOrd="0" parTransId="{6BB1713B-0BC8-4AF6-B935-63FAD1895FC5}" sibTransId="{FC3CE9FA-CFA4-4681-A17A-03FB2030B082}"/>
    <dgm:cxn modelId="{28C6EC21-703F-42D3-91CC-6BF616815D1D}" type="presOf" srcId="{E0BB3D73-5CB9-4C1A-9716-0A99B619F697}" destId="{EA4648B0-4F99-413D-8468-9805D6E2C09E}" srcOrd="0" destOrd="2" presId="urn:microsoft.com/office/officeart/2011/layout/TabList"/>
    <dgm:cxn modelId="{E0183A24-17CC-4AB0-B975-827DFEBB8EF1}" type="presOf" srcId="{130155AA-9AC6-43AC-85D2-C000D09D55A6}" destId="{AD45FBD5-0F35-44A7-8478-D015D9C5F622}" srcOrd="0" destOrd="0" presId="urn:microsoft.com/office/officeart/2011/layout/TabList"/>
    <dgm:cxn modelId="{B5FC2C27-712B-4353-BC0E-5966CC8AD72B}" srcId="{B6E5E209-4DF9-4E8A-AA95-C31797A2D220}" destId="{BC7F1F05-0E92-41B4-8BF7-598ECC98BCE1}" srcOrd="2" destOrd="0" parTransId="{340E57EA-4987-4B7B-889E-9DBFAF6B5BA4}" sibTransId="{A04F5F5C-F59F-458A-8E84-EFD251038B52}"/>
    <dgm:cxn modelId="{72F2A35C-7674-4B7B-BBCF-D6EA78E8AF3F}" type="presOf" srcId="{5F3E22FA-78A6-4417-8B34-ED6188E7C59D}" destId="{90EC688A-97A9-4A6C-B489-9BFD9E193C67}" srcOrd="0" destOrd="4" presId="urn:microsoft.com/office/officeart/2011/layout/TabList"/>
    <dgm:cxn modelId="{43E0A66B-DDF0-477F-BE1F-61F4B14D5927}" srcId="{9E5264B0-21BF-4ACB-8AE7-B9C79AC70A11}" destId="{B3644BED-404F-4F0D-ABF1-944E7263869F}" srcOrd="1" destOrd="0" parTransId="{0736EC7C-D642-43D9-9CE0-B3CCF5A1A5BA}" sibTransId="{AC4DA83B-04AA-44C8-B98D-790035F72921}"/>
    <dgm:cxn modelId="{CCF8766D-A6F2-4DCD-847C-FBA86DC5017A}" type="presOf" srcId="{C421DB34-A0AA-43A1-BB85-C6B5DCFF9AE1}" destId="{FC7BF266-228A-4378-8700-8BA6C3235C42}" srcOrd="0" destOrd="0" presId="urn:microsoft.com/office/officeart/2011/layout/TabList"/>
    <dgm:cxn modelId="{F9440E74-16F6-40A5-914D-AE1966C3ED22}" srcId="{C421DB34-A0AA-43A1-BB85-C6B5DCFF9AE1}" destId="{B6E5E209-4DF9-4E8A-AA95-C31797A2D220}" srcOrd="0" destOrd="0" parTransId="{4044DCC0-E602-4294-8CBA-AA5A8D6B5FF9}" sibTransId="{A5CC679C-912B-4254-AF14-803DE51D7C65}"/>
    <dgm:cxn modelId="{0C724C58-2CF4-4B73-921C-0A1C79C707FE}" type="presOf" srcId="{8F23E79E-3793-4120-BB53-60D243B71E6A}" destId="{90EC688A-97A9-4A6C-B489-9BFD9E193C67}" srcOrd="0" destOrd="0" presId="urn:microsoft.com/office/officeart/2011/layout/TabList"/>
    <dgm:cxn modelId="{76E4295A-F582-4C2B-ADC5-B3BA9A63AE2A}" srcId="{B6E5E209-4DF9-4E8A-AA95-C31797A2D220}" destId="{130155AA-9AC6-43AC-85D2-C000D09D55A6}" srcOrd="0" destOrd="0" parTransId="{CCAC647D-0D0F-4521-8315-35DA21D112B9}" sibTransId="{44AEDD2D-36E4-4097-899E-C06BA2B317AB}"/>
    <dgm:cxn modelId="{371AD87C-C5BC-4190-B610-51BF536802D6}" type="presOf" srcId="{CAAC2179-5827-4D93-8F4D-6A09E6389B30}" destId="{90EC688A-97A9-4A6C-B489-9BFD9E193C67}" srcOrd="0" destOrd="1" presId="urn:microsoft.com/office/officeart/2011/layout/TabList"/>
    <dgm:cxn modelId="{CF850188-D1EC-4944-8867-1658718DFD09}" type="presOf" srcId="{078EF675-B09D-49B1-B8AA-1F15BE14F3AC}" destId="{EA4648B0-4F99-413D-8468-9805D6E2C09E}" srcOrd="0" destOrd="1" presId="urn:microsoft.com/office/officeart/2011/layout/TabList"/>
    <dgm:cxn modelId="{B1EAD38A-D143-44A8-90D1-0796C8EE6437}" srcId="{70CC6633-6814-4888-AEC3-7274C7A10645}" destId="{8F23E79E-3793-4120-BB53-60D243B71E6A}" srcOrd="1" destOrd="0" parTransId="{C4DF0682-77EC-4156-BC7D-650A257F7706}" sibTransId="{B514298B-26C0-424D-8A7B-7D5AD16C2B04}"/>
    <dgm:cxn modelId="{84BA0296-5EB5-42F5-B914-9B27BB4429F5}" srcId="{9E5264B0-21BF-4ACB-8AE7-B9C79AC70A11}" destId="{078EF675-B09D-49B1-B8AA-1F15BE14F3AC}" srcOrd="2" destOrd="0" parTransId="{C0A40DEF-E04D-4102-9323-034242935962}" sibTransId="{8ACA39E0-8B5E-4D83-B93C-C9EF1E3F5642}"/>
    <dgm:cxn modelId="{1E61579C-B631-4C71-8A5E-FDF77A817FA3}" type="presOf" srcId="{B6E5E209-4DF9-4E8A-AA95-C31797A2D220}" destId="{27A45BEA-BF08-462B-BBCF-E23FE50D1C4E}" srcOrd="0" destOrd="0" presId="urn:microsoft.com/office/officeart/2011/layout/TabList"/>
    <dgm:cxn modelId="{4450B29F-A312-4096-8868-666D93E5FF88}" type="presOf" srcId="{31D8013C-1072-477D-AFC5-483DBF1D51EC}" destId="{33441919-0BC2-423E-90C5-A882FDF40725}" srcOrd="0" destOrd="0" presId="urn:microsoft.com/office/officeart/2011/layout/TabList"/>
    <dgm:cxn modelId="{44B534A8-6E36-462A-863A-C5243B1F65BB}" srcId="{B6E5E209-4DF9-4E8A-AA95-C31797A2D220}" destId="{94AF8C55-5F69-4B56-9102-17B5297D0060}" srcOrd="3" destOrd="0" parTransId="{B2C2A0A0-D4CC-424D-B954-42845A51BA7E}" sibTransId="{B4D135E6-A2B4-47ED-91B8-C9D2CF9F8F72}"/>
    <dgm:cxn modelId="{096D09AD-46E7-4485-86F6-5B3E3E0159F3}" srcId="{C421DB34-A0AA-43A1-BB85-C6B5DCFF9AE1}" destId="{70CC6633-6814-4888-AEC3-7274C7A10645}" srcOrd="1" destOrd="0" parTransId="{E0D0C270-3D94-47D2-8D9B-2856CA05BA7D}" sibTransId="{B1976CFC-B1A1-4DCC-AE53-E950332A586A}"/>
    <dgm:cxn modelId="{5C83A5AD-24D5-4C11-972D-B4F0A37B430C}" type="presOf" srcId="{7BCB2DBF-E411-4CD9-81B4-8E8C74369B01}" destId="{90EC688A-97A9-4A6C-B489-9BFD9E193C67}" srcOrd="0" destOrd="3" presId="urn:microsoft.com/office/officeart/2011/layout/TabList"/>
    <dgm:cxn modelId="{98480BB4-508A-4EA1-AA1C-997E4C47363A}" type="presOf" srcId="{94AF8C55-5F69-4B56-9102-17B5297D0060}" destId="{24D95EB4-9401-4E73-BC38-AC37E6481FC2}" srcOrd="0" destOrd="2" presId="urn:microsoft.com/office/officeart/2011/layout/TabList"/>
    <dgm:cxn modelId="{38C70EB6-BFEF-43DD-8E2F-D8798FE969BC}" srcId="{70CC6633-6814-4888-AEC3-7274C7A10645}" destId="{5F3E22FA-78A6-4417-8B34-ED6188E7C59D}" srcOrd="5" destOrd="0" parTransId="{0EFBCBF6-E4DF-47EE-810E-94CB9AC20AFA}" sibTransId="{EDA59459-D35C-464E-B079-AEB72A449048}"/>
    <dgm:cxn modelId="{5F135ABF-E38B-4393-AF83-8E14F4DDA642}" type="presOf" srcId="{B3644BED-404F-4F0D-ABF1-944E7263869F}" destId="{EA4648B0-4F99-413D-8468-9805D6E2C09E}" srcOrd="0" destOrd="0" presId="urn:microsoft.com/office/officeart/2011/layout/TabList"/>
    <dgm:cxn modelId="{3CCA6BD3-7838-4F58-8C77-948C82E0DAAA}" srcId="{70CC6633-6814-4888-AEC3-7274C7A10645}" destId="{7BCB2DBF-E411-4CD9-81B4-8E8C74369B01}" srcOrd="4" destOrd="0" parTransId="{2390BE5F-D22C-46F8-9B08-7C980AFD981C}" sibTransId="{2D456EF9-A5F4-43D5-9276-DB6CDBBF969A}"/>
    <dgm:cxn modelId="{12A898D4-29A9-4D75-9046-0DC01B75B695}" type="presOf" srcId="{70CC6633-6814-4888-AEC3-7274C7A10645}" destId="{286E9A07-1EDE-443B-931D-3D4807F3B80F}" srcOrd="0" destOrd="0" presId="urn:microsoft.com/office/officeart/2011/layout/TabList"/>
    <dgm:cxn modelId="{1B887DD5-0F16-4400-B035-57EF73AEECBD}" type="presOf" srcId="{9DC560A4-CF73-4878-A8BA-64740C4D3A94}" destId="{90EC688A-97A9-4A6C-B489-9BFD9E193C67}" srcOrd="0" destOrd="2" presId="urn:microsoft.com/office/officeart/2011/layout/TabList"/>
    <dgm:cxn modelId="{38203DDA-9EB3-4E77-850D-6A6C444DAA7A}" srcId="{70CC6633-6814-4888-AEC3-7274C7A10645}" destId="{31D8013C-1072-477D-AFC5-483DBF1D51EC}" srcOrd="0" destOrd="0" parTransId="{B77B87B5-8B6E-440A-9A3D-E89AF254025A}" sibTransId="{1646D478-03B3-43B6-BCE9-CD71FD52E4F4}"/>
    <dgm:cxn modelId="{6C55FBE3-58D0-4296-AF3F-2E2BC558056B}" srcId="{70CC6633-6814-4888-AEC3-7274C7A10645}" destId="{CAAC2179-5827-4D93-8F4D-6A09E6389B30}" srcOrd="2" destOrd="0" parTransId="{9D09C871-393A-4D09-8942-7C939C4021CD}" sibTransId="{9FE44EF1-E56D-4183-8AB2-3F9A11DB8EC9}"/>
    <dgm:cxn modelId="{C99BE8E7-DDA0-44C2-BB77-50EF76CF3942}" srcId="{9E5264B0-21BF-4ACB-8AE7-B9C79AC70A11}" destId="{0286D938-61C3-4800-A27E-E35DAAFA5307}" srcOrd="0" destOrd="0" parTransId="{E17A5916-5447-43AD-9582-7FF69CEB5749}" sibTransId="{56FC926D-3392-443D-8589-4C2668EB7B6B}"/>
    <dgm:cxn modelId="{285F90E8-301F-490C-9EBD-7D4CC19DE430}" srcId="{70CC6633-6814-4888-AEC3-7274C7A10645}" destId="{9DC560A4-CF73-4878-A8BA-64740C4D3A94}" srcOrd="3" destOrd="0" parTransId="{CD08899A-EE2F-4AB8-8794-B8EAD90B1E02}" sibTransId="{A64943BE-170B-4689-956F-BEE1686550C6}"/>
    <dgm:cxn modelId="{8ADA94E8-B07E-44A5-8428-3CD795F23B22}" type="presOf" srcId="{0286D938-61C3-4800-A27E-E35DAAFA5307}" destId="{31430B04-D046-4C3C-A9FD-DE8A071C4E79}" srcOrd="0" destOrd="0" presId="urn:microsoft.com/office/officeart/2011/layout/TabList"/>
    <dgm:cxn modelId="{02771CF4-9280-4766-8327-F3E423CDE5A1}" type="presOf" srcId="{F7C6FB6D-42A6-47BD-9144-ADC1E40D06E7}" destId="{24D95EB4-9401-4E73-BC38-AC37E6481FC2}" srcOrd="0" destOrd="0" presId="urn:microsoft.com/office/officeart/2011/layout/TabList"/>
    <dgm:cxn modelId="{061729F8-EE38-4DA8-B8ED-9ED49AE78E4F}" type="presOf" srcId="{9E5264B0-21BF-4ACB-8AE7-B9C79AC70A11}" destId="{1947818F-9517-479B-9C05-A1ADE489970B}" srcOrd="0" destOrd="0" presId="urn:microsoft.com/office/officeart/2011/layout/TabList"/>
    <dgm:cxn modelId="{3DA517FC-330B-49DC-A3C6-48F3535936E1}" srcId="{B6E5E209-4DF9-4E8A-AA95-C31797A2D220}" destId="{F7C6FB6D-42A6-47BD-9144-ADC1E40D06E7}" srcOrd="1" destOrd="0" parTransId="{AE39BD2D-3E87-4ABF-8A51-B3A36953990B}" sibTransId="{1DB1BF85-C707-4D18-84D0-068D2272FF4F}"/>
    <dgm:cxn modelId="{2BF5EE41-BC4A-4A62-A307-68A95B0E1ED9}" type="presParOf" srcId="{FC7BF266-228A-4378-8700-8BA6C3235C42}" destId="{F925D1D2-B5B9-4CA6-93AB-97FE41AC40B1}" srcOrd="0" destOrd="0" presId="urn:microsoft.com/office/officeart/2011/layout/TabList"/>
    <dgm:cxn modelId="{1545F31C-F2DA-4271-B8BC-C9D671531806}" type="presParOf" srcId="{F925D1D2-B5B9-4CA6-93AB-97FE41AC40B1}" destId="{AD45FBD5-0F35-44A7-8478-D015D9C5F622}" srcOrd="0" destOrd="0" presId="urn:microsoft.com/office/officeart/2011/layout/TabList"/>
    <dgm:cxn modelId="{D40FB380-33FD-4847-BF2F-35DA1BEB166F}" type="presParOf" srcId="{F925D1D2-B5B9-4CA6-93AB-97FE41AC40B1}" destId="{27A45BEA-BF08-462B-BBCF-E23FE50D1C4E}" srcOrd="1" destOrd="0" presId="urn:microsoft.com/office/officeart/2011/layout/TabList"/>
    <dgm:cxn modelId="{CC5DF34E-9765-458E-9643-AB8C73642829}" type="presParOf" srcId="{F925D1D2-B5B9-4CA6-93AB-97FE41AC40B1}" destId="{07C8A5AD-DF75-4822-9541-542C3AA46E5E}" srcOrd="2" destOrd="0" presId="urn:microsoft.com/office/officeart/2011/layout/TabList"/>
    <dgm:cxn modelId="{1C2DEE9A-EDB8-415E-893E-5031C5557DBF}" type="presParOf" srcId="{FC7BF266-228A-4378-8700-8BA6C3235C42}" destId="{24D95EB4-9401-4E73-BC38-AC37E6481FC2}" srcOrd="1" destOrd="0" presId="urn:microsoft.com/office/officeart/2011/layout/TabList"/>
    <dgm:cxn modelId="{24C471D6-781B-42E3-BF24-5186312CCF83}" type="presParOf" srcId="{FC7BF266-228A-4378-8700-8BA6C3235C42}" destId="{0587905B-037E-4EE0-9CC7-14097716D519}" srcOrd="2" destOrd="0" presId="urn:microsoft.com/office/officeart/2011/layout/TabList"/>
    <dgm:cxn modelId="{971782A4-3B84-418F-BF2A-630EBEC6344C}" type="presParOf" srcId="{FC7BF266-228A-4378-8700-8BA6C3235C42}" destId="{AE1956A1-3178-4095-9691-8157B5D0C95B}" srcOrd="3" destOrd="0" presId="urn:microsoft.com/office/officeart/2011/layout/TabList"/>
    <dgm:cxn modelId="{B8EE5D7B-B0A5-4F2B-A950-049A184FBEBB}" type="presParOf" srcId="{AE1956A1-3178-4095-9691-8157B5D0C95B}" destId="{33441919-0BC2-423E-90C5-A882FDF40725}" srcOrd="0" destOrd="0" presId="urn:microsoft.com/office/officeart/2011/layout/TabList"/>
    <dgm:cxn modelId="{B2B25DBD-04EB-46CF-8CAA-E7C50D5A7736}" type="presParOf" srcId="{AE1956A1-3178-4095-9691-8157B5D0C95B}" destId="{286E9A07-1EDE-443B-931D-3D4807F3B80F}" srcOrd="1" destOrd="0" presId="urn:microsoft.com/office/officeart/2011/layout/TabList"/>
    <dgm:cxn modelId="{498FF36C-00A4-41D8-9EE7-27E571D2DF94}" type="presParOf" srcId="{AE1956A1-3178-4095-9691-8157B5D0C95B}" destId="{AB83FB01-0414-4320-BAF4-AD8486C37A09}" srcOrd="2" destOrd="0" presId="urn:microsoft.com/office/officeart/2011/layout/TabList"/>
    <dgm:cxn modelId="{C3A8B0A3-2AF7-4102-8000-9AA7699A4C4F}" type="presParOf" srcId="{FC7BF266-228A-4378-8700-8BA6C3235C42}" destId="{90EC688A-97A9-4A6C-B489-9BFD9E193C67}" srcOrd="4" destOrd="0" presId="urn:microsoft.com/office/officeart/2011/layout/TabList"/>
    <dgm:cxn modelId="{8663CDE2-40B7-48AE-B017-E245FA1284B0}" type="presParOf" srcId="{FC7BF266-228A-4378-8700-8BA6C3235C42}" destId="{A180B4CE-7EC5-4709-B565-BFDD09E648D7}" srcOrd="5" destOrd="0" presId="urn:microsoft.com/office/officeart/2011/layout/TabList"/>
    <dgm:cxn modelId="{852C8E63-30BF-403F-BF9F-8CE5DE945BB8}" type="presParOf" srcId="{FC7BF266-228A-4378-8700-8BA6C3235C42}" destId="{DFE5DC42-BCE8-4FAA-8B66-BEB83A82923E}" srcOrd="6" destOrd="0" presId="urn:microsoft.com/office/officeart/2011/layout/TabList"/>
    <dgm:cxn modelId="{70931670-7193-4247-AD5B-F7469B44AF4F}" type="presParOf" srcId="{DFE5DC42-BCE8-4FAA-8B66-BEB83A82923E}" destId="{31430B04-D046-4C3C-A9FD-DE8A071C4E79}" srcOrd="0" destOrd="0" presId="urn:microsoft.com/office/officeart/2011/layout/TabList"/>
    <dgm:cxn modelId="{A50CE2B1-1F97-4888-AB95-A2588AD0D39F}" type="presParOf" srcId="{DFE5DC42-BCE8-4FAA-8B66-BEB83A82923E}" destId="{1947818F-9517-479B-9C05-A1ADE489970B}" srcOrd="1" destOrd="0" presId="urn:microsoft.com/office/officeart/2011/layout/TabList"/>
    <dgm:cxn modelId="{B019FED8-EC02-4AB6-9386-C7F648C1B6F5}" type="presParOf" srcId="{DFE5DC42-BCE8-4FAA-8B66-BEB83A82923E}" destId="{47159683-4540-4B51-B5D2-5042425B596E}" srcOrd="2" destOrd="0" presId="urn:microsoft.com/office/officeart/2011/layout/TabList"/>
    <dgm:cxn modelId="{638D0310-1229-404B-BC3C-F6E6341A1A65}" type="presParOf" srcId="{FC7BF266-228A-4378-8700-8BA6C3235C42}" destId="{EA4648B0-4F99-413D-8468-9805D6E2C09E}"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74023A-17E0-48B5-B21D-B521CD5DBCA9}"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01AC0F45-E110-4305-A4D6-318F2F40F77C}">
      <dgm:prSet/>
      <dgm:spPr>
        <a:gradFill rotWithShape="0">
          <a:gsLst>
            <a:gs pos="100000">
              <a:srgbClr val="FFC000"/>
            </a:gs>
            <a:gs pos="100000">
              <a:schemeClr val="accent2">
                <a:hueOff val="0"/>
                <a:satOff val="0"/>
                <a:lumOff val="0"/>
                <a:alphaOff val="0"/>
                <a:shade val="90000"/>
                <a:lumMod val="84000"/>
              </a:schemeClr>
            </a:gs>
          </a:gsLst>
        </a:gradFill>
      </dgm:spPr>
      <dgm:t>
        <a:bodyPr/>
        <a:lstStyle/>
        <a:p>
          <a:pPr rtl="0"/>
          <a:r>
            <a:rPr lang="en-US" dirty="0"/>
            <a:t>New definition for Emergency:</a:t>
          </a:r>
          <a:r>
            <a:rPr lang="en-US" dirty="0">
              <a:latin typeface="Century Gothic" panose="020B0502020202020204"/>
            </a:rPr>
            <a:t> </a:t>
          </a:r>
          <a:r>
            <a:rPr lang="en-US" dirty="0"/>
            <a:t> “A sudden or unexpected occurrence involving a clear and imminent danger demanding immediate action to prevent or mitigate loss of, or damage to, life, health, property, or essential public services, but not including a loss of business or profits.”</a:t>
          </a:r>
        </a:p>
      </dgm:t>
    </dgm:pt>
    <dgm:pt modelId="{50CF4B1C-DF1D-4FE0-835E-5A11873FC980}" type="parTrans" cxnId="{5CC6BE5E-AF97-4048-9DCB-9448C003D847}">
      <dgm:prSet/>
      <dgm:spPr/>
      <dgm:t>
        <a:bodyPr/>
        <a:lstStyle/>
        <a:p>
          <a:endParaRPr lang="en-US"/>
        </a:p>
      </dgm:t>
    </dgm:pt>
    <dgm:pt modelId="{C6605449-30A1-4690-BB21-0FB8823B91F5}" type="sibTrans" cxnId="{5CC6BE5E-AF97-4048-9DCB-9448C003D847}">
      <dgm:prSet/>
      <dgm:spPr/>
      <dgm:t>
        <a:bodyPr/>
        <a:lstStyle/>
        <a:p>
          <a:endParaRPr lang="en-US"/>
        </a:p>
      </dgm:t>
    </dgm:pt>
    <dgm:pt modelId="{EAC74F37-590B-4AAB-979E-A78CCFB35686}">
      <dgm:prSet/>
      <dgm:spPr/>
      <dgm:t>
        <a:bodyPr/>
        <a:lstStyle/>
        <a:p>
          <a:pPr rtl="0"/>
          <a:r>
            <a:rPr lang="en-US" dirty="0"/>
            <a:t>BUT:</a:t>
          </a:r>
          <a:r>
            <a:rPr lang="en-US" dirty="0">
              <a:latin typeface="Century Gothic" panose="020B0502020202020204"/>
            </a:rPr>
            <a:t> </a:t>
          </a:r>
          <a:r>
            <a:rPr lang="en-US" dirty="0"/>
            <a:t> must be true emergency:</a:t>
          </a:r>
          <a:r>
            <a:rPr lang="en-US" dirty="0">
              <a:latin typeface="Century Gothic" panose="020B0502020202020204"/>
            </a:rPr>
            <a:t> </a:t>
          </a:r>
          <a:r>
            <a:rPr lang="en-US" dirty="0"/>
            <a:t> an unanticipated event, not merely to prevent loss of business or profits</a:t>
          </a:r>
        </a:p>
      </dgm:t>
    </dgm:pt>
    <dgm:pt modelId="{37CDCCA1-AD3E-411C-B938-49C6050CE81F}" type="parTrans" cxnId="{A9A5BE0B-C9E6-44AD-96E0-0B1A0FB2E897}">
      <dgm:prSet/>
      <dgm:spPr/>
      <dgm:t>
        <a:bodyPr/>
        <a:lstStyle/>
        <a:p>
          <a:endParaRPr lang="en-US"/>
        </a:p>
      </dgm:t>
    </dgm:pt>
    <dgm:pt modelId="{C6273093-570E-4120-A2B5-32B489AF2925}" type="sibTrans" cxnId="{A9A5BE0B-C9E6-44AD-96E0-0B1A0FB2E897}">
      <dgm:prSet/>
      <dgm:spPr/>
      <dgm:t>
        <a:bodyPr/>
        <a:lstStyle/>
        <a:p>
          <a:endParaRPr lang="en-US"/>
        </a:p>
      </dgm:t>
    </dgm:pt>
    <dgm:pt modelId="{DB0B5BD7-4BED-47EA-9889-D574393287F3}">
      <dgm:prSet/>
      <dgm:spPr/>
      <dgm:t>
        <a:bodyPr/>
        <a:lstStyle/>
        <a:p>
          <a:r>
            <a:rPr lang="en-US" dirty="0"/>
            <a:t>E.g., Not for tent stakes on a Friday when party is on Sunday</a:t>
          </a:r>
        </a:p>
      </dgm:t>
    </dgm:pt>
    <dgm:pt modelId="{E821A56A-5272-4DC3-8BA0-F674306BD7B0}" type="parTrans" cxnId="{3DD78E27-6A38-42ED-A7C4-79AC24324E61}">
      <dgm:prSet/>
      <dgm:spPr/>
      <dgm:t>
        <a:bodyPr/>
        <a:lstStyle/>
        <a:p>
          <a:endParaRPr lang="en-US"/>
        </a:p>
      </dgm:t>
    </dgm:pt>
    <dgm:pt modelId="{04D2C622-1713-44F6-905C-CF73C33FE44A}" type="sibTrans" cxnId="{3DD78E27-6A38-42ED-A7C4-79AC24324E61}">
      <dgm:prSet/>
      <dgm:spPr/>
      <dgm:t>
        <a:bodyPr/>
        <a:lstStyle/>
        <a:p>
          <a:endParaRPr lang="en-US"/>
        </a:p>
      </dgm:t>
    </dgm:pt>
    <dgm:pt modelId="{53A93811-9892-433B-883E-237325E76C79}">
      <dgm:prSet/>
      <dgm:spPr>
        <a:gradFill rotWithShape="0">
          <a:gsLst>
            <a:gs pos="100000">
              <a:srgbClr val="FFC000"/>
            </a:gs>
            <a:gs pos="100000">
              <a:schemeClr val="accent2">
                <a:hueOff val="1354814"/>
                <a:satOff val="-6632"/>
                <a:lumOff val="3725"/>
                <a:alphaOff val="0"/>
                <a:shade val="90000"/>
                <a:lumMod val="84000"/>
              </a:schemeClr>
            </a:gs>
          </a:gsLst>
        </a:gradFill>
      </dgm:spPr>
      <dgm:t>
        <a:bodyPr/>
        <a:lstStyle/>
        <a:p>
          <a:r>
            <a:rPr lang="en-US" dirty="0"/>
            <a:t>May continue to excavate after taking reasonable precautions and </a:t>
          </a:r>
          <a:r>
            <a:rPr lang="en-US" dirty="0" err="1"/>
            <a:t>premarking</a:t>
          </a:r>
          <a:r>
            <a:rPr lang="en-US" dirty="0"/>
            <a:t> site</a:t>
          </a:r>
        </a:p>
      </dgm:t>
    </dgm:pt>
    <dgm:pt modelId="{252909F3-48A9-42FB-8655-FD71DF12487C}" type="parTrans" cxnId="{D9341E61-2B02-435D-9202-969307A9ABD4}">
      <dgm:prSet/>
      <dgm:spPr/>
      <dgm:t>
        <a:bodyPr/>
        <a:lstStyle/>
        <a:p>
          <a:endParaRPr lang="en-US"/>
        </a:p>
      </dgm:t>
    </dgm:pt>
    <dgm:pt modelId="{A2FD611B-0E54-4BD2-88FC-2ECEC29BF484}" type="sibTrans" cxnId="{D9341E61-2B02-435D-9202-969307A9ABD4}">
      <dgm:prSet/>
      <dgm:spPr/>
      <dgm:t>
        <a:bodyPr/>
        <a:lstStyle/>
        <a:p>
          <a:endParaRPr lang="en-US"/>
        </a:p>
      </dgm:t>
    </dgm:pt>
    <dgm:pt modelId="{C9802B3F-1FEB-47E5-8613-7D7359DCFF6C}">
      <dgm:prSet/>
      <dgm:spPr/>
      <dgm:t>
        <a:bodyPr/>
        <a:lstStyle/>
        <a:p>
          <a:r>
            <a:rPr lang="en-US" dirty="0"/>
            <a:t>Must use reasonable precaution to avoid damage and comply with all Damage Prevention laws and regulations</a:t>
          </a:r>
        </a:p>
      </dgm:t>
    </dgm:pt>
    <dgm:pt modelId="{8998C4BA-1B25-4E52-B51F-6CAAF544B237}" type="parTrans" cxnId="{5F0852B2-3F2A-4C55-9A52-79245BA7955A}">
      <dgm:prSet/>
      <dgm:spPr/>
      <dgm:t>
        <a:bodyPr/>
        <a:lstStyle/>
        <a:p>
          <a:endParaRPr lang="en-US"/>
        </a:p>
      </dgm:t>
    </dgm:pt>
    <dgm:pt modelId="{A483CF0B-6A34-4B89-8951-76EBA9EA95EB}" type="sibTrans" cxnId="{5F0852B2-3F2A-4C55-9A52-79245BA7955A}">
      <dgm:prSet/>
      <dgm:spPr/>
      <dgm:t>
        <a:bodyPr/>
        <a:lstStyle/>
        <a:p>
          <a:endParaRPr lang="en-US"/>
        </a:p>
      </dgm:t>
    </dgm:pt>
    <dgm:pt modelId="{917ACBC2-05FD-4E32-9EDE-308FFDDB220D}" type="pres">
      <dgm:prSet presAssocID="{1274023A-17E0-48B5-B21D-B521CD5DBCA9}" presName="linear" presStyleCnt="0">
        <dgm:presLayoutVars>
          <dgm:animLvl val="lvl"/>
          <dgm:resizeHandles val="exact"/>
        </dgm:presLayoutVars>
      </dgm:prSet>
      <dgm:spPr/>
    </dgm:pt>
    <dgm:pt modelId="{B1F457CC-FC93-4D0C-BB1D-FD6B016AE1E1}" type="pres">
      <dgm:prSet presAssocID="{01AC0F45-E110-4305-A4D6-318F2F40F77C}" presName="parentText" presStyleLbl="node1" presStyleIdx="0" presStyleCnt="2" custScaleY="99976">
        <dgm:presLayoutVars>
          <dgm:chMax val="0"/>
          <dgm:bulletEnabled val="1"/>
        </dgm:presLayoutVars>
      </dgm:prSet>
      <dgm:spPr/>
    </dgm:pt>
    <dgm:pt modelId="{CF8EF66B-B34C-48C4-8AA4-AAF3C4B4D00D}" type="pres">
      <dgm:prSet presAssocID="{01AC0F45-E110-4305-A4D6-318F2F40F77C}" presName="childText" presStyleLbl="revTx" presStyleIdx="0" presStyleCnt="2">
        <dgm:presLayoutVars>
          <dgm:bulletEnabled val="1"/>
        </dgm:presLayoutVars>
      </dgm:prSet>
      <dgm:spPr/>
    </dgm:pt>
    <dgm:pt modelId="{7137F278-B044-42A2-A156-D636EB8A0B2F}" type="pres">
      <dgm:prSet presAssocID="{53A93811-9892-433B-883E-237325E76C79}" presName="parentText" presStyleLbl="node1" presStyleIdx="1" presStyleCnt="2" custScaleY="47863">
        <dgm:presLayoutVars>
          <dgm:chMax val="0"/>
          <dgm:bulletEnabled val="1"/>
        </dgm:presLayoutVars>
      </dgm:prSet>
      <dgm:spPr/>
    </dgm:pt>
    <dgm:pt modelId="{A12A474E-6F0F-44A6-89C6-419A17E7A200}" type="pres">
      <dgm:prSet presAssocID="{53A93811-9892-433B-883E-237325E76C79}" presName="childText" presStyleLbl="revTx" presStyleIdx="1" presStyleCnt="2">
        <dgm:presLayoutVars>
          <dgm:bulletEnabled val="1"/>
        </dgm:presLayoutVars>
      </dgm:prSet>
      <dgm:spPr/>
    </dgm:pt>
  </dgm:ptLst>
  <dgm:cxnLst>
    <dgm:cxn modelId="{A9A5BE0B-C9E6-44AD-96E0-0B1A0FB2E897}" srcId="{01AC0F45-E110-4305-A4D6-318F2F40F77C}" destId="{EAC74F37-590B-4AAB-979E-A78CCFB35686}" srcOrd="0" destOrd="0" parTransId="{37CDCCA1-AD3E-411C-B938-49C6050CE81F}" sibTransId="{C6273093-570E-4120-A2B5-32B489AF2925}"/>
    <dgm:cxn modelId="{3DD78E27-6A38-42ED-A7C4-79AC24324E61}" srcId="{01AC0F45-E110-4305-A4D6-318F2F40F77C}" destId="{DB0B5BD7-4BED-47EA-9889-D574393287F3}" srcOrd="1" destOrd="0" parTransId="{E821A56A-5272-4DC3-8BA0-F674306BD7B0}" sibTransId="{04D2C622-1713-44F6-905C-CF73C33FE44A}"/>
    <dgm:cxn modelId="{5CC6BE5E-AF97-4048-9DCB-9448C003D847}" srcId="{1274023A-17E0-48B5-B21D-B521CD5DBCA9}" destId="{01AC0F45-E110-4305-A4D6-318F2F40F77C}" srcOrd="0" destOrd="0" parTransId="{50CF4B1C-DF1D-4FE0-835E-5A11873FC980}" sibTransId="{C6605449-30A1-4690-BB21-0FB8823B91F5}"/>
    <dgm:cxn modelId="{D9341E61-2B02-435D-9202-969307A9ABD4}" srcId="{1274023A-17E0-48B5-B21D-B521CD5DBCA9}" destId="{53A93811-9892-433B-883E-237325E76C79}" srcOrd="1" destOrd="0" parTransId="{252909F3-48A9-42FB-8655-FD71DF12487C}" sibTransId="{A2FD611B-0E54-4BD2-88FC-2ECEC29BF484}"/>
    <dgm:cxn modelId="{2D3EC447-EFEA-41C0-8E7F-EAB9DA3C8724}" type="presOf" srcId="{53A93811-9892-433B-883E-237325E76C79}" destId="{7137F278-B044-42A2-A156-D636EB8A0B2F}" srcOrd="0" destOrd="0" presId="urn:microsoft.com/office/officeart/2005/8/layout/vList2"/>
    <dgm:cxn modelId="{D35F0C4B-B379-4407-9ADE-B5FF93F4BFCE}" type="presOf" srcId="{1274023A-17E0-48B5-B21D-B521CD5DBCA9}" destId="{917ACBC2-05FD-4E32-9EDE-308FFDDB220D}" srcOrd="0" destOrd="0" presId="urn:microsoft.com/office/officeart/2005/8/layout/vList2"/>
    <dgm:cxn modelId="{A6258E7D-12E2-48B6-A061-7CF6147FC987}" type="presOf" srcId="{C9802B3F-1FEB-47E5-8613-7D7359DCFF6C}" destId="{A12A474E-6F0F-44A6-89C6-419A17E7A200}" srcOrd="0" destOrd="0" presId="urn:microsoft.com/office/officeart/2005/8/layout/vList2"/>
    <dgm:cxn modelId="{77DEA3AA-6F22-48B3-B6C9-8586A6FC1B1B}" type="presOf" srcId="{01AC0F45-E110-4305-A4D6-318F2F40F77C}" destId="{B1F457CC-FC93-4D0C-BB1D-FD6B016AE1E1}" srcOrd="0" destOrd="0" presId="urn:microsoft.com/office/officeart/2005/8/layout/vList2"/>
    <dgm:cxn modelId="{5F0852B2-3F2A-4C55-9A52-79245BA7955A}" srcId="{53A93811-9892-433B-883E-237325E76C79}" destId="{C9802B3F-1FEB-47E5-8613-7D7359DCFF6C}" srcOrd="0" destOrd="0" parTransId="{8998C4BA-1B25-4E52-B51F-6CAAF544B237}" sibTransId="{A483CF0B-6A34-4B89-8951-76EBA9EA95EB}"/>
    <dgm:cxn modelId="{E05205D7-7454-458A-8785-5840783167FE}" type="presOf" srcId="{EAC74F37-590B-4AAB-979E-A78CCFB35686}" destId="{CF8EF66B-B34C-48C4-8AA4-AAF3C4B4D00D}" srcOrd="0" destOrd="0" presId="urn:microsoft.com/office/officeart/2005/8/layout/vList2"/>
    <dgm:cxn modelId="{8C0230E9-33DD-4A58-955C-19CB3E9CC8BA}" type="presOf" srcId="{DB0B5BD7-4BED-47EA-9889-D574393287F3}" destId="{CF8EF66B-B34C-48C4-8AA4-AAF3C4B4D00D}" srcOrd="0" destOrd="1" presId="urn:microsoft.com/office/officeart/2005/8/layout/vList2"/>
    <dgm:cxn modelId="{4DC6549C-5FE5-4635-91E2-70304BF1DC1D}" type="presParOf" srcId="{917ACBC2-05FD-4E32-9EDE-308FFDDB220D}" destId="{B1F457CC-FC93-4D0C-BB1D-FD6B016AE1E1}" srcOrd="0" destOrd="0" presId="urn:microsoft.com/office/officeart/2005/8/layout/vList2"/>
    <dgm:cxn modelId="{3618BD1E-C0DA-4D2C-9968-BF5B4A9714E6}" type="presParOf" srcId="{917ACBC2-05FD-4E32-9EDE-308FFDDB220D}" destId="{CF8EF66B-B34C-48C4-8AA4-AAF3C4B4D00D}" srcOrd="1" destOrd="0" presId="urn:microsoft.com/office/officeart/2005/8/layout/vList2"/>
    <dgm:cxn modelId="{DA33C98C-0A76-469E-BFD0-A67448B660C0}" type="presParOf" srcId="{917ACBC2-05FD-4E32-9EDE-308FFDDB220D}" destId="{7137F278-B044-42A2-A156-D636EB8A0B2F}" srcOrd="2" destOrd="0" presId="urn:microsoft.com/office/officeart/2005/8/layout/vList2"/>
    <dgm:cxn modelId="{2BBBFDA1-A87F-45E2-B5BD-3EB2541066B6}" type="presParOf" srcId="{917ACBC2-05FD-4E32-9EDE-308FFDDB220D}" destId="{A12A474E-6F0F-44A6-89C6-419A17E7A200}"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6A0837-ED3B-481E-AA24-833DEEB02B2A}" type="doc">
      <dgm:prSet loTypeId="urn:microsoft.com/office/officeart/2016/7/layout/VerticalSolidActionList" loCatId="List" qsTypeId="urn:microsoft.com/office/officeart/2005/8/quickstyle/simple4" qsCatId="simple" csTypeId="urn:microsoft.com/office/officeart/2005/8/colors/colorful2" csCatId="colorful" phldr="1"/>
      <dgm:spPr/>
      <dgm:t>
        <a:bodyPr/>
        <a:lstStyle/>
        <a:p>
          <a:endParaRPr lang="en-US"/>
        </a:p>
      </dgm:t>
    </dgm:pt>
    <dgm:pt modelId="{D5E56FB6-56A6-4730-8DC8-77D8A8932683}">
      <dgm:prSet custT="1"/>
      <dgm:spPr>
        <a:gradFill rotWithShape="0">
          <a:gsLst>
            <a:gs pos="100000">
              <a:srgbClr val="FF0000"/>
            </a:gs>
            <a:gs pos="100000">
              <a:schemeClr val="accent2">
                <a:hueOff val="0"/>
                <a:satOff val="0"/>
                <a:lumOff val="0"/>
                <a:alphaOff val="0"/>
                <a:shade val="90000"/>
                <a:lumMod val="84000"/>
              </a:schemeClr>
            </a:gs>
          </a:gsLst>
        </a:gradFill>
      </dgm:spPr>
      <dgm:t>
        <a:bodyPr/>
        <a:lstStyle/>
        <a:p>
          <a:r>
            <a:rPr lang="en-US" sz="2800" dirty="0"/>
            <a:t>Call</a:t>
          </a:r>
        </a:p>
      </dgm:t>
    </dgm:pt>
    <dgm:pt modelId="{836B735B-F938-46D7-80E2-3C82F8C18AA9}" type="parTrans" cxnId="{66E5D371-E3EF-4C85-B0A8-D0FF99C11BEE}">
      <dgm:prSet/>
      <dgm:spPr/>
      <dgm:t>
        <a:bodyPr/>
        <a:lstStyle/>
        <a:p>
          <a:endParaRPr lang="en-US"/>
        </a:p>
      </dgm:t>
    </dgm:pt>
    <dgm:pt modelId="{7745056B-ACCC-48D7-AEE1-1548EAED6EBE}" type="sibTrans" cxnId="{66E5D371-E3EF-4C85-B0A8-D0FF99C11BEE}">
      <dgm:prSet/>
      <dgm:spPr/>
      <dgm:t>
        <a:bodyPr/>
        <a:lstStyle/>
        <a:p>
          <a:endParaRPr lang="en-US"/>
        </a:p>
      </dgm:t>
    </dgm:pt>
    <dgm:pt modelId="{5E0A15AD-093D-4060-A0C3-C5547947BB82}">
      <dgm:prSet custT="1"/>
      <dgm:spPr>
        <a:solidFill>
          <a:schemeClr val="tx1">
            <a:lumMod val="95000"/>
            <a:alpha val="90000"/>
          </a:schemeClr>
        </a:solidFill>
      </dgm:spPr>
      <dgm:t>
        <a:bodyPr/>
        <a:lstStyle/>
        <a:p>
          <a:pPr rtl="0"/>
          <a:r>
            <a:rPr lang="en-US" sz="1800" dirty="0"/>
            <a:t>Call Dig Safe, Inc.</a:t>
          </a:r>
          <a:r>
            <a:rPr lang="en-US" sz="1800" dirty="0">
              <a:latin typeface="Century Gothic" panose="020B0502020202020204"/>
            </a:rPr>
            <a:t> </a:t>
          </a:r>
          <a:endParaRPr lang="en-US" sz="1800" dirty="0"/>
        </a:p>
      </dgm:t>
    </dgm:pt>
    <dgm:pt modelId="{1F529A94-FD0D-4727-B5FA-F6E3939B0AB5}" type="parTrans" cxnId="{582A871F-B653-4B13-8874-15CBCFA62935}">
      <dgm:prSet/>
      <dgm:spPr/>
      <dgm:t>
        <a:bodyPr/>
        <a:lstStyle/>
        <a:p>
          <a:endParaRPr lang="en-US"/>
        </a:p>
      </dgm:t>
    </dgm:pt>
    <dgm:pt modelId="{5C111AC0-21C0-4828-A9D5-26D6E323B4E7}" type="sibTrans" cxnId="{582A871F-B653-4B13-8874-15CBCFA62935}">
      <dgm:prSet/>
      <dgm:spPr/>
      <dgm:t>
        <a:bodyPr/>
        <a:lstStyle/>
        <a:p>
          <a:endParaRPr lang="en-US"/>
        </a:p>
      </dgm:t>
    </dgm:pt>
    <dgm:pt modelId="{487D8077-13EB-4624-A519-DDBC57FCA27C}">
      <dgm:prSet custT="1"/>
      <dgm:spPr>
        <a:solidFill>
          <a:schemeClr val="tx1">
            <a:lumMod val="95000"/>
            <a:alpha val="90000"/>
          </a:schemeClr>
        </a:solidFill>
      </dgm:spPr>
      <dgm:t>
        <a:bodyPr/>
        <a:lstStyle/>
        <a:p>
          <a:pPr>
            <a:buClr>
              <a:srgbClr val="FF0000"/>
            </a:buClr>
          </a:pPr>
          <a:r>
            <a:rPr lang="en-US" sz="1800" dirty="0"/>
            <a:t>Dig Safe, Inc. shall not issue Emergency ticket if it does not believe in good faith that situation is an emergency</a:t>
          </a:r>
        </a:p>
      </dgm:t>
    </dgm:pt>
    <dgm:pt modelId="{0ABD9E85-A76E-47EA-AE81-C643FFDFE122}" type="parTrans" cxnId="{E67E5CB1-7E1E-4858-ADD6-10572080F190}">
      <dgm:prSet/>
      <dgm:spPr/>
      <dgm:t>
        <a:bodyPr/>
        <a:lstStyle/>
        <a:p>
          <a:endParaRPr lang="en-US"/>
        </a:p>
      </dgm:t>
    </dgm:pt>
    <dgm:pt modelId="{BB27AC37-BA66-400B-8749-D76D2DA8E674}" type="sibTrans" cxnId="{E67E5CB1-7E1E-4858-ADD6-10572080F190}">
      <dgm:prSet/>
      <dgm:spPr/>
      <dgm:t>
        <a:bodyPr/>
        <a:lstStyle/>
        <a:p>
          <a:endParaRPr lang="en-US"/>
        </a:p>
      </dgm:t>
    </dgm:pt>
    <dgm:pt modelId="{D60EFD0D-B59D-4389-8DAD-13287E854207}">
      <dgm:prSet custT="1"/>
      <dgm:spPr>
        <a:gradFill rotWithShape="0">
          <a:gsLst>
            <a:gs pos="100000">
              <a:srgbClr val="FFC000"/>
            </a:gs>
            <a:gs pos="100000">
              <a:schemeClr val="accent2">
                <a:hueOff val="677407"/>
                <a:satOff val="-3316"/>
                <a:lumOff val="1862"/>
                <a:alphaOff val="0"/>
                <a:shade val="90000"/>
                <a:lumMod val="84000"/>
              </a:schemeClr>
            </a:gs>
          </a:gsLst>
        </a:gradFill>
      </dgm:spPr>
      <dgm:t>
        <a:bodyPr/>
        <a:lstStyle/>
        <a:p>
          <a:r>
            <a:rPr lang="en-US" sz="2400" dirty="0"/>
            <a:t>Mark out</a:t>
          </a:r>
        </a:p>
      </dgm:t>
    </dgm:pt>
    <dgm:pt modelId="{041C807F-2D03-400B-BF33-DF75C63CFB2B}" type="parTrans" cxnId="{E510D861-6B42-4DEF-8379-7BA715D158F7}">
      <dgm:prSet/>
      <dgm:spPr/>
      <dgm:t>
        <a:bodyPr/>
        <a:lstStyle/>
        <a:p>
          <a:endParaRPr lang="en-US"/>
        </a:p>
      </dgm:t>
    </dgm:pt>
    <dgm:pt modelId="{B8D7CF1B-1B32-4F33-BF6B-E97843D32BB4}" type="sibTrans" cxnId="{E510D861-6B42-4DEF-8379-7BA715D158F7}">
      <dgm:prSet/>
      <dgm:spPr/>
      <dgm:t>
        <a:bodyPr/>
        <a:lstStyle/>
        <a:p>
          <a:endParaRPr lang="en-US"/>
        </a:p>
      </dgm:t>
    </dgm:pt>
    <dgm:pt modelId="{FE13AEE1-A3DC-4059-B0E1-93D7795D64A8}">
      <dgm:prSet custT="1"/>
      <dgm:spPr>
        <a:solidFill>
          <a:schemeClr val="tx1">
            <a:lumMod val="95000"/>
            <a:alpha val="90000"/>
          </a:schemeClr>
        </a:solidFill>
      </dgm:spPr>
      <dgm:t>
        <a:bodyPr/>
        <a:lstStyle/>
        <a:p>
          <a:pPr rtl="0"/>
          <a:r>
            <a:rPr lang="en-US" sz="2400" dirty="0"/>
            <a:t>Companies must mark out the area within three hours of notice</a:t>
          </a:r>
          <a:r>
            <a:rPr lang="en-US" sz="2400" dirty="0">
              <a:latin typeface="Century Gothic" panose="020B0502020202020204"/>
            </a:rPr>
            <a:t> </a:t>
          </a:r>
          <a:endParaRPr lang="en-US" sz="2400" dirty="0"/>
        </a:p>
      </dgm:t>
    </dgm:pt>
    <dgm:pt modelId="{CB89E426-5380-44E0-9B94-387AE1D91655}" type="parTrans" cxnId="{9A1CD4B8-D439-4938-9BFC-64E2F92A9EFD}">
      <dgm:prSet/>
      <dgm:spPr/>
      <dgm:t>
        <a:bodyPr/>
        <a:lstStyle/>
        <a:p>
          <a:endParaRPr lang="en-US"/>
        </a:p>
      </dgm:t>
    </dgm:pt>
    <dgm:pt modelId="{9855281E-7F02-4A70-8BF6-607644CD8A32}" type="sibTrans" cxnId="{9A1CD4B8-D439-4938-9BFC-64E2F92A9EFD}">
      <dgm:prSet/>
      <dgm:spPr/>
      <dgm:t>
        <a:bodyPr/>
        <a:lstStyle/>
        <a:p>
          <a:endParaRPr lang="en-US"/>
        </a:p>
      </dgm:t>
    </dgm:pt>
    <dgm:pt modelId="{E6F5A364-44C1-400D-9039-41028F5A7468}">
      <dgm:prSet custT="1"/>
      <dgm:spPr>
        <a:solidFill>
          <a:srgbClr val="00D661"/>
        </a:solidFill>
      </dgm:spPr>
      <dgm:t>
        <a:bodyPr/>
        <a:lstStyle/>
        <a:p>
          <a:r>
            <a:rPr lang="en-US" sz="2800" dirty="0"/>
            <a:t>Notify</a:t>
          </a:r>
        </a:p>
      </dgm:t>
    </dgm:pt>
    <dgm:pt modelId="{81CCB857-9643-4B9D-A4EA-051FAA507EBC}" type="parTrans" cxnId="{F6E727BC-FA41-4C23-880E-A7E19E7B1C3A}">
      <dgm:prSet/>
      <dgm:spPr/>
      <dgm:t>
        <a:bodyPr/>
        <a:lstStyle/>
        <a:p>
          <a:endParaRPr lang="en-US"/>
        </a:p>
      </dgm:t>
    </dgm:pt>
    <dgm:pt modelId="{00AFD399-49FC-41CB-98E8-9A3F7CC1F9CD}" type="sibTrans" cxnId="{F6E727BC-FA41-4C23-880E-A7E19E7B1C3A}">
      <dgm:prSet/>
      <dgm:spPr/>
      <dgm:t>
        <a:bodyPr/>
        <a:lstStyle/>
        <a:p>
          <a:endParaRPr lang="en-US"/>
        </a:p>
      </dgm:t>
    </dgm:pt>
    <dgm:pt modelId="{6401E9CB-07BB-487C-B593-7E478162548E}">
      <dgm:prSet custT="1"/>
      <dgm:spPr>
        <a:solidFill>
          <a:schemeClr val="tx1">
            <a:lumMod val="95000"/>
            <a:alpha val="90000"/>
          </a:schemeClr>
        </a:solidFill>
      </dgm:spPr>
      <dgm:t>
        <a:bodyPr/>
        <a:lstStyle/>
        <a:p>
          <a:r>
            <a:rPr lang="en-US" sz="1600" dirty="0"/>
            <a:t>When emergency has been brought to conclusion, you must notify Dig Safe, Inc.</a:t>
          </a:r>
        </a:p>
      </dgm:t>
    </dgm:pt>
    <dgm:pt modelId="{6F313FF8-3EBD-4348-8AA0-2436B3495F1A}" type="parTrans" cxnId="{094120E0-47CD-416F-987F-54D3AA126732}">
      <dgm:prSet/>
      <dgm:spPr/>
      <dgm:t>
        <a:bodyPr/>
        <a:lstStyle/>
        <a:p>
          <a:endParaRPr lang="en-US"/>
        </a:p>
      </dgm:t>
    </dgm:pt>
    <dgm:pt modelId="{AB5C2EB5-3CF1-4EAC-B823-E676360BC8B3}" type="sibTrans" cxnId="{094120E0-47CD-416F-987F-54D3AA126732}">
      <dgm:prSet/>
      <dgm:spPr/>
      <dgm:t>
        <a:bodyPr/>
        <a:lstStyle/>
        <a:p>
          <a:endParaRPr lang="en-US"/>
        </a:p>
      </dgm:t>
    </dgm:pt>
    <dgm:pt modelId="{7A358603-F1BC-474B-8D03-69682DC083F6}">
      <dgm:prSet custT="1"/>
      <dgm:spPr>
        <a:solidFill>
          <a:schemeClr val="tx1">
            <a:lumMod val="95000"/>
            <a:alpha val="90000"/>
          </a:schemeClr>
        </a:solidFill>
      </dgm:spPr>
      <dgm:t>
        <a:bodyPr/>
        <a:lstStyle/>
        <a:p>
          <a:pPr>
            <a:buClr>
              <a:srgbClr val="FF0000"/>
            </a:buClr>
          </a:pPr>
          <a:r>
            <a:rPr lang="en-US" sz="1600" dirty="0"/>
            <a:t>And notify Dig Safe, Inc. if further excavation needed beyond </a:t>
          </a:r>
          <a:r>
            <a:rPr lang="en-US" sz="1600" dirty="0" err="1"/>
            <a:t>premarked</a:t>
          </a:r>
          <a:r>
            <a:rPr lang="en-US" sz="1600" dirty="0"/>
            <a:t> area, to obtain new 30-day ticket</a:t>
          </a:r>
        </a:p>
      </dgm:t>
    </dgm:pt>
    <dgm:pt modelId="{4967B856-65BC-4BF5-9A59-BF9C558888B5}" type="parTrans" cxnId="{AB8D2981-4E14-4815-B33C-EDDB0A2710A5}">
      <dgm:prSet/>
      <dgm:spPr/>
      <dgm:t>
        <a:bodyPr/>
        <a:lstStyle/>
        <a:p>
          <a:endParaRPr lang="en-US"/>
        </a:p>
      </dgm:t>
    </dgm:pt>
    <dgm:pt modelId="{77B8B6B6-CC57-46A8-839E-504C9A1049E5}" type="sibTrans" cxnId="{AB8D2981-4E14-4815-B33C-EDDB0A2710A5}">
      <dgm:prSet/>
      <dgm:spPr/>
      <dgm:t>
        <a:bodyPr/>
        <a:lstStyle/>
        <a:p>
          <a:endParaRPr lang="en-US"/>
        </a:p>
      </dgm:t>
    </dgm:pt>
    <dgm:pt modelId="{BEC7752E-7F48-45F8-90F6-898FCC1DDE35}" type="pres">
      <dgm:prSet presAssocID="{8E6A0837-ED3B-481E-AA24-833DEEB02B2A}" presName="Name0" presStyleCnt="0">
        <dgm:presLayoutVars>
          <dgm:dir/>
          <dgm:animLvl val="lvl"/>
          <dgm:resizeHandles val="exact"/>
        </dgm:presLayoutVars>
      </dgm:prSet>
      <dgm:spPr/>
    </dgm:pt>
    <dgm:pt modelId="{38A3D0E0-DD78-4CB6-BDBA-16EB4C5A0A2F}" type="pres">
      <dgm:prSet presAssocID="{D5E56FB6-56A6-4730-8DC8-77D8A8932683}" presName="linNode" presStyleCnt="0"/>
      <dgm:spPr/>
    </dgm:pt>
    <dgm:pt modelId="{B1449600-61A4-4B2A-8555-D4A00193E872}" type="pres">
      <dgm:prSet presAssocID="{D5E56FB6-56A6-4730-8DC8-77D8A8932683}" presName="parentText" presStyleLbl="alignNode1" presStyleIdx="0" presStyleCnt="3">
        <dgm:presLayoutVars>
          <dgm:chMax val="1"/>
          <dgm:bulletEnabled/>
        </dgm:presLayoutVars>
      </dgm:prSet>
      <dgm:spPr/>
    </dgm:pt>
    <dgm:pt modelId="{67B6737A-F51D-4773-8768-768946AAE2AA}" type="pres">
      <dgm:prSet presAssocID="{D5E56FB6-56A6-4730-8DC8-77D8A8932683}" presName="descendantText" presStyleLbl="alignAccFollowNode1" presStyleIdx="0" presStyleCnt="3">
        <dgm:presLayoutVars>
          <dgm:bulletEnabled/>
        </dgm:presLayoutVars>
      </dgm:prSet>
      <dgm:spPr/>
    </dgm:pt>
    <dgm:pt modelId="{4F0C6AD7-21DC-4087-9BE6-1826AFECE845}" type="pres">
      <dgm:prSet presAssocID="{7745056B-ACCC-48D7-AEE1-1548EAED6EBE}" presName="sp" presStyleCnt="0"/>
      <dgm:spPr/>
    </dgm:pt>
    <dgm:pt modelId="{4F0EB1B4-36D3-4221-9BD6-A3A81F5279D5}" type="pres">
      <dgm:prSet presAssocID="{D60EFD0D-B59D-4389-8DAD-13287E854207}" presName="linNode" presStyleCnt="0"/>
      <dgm:spPr/>
    </dgm:pt>
    <dgm:pt modelId="{C4657790-632D-4BEC-A21D-E7708B46E136}" type="pres">
      <dgm:prSet presAssocID="{D60EFD0D-B59D-4389-8DAD-13287E854207}" presName="parentText" presStyleLbl="alignNode1" presStyleIdx="1" presStyleCnt="3">
        <dgm:presLayoutVars>
          <dgm:chMax val="1"/>
          <dgm:bulletEnabled/>
        </dgm:presLayoutVars>
      </dgm:prSet>
      <dgm:spPr/>
    </dgm:pt>
    <dgm:pt modelId="{BDC6D5A1-F4E5-49B1-ADB0-F8442943ED3C}" type="pres">
      <dgm:prSet presAssocID="{D60EFD0D-B59D-4389-8DAD-13287E854207}" presName="descendantText" presStyleLbl="alignAccFollowNode1" presStyleIdx="1" presStyleCnt="3">
        <dgm:presLayoutVars>
          <dgm:bulletEnabled/>
        </dgm:presLayoutVars>
      </dgm:prSet>
      <dgm:spPr/>
    </dgm:pt>
    <dgm:pt modelId="{DC4ACD2B-3103-40A3-B87C-70F62A2B359B}" type="pres">
      <dgm:prSet presAssocID="{B8D7CF1B-1B32-4F33-BF6B-E97843D32BB4}" presName="sp" presStyleCnt="0"/>
      <dgm:spPr/>
    </dgm:pt>
    <dgm:pt modelId="{8CEB19D0-09F0-455B-A502-FA95F7BFCA03}" type="pres">
      <dgm:prSet presAssocID="{E6F5A364-44C1-400D-9039-41028F5A7468}" presName="linNode" presStyleCnt="0"/>
      <dgm:spPr/>
    </dgm:pt>
    <dgm:pt modelId="{16415260-6DA4-4074-B464-3B399D02CC83}" type="pres">
      <dgm:prSet presAssocID="{E6F5A364-44C1-400D-9039-41028F5A7468}" presName="parentText" presStyleLbl="alignNode1" presStyleIdx="2" presStyleCnt="3">
        <dgm:presLayoutVars>
          <dgm:chMax val="1"/>
          <dgm:bulletEnabled/>
        </dgm:presLayoutVars>
      </dgm:prSet>
      <dgm:spPr/>
    </dgm:pt>
    <dgm:pt modelId="{D2A385A9-D7F7-4A9D-B847-64B50E53DC9E}" type="pres">
      <dgm:prSet presAssocID="{E6F5A364-44C1-400D-9039-41028F5A7468}" presName="descendantText" presStyleLbl="alignAccFollowNode1" presStyleIdx="2" presStyleCnt="3">
        <dgm:presLayoutVars>
          <dgm:bulletEnabled/>
        </dgm:presLayoutVars>
      </dgm:prSet>
      <dgm:spPr/>
    </dgm:pt>
  </dgm:ptLst>
  <dgm:cxnLst>
    <dgm:cxn modelId="{582A871F-B653-4B13-8874-15CBCFA62935}" srcId="{D5E56FB6-56A6-4730-8DC8-77D8A8932683}" destId="{5E0A15AD-093D-4060-A0C3-C5547947BB82}" srcOrd="0" destOrd="0" parTransId="{1F529A94-FD0D-4727-B5FA-F6E3939B0AB5}" sibTransId="{5C111AC0-21C0-4828-A9D5-26D6E323B4E7}"/>
    <dgm:cxn modelId="{A6937222-BCE9-44EF-96E3-94C72EDC8969}" type="presOf" srcId="{FE13AEE1-A3DC-4059-B0E1-93D7795D64A8}" destId="{BDC6D5A1-F4E5-49B1-ADB0-F8442943ED3C}" srcOrd="0" destOrd="0" presId="urn:microsoft.com/office/officeart/2016/7/layout/VerticalSolidActionList"/>
    <dgm:cxn modelId="{6E030936-C599-4730-A050-AEB59D2C7E45}" type="presOf" srcId="{487D8077-13EB-4624-A519-DDBC57FCA27C}" destId="{67B6737A-F51D-4773-8768-768946AAE2AA}" srcOrd="0" destOrd="1" presId="urn:microsoft.com/office/officeart/2016/7/layout/VerticalSolidActionList"/>
    <dgm:cxn modelId="{E510D861-6B42-4DEF-8379-7BA715D158F7}" srcId="{8E6A0837-ED3B-481E-AA24-833DEEB02B2A}" destId="{D60EFD0D-B59D-4389-8DAD-13287E854207}" srcOrd="1" destOrd="0" parTransId="{041C807F-2D03-400B-BF33-DF75C63CFB2B}" sibTransId="{B8D7CF1B-1B32-4F33-BF6B-E97843D32BB4}"/>
    <dgm:cxn modelId="{66E5D371-E3EF-4C85-B0A8-D0FF99C11BEE}" srcId="{8E6A0837-ED3B-481E-AA24-833DEEB02B2A}" destId="{D5E56FB6-56A6-4730-8DC8-77D8A8932683}" srcOrd="0" destOrd="0" parTransId="{836B735B-F938-46D7-80E2-3C82F8C18AA9}" sibTransId="{7745056B-ACCC-48D7-AEE1-1548EAED6EBE}"/>
    <dgm:cxn modelId="{1E9F9758-A59A-48AB-89A5-63E34344076A}" type="presOf" srcId="{D5E56FB6-56A6-4730-8DC8-77D8A8932683}" destId="{B1449600-61A4-4B2A-8555-D4A00193E872}" srcOrd="0" destOrd="0" presId="urn:microsoft.com/office/officeart/2016/7/layout/VerticalSolidActionList"/>
    <dgm:cxn modelId="{AB8D2981-4E14-4815-B33C-EDDB0A2710A5}" srcId="{6401E9CB-07BB-487C-B593-7E478162548E}" destId="{7A358603-F1BC-474B-8D03-69682DC083F6}" srcOrd="0" destOrd="0" parTransId="{4967B856-65BC-4BF5-9A59-BF9C558888B5}" sibTransId="{77B8B6B6-CC57-46A8-839E-504C9A1049E5}"/>
    <dgm:cxn modelId="{D035CD81-1982-47FC-910B-57B4CE80F42F}" type="presOf" srcId="{8E6A0837-ED3B-481E-AA24-833DEEB02B2A}" destId="{BEC7752E-7F48-45F8-90F6-898FCC1DDE35}" srcOrd="0" destOrd="0" presId="urn:microsoft.com/office/officeart/2016/7/layout/VerticalSolidActionList"/>
    <dgm:cxn modelId="{178E289C-9E5D-4DE7-9881-53D1B26A6270}" type="presOf" srcId="{7A358603-F1BC-474B-8D03-69682DC083F6}" destId="{D2A385A9-D7F7-4A9D-B847-64B50E53DC9E}" srcOrd="0" destOrd="1" presId="urn:microsoft.com/office/officeart/2016/7/layout/VerticalSolidActionList"/>
    <dgm:cxn modelId="{43ADBDA0-F2D8-4FBD-B0F3-872238B783E0}" type="presOf" srcId="{D60EFD0D-B59D-4389-8DAD-13287E854207}" destId="{C4657790-632D-4BEC-A21D-E7708B46E136}" srcOrd="0" destOrd="0" presId="urn:microsoft.com/office/officeart/2016/7/layout/VerticalSolidActionList"/>
    <dgm:cxn modelId="{E67E5CB1-7E1E-4858-ADD6-10572080F190}" srcId="{5E0A15AD-093D-4060-A0C3-C5547947BB82}" destId="{487D8077-13EB-4624-A519-DDBC57FCA27C}" srcOrd="0" destOrd="0" parTransId="{0ABD9E85-A76E-47EA-AE81-C643FFDFE122}" sibTransId="{BB27AC37-BA66-400B-8749-D76D2DA8E674}"/>
    <dgm:cxn modelId="{D4EBF7B2-8AA1-45F6-87BF-EC73D2A5A1E0}" type="presOf" srcId="{E6F5A364-44C1-400D-9039-41028F5A7468}" destId="{16415260-6DA4-4074-B464-3B399D02CC83}" srcOrd="0" destOrd="0" presId="urn:microsoft.com/office/officeart/2016/7/layout/VerticalSolidActionList"/>
    <dgm:cxn modelId="{9A1CD4B8-D439-4938-9BFC-64E2F92A9EFD}" srcId="{D60EFD0D-B59D-4389-8DAD-13287E854207}" destId="{FE13AEE1-A3DC-4059-B0E1-93D7795D64A8}" srcOrd="0" destOrd="0" parTransId="{CB89E426-5380-44E0-9B94-387AE1D91655}" sibTransId="{9855281E-7F02-4A70-8BF6-607644CD8A32}"/>
    <dgm:cxn modelId="{F6E727BC-FA41-4C23-880E-A7E19E7B1C3A}" srcId="{8E6A0837-ED3B-481E-AA24-833DEEB02B2A}" destId="{E6F5A364-44C1-400D-9039-41028F5A7468}" srcOrd="2" destOrd="0" parTransId="{81CCB857-9643-4B9D-A4EA-051FAA507EBC}" sibTransId="{00AFD399-49FC-41CB-98E8-9A3F7CC1F9CD}"/>
    <dgm:cxn modelId="{094120E0-47CD-416F-987F-54D3AA126732}" srcId="{E6F5A364-44C1-400D-9039-41028F5A7468}" destId="{6401E9CB-07BB-487C-B593-7E478162548E}" srcOrd="0" destOrd="0" parTransId="{6F313FF8-3EBD-4348-8AA0-2436B3495F1A}" sibTransId="{AB5C2EB5-3CF1-4EAC-B823-E676360BC8B3}"/>
    <dgm:cxn modelId="{C40C30EA-5F86-4CB6-B7A6-C2069A43F060}" type="presOf" srcId="{5E0A15AD-093D-4060-A0C3-C5547947BB82}" destId="{67B6737A-F51D-4773-8768-768946AAE2AA}" srcOrd="0" destOrd="0" presId="urn:microsoft.com/office/officeart/2016/7/layout/VerticalSolidActionList"/>
    <dgm:cxn modelId="{78808CED-6F6F-4E27-9F8E-1D64BAAAB287}" type="presOf" srcId="{6401E9CB-07BB-487C-B593-7E478162548E}" destId="{D2A385A9-D7F7-4A9D-B847-64B50E53DC9E}" srcOrd="0" destOrd="0" presId="urn:microsoft.com/office/officeart/2016/7/layout/VerticalSolidActionList"/>
    <dgm:cxn modelId="{423A8A9D-C66C-4700-AAE5-DC46C2B666EA}" type="presParOf" srcId="{BEC7752E-7F48-45F8-90F6-898FCC1DDE35}" destId="{38A3D0E0-DD78-4CB6-BDBA-16EB4C5A0A2F}" srcOrd="0" destOrd="0" presId="urn:microsoft.com/office/officeart/2016/7/layout/VerticalSolidActionList"/>
    <dgm:cxn modelId="{5C67ABA7-28DF-4028-82DB-FEB431BDF2B1}" type="presParOf" srcId="{38A3D0E0-DD78-4CB6-BDBA-16EB4C5A0A2F}" destId="{B1449600-61A4-4B2A-8555-D4A00193E872}" srcOrd="0" destOrd="0" presId="urn:microsoft.com/office/officeart/2016/7/layout/VerticalSolidActionList"/>
    <dgm:cxn modelId="{37FB9F88-D397-4523-9D6E-0D152CC9A386}" type="presParOf" srcId="{38A3D0E0-DD78-4CB6-BDBA-16EB4C5A0A2F}" destId="{67B6737A-F51D-4773-8768-768946AAE2AA}" srcOrd="1" destOrd="0" presId="urn:microsoft.com/office/officeart/2016/7/layout/VerticalSolidActionList"/>
    <dgm:cxn modelId="{E04FE73A-20AF-4993-B138-86FAB77C6A90}" type="presParOf" srcId="{BEC7752E-7F48-45F8-90F6-898FCC1DDE35}" destId="{4F0C6AD7-21DC-4087-9BE6-1826AFECE845}" srcOrd="1" destOrd="0" presId="urn:microsoft.com/office/officeart/2016/7/layout/VerticalSolidActionList"/>
    <dgm:cxn modelId="{F0E41327-E424-4F34-BE62-FEE32C539D85}" type="presParOf" srcId="{BEC7752E-7F48-45F8-90F6-898FCC1DDE35}" destId="{4F0EB1B4-36D3-4221-9BD6-A3A81F5279D5}" srcOrd="2" destOrd="0" presId="urn:microsoft.com/office/officeart/2016/7/layout/VerticalSolidActionList"/>
    <dgm:cxn modelId="{C00A0980-A9D2-4513-898D-63CA7BB3E2FD}" type="presParOf" srcId="{4F0EB1B4-36D3-4221-9BD6-A3A81F5279D5}" destId="{C4657790-632D-4BEC-A21D-E7708B46E136}" srcOrd="0" destOrd="0" presId="urn:microsoft.com/office/officeart/2016/7/layout/VerticalSolidActionList"/>
    <dgm:cxn modelId="{EBD9538B-D330-4AE8-90C4-3CB2DFB8935C}" type="presParOf" srcId="{4F0EB1B4-36D3-4221-9BD6-A3A81F5279D5}" destId="{BDC6D5A1-F4E5-49B1-ADB0-F8442943ED3C}" srcOrd="1" destOrd="0" presId="urn:microsoft.com/office/officeart/2016/7/layout/VerticalSolidActionList"/>
    <dgm:cxn modelId="{51EC51F2-A864-4662-A378-5B0BEC152060}" type="presParOf" srcId="{BEC7752E-7F48-45F8-90F6-898FCC1DDE35}" destId="{DC4ACD2B-3103-40A3-B87C-70F62A2B359B}" srcOrd="3" destOrd="0" presId="urn:microsoft.com/office/officeart/2016/7/layout/VerticalSolidActionList"/>
    <dgm:cxn modelId="{369D92A9-303A-480D-BF61-44769FB3A2FE}" type="presParOf" srcId="{BEC7752E-7F48-45F8-90F6-898FCC1DDE35}" destId="{8CEB19D0-09F0-455B-A502-FA95F7BFCA03}" srcOrd="4" destOrd="0" presId="urn:microsoft.com/office/officeart/2016/7/layout/VerticalSolidActionList"/>
    <dgm:cxn modelId="{CDA57F59-FA01-4535-933D-FCB250EF37E4}" type="presParOf" srcId="{8CEB19D0-09F0-455B-A502-FA95F7BFCA03}" destId="{16415260-6DA4-4074-B464-3B399D02CC83}" srcOrd="0" destOrd="0" presId="urn:microsoft.com/office/officeart/2016/7/layout/VerticalSolidActionList"/>
    <dgm:cxn modelId="{BC315CB7-C3C9-41CD-8815-E3025F0E7CDF}" type="presParOf" srcId="{8CEB19D0-09F0-455B-A502-FA95F7BFCA03}" destId="{D2A385A9-D7F7-4A9D-B847-64B50E53DC9E}"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827404-E71A-45FF-A9FA-896EFE54FD6D}" type="doc">
      <dgm:prSet loTypeId="urn:microsoft.com/office/officeart/2005/8/layout/process1" loCatId="process" qsTypeId="urn:microsoft.com/office/officeart/2005/8/quickstyle/simple1" qsCatId="simple" csTypeId="urn:microsoft.com/office/officeart/2005/8/colors/accent1_2" csCatId="accent1" phldr="1"/>
      <dgm:spPr/>
    </dgm:pt>
    <dgm:pt modelId="{FAF256D3-007A-486C-A075-0D9AAAF78115}">
      <dgm:prSet phldrT="[Text]"/>
      <dgm:spPr>
        <a:solidFill>
          <a:srgbClr val="FF0000"/>
        </a:solidFill>
      </dgm:spPr>
      <dgm:t>
        <a:bodyPr/>
        <a:lstStyle/>
        <a:p>
          <a:r>
            <a:rPr lang="en-US" dirty="0"/>
            <a:t>NOPV</a:t>
          </a:r>
        </a:p>
      </dgm:t>
    </dgm:pt>
    <dgm:pt modelId="{9EB621A4-A760-4B10-BC03-E7946E3019A0}" type="parTrans" cxnId="{35D337CD-3A93-469A-ABA2-D0BE2F90FA67}">
      <dgm:prSet/>
      <dgm:spPr/>
      <dgm:t>
        <a:bodyPr/>
        <a:lstStyle/>
        <a:p>
          <a:endParaRPr lang="en-US"/>
        </a:p>
      </dgm:t>
    </dgm:pt>
    <dgm:pt modelId="{FD1D384E-3911-4291-B018-F0A4A5DC0BF6}" type="sibTrans" cxnId="{35D337CD-3A93-469A-ABA2-D0BE2F90FA67}">
      <dgm:prSet/>
      <dgm:spPr/>
      <dgm:t>
        <a:bodyPr/>
        <a:lstStyle/>
        <a:p>
          <a:endParaRPr lang="en-US"/>
        </a:p>
      </dgm:t>
    </dgm:pt>
    <dgm:pt modelId="{E77FB6A8-3776-49ED-A5D2-EEF88DF4D83A}">
      <dgm:prSet phldrT="[Text]"/>
      <dgm:spPr>
        <a:solidFill>
          <a:srgbClr val="FF0000"/>
        </a:solidFill>
      </dgm:spPr>
      <dgm:t>
        <a:bodyPr/>
        <a:lstStyle/>
        <a:p>
          <a:r>
            <a:rPr lang="en-US" dirty="0"/>
            <a:t>Informal Conference</a:t>
          </a:r>
        </a:p>
      </dgm:t>
    </dgm:pt>
    <dgm:pt modelId="{C89AA369-1FF9-4B21-811B-33CFD265AD5E}" type="parTrans" cxnId="{877F4264-8391-48D7-9A09-AE92016C798F}">
      <dgm:prSet/>
      <dgm:spPr/>
      <dgm:t>
        <a:bodyPr/>
        <a:lstStyle/>
        <a:p>
          <a:endParaRPr lang="en-US"/>
        </a:p>
      </dgm:t>
    </dgm:pt>
    <dgm:pt modelId="{EF0839BB-BD92-4151-87EF-1AFCA9E0C052}" type="sibTrans" cxnId="{877F4264-8391-48D7-9A09-AE92016C798F}">
      <dgm:prSet/>
      <dgm:spPr/>
      <dgm:t>
        <a:bodyPr/>
        <a:lstStyle/>
        <a:p>
          <a:endParaRPr lang="en-US"/>
        </a:p>
      </dgm:t>
    </dgm:pt>
    <dgm:pt modelId="{1E652F63-F2BD-4B6C-A147-E7EB55346A96}">
      <dgm:prSet phldrT="[Text]"/>
      <dgm:spPr>
        <a:solidFill>
          <a:srgbClr val="FF0000"/>
        </a:solidFill>
      </dgm:spPr>
      <dgm:t>
        <a:bodyPr/>
        <a:lstStyle/>
        <a:p>
          <a:r>
            <a:rPr lang="en-US" dirty="0"/>
            <a:t>IRD</a:t>
          </a:r>
        </a:p>
      </dgm:t>
    </dgm:pt>
    <dgm:pt modelId="{55363027-BB11-4360-B4FA-6537D782F802}" type="parTrans" cxnId="{BE4659E5-64D7-44AF-88E8-46CE9092DBB6}">
      <dgm:prSet/>
      <dgm:spPr/>
      <dgm:t>
        <a:bodyPr/>
        <a:lstStyle/>
        <a:p>
          <a:endParaRPr lang="en-US"/>
        </a:p>
      </dgm:t>
    </dgm:pt>
    <dgm:pt modelId="{21E53F39-E943-478A-AA2C-786808E4DAC1}" type="sibTrans" cxnId="{BE4659E5-64D7-44AF-88E8-46CE9092DBB6}">
      <dgm:prSet/>
      <dgm:spPr/>
      <dgm:t>
        <a:bodyPr/>
        <a:lstStyle/>
        <a:p>
          <a:endParaRPr lang="en-US"/>
        </a:p>
      </dgm:t>
    </dgm:pt>
    <dgm:pt modelId="{6114641A-75F9-4A5A-ABF1-D5F2D2CE3BB4}">
      <dgm:prSet phldrT="[Text]"/>
      <dgm:spPr>
        <a:solidFill>
          <a:srgbClr val="FF0000"/>
        </a:solidFill>
      </dgm:spPr>
      <dgm:t>
        <a:bodyPr/>
        <a:lstStyle/>
        <a:p>
          <a:r>
            <a:rPr lang="en-US" dirty="0"/>
            <a:t>Adjudicatory Hearing</a:t>
          </a:r>
        </a:p>
      </dgm:t>
    </dgm:pt>
    <dgm:pt modelId="{B706BA26-E8FC-4184-A729-1301DE0AD3EB}" type="parTrans" cxnId="{85627D2C-957E-4E4C-A2A0-566B64F996CF}">
      <dgm:prSet/>
      <dgm:spPr/>
      <dgm:t>
        <a:bodyPr/>
        <a:lstStyle/>
        <a:p>
          <a:endParaRPr lang="en-US"/>
        </a:p>
      </dgm:t>
    </dgm:pt>
    <dgm:pt modelId="{AE63CF58-6297-48C0-BC15-3060AA9AE01A}" type="sibTrans" cxnId="{85627D2C-957E-4E4C-A2A0-566B64F996CF}">
      <dgm:prSet/>
      <dgm:spPr/>
      <dgm:t>
        <a:bodyPr/>
        <a:lstStyle/>
        <a:p>
          <a:endParaRPr lang="en-US"/>
        </a:p>
      </dgm:t>
    </dgm:pt>
    <dgm:pt modelId="{D0D628DB-ABDE-4332-A7A3-7B9409BFEC72}">
      <dgm:prSet phldrT="[Text]"/>
      <dgm:spPr>
        <a:solidFill>
          <a:srgbClr val="FF0000"/>
        </a:solidFill>
      </dgm:spPr>
      <dgm:t>
        <a:bodyPr/>
        <a:lstStyle/>
        <a:p>
          <a:r>
            <a:rPr lang="en-US" dirty="0"/>
            <a:t>DSVR</a:t>
          </a:r>
        </a:p>
      </dgm:t>
    </dgm:pt>
    <dgm:pt modelId="{5CB35C62-F9DF-4554-8615-71A1723559B4}" type="parTrans" cxnId="{0338906F-ABB5-47FC-9E1C-C9F780434AC3}">
      <dgm:prSet/>
      <dgm:spPr/>
      <dgm:t>
        <a:bodyPr/>
        <a:lstStyle/>
        <a:p>
          <a:endParaRPr lang="en-US"/>
        </a:p>
      </dgm:t>
    </dgm:pt>
    <dgm:pt modelId="{100660CD-FFC8-4D69-923C-49957479595E}" type="sibTrans" cxnId="{0338906F-ABB5-47FC-9E1C-C9F780434AC3}">
      <dgm:prSet/>
      <dgm:spPr/>
      <dgm:t>
        <a:bodyPr/>
        <a:lstStyle/>
        <a:p>
          <a:endParaRPr lang="en-US"/>
        </a:p>
      </dgm:t>
    </dgm:pt>
    <dgm:pt modelId="{039FF60B-43D5-41E1-BE33-D657B90CEC1A}" type="pres">
      <dgm:prSet presAssocID="{A1827404-E71A-45FF-A9FA-896EFE54FD6D}" presName="Name0" presStyleCnt="0">
        <dgm:presLayoutVars>
          <dgm:dir/>
          <dgm:resizeHandles val="exact"/>
        </dgm:presLayoutVars>
      </dgm:prSet>
      <dgm:spPr/>
    </dgm:pt>
    <dgm:pt modelId="{5420DE9E-5041-4985-A0CE-914A5360C670}" type="pres">
      <dgm:prSet presAssocID="{D0D628DB-ABDE-4332-A7A3-7B9409BFEC72}" presName="node" presStyleLbl="node1" presStyleIdx="0" presStyleCnt="5">
        <dgm:presLayoutVars>
          <dgm:bulletEnabled val="1"/>
        </dgm:presLayoutVars>
      </dgm:prSet>
      <dgm:spPr/>
    </dgm:pt>
    <dgm:pt modelId="{A9F64702-7B13-432E-9212-7C27C9CAA3D3}" type="pres">
      <dgm:prSet presAssocID="{100660CD-FFC8-4D69-923C-49957479595E}" presName="sibTrans" presStyleLbl="sibTrans2D1" presStyleIdx="0" presStyleCnt="4"/>
      <dgm:spPr/>
    </dgm:pt>
    <dgm:pt modelId="{726A7038-3E85-4570-AA17-F14F071395DC}" type="pres">
      <dgm:prSet presAssocID="{100660CD-FFC8-4D69-923C-49957479595E}" presName="connectorText" presStyleLbl="sibTrans2D1" presStyleIdx="0" presStyleCnt="4"/>
      <dgm:spPr/>
    </dgm:pt>
    <dgm:pt modelId="{775823D5-4124-4EAC-9A11-CA0EFADD57BE}" type="pres">
      <dgm:prSet presAssocID="{FAF256D3-007A-486C-A075-0D9AAAF78115}" presName="node" presStyleLbl="node1" presStyleIdx="1" presStyleCnt="5">
        <dgm:presLayoutVars>
          <dgm:bulletEnabled val="1"/>
        </dgm:presLayoutVars>
      </dgm:prSet>
      <dgm:spPr/>
    </dgm:pt>
    <dgm:pt modelId="{935F1B8F-6629-4DFD-873E-6E5BD03BAE0B}" type="pres">
      <dgm:prSet presAssocID="{FD1D384E-3911-4291-B018-F0A4A5DC0BF6}" presName="sibTrans" presStyleLbl="sibTrans2D1" presStyleIdx="1" presStyleCnt="4"/>
      <dgm:spPr/>
    </dgm:pt>
    <dgm:pt modelId="{C5B6251C-23F1-459E-B511-B1B6C229C569}" type="pres">
      <dgm:prSet presAssocID="{FD1D384E-3911-4291-B018-F0A4A5DC0BF6}" presName="connectorText" presStyleLbl="sibTrans2D1" presStyleIdx="1" presStyleCnt="4"/>
      <dgm:spPr/>
    </dgm:pt>
    <dgm:pt modelId="{27216184-4A4D-485E-A9FE-4B3A48E3B08C}" type="pres">
      <dgm:prSet presAssocID="{E77FB6A8-3776-49ED-A5D2-EEF88DF4D83A}" presName="node" presStyleLbl="node1" presStyleIdx="2" presStyleCnt="5">
        <dgm:presLayoutVars>
          <dgm:bulletEnabled val="1"/>
        </dgm:presLayoutVars>
      </dgm:prSet>
      <dgm:spPr/>
    </dgm:pt>
    <dgm:pt modelId="{4890EBCE-C116-4BA9-9E65-083D95B34A75}" type="pres">
      <dgm:prSet presAssocID="{EF0839BB-BD92-4151-87EF-1AFCA9E0C052}" presName="sibTrans" presStyleLbl="sibTrans2D1" presStyleIdx="2" presStyleCnt="4"/>
      <dgm:spPr/>
    </dgm:pt>
    <dgm:pt modelId="{D1175C7D-93FF-4CF6-8088-25CE21616C23}" type="pres">
      <dgm:prSet presAssocID="{EF0839BB-BD92-4151-87EF-1AFCA9E0C052}" presName="connectorText" presStyleLbl="sibTrans2D1" presStyleIdx="2" presStyleCnt="4"/>
      <dgm:spPr/>
    </dgm:pt>
    <dgm:pt modelId="{53B60167-5DAF-4FDA-BB30-31F57DC549E3}" type="pres">
      <dgm:prSet presAssocID="{1E652F63-F2BD-4B6C-A147-E7EB55346A96}" presName="node" presStyleLbl="node1" presStyleIdx="3" presStyleCnt="5">
        <dgm:presLayoutVars>
          <dgm:bulletEnabled val="1"/>
        </dgm:presLayoutVars>
      </dgm:prSet>
      <dgm:spPr/>
    </dgm:pt>
    <dgm:pt modelId="{E670681B-6D4E-487A-84D5-B10C79ACA7AB}" type="pres">
      <dgm:prSet presAssocID="{21E53F39-E943-478A-AA2C-786808E4DAC1}" presName="sibTrans" presStyleLbl="sibTrans2D1" presStyleIdx="3" presStyleCnt="4"/>
      <dgm:spPr/>
    </dgm:pt>
    <dgm:pt modelId="{7442A1B3-50BA-4DE3-9E9F-177A2A88C24A}" type="pres">
      <dgm:prSet presAssocID="{21E53F39-E943-478A-AA2C-786808E4DAC1}" presName="connectorText" presStyleLbl="sibTrans2D1" presStyleIdx="3" presStyleCnt="4"/>
      <dgm:spPr/>
    </dgm:pt>
    <dgm:pt modelId="{32429A39-46DB-4EF1-800E-83D0E3DCD188}" type="pres">
      <dgm:prSet presAssocID="{6114641A-75F9-4A5A-ABF1-D5F2D2CE3BB4}" presName="node" presStyleLbl="node1" presStyleIdx="4" presStyleCnt="5">
        <dgm:presLayoutVars>
          <dgm:bulletEnabled val="1"/>
        </dgm:presLayoutVars>
      </dgm:prSet>
      <dgm:spPr/>
    </dgm:pt>
  </dgm:ptLst>
  <dgm:cxnLst>
    <dgm:cxn modelId="{9E3C9403-8001-43B2-916D-E3690E22DF71}" type="presOf" srcId="{21E53F39-E943-478A-AA2C-786808E4DAC1}" destId="{7442A1B3-50BA-4DE3-9E9F-177A2A88C24A}" srcOrd="1" destOrd="0" presId="urn:microsoft.com/office/officeart/2005/8/layout/process1"/>
    <dgm:cxn modelId="{85627D2C-957E-4E4C-A2A0-566B64F996CF}" srcId="{A1827404-E71A-45FF-A9FA-896EFE54FD6D}" destId="{6114641A-75F9-4A5A-ABF1-D5F2D2CE3BB4}" srcOrd="4" destOrd="0" parTransId="{B706BA26-E8FC-4184-A729-1301DE0AD3EB}" sibTransId="{AE63CF58-6297-48C0-BC15-3060AA9AE01A}"/>
    <dgm:cxn modelId="{B23E1B40-9EB8-4CC4-9D20-2EB43F569B2D}" type="presOf" srcId="{EF0839BB-BD92-4151-87EF-1AFCA9E0C052}" destId="{D1175C7D-93FF-4CF6-8088-25CE21616C23}" srcOrd="1" destOrd="0" presId="urn:microsoft.com/office/officeart/2005/8/layout/process1"/>
    <dgm:cxn modelId="{877F4264-8391-48D7-9A09-AE92016C798F}" srcId="{A1827404-E71A-45FF-A9FA-896EFE54FD6D}" destId="{E77FB6A8-3776-49ED-A5D2-EEF88DF4D83A}" srcOrd="2" destOrd="0" parTransId="{C89AA369-1FF9-4B21-811B-33CFD265AD5E}" sibTransId="{EF0839BB-BD92-4151-87EF-1AFCA9E0C052}"/>
    <dgm:cxn modelId="{0338906F-ABB5-47FC-9E1C-C9F780434AC3}" srcId="{A1827404-E71A-45FF-A9FA-896EFE54FD6D}" destId="{D0D628DB-ABDE-4332-A7A3-7B9409BFEC72}" srcOrd="0" destOrd="0" parTransId="{5CB35C62-F9DF-4554-8615-71A1723559B4}" sibTransId="{100660CD-FFC8-4D69-923C-49957479595E}"/>
    <dgm:cxn modelId="{2AB9FC55-9855-4FFB-8E5D-5D07707265AF}" type="presOf" srcId="{EF0839BB-BD92-4151-87EF-1AFCA9E0C052}" destId="{4890EBCE-C116-4BA9-9E65-083D95B34A75}" srcOrd="0" destOrd="0" presId="urn:microsoft.com/office/officeart/2005/8/layout/process1"/>
    <dgm:cxn modelId="{B01DE380-86FA-47DB-A556-9B3966339142}" type="presOf" srcId="{100660CD-FFC8-4D69-923C-49957479595E}" destId="{A9F64702-7B13-432E-9212-7C27C9CAA3D3}" srcOrd="0" destOrd="0" presId="urn:microsoft.com/office/officeart/2005/8/layout/process1"/>
    <dgm:cxn modelId="{3D62568B-BCAD-407C-B088-83C5F26DB0C9}" type="presOf" srcId="{E77FB6A8-3776-49ED-A5D2-EEF88DF4D83A}" destId="{27216184-4A4D-485E-A9FE-4B3A48E3B08C}" srcOrd="0" destOrd="0" presId="urn:microsoft.com/office/officeart/2005/8/layout/process1"/>
    <dgm:cxn modelId="{73F3AB93-D165-4202-9FC2-5E94EC085129}" type="presOf" srcId="{FAF256D3-007A-486C-A075-0D9AAAF78115}" destId="{775823D5-4124-4EAC-9A11-CA0EFADD57BE}" srcOrd="0" destOrd="0" presId="urn:microsoft.com/office/officeart/2005/8/layout/process1"/>
    <dgm:cxn modelId="{B5C9FD9D-5683-42CD-85E8-F94CA0E3DB84}" type="presOf" srcId="{100660CD-FFC8-4D69-923C-49957479595E}" destId="{726A7038-3E85-4570-AA17-F14F071395DC}" srcOrd="1" destOrd="0" presId="urn:microsoft.com/office/officeart/2005/8/layout/process1"/>
    <dgm:cxn modelId="{85F114A7-FB2E-48C8-9C51-B5F1216A6226}" type="presOf" srcId="{1E652F63-F2BD-4B6C-A147-E7EB55346A96}" destId="{53B60167-5DAF-4FDA-BB30-31F57DC549E3}" srcOrd="0" destOrd="0" presId="urn:microsoft.com/office/officeart/2005/8/layout/process1"/>
    <dgm:cxn modelId="{A45198A7-BBA9-469B-A596-A1B371C2F261}" type="presOf" srcId="{21E53F39-E943-478A-AA2C-786808E4DAC1}" destId="{E670681B-6D4E-487A-84D5-B10C79ACA7AB}" srcOrd="0" destOrd="0" presId="urn:microsoft.com/office/officeart/2005/8/layout/process1"/>
    <dgm:cxn modelId="{EA0127CC-4F58-4933-9406-CCA239B0E9B2}" type="presOf" srcId="{FD1D384E-3911-4291-B018-F0A4A5DC0BF6}" destId="{935F1B8F-6629-4DFD-873E-6E5BD03BAE0B}" srcOrd="0" destOrd="0" presId="urn:microsoft.com/office/officeart/2005/8/layout/process1"/>
    <dgm:cxn modelId="{35D337CD-3A93-469A-ABA2-D0BE2F90FA67}" srcId="{A1827404-E71A-45FF-A9FA-896EFE54FD6D}" destId="{FAF256D3-007A-486C-A075-0D9AAAF78115}" srcOrd="1" destOrd="0" parTransId="{9EB621A4-A760-4B10-BC03-E7946E3019A0}" sibTransId="{FD1D384E-3911-4291-B018-F0A4A5DC0BF6}"/>
    <dgm:cxn modelId="{9856C6DC-C879-4FEE-8895-C5BE1B2E9566}" type="presOf" srcId="{A1827404-E71A-45FF-A9FA-896EFE54FD6D}" destId="{039FF60B-43D5-41E1-BE33-D657B90CEC1A}" srcOrd="0" destOrd="0" presId="urn:microsoft.com/office/officeart/2005/8/layout/process1"/>
    <dgm:cxn modelId="{9CDE2BDD-1753-4766-A145-6F871C4E3494}" type="presOf" srcId="{FD1D384E-3911-4291-B018-F0A4A5DC0BF6}" destId="{C5B6251C-23F1-459E-B511-B1B6C229C569}" srcOrd="1" destOrd="0" presId="urn:microsoft.com/office/officeart/2005/8/layout/process1"/>
    <dgm:cxn modelId="{1A42ECE1-CB59-4E0A-B1CD-D21EF1D04572}" type="presOf" srcId="{6114641A-75F9-4A5A-ABF1-D5F2D2CE3BB4}" destId="{32429A39-46DB-4EF1-800E-83D0E3DCD188}" srcOrd="0" destOrd="0" presId="urn:microsoft.com/office/officeart/2005/8/layout/process1"/>
    <dgm:cxn modelId="{BE4659E5-64D7-44AF-88E8-46CE9092DBB6}" srcId="{A1827404-E71A-45FF-A9FA-896EFE54FD6D}" destId="{1E652F63-F2BD-4B6C-A147-E7EB55346A96}" srcOrd="3" destOrd="0" parTransId="{55363027-BB11-4360-B4FA-6537D782F802}" sibTransId="{21E53F39-E943-478A-AA2C-786808E4DAC1}"/>
    <dgm:cxn modelId="{3EAB6EE8-5370-4F19-832D-B634ED12581D}" type="presOf" srcId="{D0D628DB-ABDE-4332-A7A3-7B9409BFEC72}" destId="{5420DE9E-5041-4985-A0CE-914A5360C670}" srcOrd="0" destOrd="0" presId="urn:microsoft.com/office/officeart/2005/8/layout/process1"/>
    <dgm:cxn modelId="{CA080D55-00EC-4E14-802D-A31A08B7BB26}" type="presParOf" srcId="{039FF60B-43D5-41E1-BE33-D657B90CEC1A}" destId="{5420DE9E-5041-4985-A0CE-914A5360C670}" srcOrd="0" destOrd="0" presId="urn:microsoft.com/office/officeart/2005/8/layout/process1"/>
    <dgm:cxn modelId="{6976F448-B552-461D-B4AB-AB5009B504A6}" type="presParOf" srcId="{039FF60B-43D5-41E1-BE33-D657B90CEC1A}" destId="{A9F64702-7B13-432E-9212-7C27C9CAA3D3}" srcOrd="1" destOrd="0" presId="urn:microsoft.com/office/officeart/2005/8/layout/process1"/>
    <dgm:cxn modelId="{4E5DF8B6-BCAF-4F93-B546-DC588AD0F66E}" type="presParOf" srcId="{A9F64702-7B13-432E-9212-7C27C9CAA3D3}" destId="{726A7038-3E85-4570-AA17-F14F071395DC}" srcOrd="0" destOrd="0" presId="urn:microsoft.com/office/officeart/2005/8/layout/process1"/>
    <dgm:cxn modelId="{4372B5C3-672D-48E3-812E-BBA89A6C9669}" type="presParOf" srcId="{039FF60B-43D5-41E1-BE33-D657B90CEC1A}" destId="{775823D5-4124-4EAC-9A11-CA0EFADD57BE}" srcOrd="2" destOrd="0" presId="urn:microsoft.com/office/officeart/2005/8/layout/process1"/>
    <dgm:cxn modelId="{E9D46A1E-2DCA-4298-B03B-F304896A0840}" type="presParOf" srcId="{039FF60B-43D5-41E1-BE33-D657B90CEC1A}" destId="{935F1B8F-6629-4DFD-873E-6E5BD03BAE0B}" srcOrd="3" destOrd="0" presId="urn:microsoft.com/office/officeart/2005/8/layout/process1"/>
    <dgm:cxn modelId="{21E702E2-0AAC-4CA5-B641-4BB8011DD28E}" type="presParOf" srcId="{935F1B8F-6629-4DFD-873E-6E5BD03BAE0B}" destId="{C5B6251C-23F1-459E-B511-B1B6C229C569}" srcOrd="0" destOrd="0" presId="urn:microsoft.com/office/officeart/2005/8/layout/process1"/>
    <dgm:cxn modelId="{3F58A629-571E-4ECA-BD95-C99031D01842}" type="presParOf" srcId="{039FF60B-43D5-41E1-BE33-D657B90CEC1A}" destId="{27216184-4A4D-485E-A9FE-4B3A48E3B08C}" srcOrd="4" destOrd="0" presId="urn:microsoft.com/office/officeart/2005/8/layout/process1"/>
    <dgm:cxn modelId="{C0DD6CEB-F121-4A20-8EBC-A4C3CFE339EB}" type="presParOf" srcId="{039FF60B-43D5-41E1-BE33-D657B90CEC1A}" destId="{4890EBCE-C116-4BA9-9E65-083D95B34A75}" srcOrd="5" destOrd="0" presId="urn:microsoft.com/office/officeart/2005/8/layout/process1"/>
    <dgm:cxn modelId="{5699EDA7-7A6E-4054-A317-2DAB22C9DC38}" type="presParOf" srcId="{4890EBCE-C116-4BA9-9E65-083D95B34A75}" destId="{D1175C7D-93FF-4CF6-8088-25CE21616C23}" srcOrd="0" destOrd="0" presId="urn:microsoft.com/office/officeart/2005/8/layout/process1"/>
    <dgm:cxn modelId="{2FD30C16-0161-4DD7-918E-68A9098F2231}" type="presParOf" srcId="{039FF60B-43D5-41E1-BE33-D657B90CEC1A}" destId="{53B60167-5DAF-4FDA-BB30-31F57DC549E3}" srcOrd="6" destOrd="0" presId="urn:microsoft.com/office/officeart/2005/8/layout/process1"/>
    <dgm:cxn modelId="{BD635C2D-326D-4BA5-AE08-7FF345C0EEF4}" type="presParOf" srcId="{039FF60B-43D5-41E1-BE33-D657B90CEC1A}" destId="{E670681B-6D4E-487A-84D5-B10C79ACA7AB}" srcOrd="7" destOrd="0" presId="urn:microsoft.com/office/officeart/2005/8/layout/process1"/>
    <dgm:cxn modelId="{CC8F3A0A-B8CA-45D3-8757-288D568493F4}" type="presParOf" srcId="{E670681B-6D4E-487A-84D5-B10C79ACA7AB}" destId="{7442A1B3-50BA-4DE3-9E9F-177A2A88C24A}" srcOrd="0" destOrd="0" presId="urn:microsoft.com/office/officeart/2005/8/layout/process1"/>
    <dgm:cxn modelId="{04E96DF3-E7B6-4B20-88A9-CF2062E5409D}" type="presParOf" srcId="{039FF60B-43D5-41E1-BE33-D657B90CEC1A}" destId="{32429A39-46DB-4EF1-800E-83D0E3DCD188}"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BD97F-2D27-4532-B54A-65387564EDC0}">
      <dsp:nvSpPr>
        <dsp:cNvPr id="0" name=""/>
        <dsp:cNvSpPr/>
      </dsp:nvSpPr>
      <dsp:spPr>
        <a:xfrm>
          <a:off x="0" y="0"/>
          <a:ext cx="8175413" cy="1842066"/>
        </a:xfrm>
        <a:prstGeom prst="roundRect">
          <a:avLst>
            <a:gd name="adj" fmla="val 10000"/>
          </a:avLst>
        </a:prstGeom>
        <a:solidFill>
          <a:srgbClr val="FFC000"/>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FF0000"/>
              </a:solidFill>
            </a:rPr>
            <a:t>Violations related to</a:t>
          </a:r>
          <a:r>
            <a:rPr lang="en-US" sz="2000" i="1" kern="1200" dirty="0">
              <a:solidFill>
                <a:srgbClr val="FF0000"/>
              </a:solidFill>
            </a:rPr>
            <a:t> </a:t>
          </a:r>
          <a:r>
            <a:rPr lang="en-US" sz="2000" b="1" i="0" kern="1200" dirty="0">
              <a:solidFill>
                <a:srgbClr val="FF0000"/>
              </a:solidFill>
            </a:rPr>
            <a:t>natural gas facilities</a:t>
          </a:r>
          <a:r>
            <a:rPr lang="en-US" sz="2000" i="0" kern="1200" dirty="0">
              <a:solidFill>
                <a:srgbClr val="FF0000"/>
              </a:solidFill>
            </a:rPr>
            <a:t>: </a:t>
          </a:r>
          <a:r>
            <a:rPr lang="en-US" sz="2000" b="1" kern="1200" dirty="0">
              <a:solidFill>
                <a:srgbClr val="FF0000"/>
              </a:solidFill>
            </a:rPr>
            <a:t> up to $500,000 for each violation for each day that the violation exists, up to a maximum of $10,000,000 for a related series of violations. </a:t>
          </a:r>
          <a:r>
            <a:rPr lang="en-US" sz="2000" kern="1200" dirty="0">
              <a:solidFill>
                <a:srgbClr val="FF0000"/>
              </a:solidFill>
            </a:rPr>
            <a:t> These dollar amounts shall be doubled if similar violation(s) in the past three years.  </a:t>
          </a:r>
          <a:endParaRPr lang="en-US" sz="2000" kern="1200" dirty="0">
            <a:solidFill>
              <a:srgbClr val="FF0000"/>
            </a:solidFill>
            <a:latin typeface="Trebuchet MS" panose="020B0603020202020204"/>
          </a:endParaRPr>
        </a:p>
      </dsp:txBody>
      <dsp:txXfrm>
        <a:off x="53952" y="53952"/>
        <a:ext cx="6271493" cy="1734162"/>
      </dsp:txXfrm>
    </dsp:sp>
    <dsp:sp modelId="{F99713EF-A8A3-42C2-9C78-7C1F58020139}">
      <dsp:nvSpPr>
        <dsp:cNvPr id="0" name=""/>
        <dsp:cNvSpPr/>
      </dsp:nvSpPr>
      <dsp:spPr>
        <a:xfrm>
          <a:off x="1425796" y="2251415"/>
          <a:ext cx="8175413" cy="1842066"/>
        </a:xfrm>
        <a:prstGeom prst="roundRect">
          <a:avLst>
            <a:gd name="adj" fmla="val 10000"/>
          </a:avLst>
        </a:prstGeom>
        <a:solidFill>
          <a:srgbClr val="FFC000"/>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FF0000"/>
              </a:solidFill>
            </a:rPr>
            <a:t>Violations</a:t>
          </a:r>
          <a:r>
            <a:rPr lang="en-US" sz="2400" u="none" kern="1200" dirty="0">
              <a:solidFill>
                <a:srgbClr val="FF0000"/>
              </a:solidFill>
            </a:rPr>
            <a:t> </a:t>
          </a:r>
          <a:r>
            <a:rPr lang="en-US" sz="2400" u="sng" kern="1200" dirty="0">
              <a:solidFill>
                <a:srgbClr val="FF0000"/>
              </a:solidFill>
            </a:rPr>
            <a:t>not</a:t>
          </a:r>
          <a:r>
            <a:rPr lang="en-US" sz="2400" u="none" kern="1200" dirty="0">
              <a:solidFill>
                <a:srgbClr val="FF0000"/>
              </a:solidFill>
            </a:rPr>
            <a:t> </a:t>
          </a:r>
          <a:r>
            <a:rPr lang="en-US" sz="2400" kern="1200" dirty="0">
              <a:solidFill>
                <a:srgbClr val="FF0000"/>
              </a:solidFill>
            </a:rPr>
            <a:t>related to natural gas facilities</a:t>
          </a:r>
          <a:r>
            <a:rPr lang="en-US" sz="2400" kern="1200" dirty="0">
              <a:solidFill>
                <a:srgbClr val="FF0000"/>
              </a:solidFill>
              <a:latin typeface="Trebuchet MS" panose="020B0603020202020204"/>
            </a:rPr>
            <a:t>, e.g., electrical, communications, etc.:</a:t>
          </a:r>
          <a:r>
            <a:rPr lang="en-US" sz="2400" kern="1200" dirty="0">
              <a:solidFill>
                <a:srgbClr val="FF0000"/>
              </a:solidFill>
            </a:rPr>
            <a:t>  </a:t>
          </a:r>
          <a:r>
            <a:rPr lang="en-US" sz="2400" b="1" kern="1200" dirty="0">
              <a:solidFill>
                <a:srgbClr val="FF0000"/>
              </a:solidFill>
            </a:rPr>
            <a:t>$1,000 for first </a:t>
          </a:r>
          <a:r>
            <a:rPr lang="en-US" sz="2400" b="1" kern="1200" dirty="0">
              <a:solidFill>
                <a:srgbClr val="FF0000"/>
              </a:solidFill>
              <a:latin typeface="Trebuchet MS" panose="020B0603020202020204"/>
            </a:rPr>
            <a:t>offense</a:t>
          </a:r>
          <a:r>
            <a:rPr lang="en-US" sz="2400" b="1" kern="1200" dirty="0">
              <a:solidFill>
                <a:srgbClr val="FF0000"/>
              </a:solidFill>
            </a:rPr>
            <a:t>, $5,000 to $10,000 for second </a:t>
          </a:r>
          <a:r>
            <a:rPr lang="en-US" sz="2400" b="1" kern="1200" dirty="0">
              <a:solidFill>
                <a:srgbClr val="FF0000"/>
              </a:solidFill>
              <a:latin typeface="Trebuchet MS" panose="020B0603020202020204"/>
            </a:rPr>
            <a:t>offense</a:t>
          </a:r>
          <a:r>
            <a:rPr lang="en-US" sz="2400" b="1" kern="1200" dirty="0">
              <a:solidFill>
                <a:srgbClr val="FF0000"/>
              </a:solidFill>
            </a:rPr>
            <a:t> within 12 months</a:t>
          </a:r>
          <a:r>
            <a:rPr lang="en-US" sz="2400" b="1" kern="1200" dirty="0">
              <a:solidFill>
                <a:srgbClr val="FF0000"/>
              </a:solidFill>
              <a:latin typeface="Trebuchet MS" panose="020B0603020202020204"/>
            </a:rPr>
            <a:t>.</a:t>
          </a:r>
          <a:endParaRPr lang="en-US" sz="2400" kern="1200" dirty="0">
            <a:solidFill>
              <a:srgbClr val="FF0000"/>
            </a:solidFill>
          </a:endParaRPr>
        </a:p>
      </dsp:txBody>
      <dsp:txXfrm>
        <a:off x="1479748" y="2305367"/>
        <a:ext cx="5427445" cy="1734162"/>
      </dsp:txXfrm>
    </dsp:sp>
    <dsp:sp modelId="{830228C2-7D33-4DA3-A081-E79C4B0829ED}">
      <dsp:nvSpPr>
        <dsp:cNvPr id="0" name=""/>
        <dsp:cNvSpPr/>
      </dsp:nvSpPr>
      <dsp:spPr>
        <a:xfrm>
          <a:off x="6978069" y="1448069"/>
          <a:ext cx="1197343" cy="1197343"/>
        </a:xfrm>
        <a:prstGeom prst="downArrow">
          <a:avLst>
            <a:gd name="adj1" fmla="val 55000"/>
            <a:gd name="adj2" fmla="val 45000"/>
          </a:avLst>
        </a:prstGeom>
        <a:solidFill>
          <a:srgbClr val="FF0000">
            <a:alpha val="90000"/>
          </a:srgb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247471" y="1448069"/>
        <a:ext cx="658539" cy="9010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59683-4540-4B51-B5D2-5042425B596E}">
      <dsp:nvSpPr>
        <dsp:cNvPr id="0" name=""/>
        <dsp:cNvSpPr/>
      </dsp:nvSpPr>
      <dsp:spPr>
        <a:xfrm>
          <a:off x="0" y="4249584"/>
          <a:ext cx="8696041" cy="0"/>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83FB01-0414-4320-BAF4-AD8486C37A09}">
      <dsp:nvSpPr>
        <dsp:cNvPr id="0" name=""/>
        <dsp:cNvSpPr/>
      </dsp:nvSpPr>
      <dsp:spPr>
        <a:xfrm>
          <a:off x="0" y="2424320"/>
          <a:ext cx="8696041" cy="0"/>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C8A5AD-DF75-4822-9541-542C3AA46E5E}">
      <dsp:nvSpPr>
        <dsp:cNvPr id="0" name=""/>
        <dsp:cNvSpPr/>
      </dsp:nvSpPr>
      <dsp:spPr>
        <a:xfrm>
          <a:off x="0" y="599056"/>
          <a:ext cx="8696041" cy="0"/>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45FBD5-0F35-44A7-8478-D015D9C5F622}">
      <dsp:nvSpPr>
        <dsp:cNvPr id="0" name=""/>
        <dsp:cNvSpPr/>
      </dsp:nvSpPr>
      <dsp:spPr>
        <a:xfrm>
          <a:off x="2260970" y="667"/>
          <a:ext cx="6435070" cy="598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rtl="0">
            <a:lnSpc>
              <a:spcPct val="90000"/>
            </a:lnSpc>
            <a:spcBef>
              <a:spcPct val="0"/>
            </a:spcBef>
            <a:spcAft>
              <a:spcPct val="35000"/>
            </a:spcAft>
            <a:buNone/>
          </a:pPr>
          <a:r>
            <a:rPr lang="en-US" sz="1800" kern="1200" dirty="0">
              <a:solidFill>
                <a:schemeClr val="accent1">
                  <a:lumMod val="75000"/>
                </a:schemeClr>
              </a:solidFill>
              <a:latin typeface="Century Gothic" panose="020B0502020202020204"/>
            </a:rPr>
            <a:t> </a:t>
          </a:r>
          <a:r>
            <a:rPr lang="en-US" sz="1800" kern="1200" dirty="0">
              <a:solidFill>
                <a:schemeClr val="tx1"/>
              </a:solidFill>
            </a:rPr>
            <a:t>Ask yourself these questions:</a:t>
          </a:r>
        </a:p>
      </dsp:txBody>
      <dsp:txXfrm>
        <a:off x="2260970" y="667"/>
        <a:ext cx="6435070" cy="598388"/>
      </dsp:txXfrm>
    </dsp:sp>
    <dsp:sp modelId="{27A45BEA-BF08-462B-BBCF-E23FE50D1C4E}">
      <dsp:nvSpPr>
        <dsp:cNvPr id="0" name=""/>
        <dsp:cNvSpPr/>
      </dsp:nvSpPr>
      <dsp:spPr>
        <a:xfrm>
          <a:off x="0" y="667"/>
          <a:ext cx="2260970" cy="598388"/>
        </a:xfrm>
        <a:prstGeom prst="round2SameRect">
          <a:avLst>
            <a:gd name="adj1" fmla="val 16670"/>
            <a:gd name="adj2" fmla="val 0"/>
          </a:avLst>
        </a:prstGeom>
        <a:solidFill>
          <a:srgbClr val="FF0000"/>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Observe the Site</a:t>
          </a:r>
        </a:p>
      </dsp:txBody>
      <dsp:txXfrm>
        <a:off x="29216" y="29883"/>
        <a:ext cx="2202538" cy="569172"/>
      </dsp:txXfrm>
    </dsp:sp>
    <dsp:sp modelId="{24D95EB4-9401-4E73-BC38-AC37E6481FC2}">
      <dsp:nvSpPr>
        <dsp:cNvPr id="0" name=""/>
        <dsp:cNvSpPr/>
      </dsp:nvSpPr>
      <dsp:spPr>
        <a:xfrm>
          <a:off x="0" y="599056"/>
          <a:ext cx="8696041" cy="119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Did all the </a:t>
          </a:r>
          <a:r>
            <a:rPr lang="en-US" sz="2000" b="1" kern="1200" dirty="0"/>
            <a:t>notified Utilities respond?</a:t>
          </a:r>
        </a:p>
        <a:p>
          <a:pPr marL="228600" lvl="1" indent="-228600" algn="l" defTabSz="889000">
            <a:lnSpc>
              <a:spcPct val="90000"/>
            </a:lnSpc>
            <a:spcBef>
              <a:spcPct val="0"/>
            </a:spcBef>
            <a:spcAft>
              <a:spcPct val="15000"/>
            </a:spcAft>
            <a:buChar char="•"/>
          </a:pPr>
          <a:r>
            <a:rPr lang="en-US" sz="2000" kern="1200" dirty="0"/>
            <a:t>Do you suspect any potential </a:t>
          </a:r>
          <a:r>
            <a:rPr lang="en-US" sz="2000" b="1" kern="1200" dirty="0"/>
            <a:t>mis-marked or unmarked utilities</a:t>
          </a:r>
          <a:r>
            <a:rPr lang="en-US" sz="2000" b="1" kern="1200" dirty="0">
              <a:latin typeface="Century Gothic" panose="020B0502020202020204"/>
            </a:rPr>
            <a:t>?</a:t>
          </a:r>
          <a:endParaRPr lang="en-US" sz="2000" b="1" kern="1200" dirty="0"/>
        </a:p>
        <a:p>
          <a:pPr marL="228600" lvl="1" indent="-228600" algn="l" defTabSz="889000">
            <a:lnSpc>
              <a:spcPct val="90000"/>
            </a:lnSpc>
            <a:spcBef>
              <a:spcPct val="0"/>
            </a:spcBef>
            <a:spcAft>
              <a:spcPct val="15000"/>
            </a:spcAft>
            <a:buChar char="•"/>
          </a:pPr>
          <a:r>
            <a:rPr lang="en-US" sz="2000" kern="1200" dirty="0"/>
            <a:t>Did you </a:t>
          </a:r>
          <a:r>
            <a:rPr lang="en-US" sz="2000" b="1" kern="1200" dirty="0"/>
            <a:t>take a BEFORE picture </a:t>
          </a:r>
          <a:r>
            <a:rPr lang="en-US" sz="2000" kern="1200" dirty="0"/>
            <a:t>of the area with all markings visible?</a:t>
          </a:r>
        </a:p>
      </dsp:txBody>
      <dsp:txXfrm>
        <a:off x="0" y="599056"/>
        <a:ext cx="8696041" cy="1196956"/>
      </dsp:txXfrm>
    </dsp:sp>
    <dsp:sp modelId="{33441919-0BC2-423E-90C5-A882FDF40725}">
      <dsp:nvSpPr>
        <dsp:cNvPr id="0" name=""/>
        <dsp:cNvSpPr/>
      </dsp:nvSpPr>
      <dsp:spPr>
        <a:xfrm>
          <a:off x="2260970" y="1833884"/>
          <a:ext cx="6435070" cy="598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rtl="0">
            <a:lnSpc>
              <a:spcPct val="90000"/>
            </a:lnSpc>
            <a:spcBef>
              <a:spcPct val="0"/>
            </a:spcBef>
            <a:spcAft>
              <a:spcPct val="35000"/>
            </a:spcAft>
            <a:buNone/>
          </a:pPr>
          <a:r>
            <a:rPr lang="en-US" sz="1800" kern="1200" dirty="0">
              <a:solidFill>
                <a:schemeClr val="accent1">
                  <a:lumMod val="75000"/>
                </a:schemeClr>
              </a:solidFill>
              <a:latin typeface="Century Gothic" panose="020B0502020202020204"/>
            </a:rPr>
            <a:t> </a:t>
          </a:r>
          <a:r>
            <a:rPr lang="en-US" sz="1800" kern="1200" dirty="0">
              <a:solidFill>
                <a:schemeClr val="tx1"/>
              </a:solidFill>
            </a:rPr>
            <a:t>&amp; the Tolerance/Safety Zone</a:t>
          </a:r>
        </a:p>
      </dsp:txBody>
      <dsp:txXfrm>
        <a:off x="2260970" y="1833884"/>
        <a:ext cx="6435070" cy="598388"/>
      </dsp:txXfrm>
    </dsp:sp>
    <dsp:sp modelId="{286E9A07-1EDE-443B-931D-3D4807F3B80F}">
      <dsp:nvSpPr>
        <dsp:cNvPr id="0" name=""/>
        <dsp:cNvSpPr/>
      </dsp:nvSpPr>
      <dsp:spPr>
        <a:xfrm>
          <a:off x="7958" y="1830084"/>
          <a:ext cx="2260970" cy="598388"/>
        </a:xfrm>
        <a:prstGeom prst="round2SameRect">
          <a:avLst>
            <a:gd name="adj1" fmla="val 16670"/>
            <a:gd name="adj2" fmla="val 0"/>
          </a:avLst>
        </a:prstGeom>
        <a:solidFill>
          <a:srgbClr val="FF0000"/>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Respect the Marks</a:t>
          </a:r>
        </a:p>
      </dsp:txBody>
      <dsp:txXfrm>
        <a:off x="37174" y="1859300"/>
        <a:ext cx="2202538" cy="569172"/>
      </dsp:txXfrm>
    </dsp:sp>
    <dsp:sp modelId="{90EC688A-97A9-4A6C-B489-9BFD9E193C67}">
      <dsp:nvSpPr>
        <dsp:cNvPr id="0" name=""/>
        <dsp:cNvSpPr/>
      </dsp:nvSpPr>
      <dsp:spPr>
        <a:xfrm>
          <a:off x="0" y="2392521"/>
          <a:ext cx="8696041" cy="119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rtl="0">
            <a:lnSpc>
              <a:spcPct val="90000"/>
            </a:lnSpc>
            <a:spcBef>
              <a:spcPct val="0"/>
            </a:spcBef>
            <a:spcAft>
              <a:spcPct val="15000"/>
            </a:spcAft>
            <a:buChar char="•"/>
          </a:pPr>
          <a:r>
            <a:rPr lang="en-US" sz="2000" b="1" kern="1200" dirty="0">
              <a:latin typeface="Century Gothic" panose="020B0502020202020204"/>
            </a:rPr>
            <a:t>No mechanical</a:t>
          </a:r>
          <a:r>
            <a:rPr lang="en-US" sz="2000" b="1" kern="1200" dirty="0"/>
            <a:t> means </a:t>
          </a:r>
          <a:r>
            <a:rPr lang="en-US" sz="2000" kern="1200" dirty="0"/>
            <a:t>within the tolerance zone.</a:t>
          </a:r>
          <a:endParaRPr lang="en-US" sz="1400" kern="1200" dirty="0"/>
        </a:p>
        <a:p>
          <a:pPr marL="228600" lvl="1" indent="-228600" algn="l" defTabSz="889000">
            <a:lnSpc>
              <a:spcPct val="90000"/>
            </a:lnSpc>
            <a:spcBef>
              <a:spcPct val="0"/>
            </a:spcBef>
            <a:spcAft>
              <a:spcPct val="15000"/>
            </a:spcAft>
            <a:buChar char="•"/>
          </a:pPr>
          <a:r>
            <a:rPr lang="en-US" sz="2000" kern="1200" dirty="0"/>
            <a:t>Excavators </a:t>
          </a:r>
          <a:r>
            <a:rPr lang="en-US" sz="2000" b="1" kern="1200" dirty="0"/>
            <a:t>must refresh the original marks </a:t>
          </a:r>
          <a:r>
            <a:rPr lang="en-US" sz="2000" kern="1200" dirty="0"/>
            <a:t>with the same color. Otherwise </a:t>
          </a:r>
          <a:r>
            <a:rPr lang="en-US" sz="2000" b="1" kern="1200" dirty="0"/>
            <a:t>call Utility or Dig Safe 811 to request re-marks</a:t>
          </a:r>
          <a:r>
            <a:rPr lang="en-US" sz="2000" kern="1200" dirty="0"/>
            <a:t>.</a:t>
          </a:r>
        </a:p>
        <a:p>
          <a:pPr marL="228600" lvl="1" indent="-228600" algn="l" defTabSz="889000" rtl="0">
            <a:lnSpc>
              <a:spcPct val="90000"/>
            </a:lnSpc>
            <a:spcBef>
              <a:spcPct val="0"/>
            </a:spcBef>
            <a:spcAft>
              <a:spcPct val="15000"/>
            </a:spcAft>
            <a:buChar char="•"/>
          </a:pPr>
          <a:r>
            <a:rPr lang="en-US" sz="2000" kern="1200" dirty="0">
              <a:latin typeface="Century Gothic" panose="020B0502020202020204"/>
            </a:rPr>
            <a:t>If you call for remark, you must </a:t>
          </a:r>
          <a:r>
            <a:rPr lang="en-US" sz="2000" b="1" kern="1200" dirty="0">
              <a:latin typeface="Century Gothic" panose="020B0502020202020204"/>
            </a:rPr>
            <a:t>suspend work in the area of remark for 24 business hours</a:t>
          </a:r>
          <a:r>
            <a:rPr lang="en-US" sz="2000" kern="1200" dirty="0">
              <a:latin typeface="Century Gothic" panose="020B0502020202020204"/>
            </a:rPr>
            <a:t> (time allowed for remarking).</a:t>
          </a:r>
          <a:endParaRPr lang="en-US" sz="2000" kern="1200" dirty="0"/>
        </a:p>
        <a:p>
          <a:pPr marL="228600" lvl="1" indent="-228600" algn="l" defTabSz="889000" rtl="0">
            <a:lnSpc>
              <a:spcPct val="90000"/>
            </a:lnSpc>
            <a:spcBef>
              <a:spcPct val="0"/>
            </a:spcBef>
            <a:spcAft>
              <a:spcPct val="15000"/>
            </a:spcAft>
            <a:buChar char="•"/>
          </a:pPr>
          <a:endParaRPr lang="en-US" sz="2000" kern="1200" dirty="0">
            <a:latin typeface="Century Gothic" panose="020B0502020202020204"/>
          </a:endParaRPr>
        </a:p>
        <a:p>
          <a:pPr marL="228600" lvl="1" indent="-228600" algn="l" defTabSz="889000" rtl="0">
            <a:lnSpc>
              <a:spcPct val="90000"/>
            </a:lnSpc>
            <a:spcBef>
              <a:spcPct val="0"/>
            </a:spcBef>
            <a:spcAft>
              <a:spcPct val="15000"/>
            </a:spcAft>
            <a:buChar char="•"/>
          </a:pPr>
          <a:r>
            <a:rPr lang="en-US" sz="2000" kern="1200" dirty="0"/>
            <a:t>.</a:t>
          </a:r>
        </a:p>
      </dsp:txBody>
      <dsp:txXfrm>
        <a:off x="0" y="2392521"/>
        <a:ext cx="8696041" cy="1196956"/>
      </dsp:txXfrm>
    </dsp:sp>
    <dsp:sp modelId="{31430B04-D046-4C3C-A9FD-DE8A071C4E79}">
      <dsp:nvSpPr>
        <dsp:cNvPr id="0" name=""/>
        <dsp:cNvSpPr/>
      </dsp:nvSpPr>
      <dsp:spPr>
        <a:xfrm>
          <a:off x="2260970" y="4024907"/>
          <a:ext cx="6435070" cy="598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rtl="0">
            <a:lnSpc>
              <a:spcPct val="90000"/>
            </a:lnSpc>
            <a:spcBef>
              <a:spcPct val="0"/>
            </a:spcBef>
            <a:spcAft>
              <a:spcPct val="35000"/>
            </a:spcAft>
            <a:buNone/>
          </a:pPr>
          <a:r>
            <a:rPr lang="en-US" sz="1800" kern="1200" dirty="0">
              <a:solidFill>
                <a:schemeClr val="accent1">
                  <a:lumMod val="75000"/>
                </a:schemeClr>
              </a:solidFill>
              <a:latin typeface="Century Gothic" panose="020B0502020202020204"/>
            </a:rPr>
            <a:t> </a:t>
          </a:r>
          <a:r>
            <a:rPr lang="en-US" sz="1800" kern="1200" dirty="0">
              <a:solidFill>
                <a:schemeClr val="tx1"/>
              </a:solidFill>
            </a:rPr>
            <a:t>A new ticket must be requested if:</a:t>
          </a:r>
        </a:p>
      </dsp:txBody>
      <dsp:txXfrm>
        <a:off x="2260970" y="4024907"/>
        <a:ext cx="6435070" cy="598388"/>
      </dsp:txXfrm>
    </dsp:sp>
    <dsp:sp modelId="{1947818F-9517-479B-9C05-A1ADE489970B}">
      <dsp:nvSpPr>
        <dsp:cNvPr id="0" name=""/>
        <dsp:cNvSpPr/>
      </dsp:nvSpPr>
      <dsp:spPr>
        <a:xfrm>
          <a:off x="0" y="4032860"/>
          <a:ext cx="2260970" cy="598388"/>
        </a:xfrm>
        <a:prstGeom prst="round2SameRect">
          <a:avLst>
            <a:gd name="adj1" fmla="val 16670"/>
            <a:gd name="adj2" fmla="val 0"/>
          </a:avLst>
        </a:prstGeom>
        <a:solidFill>
          <a:srgbClr val="FF0000"/>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Tickets Expiration</a:t>
          </a:r>
        </a:p>
      </dsp:txBody>
      <dsp:txXfrm>
        <a:off x="29216" y="4062076"/>
        <a:ext cx="2202538" cy="569172"/>
      </dsp:txXfrm>
    </dsp:sp>
    <dsp:sp modelId="{EA4648B0-4F99-413D-8468-9805D6E2C09E}">
      <dsp:nvSpPr>
        <dsp:cNvPr id="0" name=""/>
        <dsp:cNvSpPr/>
      </dsp:nvSpPr>
      <dsp:spPr>
        <a:xfrm>
          <a:off x="0" y="4250252"/>
          <a:ext cx="8696041" cy="119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i="0" kern="1200" dirty="0"/>
            <a:t>The job is </a:t>
          </a:r>
          <a:r>
            <a:rPr lang="en-US" sz="2000" b="1" i="0" kern="1200" dirty="0"/>
            <a:t>ongoing for more than 30 days</a:t>
          </a:r>
          <a:r>
            <a:rPr lang="en-US" sz="2000" i="0" kern="1200" dirty="0"/>
            <a:t>.</a:t>
          </a:r>
          <a:endParaRPr lang="en-US" sz="2000" kern="1200" dirty="0"/>
        </a:p>
        <a:p>
          <a:pPr marL="228600" lvl="1" indent="-228600" algn="l" defTabSz="889000">
            <a:lnSpc>
              <a:spcPct val="90000"/>
            </a:lnSpc>
            <a:spcBef>
              <a:spcPct val="0"/>
            </a:spcBef>
            <a:spcAft>
              <a:spcPct val="15000"/>
            </a:spcAft>
            <a:buChar char="•"/>
          </a:pPr>
          <a:r>
            <a:rPr lang="en-US" sz="2000" i="0" kern="1200" dirty="0"/>
            <a:t>The </a:t>
          </a:r>
          <a:r>
            <a:rPr lang="en-US" sz="2000" b="1" i="0" kern="1200" dirty="0"/>
            <a:t>scope of work or excavation location has changed</a:t>
          </a:r>
          <a:r>
            <a:rPr lang="en-US" sz="2000" i="0" kern="1200" dirty="0"/>
            <a:t>.</a:t>
          </a:r>
          <a:endParaRPr lang="en-US" sz="2000" kern="1200" dirty="0"/>
        </a:p>
      </dsp:txBody>
      <dsp:txXfrm>
        <a:off x="0" y="4250252"/>
        <a:ext cx="8696041" cy="11969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457CC-FC93-4D0C-BB1D-FD6B016AE1E1}">
      <dsp:nvSpPr>
        <dsp:cNvPr id="0" name=""/>
        <dsp:cNvSpPr/>
      </dsp:nvSpPr>
      <dsp:spPr>
        <a:xfrm>
          <a:off x="0" y="215733"/>
          <a:ext cx="6656769" cy="2161641"/>
        </a:xfrm>
        <a:prstGeom prst="roundRect">
          <a:avLst/>
        </a:prstGeom>
        <a:gradFill rotWithShape="0">
          <a:gsLst>
            <a:gs pos="100000">
              <a:srgbClr val="FFC000"/>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New definition for Emergency:</a:t>
          </a:r>
          <a:r>
            <a:rPr lang="en-US" sz="2100" kern="1200" dirty="0">
              <a:latin typeface="Century Gothic" panose="020B0502020202020204"/>
            </a:rPr>
            <a:t> </a:t>
          </a:r>
          <a:r>
            <a:rPr lang="en-US" sz="2100" kern="1200" dirty="0"/>
            <a:t> “A sudden or unexpected occurrence involving a clear and imminent danger demanding immediate action to prevent or mitigate loss of, or damage to, life, health, property, or essential public services, but not including a loss of business or profits.”</a:t>
          </a:r>
        </a:p>
      </dsp:txBody>
      <dsp:txXfrm>
        <a:off x="105523" y="321256"/>
        <a:ext cx="6445723" cy="1950595"/>
      </dsp:txXfrm>
    </dsp:sp>
    <dsp:sp modelId="{CF8EF66B-B34C-48C4-8AA4-AAF3C4B4D00D}">
      <dsp:nvSpPr>
        <dsp:cNvPr id="0" name=""/>
        <dsp:cNvSpPr/>
      </dsp:nvSpPr>
      <dsp:spPr>
        <a:xfrm>
          <a:off x="0" y="2377374"/>
          <a:ext cx="6656769" cy="78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352" tIns="26670" rIns="149352" bIns="26670" numCol="1" spcCol="1270" anchor="t" anchorCtr="0">
          <a:noAutofit/>
        </a:bodyPr>
        <a:lstStyle/>
        <a:p>
          <a:pPr marL="171450" lvl="1" indent="-171450" algn="l" defTabSz="711200" rtl="0">
            <a:lnSpc>
              <a:spcPct val="90000"/>
            </a:lnSpc>
            <a:spcBef>
              <a:spcPct val="0"/>
            </a:spcBef>
            <a:spcAft>
              <a:spcPct val="20000"/>
            </a:spcAft>
            <a:buChar char="•"/>
          </a:pPr>
          <a:r>
            <a:rPr lang="en-US" sz="1600" kern="1200" dirty="0"/>
            <a:t>BUT:</a:t>
          </a:r>
          <a:r>
            <a:rPr lang="en-US" sz="1600" kern="1200" dirty="0">
              <a:latin typeface="Century Gothic" panose="020B0502020202020204"/>
            </a:rPr>
            <a:t> </a:t>
          </a:r>
          <a:r>
            <a:rPr lang="en-US" sz="1600" kern="1200" dirty="0"/>
            <a:t> must be true emergency:</a:t>
          </a:r>
          <a:r>
            <a:rPr lang="en-US" sz="1600" kern="1200" dirty="0">
              <a:latin typeface="Century Gothic" panose="020B0502020202020204"/>
            </a:rPr>
            <a:t> </a:t>
          </a:r>
          <a:r>
            <a:rPr lang="en-US" sz="1600" kern="1200" dirty="0"/>
            <a:t> an unanticipated event, not merely to prevent loss of business or profits</a:t>
          </a:r>
        </a:p>
        <a:p>
          <a:pPr marL="171450" lvl="1" indent="-171450" algn="l" defTabSz="711200">
            <a:lnSpc>
              <a:spcPct val="90000"/>
            </a:lnSpc>
            <a:spcBef>
              <a:spcPct val="0"/>
            </a:spcBef>
            <a:spcAft>
              <a:spcPct val="20000"/>
            </a:spcAft>
            <a:buChar char="•"/>
          </a:pPr>
          <a:r>
            <a:rPr lang="en-US" sz="1600" kern="1200" dirty="0"/>
            <a:t>E.g., Not for tent stakes on a Friday when party is on Sunday</a:t>
          </a:r>
        </a:p>
      </dsp:txBody>
      <dsp:txXfrm>
        <a:off x="0" y="2377374"/>
        <a:ext cx="6656769" cy="782460"/>
      </dsp:txXfrm>
    </dsp:sp>
    <dsp:sp modelId="{7137F278-B044-42A2-A156-D636EB8A0B2F}">
      <dsp:nvSpPr>
        <dsp:cNvPr id="0" name=""/>
        <dsp:cNvSpPr/>
      </dsp:nvSpPr>
      <dsp:spPr>
        <a:xfrm>
          <a:off x="0" y="3159834"/>
          <a:ext cx="6656769" cy="1034874"/>
        </a:xfrm>
        <a:prstGeom prst="roundRect">
          <a:avLst/>
        </a:prstGeom>
        <a:gradFill rotWithShape="0">
          <a:gsLst>
            <a:gs pos="100000">
              <a:srgbClr val="FFC000"/>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May continue to excavate after taking reasonable precautions and </a:t>
          </a:r>
          <a:r>
            <a:rPr lang="en-US" sz="2100" kern="1200" dirty="0" err="1"/>
            <a:t>premarking</a:t>
          </a:r>
          <a:r>
            <a:rPr lang="en-US" sz="2100" kern="1200" dirty="0"/>
            <a:t> site</a:t>
          </a:r>
        </a:p>
      </dsp:txBody>
      <dsp:txXfrm>
        <a:off x="50518" y="3210352"/>
        <a:ext cx="6555733" cy="933838"/>
      </dsp:txXfrm>
    </dsp:sp>
    <dsp:sp modelId="{A12A474E-6F0F-44A6-89C6-419A17E7A200}">
      <dsp:nvSpPr>
        <dsp:cNvPr id="0" name=""/>
        <dsp:cNvSpPr/>
      </dsp:nvSpPr>
      <dsp:spPr>
        <a:xfrm>
          <a:off x="0" y="4194709"/>
          <a:ext cx="6656769" cy="510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352"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Must use reasonable precaution to avoid damage and comply with all Damage Prevention laws and regulations</a:t>
          </a:r>
        </a:p>
      </dsp:txBody>
      <dsp:txXfrm>
        <a:off x="0" y="4194709"/>
        <a:ext cx="6656769" cy="5107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B6737A-F51D-4773-8768-768946AAE2AA}">
      <dsp:nvSpPr>
        <dsp:cNvPr id="0" name=""/>
        <dsp:cNvSpPr/>
      </dsp:nvSpPr>
      <dsp:spPr>
        <a:xfrm>
          <a:off x="1331353" y="1537"/>
          <a:ext cx="5325415" cy="1576326"/>
        </a:xfrm>
        <a:prstGeom prst="rect">
          <a:avLst/>
        </a:prstGeom>
        <a:solidFill>
          <a:schemeClr val="tx1">
            <a:lumMod val="95000"/>
            <a:alpha val="9000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3328" tIns="400387" rIns="103328" bIns="400387" numCol="1" spcCol="1270" anchor="t" anchorCtr="0">
          <a:noAutofit/>
        </a:bodyPr>
        <a:lstStyle/>
        <a:p>
          <a:pPr marL="0" lvl="0" indent="0" algn="l" defTabSz="800100" rtl="0">
            <a:lnSpc>
              <a:spcPct val="90000"/>
            </a:lnSpc>
            <a:spcBef>
              <a:spcPct val="0"/>
            </a:spcBef>
            <a:spcAft>
              <a:spcPct val="35000"/>
            </a:spcAft>
            <a:buNone/>
          </a:pPr>
          <a:r>
            <a:rPr lang="en-US" sz="1800" kern="1200" dirty="0"/>
            <a:t>Call Dig Safe, Inc.</a:t>
          </a:r>
          <a:r>
            <a:rPr lang="en-US" sz="1800" kern="1200" dirty="0">
              <a:latin typeface="Century Gothic" panose="020B0502020202020204"/>
            </a:rPr>
            <a:t> </a:t>
          </a:r>
          <a:endParaRPr lang="en-US" sz="1800" kern="1200" dirty="0"/>
        </a:p>
        <a:p>
          <a:pPr marL="171450" lvl="1" indent="-171450" algn="l" defTabSz="800100">
            <a:lnSpc>
              <a:spcPct val="90000"/>
            </a:lnSpc>
            <a:spcBef>
              <a:spcPct val="0"/>
            </a:spcBef>
            <a:spcAft>
              <a:spcPct val="15000"/>
            </a:spcAft>
            <a:buClr>
              <a:srgbClr val="FF0000"/>
            </a:buClr>
            <a:buChar char="•"/>
          </a:pPr>
          <a:r>
            <a:rPr lang="en-US" sz="1800" kern="1200" dirty="0"/>
            <a:t>Dig Safe, Inc. shall not issue Emergency ticket if it does not believe in good faith that situation is an emergency</a:t>
          </a:r>
        </a:p>
      </dsp:txBody>
      <dsp:txXfrm>
        <a:off x="1331353" y="1537"/>
        <a:ext cx="5325415" cy="1576326"/>
      </dsp:txXfrm>
    </dsp:sp>
    <dsp:sp modelId="{B1449600-61A4-4B2A-8555-D4A00193E872}">
      <dsp:nvSpPr>
        <dsp:cNvPr id="0" name=""/>
        <dsp:cNvSpPr/>
      </dsp:nvSpPr>
      <dsp:spPr>
        <a:xfrm>
          <a:off x="0" y="1537"/>
          <a:ext cx="1331353" cy="1576326"/>
        </a:xfrm>
        <a:prstGeom prst="rect">
          <a:avLst/>
        </a:prstGeom>
        <a:gradFill rotWithShape="0">
          <a:gsLst>
            <a:gs pos="100000">
              <a:srgbClr val="FF0000"/>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0451" tIns="155706" rIns="70451" bIns="155706" numCol="1" spcCol="1270" anchor="ctr" anchorCtr="0">
          <a:noAutofit/>
        </a:bodyPr>
        <a:lstStyle/>
        <a:p>
          <a:pPr marL="0" lvl="0" indent="0" algn="ctr" defTabSz="1244600">
            <a:lnSpc>
              <a:spcPct val="90000"/>
            </a:lnSpc>
            <a:spcBef>
              <a:spcPct val="0"/>
            </a:spcBef>
            <a:spcAft>
              <a:spcPct val="35000"/>
            </a:spcAft>
            <a:buNone/>
          </a:pPr>
          <a:r>
            <a:rPr lang="en-US" sz="2800" kern="1200" dirty="0"/>
            <a:t>Call</a:t>
          </a:r>
        </a:p>
      </dsp:txBody>
      <dsp:txXfrm>
        <a:off x="0" y="1537"/>
        <a:ext cx="1331353" cy="1576326"/>
      </dsp:txXfrm>
    </dsp:sp>
    <dsp:sp modelId="{BDC6D5A1-F4E5-49B1-ADB0-F8442943ED3C}">
      <dsp:nvSpPr>
        <dsp:cNvPr id="0" name=""/>
        <dsp:cNvSpPr/>
      </dsp:nvSpPr>
      <dsp:spPr>
        <a:xfrm>
          <a:off x="1331353" y="1672444"/>
          <a:ext cx="5325415" cy="1576326"/>
        </a:xfrm>
        <a:prstGeom prst="rect">
          <a:avLst/>
        </a:prstGeom>
        <a:solidFill>
          <a:schemeClr val="tx1">
            <a:lumMod val="95000"/>
            <a:alpha val="90000"/>
          </a:schemeClr>
        </a:solidFill>
        <a:ln w="9525" cap="rnd" cmpd="sng" algn="ctr">
          <a:solidFill>
            <a:schemeClr val="accent2">
              <a:tint val="40000"/>
              <a:alpha val="90000"/>
              <a:hueOff val="814885"/>
              <a:satOff val="-2356"/>
              <a:lumOff val="-5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3328" tIns="400387" rIns="103328" bIns="400387" numCol="1" spcCol="1270" anchor="ctr" anchorCtr="0">
          <a:noAutofit/>
        </a:bodyPr>
        <a:lstStyle/>
        <a:p>
          <a:pPr marL="0" lvl="0" indent="0" algn="l" defTabSz="1066800" rtl="0">
            <a:lnSpc>
              <a:spcPct val="90000"/>
            </a:lnSpc>
            <a:spcBef>
              <a:spcPct val="0"/>
            </a:spcBef>
            <a:spcAft>
              <a:spcPct val="35000"/>
            </a:spcAft>
            <a:buNone/>
          </a:pPr>
          <a:r>
            <a:rPr lang="en-US" sz="2400" kern="1200" dirty="0"/>
            <a:t>Companies must mark out the area within three hours of notice</a:t>
          </a:r>
          <a:r>
            <a:rPr lang="en-US" sz="2400" kern="1200" dirty="0">
              <a:latin typeface="Century Gothic" panose="020B0502020202020204"/>
            </a:rPr>
            <a:t> </a:t>
          </a:r>
          <a:endParaRPr lang="en-US" sz="2400" kern="1200" dirty="0"/>
        </a:p>
      </dsp:txBody>
      <dsp:txXfrm>
        <a:off x="1331353" y="1672444"/>
        <a:ext cx="5325415" cy="1576326"/>
      </dsp:txXfrm>
    </dsp:sp>
    <dsp:sp modelId="{C4657790-632D-4BEC-A21D-E7708B46E136}">
      <dsp:nvSpPr>
        <dsp:cNvPr id="0" name=""/>
        <dsp:cNvSpPr/>
      </dsp:nvSpPr>
      <dsp:spPr>
        <a:xfrm>
          <a:off x="0" y="1672444"/>
          <a:ext cx="1331353" cy="1576326"/>
        </a:xfrm>
        <a:prstGeom prst="rect">
          <a:avLst/>
        </a:prstGeom>
        <a:gradFill rotWithShape="0">
          <a:gsLst>
            <a:gs pos="100000">
              <a:srgbClr val="FFC000"/>
            </a:gs>
            <a:gs pos="100000">
              <a:schemeClr val="accent2">
                <a:hueOff val="677407"/>
                <a:satOff val="-3316"/>
                <a:lumOff val="1862"/>
                <a:alphaOff val="0"/>
                <a:shade val="90000"/>
                <a:lumMod val="84000"/>
              </a:schemeClr>
            </a:gs>
          </a:gsLst>
          <a:lin ang="5400000" scaled="0"/>
        </a:gradFill>
        <a:ln w="9525" cap="rnd" cmpd="sng" algn="ctr">
          <a:solidFill>
            <a:schemeClr val="accent2">
              <a:hueOff val="677407"/>
              <a:satOff val="-3316"/>
              <a:lumOff val="1862"/>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0451" tIns="155706" rIns="70451" bIns="155706" numCol="1" spcCol="1270" anchor="ctr" anchorCtr="0">
          <a:noAutofit/>
        </a:bodyPr>
        <a:lstStyle/>
        <a:p>
          <a:pPr marL="0" lvl="0" indent="0" algn="ctr" defTabSz="1066800">
            <a:lnSpc>
              <a:spcPct val="90000"/>
            </a:lnSpc>
            <a:spcBef>
              <a:spcPct val="0"/>
            </a:spcBef>
            <a:spcAft>
              <a:spcPct val="35000"/>
            </a:spcAft>
            <a:buNone/>
          </a:pPr>
          <a:r>
            <a:rPr lang="en-US" sz="2400" kern="1200" dirty="0"/>
            <a:t>Mark out</a:t>
          </a:r>
        </a:p>
      </dsp:txBody>
      <dsp:txXfrm>
        <a:off x="0" y="1672444"/>
        <a:ext cx="1331353" cy="1576326"/>
      </dsp:txXfrm>
    </dsp:sp>
    <dsp:sp modelId="{D2A385A9-D7F7-4A9D-B847-64B50E53DC9E}">
      <dsp:nvSpPr>
        <dsp:cNvPr id="0" name=""/>
        <dsp:cNvSpPr/>
      </dsp:nvSpPr>
      <dsp:spPr>
        <a:xfrm>
          <a:off x="1331353" y="3343350"/>
          <a:ext cx="5325415" cy="1576326"/>
        </a:xfrm>
        <a:prstGeom prst="rect">
          <a:avLst/>
        </a:prstGeom>
        <a:solidFill>
          <a:schemeClr val="tx1">
            <a:lumMod val="95000"/>
            <a:alpha val="90000"/>
          </a:schemeClr>
        </a:solidFill>
        <a:ln w="9525" cap="rnd" cmpd="sng" algn="ctr">
          <a:solidFill>
            <a:schemeClr val="accent2">
              <a:tint val="40000"/>
              <a:alpha val="90000"/>
              <a:hueOff val="1629769"/>
              <a:satOff val="-4713"/>
              <a:lumOff val="-10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3328" tIns="400387" rIns="103328" bIns="400387" numCol="1" spcCol="1270" anchor="t" anchorCtr="0">
          <a:noAutofit/>
        </a:bodyPr>
        <a:lstStyle/>
        <a:p>
          <a:pPr marL="0" lvl="0" indent="0" algn="l" defTabSz="711200">
            <a:lnSpc>
              <a:spcPct val="90000"/>
            </a:lnSpc>
            <a:spcBef>
              <a:spcPct val="0"/>
            </a:spcBef>
            <a:spcAft>
              <a:spcPct val="35000"/>
            </a:spcAft>
            <a:buNone/>
          </a:pPr>
          <a:r>
            <a:rPr lang="en-US" sz="1600" kern="1200" dirty="0"/>
            <a:t>When emergency has been brought to conclusion, you must notify Dig Safe, Inc.</a:t>
          </a:r>
        </a:p>
        <a:p>
          <a:pPr marL="171450" lvl="1" indent="-171450" algn="l" defTabSz="711200">
            <a:lnSpc>
              <a:spcPct val="90000"/>
            </a:lnSpc>
            <a:spcBef>
              <a:spcPct val="0"/>
            </a:spcBef>
            <a:spcAft>
              <a:spcPct val="15000"/>
            </a:spcAft>
            <a:buClr>
              <a:srgbClr val="FF0000"/>
            </a:buClr>
            <a:buChar char="•"/>
          </a:pPr>
          <a:r>
            <a:rPr lang="en-US" sz="1600" kern="1200" dirty="0"/>
            <a:t>And notify Dig Safe, Inc. if further excavation needed beyond </a:t>
          </a:r>
          <a:r>
            <a:rPr lang="en-US" sz="1600" kern="1200" dirty="0" err="1"/>
            <a:t>premarked</a:t>
          </a:r>
          <a:r>
            <a:rPr lang="en-US" sz="1600" kern="1200" dirty="0"/>
            <a:t> area, to obtain new 30-day ticket</a:t>
          </a:r>
        </a:p>
      </dsp:txBody>
      <dsp:txXfrm>
        <a:off x="1331353" y="3343350"/>
        <a:ext cx="5325415" cy="1576326"/>
      </dsp:txXfrm>
    </dsp:sp>
    <dsp:sp modelId="{16415260-6DA4-4074-B464-3B399D02CC83}">
      <dsp:nvSpPr>
        <dsp:cNvPr id="0" name=""/>
        <dsp:cNvSpPr/>
      </dsp:nvSpPr>
      <dsp:spPr>
        <a:xfrm>
          <a:off x="0" y="3343350"/>
          <a:ext cx="1331353" cy="1576326"/>
        </a:xfrm>
        <a:prstGeom prst="rect">
          <a:avLst/>
        </a:prstGeom>
        <a:solidFill>
          <a:srgbClr val="00D661"/>
        </a:solidFill>
        <a:ln w="9525" cap="rnd" cmpd="sng" algn="ctr">
          <a:solidFill>
            <a:schemeClr val="accent2">
              <a:hueOff val="1354814"/>
              <a:satOff val="-6632"/>
              <a:lumOff val="3725"/>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0451" tIns="155706" rIns="70451" bIns="155706" numCol="1" spcCol="1270" anchor="ctr" anchorCtr="0">
          <a:noAutofit/>
        </a:bodyPr>
        <a:lstStyle/>
        <a:p>
          <a:pPr marL="0" lvl="0" indent="0" algn="ctr" defTabSz="1244600">
            <a:lnSpc>
              <a:spcPct val="90000"/>
            </a:lnSpc>
            <a:spcBef>
              <a:spcPct val="0"/>
            </a:spcBef>
            <a:spcAft>
              <a:spcPct val="35000"/>
            </a:spcAft>
            <a:buNone/>
          </a:pPr>
          <a:r>
            <a:rPr lang="en-US" sz="2800" kern="1200" dirty="0"/>
            <a:t>Notify</a:t>
          </a:r>
        </a:p>
      </dsp:txBody>
      <dsp:txXfrm>
        <a:off x="0" y="3343350"/>
        <a:ext cx="1331353" cy="15763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0DE9E-5041-4985-A0CE-914A5360C670}">
      <dsp:nvSpPr>
        <dsp:cNvPr id="0" name=""/>
        <dsp:cNvSpPr/>
      </dsp:nvSpPr>
      <dsp:spPr>
        <a:xfrm>
          <a:off x="4836" y="845566"/>
          <a:ext cx="1499443" cy="899666"/>
        </a:xfrm>
        <a:prstGeom prst="roundRect">
          <a:avLst>
            <a:gd name="adj" fmla="val 10000"/>
          </a:avLst>
        </a:prstGeom>
        <a:solidFill>
          <a:srgbClr val="FF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DSVR</a:t>
          </a:r>
        </a:p>
      </dsp:txBody>
      <dsp:txXfrm>
        <a:off x="31186" y="871916"/>
        <a:ext cx="1446743" cy="846966"/>
      </dsp:txXfrm>
    </dsp:sp>
    <dsp:sp modelId="{A9F64702-7B13-432E-9212-7C27C9CAA3D3}">
      <dsp:nvSpPr>
        <dsp:cNvPr id="0" name=""/>
        <dsp:cNvSpPr/>
      </dsp:nvSpPr>
      <dsp:spPr>
        <a:xfrm>
          <a:off x="1654224" y="1109469"/>
          <a:ext cx="317881" cy="3718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654224" y="1183841"/>
        <a:ext cx="222517" cy="223117"/>
      </dsp:txXfrm>
    </dsp:sp>
    <dsp:sp modelId="{775823D5-4124-4EAC-9A11-CA0EFADD57BE}">
      <dsp:nvSpPr>
        <dsp:cNvPr id="0" name=""/>
        <dsp:cNvSpPr/>
      </dsp:nvSpPr>
      <dsp:spPr>
        <a:xfrm>
          <a:off x="2104057" y="845566"/>
          <a:ext cx="1499443" cy="899666"/>
        </a:xfrm>
        <a:prstGeom prst="roundRect">
          <a:avLst>
            <a:gd name="adj" fmla="val 10000"/>
          </a:avLst>
        </a:prstGeom>
        <a:solidFill>
          <a:srgbClr val="FF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NOPV</a:t>
          </a:r>
        </a:p>
      </dsp:txBody>
      <dsp:txXfrm>
        <a:off x="2130407" y="871916"/>
        <a:ext cx="1446743" cy="846966"/>
      </dsp:txXfrm>
    </dsp:sp>
    <dsp:sp modelId="{935F1B8F-6629-4DFD-873E-6E5BD03BAE0B}">
      <dsp:nvSpPr>
        <dsp:cNvPr id="0" name=""/>
        <dsp:cNvSpPr/>
      </dsp:nvSpPr>
      <dsp:spPr>
        <a:xfrm>
          <a:off x="3753445" y="1109469"/>
          <a:ext cx="317881" cy="3718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753445" y="1183841"/>
        <a:ext cx="222517" cy="223117"/>
      </dsp:txXfrm>
    </dsp:sp>
    <dsp:sp modelId="{27216184-4A4D-485E-A9FE-4B3A48E3B08C}">
      <dsp:nvSpPr>
        <dsp:cNvPr id="0" name=""/>
        <dsp:cNvSpPr/>
      </dsp:nvSpPr>
      <dsp:spPr>
        <a:xfrm>
          <a:off x="4203278" y="845566"/>
          <a:ext cx="1499443" cy="899666"/>
        </a:xfrm>
        <a:prstGeom prst="roundRect">
          <a:avLst>
            <a:gd name="adj" fmla="val 10000"/>
          </a:avLst>
        </a:prstGeom>
        <a:solidFill>
          <a:srgbClr val="FF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Informal Conference</a:t>
          </a:r>
        </a:p>
      </dsp:txBody>
      <dsp:txXfrm>
        <a:off x="4229628" y="871916"/>
        <a:ext cx="1446743" cy="846966"/>
      </dsp:txXfrm>
    </dsp:sp>
    <dsp:sp modelId="{4890EBCE-C116-4BA9-9E65-083D95B34A75}">
      <dsp:nvSpPr>
        <dsp:cNvPr id="0" name=""/>
        <dsp:cNvSpPr/>
      </dsp:nvSpPr>
      <dsp:spPr>
        <a:xfrm>
          <a:off x="5852666" y="1109469"/>
          <a:ext cx="317881" cy="3718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852666" y="1183841"/>
        <a:ext cx="222517" cy="223117"/>
      </dsp:txXfrm>
    </dsp:sp>
    <dsp:sp modelId="{53B60167-5DAF-4FDA-BB30-31F57DC549E3}">
      <dsp:nvSpPr>
        <dsp:cNvPr id="0" name=""/>
        <dsp:cNvSpPr/>
      </dsp:nvSpPr>
      <dsp:spPr>
        <a:xfrm>
          <a:off x="6302499" y="845566"/>
          <a:ext cx="1499443" cy="899666"/>
        </a:xfrm>
        <a:prstGeom prst="roundRect">
          <a:avLst>
            <a:gd name="adj" fmla="val 10000"/>
          </a:avLst>
        </a:prstGeom>
        <a:solidFill>
          <a:srgbClr val="FF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IRD</a:t>
          </a:r>
        </a:p>
      </dsp:txBody>
      <dsp:txXfrm>
        <a:off x="6328849" y="871916"/>
        <a:ext cx="1446743" cy="846966"/>
      </dsp:txXfrm>
    </dsp:sp>
    <dsp:sp modelId="{E670681B-6D4E-487A-84D5-B10C79ACA7AB}">
      <dsp:nvSpPr>
        <dsp:cNvPr id="0" name=""/>
        <dsp:cNvSpPr/>
      </dsp:nvSpPr>
      <dsp:spPr>
        <a:xfrm>
          <a:off x="7951886" y="1109469"/>
          <a:ext cx="317881" cy="3718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7951886" y="1183841"/>
        <a:ext cx="222517" cy="223117"/>
      </dsp:txXfrm>
    </dsp:sp>
    <dsp:sp modelId="{32429A39-46DB-4EF1-800E-83D0E3DCD188}">
      <dsp:nvSpPr>
        <dsp:cNvPr id="0" name=""/>
        <dsp:cNvSpPr/>
      </dsp:nvSpPr>
      <dsp:spPr>
        <a:xfrm>
          <a:off x="8401719" y="845566"/>
          <a:ext cx="1499443" cy="899666"/>
        </a:xfrm>
        <a:prstGeom prst="roundRect">
          <a:avLst>
            <a:gd name="adj" fmla="val 10000"/>
          </a:avLst>
        </a:prstGeom>
        <a:solidFill>
          <a:srgbClr val="FF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Adjudicatory Hearing</a:t>
          </a:r>
        </a:p>
      </dsp:txBody>
      <dsp:txXfrm>
        <a:off x="8428069" y="871916"/>
        <a:ext cx="1446743" cy="84696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70769-19BA-4528-970E-FC8ADAB4F58D}" type="datetimeFigureOut">
              <a:rPr lang="en-US" smtClean="0"/>
              <a:t>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31E98A-EC8F-4847-AE32-2B65EC69A553}" type="slidenum">
              <a:rPr lang="en-US" smtClean="0"/>
              <a:t>‹#›</a:t>
            </a:fld>
            <a:endParaRPr lang="en-US"/>
          </a:p>
        </p:txBody>
      </p:sp>
    </p:spTree>
    <p:extLst>
      <p:ext uri="{BB962C8B-B14F-4D97-AF65-F5344CB8AC3E}">
        <p14:creationId xmlns:p14="http://schemas.microsoft.com/office/powerpoint/2010/main" val="416951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31E98A-EC8F-4847-AE32-2B65EC69A553}" type="slidenum">
              <a:rPr lang="en-US" smtClean="0"/>
              <a:t>1</a:t>
            </a:fld>
            <a:endParaRPr lang="en-US"/>
          </a:p>
        </p:txBody>
      </p:sp>
    </p:spTree>
    <p:extLst>
      <p:ext uri="{BB962C8B-B14F-4D97-AF65-F5344CB8AC3E}">
        <p14:creationId xmlns:p14="http://schemas.microsoft.com/office/powerpoint/2010/main" val="16732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31E98A-EC8F-4847-AE32-2B65EC69A553}" type="slidenum">
              <a:rPr lang="en-US" smtClean="0"/>
              <a:t>3</a:t>
            </a:fld>
            <a:endParaRPr lang="en-US"/>
          </a:p>
        </p:txBody>
      </p:sp>
    </p:spTree>
    <p:extLst>
      <p:ext uri="{BB962C8B-B14F-4D97-AF65-F5344CB8AC3E}">
        <p14:creationId xmlns:p14="http://schemas.microsoft.com/office/powerpoint/2010/main" val="2268728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6443BA-A0F3-47AA-AABC-C67CD1A22D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268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6443BA-A0F3-47AA-AABC-C67CD1A22D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935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6443BA-A0F3-47AA-AABC-C67CD1A22D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862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31E98A-EC8F-4847-AE32-2B65EC69A553}" type="slidenum">
              <a:rPr lang="en-US" smtClean="0"/>
              <a:t>24</a:t>
            </a:fld>
            <a:endParaRPr lang="en-US"/>
          </a:p>
        </p:txBody>
      </p:sp>
    </p:spTree>
    <p:extLst>
      <p:ext uri="{BB962C8B-B14F-4D97-AF65-F5344CB8AC3E}">
        <p14:creationId xmlns:p14="http://schemas.microsoft.com/office/powerpoint/2010/main" val="3766170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31E98A-EC8F-4847-AE32-2B65EC69A553}" type="slidenum">
              <a:rPr lang="en-US" smtClean="0"/>
              <a:t>25</a:t>
            </a:fld>
            <a:endParaRPr lang="en-US"/>
          </a:p>
        </p:txBody>
      </p:sp>
    </p:spTree>
    <p:extLst>
      <p:ext uri="{BB962C8B-B14F-4D97-AF65-F5344CB8AC3E}">
        <p14:creationId xmlns:p14="http://schemas.microsoft.com/office/powerpoint/2010/main" val="4292842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31E98A-EC8F-4847-AE32-2B65EC69A553}" type="slidenum">
              <a:rPr lang="en-US" smtClean="0"/>
              <a:t>26</a:t>
            </a:fld>
            <a:endParaRPr lang="en-US"/>
          </a:p>
        </p:txBody>
      </p:sp>
    </p:spTree>
    <p:extLst>
      <p:ext uri="{BB962C8B-B14F-4D97-AF65-F5344CB8AC3E}">
        <p14:creationId xmlns:p14="http://schemas.microsoft.com/office/powerpoint/2010/main" val="680384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588491C-F957-46F2-9615-8B9158A3DF3F}"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3801618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88491C-F957-46F2-9615-8B9158A3DF3F}"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1032645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588491C-F957-46F2-9615-8B9158A3DF3F}"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500764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588491C-F957-46F2-9615-8B9158A3DF3F}"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3791-7A9A-44A3-9F32-8D3277F7B0C2}"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2153930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88491C-F957-46F2-9615-8B9158A3DF3F}"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3641193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588491C-F957-46F2-9615-8B9158A3DF3F}" type="datetimeFigureOut">
              <a:rPr lang="en-US" smtClean="0"/>
              <a:t>2/16/2024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166019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588491C-F957-46F2-9615-8B9158A3DF3F}" type="datetimeFigureOut">
              <a:rPr lang="en-US" smtClean="0"/>
              <a:t>2/16/2024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38680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88491C-F957-46F2-9615-8B9158A3DF3F}"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1088700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88491C-F957-46F2-9615-8B9158A3DF3F}"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2129723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8588491C-F957-46F2-9615-8B9158A3DF3F}"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1894926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88491C-F957-46F2-9615-8B9158A3DF3F}"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2025083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88491C-F957-46F2-9615-8B9158A3DF3F}"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95949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88491C-F957-46F2-9615-8B9158A3DF3F}" type="datetimeFigureOut">
              <a:rPr lang="en-US" smtClean="0"/>
              <a:t>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1361782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8588491C-F957-46F2-9615-8B9158A3DF3F}" type="datetimeFigureOut">
              <a:rPr lang="en-US" smtClean="0"/>
              <a:t>2/16/2024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2794796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588491C-F957-46F2-9615-8B9158A3DF3F}" type="datetimeFigureOut">
              <a:rPr lang="en-US" smtClean="0"/>
              <a:t>2/16/2024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2815864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8588491C-F957-46F2-9615-8B9158A3DF3F}" type="datetimeFigureOut">
              <a:rPr lang="en-US" smtClean="0"/>
              <a:t>2/16/2024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2691659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88491C-F957-46F2-9615-8B9158A3DF3F}"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3791-7A9A-44A3-9F32-8D3277F7B0C2}" type="slidenum">
              <a:rPr lang="en-US" smtClean="0"/>
              <a:t>‹#›</a:t>
            </a:fld>
            <a:endParaRPr lang="en-US"/>
          </a:p>
        </p:txBody>
      </p:sp>
    </p:spTree>
    <p:extLst>
      <p:ext uri="{BB962C8B-B14F-4D97-AF65-F5344CB8AC3E}">
        <p14:creationId xmlns:p14="http://schemas.microsoft.com/office/powerpoint/2010/main" val="811968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588491C-F957-46F2-9615-8B9158A3DF3F}" type="datetimeFigureOut">
              <a:rPr lang="en-US" smtClean="0"/>
              <a:t>2/16/2024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A2D3791-7A9A-44A3-9F32-8D3277F7B0C2}" type="slidenum">
              <a:rPr lang="en-US" smtClean="0"/>
              <a:t>‹#›</a:t>
            </a:fld>
            <a:endParaRPr lang="en-US"/>
          </a:p>
        </p:txBody>
      </p:sp>
    </p:spTree>
    <p:extLst>
      <p:ext uri="{BB962C8B-B14F-4D97-AF65-F5344CB8AC3E}">
        <p14:creationId xmlns:p14="http://schemas.microsoft.com/office/powerpoint/2010/main" val="88221956"/>
      </p:ext>
    </p:extLst>
  </p:cSld>
  <p:clrMap bg1="dk1" tx1="lt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www.commongroundalliance.com/" TargetMode="External"/><Relationship Id="rId3" Type="http://schemas.openxmlformats.org/officeDocument/2006/relationships/image" Target="../media/image8.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http://www.digsafe.com/" TargetMode="External"/><Relationship Id="rId4" Type="http://schemas.openxmlformats.org/officeDocument/2006/relationships/hyperlink" Target="http://www.mass.gov/dig-safe" TargetMode="Externa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hyperlink" Target="https://www.phmsa.dot.gov/safety-awareness/pipeline/historical-pipeline-incidents" TargetMode="External"/><Relationship Id="rId3" Type="http://schemas.openxmlformats.org/officeDocument/2006/relationships/hyperlink" Target="https://www.phmsa.dot.gov/safety-awareness/pipeline/safety-awareness-overview" TargetMode="External"/><Relationship Id="rId7" Type="http://schemas.openxmlformats.org/officeDocument/2006/relationships/hyperlink" Target="https://www.phmsa.dot.gov/safe-transportation-energy-products/safety-awareness-reports" TargetMode="External"/><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hyperlink" Target="https://www.phmsa.dot.gov/pipeline/peri/pipeline-emergency-responders-initiative-peri-overview" TargetMode="External"/><Relationship Id="rId11" Type="http://schemas.openxmlformats.org/officeDocument/2006/relationships/hyperlink" Target="https://www.phmsa.dot.gov/" TargetMode="External"/><Relationship Id="rId5" Type="http://schemas.openxmlformats.org/officeDocument/2006/relationships/hyperlink" Target="https://www.phmsa.dot.gov/pipeline/excavator-final-rule/about-excavation-enforcement-final-rule" TargetMode="External"/><Relationship Id="rId10" Type="http://schemas.openxmlformats.org/officeDocument/2006/relationships/hyperlink" Target="https://www.phmsa.dot.gov/safety-awareness/pipeline/marine-damage-prevention" TargetMode="External"/><Relationship Id="rId4" Type="http://schemas.openxmlformats.org/officeDocument/2006/relationships/hyperlink" Target="https://www.phmsa.dot.gov/safety-awareness/pipeline/pipeline-leak-recognition-and-what-do" TargetMode="External"/><Relationship Id="rId9" Type="http://schemas.openxmlformats.org/officeDocument/2006/relationships/hyperlink" Target="https://www.phmsa.dot.gov/safety-reports/pipeline-failure-investigation-report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11249D-D808-49CE-BC30-7F628839F7A4}"/>
              </a:ext>
            </a:extLst>
          </p:cNvPr>
          <p:cNvSpPr>
            <a:spLocks noGrp="1"/>
          </p:cNvSpPr>
          <p:nvPr>
            <p:ph type="ctrTitle"/>
          </p:nvPr>
        </p:nvSpPr>
        <p:spPr>
          <a:xfrm>
            <a:off x="4457102" y="1747510"/>
            <a:ext cx="5258993" cy="2482445"/>
          </a:xfrm>
        </p:spPr>
        <p:txBody>
          <a:bodyPr>
            <a:normAutofit fontScale="90000"/>
          </a:bodyPr>
          <a:lstStyle/>
          <a:p>
            <a:pPr algn="ctr">
              <a:lnSpc>
                <a:spcPct val="90000"/>
              </a:lnSpc>
            </a:pPr>
            <a:r>
              <a:rPr lang="en-US" sz="4400" b="1" dirty="0">
                <a:solidFill>
                  <a:schemeClr val="tx1"/>
                </a:solidFill>
              </a:rPr>
              <a:t>Damage Prevention Training</a:t>
            </a:r>
            <a:br>
              <a:rPr lang="en-US" sz="2800" dirty="0">
                <a:solidFill>
                  <a:schemeClr val="tx1"/>
                </a:solidFill>
              </a:rPr>
            </a:br>
            <a:br>
              <a:rPr lang="en-US" sz="2800" dirty="0">
                <a:solidFill>
                  <a:schemeClr val="tx1"/>
                </a:solidFill>
              </a:rPr>
            </a:br>
            <a:r>
              <a:rPr lang="en-US" sz="2800" i="1" dirty="0">
                <a:solidFill>
                  <a:schemeClr val="tx1"/>
                </a:solidFill>
              </a:rPr>
              <a:t>Department of Public Utilities </a:t>
            </a:r>
            <a:br>
              <a:rPr lang="en-US" sz="2800" dirty="0">
                <a:solidFill>
                  <a:schemeClr val="tx1"/>
                </a:solidFill>
              </a:rPr>
            </a:br>
            <a:r>
              <a:rPr lang="en-US" sz="2800" i="1" dirty="0">
                <a:solidFill>
                  <a:schemeClr val="tx1"/>
                </a:solidFill>
              </a:rPr>
              <a:t>Damage Prevention Program</a:t>
            </a:r>
          </a:p>
        </p:txBody>
      </p:sp>
      <p:pic>
        <p:nvPicPr>
          <p:cNvPr id="2" name="Picture 1">
            <a:extLst>
              <a:ext uri="{FF2B5EF4-FFF2-40B4-BE49-F238E27FC236}">
                <a16:creationId xmlns:a16="http://schemas.microsoft.com/office/drawing/2014/main" id="{7EE58C14-6BA7-682E-9038-D68B3911174B}"/>
              </a:ext>
            </a:extLst>
          </p:cNvPr>
          <p:cNvPicPr>
            <a:picLocks noChangeAspect="1"/>
          </p:cNvPicPr>
          <p:nvPr/>
        </p:nvPicPr>
        <p:blipFill>
          <a:blip r:embed="rId3"/>
          <a:stretch>
            <a:fillRect/>
          </a:stretch>
        </p:blipFill>
        <p:spPr>
          <a:xfrm>
            <a:off x="496147" y="1573925"/>
            <a:ext cx="3710150" cy="3710150"/>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E3CD732E-4125-791C-C2AB-3853EC72C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199" y="4502221"/>
            <a:ext cx="3352800" cy="21356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294BEB-F62A-E1E9-8335-854BC7315037}"/>
              </a:ext>
            </a:extLst>
          </p:cNvPr>
          <p:cNvPicPr>
            <a:picLocks noChangeAspect="1"/>
          </p:cNvPicPr>
          <p:nvPr/>
        </p:nvPicPr>
        <p:blipFill>
          <a:blip r:embed="rId2"/>
          <a:stretch>
            <a:fillRect/>
          </a:stretch>
        </p:blipFill>
        <p:spPr>
          <a:xfrm>
            <a:off x="4644104" y="1231641"/>
            <a:ext cx="7179486" cy="5402424"/>
          </a:xfrm>
          <a:prstGeom prst="rect">
            <a:avLst/>
          </a:prstGeom>
        </p:spPr>
      </p:pic>
      <p:sp>
        <p:nvSpPr>
          <p:cNvPr id="3" name="TextBox 2">
            <a:extLst>
              <a:ext uri="{FF2B5EF4-FFF2-40B4-BE49-F238E27FC236}">
                <a16:creationId xmlns:a16="http://schemas.microsoft.com/office/drawing/2014/main" id="{102238F5-DBF1-50EA-D7AE-77A24C7A2B7C}"/>
              </a:ext>
            </a:extLst>
          </p:cNvPr>
          <p:cNvSpPr txBox="1"/>
          <p:nvPr/>
        </p:nvSpPr>
        <p:spPr>
          <a:xfrm>
            <a:off x="368410" y="1748108"/>
            <a:ext cx="4275694" cy="4809721"/>
          </a:xfrm>
          <a:prstGeom prst="rect">
            <a:avLst/>
          </a:prstGeom>
        </p:spPr>
        <p:txBody>
          <a:bodyPr vert="horz" lIns="91440" tIns="45720" rIns="91440" bIns="45720" rtlCol="0" anchor="t">
            <a:normAutofit/>
          </a:bodyPr>
          <a:lstStyle/>
          <a:p>
            <a:pPr>
              <a:lnSpc>
                <a:spcPct val="90000"/>
              </a:lnSpc>
              <a:spcBef>
                <a:spcPts val="1000"/>
              </a:spcBef>
              <a:buClr>
                <a:srgbClr val="FF0000"/>
              </a:buClr>
              <a:buSzPct val="80000"/>
              <a:buFont typeface="Wingdings 3" charset="2"/>
              <a:buChar char=""/>
            </a:pPr>
            <a:r>
              <a:rPr lang="en-US" sz="2400" b="1" u="sng">
                <a:solidFill>
                  <a:schemeClr val="tx1">
                    <a:lumMod val="75000"/>
                    <a:lumOff val="25000"/>
                  </a:schemeClr>
                </a:solidFill>
              </a:rPr>
              <a:t>Apple Valley, California</a:t>
            </a:r>
            <a:endParaRPr lang="en-US" sz="1200" b="1" u="sng">
              <a:solidFill>
                <a:schemeClr val="tx1">
                  <a:lumMod val="75000"/>
                  <a:lumOff val="25000"/>
                </a:schemeClr>
              </a:solidFill>
            </a:endParaRPr>
          </a:p>
          <a:p>
            <a:pPr>
              <a:lnSpc>
                <a:spcPct val="90000"/>
              </a:lnSpc>
              <a:spcBef>
                <a:spcPts val="1000"/>
              </a:spcBef>
              <a:buClr>
                <a:srgbClr val="FF0000"/>
              </a:buClr>
              <a:buSzPct val="80000"/>
              <a:buFont typeface="Wingdings 3" charset="2"/>
              <a:buChar char=""/>
            </a:pPr>
            <a:endParaRPr lang="en-US" sz="1200" b="1" u="sng">
              <a:solidFill>
                <a:schemeClr val="tx1">
                  <a:lumMod val="75000"/>
                  <a:lumOff val="25000"/>
                </a:schemeClr>
              </a:solidFill>
            </a:endParaRPr>
          </a:p>
          <a:p>
            <a:pPr>
              <a:lnSpc>
                <a:spcPct val="90000"/>
              </a:lnSpc>
              <a:spcBef>
                <a:spcPts val="1000"/>
              </a:spcBef>
              <a:buClr>
                <a:srgbClr val="FF0000"/>
              </a:buClr>
              <a:buSzPct val="80000"/>
              <a:buFont typeface="Wingdings 3" charset="2"/>
              <a:buChar char=""/>
            </a:pPr>
            <a:r>
              <a:rPr lang="en-US" sz="2400">
                <a:solidFill>
                  <a:schemeClr val="tx1">
                    <a:lumMod val="75000"/>
                    <a:lumOff val="25000"/>
                  </a:schemeClr>
                </a:solidFill>
              </a:rPr>
              <a:t> Septic company using an excavator ruptured a gas line, which ignited the fire.</a:t>
            </a:r>
          </a:p>
          <a:p>
            <a:pPr>
              <a:lnSpc>
                <a:spcPct val="90000"/>
              </a:lnSpc>
              <a:spcBef>
                <a:spcPts val="1000"/>
              </a:spcBef>
              <a:buClr>
                <a:srgbClr val="FF0000"/>
              </a:buClr>
              <a:buSzPct val="80000"/>
              <a:buFont typeface="Wingdings 3" charset="2"/>
              <a:buChar char=""/>
            </a:pPr>
            <a:r>
              <a:rPr lang="en-US" sz="2400">
                <a:solidFill>
                  <a:schemeClr val="tx1">
                    <a:lumMod val="75000"/>
                    <a:lumOff val="25000"/>
                  </a:schemeClr>
                </a:solidFill>
              </a:rPr>
              <a:t>This occurred next to a residential complex and a nearby high school.</a:t>
            </a:r>
          </a:p>
          <a:p>
            <a:pPr>
              <a:lnSpc>
                <a:spcPct val="90000"/>
              </a:lnSpc>
              <a:spcBef>
                <a:spcPts val="1000"/>
              </a:spcBef>
              <a:buClr>
                <a:srgbClr val="FF0000"/>
              </a:buClr>
              <a:buSzPct val="80000"/>
              <a:buFont typeface="Wingdings 3" charset="2"/>
              <a:buChar char=""/>
            </a:pPr>
            <a:r>
              <a:rPr lang="en-US" sz="2400">
                <a:solidFill>
                  <a:schemeClr val="tx1">
                    <a:lumMod val="75000"/>
                    <a:lumOff val="25000"/>
                  </a:schemeClr>
                </a:solidFill>
              </a:rPr>
              <a:t>Thankfully, no injuries.</a:t>
            </a:r>
          </a:p>
          <a:p>
            <a:pPr>
              <a:lnSpc>
                <a:spcPct val="90000"/>
              </a:lnSpc>
              <a:spcBef>
                <a:spcPts val="1000"/>
              </a:spcBef>
              <a:buClr>
                <a:schemeClr val="accent1"/>
              </a:buClr>
              <a:buSzPct val="80000"/>
            </a:pPr>
            <a:endParaRPr lang="en-US" sz="2400">
              <a:solidFill>
                <a:schemeClr val="tx1">
                  <a:lumMod val="75000"/>
                  <a:lumOff val="25000"/>
                </a:schemeClr>
              </a:solidFill>
            </a:endParaRPr>
          </a:p>
          <a:p>
            <a:pPr>
              <a:lnSpc>
                <a:spcPct val="90000"/>
              </a:lnSpc>
              <a:spcBef>
                <a:spcPts val="1000"/>
              </a:spcBef>
              <a:buClr>
                <a:srgbClr val="FF0000"/>
              </a:buClr>
              <a:buSzPct val="80000"/>
              <a:buFont typeface="Wingdings 3" charset="2"/>
              <a:buChar char=""/>
            </a:pPr>
            <a:r>
              <a:rPr lang="en-US" sz="2400">
                <a:solidFill>
                  <a:schemeClr val="tx1">
                    <a:lumMod val="75000"/>
                    <a:lumOff val="25000"/>
                  </a:schemeClr>
                </a:solidFill>
              </a:rPr>
              <a:t>Feb 4, 2022</a:t>
            </a:r>
          </a:p>
        </p:txBody>
      </p:sp>
    </p:spTree>
    <p:extLst>
      <p:ext uri="{BB962C8B-B14F-4D97-AF65-F5344CB8AC3E}">
        <p14:creationId xmlns:p14="http://schemas.microsoft.com/office/powerpoint/2010/main" val="385108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84DD-1749-D586-D95D-499664829733}"/>
              </a:ext>
            </a:extLst>
          </p:cNvPr>
          <p:cNvSpPr>
            <a:spLocks noGrp="1"/>
          </p:cNvSpPr>
          <p:nvPr>
            <p:ph type="title"/>
          </p:nvPr>
        </p:nvSpPr>
        <p:spPr>
          <a:xfrm>
            <a:off x="264161" y="249518"/>
            <a:ext cx="10163402" cy="756322"/>
          </a:xfrm>
        </p:spPr>
        <p:txBody>
          <a:bodyPr/>
          <a:lstStyle/>
          <a:p>
            <a:pPr algn="ctr"/>
            <a:r>
              <a:rPr lang="en-US" sz="4000" b="1"/>
              <a:t>Percentages of Violations and Their Type</a:t>
            </a:r>
          </a:p>
        </p:txBody>
      </p:sp>
      <p:pic>
        <p:nvPicPr>
          <p:cNvPr id="5" name="Picture 4">
            <a:extLst>
              <a:ext uri="{FF2B5EF4-FFF2-40B4-BE49-F238E27FC236}">
                <a16:creationId xmlns:a16="http://schemas.microsoft.com/office/drawing/2014/main" id="{2614C83A-0ECB-32D0-8B90-8B95A088F4DA}"/>
              </a:ext>
            </a:extLst>
          </p:cNvPr>
          <p:cNvPicPr>
            <a:picLocks noChangeAspect="1"/>
          </p:cNvPicPr>
          <p:nvPr/>
        </p:nvPicPr>
        <p:blipFill>
          <a:blip r:embed="rId2"/>
          <a:stretch>
            <a:fillRect/>
          </a:stretch>
        </p:blipFill>
        <p:spPr>
          <a:xfrm>
            <a:off x="754912" y="1123319"/>
            <a:ext cx="9804989" cy="5559433"/>
          </a:xfrm>
          <a:prstGeom prst="rect">
            <a:avLst/>
          </a:prstGeom>
        </p:spPr>
      </p:pic>
    </p:spTree>
    <p:extLst>
      <p:ext uri="{BB962C8B-B14F-4D97-AF65-F5344CB8AC3E}">
        <p14:creationId xmlns:p14="http://schemas.microsoft.com/office/powerpoint/2010/main" val="2543250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5B76F-B098-4C36-BD67-C03CA1A8CB79}"/>
              </a:ext>
            </a:extLst>
          </p:cNvPr>
          <p:cNvSpPr>
            <a:spLocks noGrp="1"/>
          </p:cNvSpPr>
          <p:nvPr>
            <p:ph type="title"/>
          </p:nvPr>
        </p:nvSpPr>
        <p:spPr>
          <a:xfrm>
            <a:off x="643467" y="816638"/>
            <a:ext cx="3367359" cy="5224724"/>
          </a:xfrm>
        </p:spPr>
        <p:txBody>
          <a:bodyPr anchor="ctr">
            <a:normAutofit/>
          </a:bodyPr>
          <a:lstStyle/>
          <a:p>
            <a:pPr algn="ctr"/>
            <a:r>
              <a:rPr lang="en-US"/>
              <a:t>List of Key Changes to Damage Prevention Regulations</a:t>
            </a:r>
          </a:p>
        </p:txBody>
      </p:sp>
      <p:sp>
        <p:nvSpPr>
          <p:cNvPr id="3" name="Content Placeholder 2">
            <a:extLst>
              <a:ext uri="{FF2B5EF4-FFF2-40B4-BE49-F238E27FC236}">
                <a16:creationId xmlns:a16="http://schemas.microsoft.com/office/drawing/2014/main" id="{1185E4DB-689D-4787-B327-4597D63E48A8}"/>
              </a:ext>
            </a:extLst>
          </p:cNvPr>
          <p:cNvSpPr>
            <a:spLocks noGrp="1"/>
          </p:cNvSpPr>
          <p:nvPr>
            <p:ph idx="1"/>
          </p:nvPr>
        </p:nvSpPr>
        <p:spPr>
          <a:xfrm>
            <a:off x="4654295" y="816638"/>
            <a:ext cx="4619706" cy="5224724"/>
          </a:xfrm>
        </p:spPr>
        <p:txBody>
          <a:bodyPr anchor="ctr">
            <a:normAutofit fontScale="92500" lnSpcReduction="20000"/>
          </a:bodyPr>
          <a:lstStyle/>
          <a:p>
            <a:pPr>
              <a:buClr>
                <a:srgbClr val="FF0000"/>
              </a:buClr>
            </a:pPr>
            <a:r>
              <a:rPr lang="en-US"/>
              <a:t>Emergency notifications only for true emergencies:  220 CMR 99.05</a:t>
            </a:r>
          </a:p>
          <a:p>
            <a:pPr>
              <a:buClr>
                <a:srgbClr val="FF0000"/>
              </a:buClr>
            </a:pPr>
            <a:r>
              <a:rPr lang="en-US"/>
              <a:t>Companies must mark out new installations:  220 CMR 99.06(9)</a:t>
            </a:r>
          </a:p>
          <a:p>
            <a:pPr>
              <a:buClr>
                <a:srgbClr val="FF0000"/>
              </a:buClr>
            </a:pPr>
            <a:r>
              <a:rPr lang="en-US"/>
              <a:t>Dig Safe ticket valid for only 30 days:  220 CMR 99.07(2)</a:t>
            </a:r>
          </a:p>
          <a:p>
            <a:pPr>
              <a:buClr>
                <a:srgbClr val="FF0000"/>
              </a:buClr>
            </a:pPr>
            <a:r>
              <a:rPr lang="en-US"/>
              <a:t>Suspend work upon call for remarking:  220 CMR 99.07(5)</a:t>
            </a:r>
          </a:p>
          <a:p>
            <a:pPr>
              <a:buClr>
                <a:srgbClr val="FF0000"/>
              </a:buClr>
            </a:pPr>
            <a:r>
              <a:rPr lang="en-US"/>
              <a:t>Call 911 if damage leads to gas escaping:  220 CMR 99.</a:t>
            </a:r>
            <a:r>
              <a:rPr lang="en-US">
                <a:sym typeface="Wingdings" panose="05000000000000000000" pitchFamily="2" charset="2"/>
              </a:rPr>
              <a:t>07(8)</a:t>
            </a:r>
            <a:endParaRPr lang="en-US"/>
          </a:p>
          <a:p>
            <a:pPr>
              <a:buClr>
                <a:srgbClr val="FF0000"/>
              </a:buClr>
            </a:pPr>
            <a:r>
              <a:rPr lang="en-US"/>
              <a:t>Requirement to report damage:       220 CMR 99.07(10)</a:t>
            </a:r>
          </a:p>
          <a:p>
            <a:pPr>
              <a:buClr>
                <a:srgbClr val="FF0000"/>
              </a:buClr>
            </a:pPr>
            <a:r>
              <a:rPr lang="en-US"/>
              <a:t>Higher penalties for natural gas-related violations:  220 CMR 99.14 and the 2021</a:t>
            </a:r>
            <a:r>
              <a:rPr lang="en-US" i="1">
                <a:ea typeface="+mn-lt"/>
                <a:cs typeface="+mn-lt"/>
              </a:rPr>
              <a:t> Act Creating a Next Generation Roadmap for Massachusetts Climate Policy</a:t>
            </a:r>
            <a:endParaRPr lang="en-US">
              <a:ea typeface="+mn-lt"/>
              <a:cs typeface="+mn-lt"/>
            </a:endParaRPr>
          </a:p>
        </p:txBody>
      </p:sp>
    </p:spTree>
    <p:extLst>
      <p:ext uri="{BB962C8B-B14F-4D97-AF65-F5344CB8AC3E}">
        <p14:creationId xmlns:p14="http://schemas.microsoft.com/office/powerpoint/2010/main" val="41645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F57FC-381E-4BB7-9438-B77194876F4B}"/>
              </a:ext>
            </a:extLst>
          </p:cNvPr>
          <p:cNvSpPr>
            <a:spLocks noGrp="1"/>
          </p:cNvSpPr>
          <p:nvPr>
            <p:ph type="title"/>
          </p:nvPr>
        </p:nvSpPr>
        <p:spPr>
          <a:xfrm>
            <a:off x="1286933" y="609600"/>
            <a:ext cx="10197494" cy="1099457"/>
          </a:xfrm>
        </p:spPr>
        <p:txBody>
          <a:bodyPr>
            <a:normAutofit fontScale="90000"/>
          </a:bodyPr>
          <a:lstStyle/>
          <a:p>
            <a:r>
              <a:rPr lang="en-US" dirty="0"/>
              <a:t>Civil Penalty Amounts for Violations of Damage Prevention Law and Regulations</a:t>
            </a:r>
          </a:p>
        </p:txBody>
      </p:sp>
      <p:graphicFrame>
        <p:nvGraphicFramePr>
          <p:cNvPr id="43" name="Content Placeholder 2">
            <a:extLst>
              <a:ext uri="{FF2B5EF4-FFF2-40B4-BE49-F238E27FC236}">
                <a16:creationId xmlns:a16="http://schemas.microsoft.com/office/drawing/2014/main" id="{E0FED7CD-B26D-4957-A17D-9D8D43091B87}"/>
              </a:ext>
            </a:extLst>
          </p:cNvPr>
          <p:cNvGraphicFramePr>
            <a:graphicFrameLocks noGrp="1"/>
          </p:cNvGraphicFramePr>
          <p:nvPr>
            <p:ph idx="1"/>
            <p:extLst>
              <p:ext uri="{D42A27DB-BD31-4B8C-83A1-F6EECF244321}">
                <p14:modId xmlns:p14="http://schemas.microsoft.com/office/powerpoint/2010/main" val="1778686288"/>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3254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82D82-6DF4-6AFD-1F3F-CA7180A4E9B7}"/>
              </a:ext>
            </a:extLst>
          </p:cNvPr>
          <p:cNvSpPr>
            <a:spLocks noGrp="1"/>
          </p:cNvSpPr>
          <p:nvPr>
            <p:ph type="title"/>
          </p:nvPr>
        </p:nvSpPr>
        <p:spPr/>
        <p:txBody>
          <a:bodyPr/>
          <a:lstStyle/>
          <a:p>
            <a:pPr algn="ctr"/>
            <a:r>
              <a:rPr lang="en-US" sz="4000" b="1" dirty="0"/>
              <a:t>What is EXCAVATION?</a:t>
            </a:r>
            <a:r>
              <a:rPr lang="en-US" sz="4400" dirty="0"/>
              <a:t>	</a:t>
            </a:r>
          </a:p>
        </p:txBody>
      </p:sp>
      <p:sp>
        <p:nvSpPr>
          <p:cNvPr id="4" name="TextBox 3">
            <a:extLst>
              <a:ext uri="{FF2B5EF4-FFF2-40B4-BE49-F238E27FC236}">
                <a16:creationId xmlns:a16="http://schemas.microsoft.com/office/drawing/2014/main" id="{D7577CA1-D05D-1080-AC0D-877CE2B3F2D4}"/>
              </a:ext>
            </a:extLst>
          </p:cNvPr>
          <p:cNvSpPr txBox="1"/>
          <p:nvPr/>
        </p:nvSpPr>
        <p:spPr>
          <a:xfrm>
            <a:off x="1140431" y="1853248"/>
            <a:ext cx="9822095" cy="4031873"/>
          </a:xfrm>
          <a:prstGeom prst="rect">
            <a:avLst/>
          </a:prstGeom>
          <a:noFill/>
        </p:spPr>
        <p:txBody>
          <a:bodyPr wrap="square">
            <a:spAutoFit/>
          </a:bodyPr>
          <a:lstStyle/>
          <a:p>
            <a:r>
              <a:rPr lang="en-US" sz="3200" b="1" dirty="0">
                <a:solidFill>
                  <a:srgbClr val="FF0000"/>
                </a:solidFill>
              </a:rPr>
              <a:t>G.L. c. 82 s. 40 defines excavation BROADLY.   </a:t>
            </a:r>
          </a:p>
          <a:p>
            <a:endParaRPr lang="en-US" sz="2800"/>
          </a:p>
          <a:p>
            <a:r>
              <a:rPr lang="en-US" sz="2800" dirty="0"/>
              <a:t>“Excavation”, an </a:t>
            </a:r>
            <a:r>
              <a:rPr lang="en-US" sz="2800" b="1" dirty="0"/>
              <a:t>operation</a:t>
            </a:r>
            <a:r>
              <a:rPr lang="en-US" sz="2800" dirty="0"/>
              <a:t> for the purpose of movement or removal of earth, rock or the materials in the ground including, </a:t>
            </a:r>
            <a:r>
              <a:rPr lang="en-US" sz="2800" b="1" dirty="0"/>
              <a:t>but not limited to</a:t>
            </a:r>
            <a:r>
              <a:rPr lang="en-US" sz="2800" dirty="0"/>
              <a:t>, digging, blasting, auguring, backfilling, test boring, drilling, pile driving, grading, plowing in, hammering, pulling in, jacking in, trenching, tunneling and demolition of structures.</a:t>
            </a:r>
          </a:p>
        </p:txBody>
      </p:sp>
    </p:spTree>
    <p:extLst>
      <p:ext uri="{BB962C8B-B14F-4D97-AF65-F5344CB8AC3E}">
        <p14:creationId xmlns:p14="http://schemas.microsoft.com/office/powerpoint/2010/main" val="1758723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EA0D4-4A43-4757-B9C5-E3D0B4D767E9}"/>
              </a:ext>
            </a:extLst>
          </p:cNvPr>
          <p:cNvSpPr>
            <a:spLocks noGrp="1"/>
          </p:cNvSpPr>
          <p:nvPr>
            <p:ph type="title"/>
          </p:nvPr>
        </p:nvSpPr>
        <p:spPr>
          <a:xfrm>
            <a:off x="610665" y="1064325"/>
            <a:ext cx="5384801" cy="5671611"/>
          </a:xfrm>
        </p:spPr>
        <p:txBody>
          <a:bodyPr>
            <a:normAutofit fontScale="90000"/>
          </a:bodyPr>
          <a:lstStyle/>
          <a:p>
            <a:r>
              <a:rPr lang="en-US" sz="1900" b="1" dirty="0">
                <a:solidFill>
                  <a:schemeClr val="tx1"/>
                </a:solidFill>
              </a:rPr>
              <a:t>Premark the area where you are planning to dig with </a:t>
            </a:r>
            <a:r>
              <a:rPr lang="en-US" sz="1900" b="1" u="sng" dirty="0">
                <a:solidFill>
                  <a:schemeClr val="tx1"/>
                </a:solidFill>
              </a:rPr>
              <a:t>WHITE</a:t>
            </a:r>
            <a:r>
              <a:rPr lang="en-US" sz="1900" b="1" dirty="0">
                <a:solidFill>
                  <a:schemeClr val="tx1"/>
                </a:solidFill>
              </a:rPr>
              <a:t> or </a:t>
            </a:r>
            <a:r>
              <a:rPr lang="en-US" sz="1900" b="1" u="sng" dirty="0">
                <a:solidFill>
                  <a:srgbClr val="FF66CC"/>
                </a:solidFill>
              </a:rPr>
              <a:t>PINK</a:t>
            </a:r>
            <a:r>
              <a:rPr lang="en-US" sz="1900" b="1" dirty="0">
                <a:solidFill>
                  <a:schemeClr val="tx1"/>
                </a:solidFill>
              </a:rPr>
              <a:t>. </a:t>
            </a:r>
            <a:br>
              <a:rPr lang="en-US" sz="1900" b="1" dirty="0">
                <a:solidFill>
                  <a:schemeClr val="tx1"/>
                </a:solidFill>
              </a:rPr>
            </a:br>
            <a:r>
              <a:rPr lang="en-US" sz="1900" b="1" i="1" dirty="0">
                <a:solidFill>
                  <a:srgbClr val="FF0000"/>
                </a:solidFill>
              </a:rPr>
              <a:t>THIS INLUDES PRIVATE PROPERTY. </a:t>
            </a:r>
            <a:br>
              <a:rPr lang="en-US" sz="1900" b="1" dirty="0"/>
            </a:br>
            <a:br>
              <a:rPr lang="en-US" sz="1900" dirty="0"/>
            </a:br>
            <a:r>
              <a:rPr lang="en-US" sz="1900" b="1" dirty="0">
                <a:solidFill>
                  <a:schemeClr val="tx1"/>
                </a:solidFill>
              </a:rPr>
              <a:t>A </a:t>
            </a:r>
            <a:r>
              <a:rPr lang="en-US" sz="1900" b="1" i="1" dirty="0">
                <a:solidFill>
                  <a:schemeClr val="tx1"/>
                </a:solidFill>
              </a:rPr>
              <a:t>regular ticket</a:t>
            </a:r>
            <a:r>
              <a:rPr lang="en-US" sz="1900" b="1" dirty="0">
                <a:solidFill>
                  <a:schemeClr val="tx1"/>
                </a:solidFill>
              </a:rPr>
              <a:t> must be submitted by </a:t>
            </a:r>
            <a:r>
              <a:rPr lang="en-US" sz="1900" b="1" i="1" u="sng" dirty="0">
                <a:solidFill>
                  <a:srgbClr val="FF0000"/>
                </a:solidFill>
              </a:rPr>
              <a:t>www.DigSafe.com</a:t>
            </a:r>
            <a:r>
              <a:rPr lang="en-US" sz="1900" b="1" i="1" dirty="0">
                <a:solidFill>
                  <a:srgbClr val="FF0000"/>
                </a:solidFill>
              </a:rPr>
              <a:t> </a:t>
            </a:r>
            <a:r>
              <a:rPr lang="en-US" sz="1900" b="1" dirty="0">
                <a:solidFill>
                  <a:schemeClr val="tx1"/>
                </a:solidFill>
              </a:rPr>
              <a:t>or</a:t>
            </a:r>
            <a:r>
              <a:rPr lang="en-US" sz="1900" b="1" dirty="0">
                <a:solidFill>
                  <a:srgbClr val="FF0000"/>
                </a:solidFill>
              </a:rPr>
              <a:t> </a:t>
            </a:r>
            <a:r>
              <a:rPr lang="en-US" sz="1900" b="1" i="1" dirty="0">
                <a:solidFill>
                  <a:srgbClr val="FF0000"/>
                </a:solidFill>
              </a:rPr>
              <a:t>Call 811</a:t>
            </a:r>
            <a:r>
              <a:rPr lang="en-US" sz="1900" b="1" dirty="0">
                <a:solidFill>
                  <a:schemeClr val="tx1"/>
                </a:solidFill>
              </a:rPr>
              <a:t>.</a:t>
            </a:r>
            <a:br>
              <a:rPr lang="en-US" sz="1900" b="1" dirty="0">
                <a:solidFill>
                  <a:schemeClr val="tx1"/>
                </a:solidFill>
              </a:rPr>
            </a:br>
            <a:br>
              <a:rPr lang="en-US" sz="1900" b="1" dirty="0">
                <a:solidFill>
                  <a:schemeClr val="tx1"/>
                </a:solidFill>
              </a:rPr>
            </a:br>
            <a:r>
              <a:rPr lang="en-US" sz="1900" b="1" dirty="0">
                <a:solidFill>
                  <a:srgbClr val="FF0000"/>
                </a:solidFill>
              </a:rPr>
              <a:t>Municipalities </a:t>
            </a:r>
            <a:r>
              <a:rPr lang="en-US" sz="1900" b="1" dirty="0">
                <a:solidFill>
                  <a:schemeClr val="tx1"/>
                </a:solidFill>
              </a:rPr>
              <a:t>are not required to become members of Dig Safe, Inc.</a:t>
            </a:r>
            <a:br>
              <a:rPr lang="en-US" sz="1900" b="1" dirty="0">
                <a:solidFill>
                  <a:schemeClr val="tx1"/>
                </a:solidFill>
              </a:rPr>
            </a:br>
            <a:br>
              <a:rPr lang="en-US" sz="1900" b="1" dirty="0"/>
            </a:br>
            <a:r>
              <a:rPr lang="en-US" sz="1900" b="1" dirty="0"/>
              <a:t>Explain your plans</a:t>
            </a:r>
            <a:r>
              <a:rPr lang="en-US" sz="1900" b="1" dirty="0">
                <a:solidFill>
                  <a:schemeClr val="tx1"/>
                </a:solidFill>
              </a:rPr>
              <a:t> in detail.</a:t>
            </a:r>
            <a:br>
              <a:rPr lang="en-US" sz="1900" b="1" dirty="0">
                <a:solidFill>
                  <a:schemeClr val="tx1"/>
                </a:solidFill>
              </a:rPr>
            </a:br>
            <a:br>
              <a:rPr lang="en-US" sz="1900" b="1" dirty="0">
                <a:solidFill>
                  <a:schemeClr val="tx1"/>
                </a:solidFill>
              </a:rPr>
            </a:br>
            <a:r>
              <a:rPr lang="en-US" sz="1900" b="1" dirty="0">
                <a:solidFill>
                  <a:schemeClr val="tx1"/>
                </a:solidFill>
              </a:rPr>
              <a:t>Dig Safe Ticket will provide the </a:t>
            </a:r>
            <a:r>
              <a:rPr lang="en-US" sz="1900" b="1" i="1" dirty="0">
                <a:solidFill>
                  <a:srgbClr val="FF0000"/>
                </a:solidFill>
              </a:rPr>
              <a:t>EFFECTIVE START DATE &amp; TIME as well as</a:t>
            </a:r>
            <a:br>
              <a:rPr lang="en-US" sz="1900" b="1" i="1" dirty="0">
                <a:solidFill>
                  <a:srgbClr val="FF0000"/>
                </a:solidFill>
              </a:rPr>
            </a:br>
            <a:r>
              <a:rPr lang="en-US" sz="1900" b="1" i="1" dirty="0">
                <a:solidFill>
                  <a:srgbClr val="FF0000"/>
                </a:solidFill>
              </a:rPr>
              <a:t>EXPIRATION DATE</a:t>
            </a:r>
            <a:r>
              <a:rPr lang="en-US" sz="1900" b="1" dirty="0">
                <a:solidFill>
                  <a:schemeClr val="tx1"/>
                </a:solidFill>
              </a:rPr>
              <a:t>. </a:t>
            </a:r>
            <a:br>
              <a:rPr lang="en-US" sz="1900" b="1" dirty="0">
                <a:solidFill>
                  <a:schemeClr val="tx1"/>
                </a:solidFill>
              </a:rPr>
            </a:br>
            <a:br>
              <a:rPr lang="en-US" sz="1900" b="1" dirty="0">
                <a:solidFill>
                  <a:schemeClr val="tx1"/>
                </a:solidFill>
              </a:rPr>
            </a:br>
            <a:r>
              <a:rPr lang="en-US" sz="1900" b="1" i="1" dirty="0">
                <a:solidFill>
                  <a:schemeClr val="tx1"/>
                </a:solidFill>
              </a:rPr>
              <a:t>Your ticket is </a:t>
            </a:r>
            <a:r>
              <a:rPr lang="en-US" sz="1900" b="1" i="1" dirty="0">
                <a:solidFill>
                  <a:srgbClr val="FF0000"/>
                </a:solidFill>
              </a:rPr>
              <a:t>ONLY VALID 30 DAYS</a:t>
            </a:r>
            <a:r>
              <a:rPr lang="en-US" sz="1900" b="1" i="1" dirty="0">
                <a:solidFill>
                  <a:schemeClr val="tx1"/>
                </a:solidFill>
              </a:rPr>
              <a:t>. </a:t>
            </a:r>
            <a:br>
              <a:rPr lang="en-US" sz="1900" b="1" i="1" dirty="0">
                <a:solidFill>
                  <a:schemeClr val="tx1"/>
                </a:solidFill>
              </a:rPr>
            </a:br>
            <a:br>
              <a:rPr lang="en-US" sz="1900" b="1" i="1" dirty="0">
                <a:solidFill>
                  <a:schemeClr val="tx1"/>
                </a:solidFill>
              </a:rPr>
            </a:br>
            <a:r>
              <a:rPr lang="en-US" sz="1900" b="1" i="1" dirty="0">
                <a:solidFill>
                  <a:schemeClr val="tx1"/>
                </a:solidFill>
              </a:rPr>
              <a:t>Be sure to </a:t>
            </a:r>
            <a:r>
              <a:rPr lang="en-US" sz="1900" b="1" i="1" dirty="0">
                <a:solidFill>
                  <a:srgbClr val="FF0000"/>
                </a:solidFill>
              </a:rPr>
              <a:t>RENEW DIG SAFE </a:t>
            </a:r>
            <a:r>
              <a:rPr lang="en-US" sz="1900" b="1" dirty="0">
                <a:solidFill>
                  <a:srgbClr val="FF0000"/>
                </a:solidFill>
              </a:rPr>
              <a:t>TICKET</a:t>
            </a:r>
            <a:r>
              <a:rPr lang="en-US" sz="1900" b="1" i="1" dirty="0">
                <a:solidFill>
                  <a:schemeClr val="tx1"/>
                </a:solidFill>
              </a:rPr>
              <a:t> if needed 72 hours prior to expiration.</a:t>
            </a:r>
            <a:br>
              <a:rPr lang="en-US" sz="1900" b="1" i="1" dirty="0">
                <a:solidFill>
                  <a:schemeClr val="tx1"/>
                </a:solidFill>
              </a:rPr>
            </a:br>
            <a:endParaRPr lang="en-US" sz="1900" b="1" dirty="0">
              <a:solidFill>
                <a:schemeClr val="tx1"/>
              </a:solidFill>
            </a:endParaRPr>
          </a:p>
        </p:txBody>
      </p:sp>
      <p:sp>
        <p:nvSpPr>
          <p:cNvPr id="3" name="Content Placeholder 2">
            <a:extLst>
              <a:ext uri="{FF2B5EF4-FFF2-40B4-BE49-F238E27FC236}">
                <a16:creationId xmlns:a16="http://schemas.microsoft.com/office/drawing/2014/main" id="{C3C473E4-3EA6-47D4-BDD7-C7CB438AEA21}"/>
              </a:ext>
            </a:extLst>
          </p:cNvPr>
          <p:cNvSpPr>
            <a:spLocks noGrp="1"/>
          </p:cNvSpPr>
          <p:nvPr>
            <p:ph idx="1"/>
          </p:nvPr>
        </p:nvSpPr>
        <p:spPr>
          <a:xfrm>
            <a:off x="425465" y="261411"/>
            <a:ext cx="9795495" cy="671805"/>
          </a:xfrm>
        </p:spPr>
        <p:txBody>
          <a:bodyPr>
            <a:noAutofit/>
          </a:bodyPr>
          <a:lstStyle/>
          <a:p>
            <a:pPr marL="0" indent="0">
              <a:buNone/>
            </a:pPr>
            <a:r>
              <a:rPr lang="en-US" sz="4000">
                <a:solidFill>
                  <a:srgbClr val="FF0000"/>
                </a:solidFill>
                <a:effectLst>
                  <a:outerShdw blurRad="38100" dist="38100" dir="2700000" algn="tl">
                    <a:srgbClr val="000000">
                      <a:alpha val="43137"/>
                    </a:srgbClr>
                  </a:outerShdw>
                </a:effectLst>
                <a:latin typeface="Franklin Gothic Book" panose="020F0502020204030204"/>
              </a:rPr>
              <a:t>What Must Be Done </a:t>
            </a:r>
            <a:r>
              <a:rPr lang="en-US" sz="4000">
                <a:solidFill>
                  <a:schemeClr val="tx1"/>
                </a:solidFill>
                <a:effectLst>
                  <a:outerShdw blurRad="38100" dist="38100" dir="2700000" algn="tl">
                    <a:srgbClr val="000000">
                      <a:alpha val="43137"/>
                    </a:srgbClr>
                  </a:outerShdw>
                </a:effectLst>
                <a:latin typeface="Franklin Gothic Book" panose="020F0502020204030204"/>
              </a:rPr>
              <a:t>BEFORE</a:t>
            </a:r>
            <a:r>
              <a:rPr lang="en-US" sz="4000">
                <a:solidFill>
                  <a:schemeClr val="accent1"/>
                </a:solidFill>
                <a:effectLst>
                  <a:outerShdw blurRad="38100" dist="38100" dir="2700000" algn="tl">
                    <a:srgbClr val="000000">
                      <a:alpha val="43137"/>
                    </a:srgbClr>
                  </a:outerShdw>
                </a:effectLst>
                <a:latin typeface="Franklin Gothic Book" panose="020F0502020204030204"/>
              </a:rPr>
              <a:t> </a:t>
            </a:r>
            <a:r>
              <a:rPr lang="en-US" sz="4000">
                <a:solidFill>
                  <a:srgbClr val="FF0000"/>
                </a:solidFill>
                <a:effectLst>
                  <a:outerShdw blurRad="38100" dist="38100" dir="2700000" algn="tl">
                    <a:srgbClr val="000000">
                      <a:alpha val="43137"/>
                    </a:srgbClr>
                  </a:outerShdw>
                </a:effectLst>
                <a:latin typeface="Franklin Gothic Book" panose="020F0502020204030204"/>
              </a:rPr>
              <a:t>The</a:t>
            </a:r>
            <a:r>
              <a:rPr lang="en-US" sz="4000">
                <a:solidFill>
                  <a:srgbClr val="FF0000"/>
                </a:solidFill>
              </a:rPr>
              <a:t> </a:t>
            </a:r>
            <a:r>
              <a:rPr lang="en-US" sz="4000">
                <a:solidFill>
                  <a:srgbClr val="FF0000"/>
                </a:solidFill>
                <a:effectLst>
                  <a:outerShdw blurRad="38100" dist="38100" dir="2700000" algn="tl">
                    <a:srgbClr val="000000">
                      <a:alpha val="43137"/>
                    </a:srgbClr>
                  </a:outerShdw>
                </a:effectLst>
                <a:latin typeface="Franklin Gothic Book" panose="020F0502020204030204"/>
              </a:rPr>
              <a:t>Excavation</a:t>
            </a:r>
          </a:p>
        </p:txBody>
      </p:sp>
      <p:pic>
        <p:nvPicPr>
          <p:cNvPr id="4" name="Picture 3">
            <a:extLst>
              <a:ext uri="{FF2B5EF4-FFF2-40B4-BE49-F238E27FC236}">
                <a16:creationId xmlns:a16="http://schemas.microsoft.com/office/drawing/2014/main" id="{2479F3C3-0821-87D6-1487-49452B795495}"/>
              </a:ext>
            </a:extLst>
          </p:cNvPr>
          <p:cNvPicPr>
            <a:picLocks noChangeAspect="1"/>
          </p:cNvPicPr>
          <p:nvPr/>
        </p:nvPicPr>
        <p:blipFill>
          <a:blip r:embed="rId3"/>
          <a:stretch>
            <a:fillRect/>
          </a:stretch>
        </p:blipFill>
        <p:spPr>
          <a:xfrm>
            <a:off x="6180666" y="901990"/>
            <a:ext cx="5384800" cy="5956010"/>
          </a:xfrm>
          <a:prstGeom prst="rect">
            <a:avLst/>
          </a:prstGeom>
        </p:spPr>
      </p:pic>
    </p:spTree>
    <p:extLst>
      <p:ext uri="{BB962C8B-B14F-4D97-AF65-F5344CB8AC3E}">
        <p14:creationId xmlns:p14="http://schemas.microsoft.com/office/powerpoint/2010/main" val="3070990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BE4C1-6549-48A3-B330-815A64098823}"/>
              </a:ext>
            </a:extLst>
          </p:cNvPr>
          <p:cNvSpPr>
            <a:spLocks noGrp="1"/>
          </p:cNvSpPr>
          <p:nvPr>
            <p:ph type="title"/>
          </p:nvPr>
        </p:nvSpPr>
        <p:spPr>
          <a:xfrm>
            <a:off x="1048868" y="142875"/>
            <a:ext cx="8596668" cy="1320800"/>
          </a:xfrm>
        </p:spPr>
        <p:txBody>
          <a:bodyPr>
            <a:normAutofit fontScale="90000"/>
          </a:bodyPr>
          <a:lstStyle/>
          <a:p>
            <a:pPr algn="ctr"/>
            <a:r>
              <a:rPr lang="en-US" sz="4800" b="1" dirty="0">
                <a:ln w="0"/>
                <a:solidFill>
                  <a:schemeClr val="tx1"/>
                </a:solidFill>
                <a:effectLst>
                  <a:outerShdw blurRad="38100" dist="25400" dir="5400000" algn="ctr" rotWithShape="0">
                    <a:srgbClr val="6E747A">
                      <a:alpha val="43000"/>
                    </a:srgbClr>
                  </a:outerShdw>
                </a:effectLst>
              </a:rPr>
              <a:t>What To Do Once the Dig Safe Ticket is Validated…</a:t>
            </a:r>
            <a:endParaRPr lang="en-US" b="1" dirty="0">
              <a:solidFill>
                <a:schemeClr val="tx1"/>
              </a:solidFill>
            </a:endParaRPr>
          </a:p>
        </p:txBody>
      </p:sp>
      <p:graphicFrame>
        <p:nvGraphicFramePr>
          <p:cNvPr id="3" name="Diagram 2">
            <a:extLst>
              <a:ext uri="{FF2B5EF4-FFF2-40B4-BE49-F238E27FC236}">
                <a16:creationId xmlns:a16="http://schemas.microsoft.com/office/drawing/2014/main" id="{AFD2749D-D460-4D66-AB16-217E711F2ADA}"/>
              </a:ext>
            </a:extLst>
          </p:cNvPr>
          <p:cNvGraphicFramePr/>
          <p:nvPr>
            <p:extLst>
              <p:ext uri="{D42A27DB-BD31-4B8C-83A1-F6EECF244321}">
                <p14:modId xmlns:p14="http://schemas.microsoft.com/office/powerpoint/2010/main" val="3958870309"/>
              </p:ext>
            </p:extLst>
          </p:nvPr>
        </p:nvGraphicFramePr>
        <p:xfrm>
          <a:off x="338538" y="1463675"/>
          <a:ext cx="8696041" cy="5447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Image result for dig safe colors">
            <a:extLst>
              <a:ext uri="{FF2B5EF4-FFF2-40B4-BE49-F238E27FC236}">
                <a16:creationId xmlns:a16="http://schemas.microsoft.com/office/drawing/2014/main" id="{641AAD38-4EBB-44D2-B032-59E8E5A0AF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34579" y="2298683"/>
            <a:ext cx="3157421" cy="45593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05AAA5A-4339-62B1-B322-A78168F1154C}"/>
              </a:ext>
            </a:extLst>
          </p:cNvPr>
          <p:cNvPicPr>
            <a:picLocks noChangeAspect="1"/>
          </p:cNvPicPr>
          <p:nvPr/>
        </p:nvPicPr>
        <p:blipFill>
          <a:blip r:embed="rId9"/>
          <a:stretch>
            <a:fillRect/>
          </a:stretch>
        </p:blipFill>
        <p:spPr>
          <a:xfrm>
            <a:off x="9129722" y="5053407"/>
            <a:ext cx="2967134" cy="1735337"/>
          </a:xfrm>
          <a:prstGeom prst="rect">
            <a:avLst/>
          </a:prstGeom>
        </p:spPr>
      </p:pic>
    </p:spTree>
    <p:extLst>
      <p:ext uri="{BB962C8B-B14F-4D97-AF65-F5344CB8AC3E}">
        <p14:creationId xmlns:p14="http://schemas.microsoft.com/office/powerpoint/2010/main" val="1844394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3CA5-A2EA-41F4-5EFB-44E9412E8F33}"/>
              </a:ext>
            </a:extLst>
          </p:cNvPr>
          <p:cNvSpPr>
            <a:spLocks noGrp="1"/>
          </p:cNvSpPr>
          <p:nvPr>
            <p:ph type="title"/>
          </p:nvPr>
        </p:nvSpPr>
        <p:spPr/>
        <p:txBody>
          <a:bodyPr/>
          <a:lstStyle/>
          <a:p>
            <a:pPr algn="ctr"/>
            <a:r>
              <a:rPr lang="en-US" sz="4000" b="1" dirty="0"/>
              <a:t>Understanding The Tolerance Zone</a:t>
            </a:r>
          </a:p>
        </p:txBody>
      </p:sp>
      <p:pic>
        <p:nvPicPr>
          <p:cNvPr id="3" name="Picture 2">
            <a:extLst>
              <a:ext uri="{FF2B5EF4-FFF2-40B4-BE49-F238E27FC236}">
                <a16:creationId xmlns:a16="http://schemas.microsoft.com/office/drawing/2014/main" id="{51D23A6D-6589-878F-7E33-7CBE8DD89F82}"/>
              </a:ext>
            </a:extLst>
          </p:cNvPr>
          <p:cNvPicPr>
            <a:picLocks noChangeAspect="1"/>
          </p:cNvPicPr>
          <p:nvPr/>
        </p:nvPicPr>
        <p:blipFill>
          <a:blip r:embed="rId2"/>
          <a:stretch>
            <a:fillRect/>
          </a:stretch>
        </p:blipFill>
        <p:spPr>
          <a:xfrm>
            <a:off x="5141169" y="1744133"/>
            <a:ext cx="6852590" cy="4661148"/>
          </a:xfrm>
          <a:prstGeom prst="rect">
            <a:avLst/>
          </a:prstGeom>
        </p:spPr>
      </p:pic>
      <p:pic>
        <p:nvPicPr>
          <p:cNvPr id="5" name="Picture 4">
            <a:extLst>
              <a:ext uri="{FF2B5EF4-FFF2-40B4-BE49-F238E27FC236}">
                <a16:creationId xmlns:a16="http://schemas.microsoft.com/office/drawing/2014/main" id="{FCC62A75-DF78-824F-B118-E1ABEFFF02DB}"/>
              </a:ext>
            </a:extLst>
          </p:cNvPr>
          <p:cNvPicPr>
            <a:picLocks noChangeAspect="1"/>
          </p:cNvPicPr>
          <p:nvPr/>
        </p:nvPicPr>
        <p:blipFill>
          <a:blip r:embed="rId3"/>
          <a:stretch>
            <a:fillRect/>
          </a:stretch>
        </p:blipFill>
        <p:spPr>
          <a:xfrm>
            <a:off x="341418" y="1744133"/>
            <a:ext cx="4661149" cy="4661149"/>
          </a:xfrm>
          <a:prstGeom prst="rect">
            <a:avLst/>
          </a:prstGeom>
        </p:spPr>
      </p:pic>
    </p:spTree>
    <p:extLst>
      <p:ext uri="{BB962C8B-B14F-4D97-AF65-F5344CB8AC3E}">
        <p14:creationId xmlns:p14="http://schemas.microsoft.com/office/powerpoint/2010/main" val="2057087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3499C-3A63-4D4D-9649-EA77424E3F21}"/>
              </a:ext>
            </a:extLst>
          </p:cNvPr>
          <p:cNvSpPr>
            <a:spLocks noGrp="1"/>
          </p:cNvSpPr>
          <p:nvPr>
            <p:ph type="title"/>
          </p:nvPr>
        </p:nvSpPr>
        <p:spPr>
          <a:xfrm>
            <a:off x="662014" y="134666"/>
            <a:ext cx="9404723" cy="1400530"/>
          </a:xfrm>
        </p:spPr>
        <p:txBody>
          <a:bodyPr>
            <a:normAutofit fontScale="90000"/>
          </a:bodyPr>
          <a:lstStyle/>
          <a:p>
            <a:pPr marL="0" indent="0" algn="ctr">
              <a:buNone/>
            </a:pPr>
            <a:r>
              <a:rPr lang="en-US" dirty="0">
                <a:solidFill>
                  <a:schemeClr val="tx1"/>
                </a:solidFill>
                <a:effectLst>
                  <a:outerShdw blurRad="38100" dist="38100" dir="2700000" algn="tl">
                    <a:srgbClr val="000000">
                      <a:alpha val="43137"/>
                    </a:srgbClr>
                  </a:outerShdw>
                </a:effectLst>
                <a:latin typeface="Franklin Gothic Book" panose="020F0502020204030204"/>
              </a:rPr>
              <a:t>What Must Be Done DURING The</a:t>
            </a:r>
            <a:r>
              <a:rPr lang="en-US" dirty="0">
                <a:solidFill>
                  <a:schemeClr val="tx1"/>
                </a:solidFill>
              </a:rPr>
              <a:t> </a:t>
            </a:r>
            <a:r>
              <a:rPr lang="en-US" dirty="0">
                <a:solidFill>
                  <a:schemeClr val="tx1"/>
                </a:solidFill>
                <a:effectLst>
                  <a:outerShdw blurRad="38100" dist="38100" dir="2700000" algn="tl">
                    <a:srgbClr val="000000">
                      <a:alpha val="43137"/>
                    </a:srgbClr>
                  </a:outerShdw>
                </a:effectLst>
                <a:latin typeface="Franklin Gothic Book" panose="020F0502020204030204"/>
              </a:rPr>
              <a:t>Excavation:</a:t>
            </a:r>
            <a:br>
              <a:rPr lang="en-US" dirty="0">
                <a:solidFill>
                  <a:schemeClr val="tx1"/>
                </a:solidFill>
                <a:effectLst>
                  <a:outerShdw blurRad="38100" dist="38100" dir="2700000" algn="tl">
                    <a:srgbClr val="000000">
                      <a:alpha val="43137"/>
                    </a:srgbClr>
                  </a:outerShdw>
                </a:effectLst>
                <a:latin typeface="Franklin Gothic Book" panose="020F0502020204030204"/>
              </a:rPr>
            </a:br>
            <a:r>
              <a:rPr lang="en-US" b="1" dirty="0">
                <a:solidFill>
                  <a:srgbClr val="FF0000"/>
                </a:solidFill>
                <a:effectLst>
                  <a:outerShdw blurRad="38100" dist="38100" dir="2700000" algn="tl">
                    <a:srgbClr val="000000">
                      <a:alpha val="43137"/>
                    </a:srgbClr>
                  </a:outerShdw>
                </a:effectLst>
                <a:latin typeface="Franklin Gothic Book" panose="020F0502020204030204"/>
              </a:rPr>
              <a:t>Employ REASONABLE PRECAUTIONS</a:t>
            </a:r>
          </a:p>
        </p:txBody>
      </p:sp>
      <p:sp>
        <p:nvSpPr>
          <p:cNvPr id="3" name="TextBox 2">
            <a:extLst>
              <a:ext uri="{FF2B5EF4-FFF2-40B4-BE49-F238E27FC236}">
                <a16:creationId xmlns:a16="http://schemas.microsoft.com/office/drawing/2014/main" id="{C44016C8-E176-49F4-BC92-AD50F6267097}"/>
              </a:ext>
            </a:extLst>
          </p:cNvPr>
          <p:cNvSpPr txBox="1"/>
          <p:nvPr/>
        </p:nvSpPr>
        <p:spPr>
          <a:xfrm>
            <a:off x="275166" y="1755086"/>
            <a:ext cx="11641667" cy="5016758"/>
          </a:xfrm>
          <a:prstGeom prst="rect">
            <a:avLst/>
          </a:prstGeom>
          <a:noFill/>
        </p:spPr>
        <p:txBody>
          <a:bodyPr wrap="square" rtlCol="0">
            <a:spAutoFit/>
          </a:bodyPr>
          <a:lstStyle/>
          <a:p>
            <a:r>
              <a:rPr kumimoji="0" lang="en-US" sz="2000" b="1" i="0" u="none" strike="noStrike" kern="1200" cap="none" spc="0" normalizeH="0" baseline="0" noProof="0" dirty="0">
                <a:ln>
                  <a:noFill/>
                </a:ln>
                <a:solidFill>
                  <a:srgbClr val="FF0000"/>
                </a:solidFill>
                <a:effectLst/>
                <a:uLnTx/>
                <a:uFillTx/>
                <a:latin typeface="Noto Sans VF"/>
                <a:ea typeface="+mn-ea"/>
                <a:cs typeface="+mn-cs"/>
              </a:rPr>
              <a:t>- </a:t>
            </a:r>
            <a:r>
              <a:rPr lang="en-US" sz="2000" b="0" i="0" dirty="0">
                <a:effectLst/>
                <a:latin typeface="Noto Sans VF"/>
              </a:rPr>
              <a:t> </a:t>
            </a:r>
            <a:r>
              <a:rPr lang="en-US" sz="2000" b="1" i="0" dirty="0">
                <a:effectLst/>
                <a:latin typeface="Noto Sans VF"/>
              </a:rPr>
              <a:t>Mechanical means may </a:t>
            </a:r>
            <a:r>
              <a:rPr lang="en-US" sz="2000" b="1" i="0" u="sng" dirty="0">
                <a:solidFill>
                  <a:srgbClr val="FF0000"/>
                </a:solidFill>
                <a:effectLst/>
                <a:latin typeface="Noto Sans VF"/>
              </a:rPr>
              <a:t>only be used for the initial penetration of pavement, cement, etc</a:t>
            </a:r>
            <a:r>
              <a:rPr lang="en-US" sz="2000" b="0" i="0" dirty="0">
                <a:solidFill>
                  <a:srgbClr val="FF0000"/>
                </a:solidFill>
                <a:effectLst/>
                <a:latin typeface="Noto Sans VF"/>
              </a:rPr>
              <a:t>. </a:t>
            </a:r>
            <a:r>
              <a:rPr lang="en-US" sz="2000" b="1" i="0" dirty="0">
                <a:effectLst/>
                <a:latin typeface="Noto Sans VF"/>
              </a:rPr>
              <a:t>in tolerance zone. </a:t>
            </a:r>
            <a:r>
              <a:rPr lang="en-US" sz="2000" dirty="0">
                <a:latin typeface="Noto Sans VF"/>
              </a:rPr>
              <a:t>N</a:t>
            </a:r>
            <a:r>
              <a:rPr lang="en-US" sz="2000" i="0" dirty="0">
                <a:effectLst/>
                <a:latin typeface="Noto Sans VF"/>
              </a:rPr>
              <a:t>on-mechanical means (i.e., hand tools) are used after the pavement, </a:t>
            </a:r>
            <a:r>
              <a:rPr lang="en-US" sz="2000" dirty="0">
                <a:latin typeface="Noto Sans VF"/>
              </a:rPr>
              <a:t>cement</a:t>
            </a:r>
            <a:r>
              <a:rPr lang="en-US" sz="2000" i="0" dirty="0">
                <a:effectLst/>
                <a:latin typeface="Noto Sans VF"/>
              </a:rPr>
              <a:t>, etc. has been penetrated. </a:t>
            </a:r>
          </a:p>
          <a:p>
            <a:endParaRPr lang="en-US" sz="2000" b="0" i="1" dirty="0">
              <a:solidFill>
                <a:srgbClr val="FF0000"/>
              </a:solidFill>
              <a:effectLst/>
              <a:latin typeface="Noto Sans VF"/>
            </a:endParaRPr>
          </a:p>
          <a:p>
            <a:r>
              <a:rPr lang="en-US" sz="2000" b="1" i="0" dirty="0">
                <a:solidFill>
                  <a:srgbClr val="FF0000"/>
                </a:solidFill>
                <a:effectLst/>
                <a:latin typeface="Noto Sans VF"/>
              </a:rPr>
              <a:t>- </a:t>
            </a:r>
            <a:r>
              <a:rPr lang="en-US" sz="2000" b="1" i="0" dirty="0">
                <a:effectLst/>
                <a:latin typeface="Noto Sans VF"/>
              </a:rPr>
              <a:t>Be careful! </a:t>
            </a:r>
            <a:r>
              <a:rPr lang="en-US" sz="2000" i="0" dirty="0">
                <a:effectLst/>
                <a:latin typeface="Noto Sans VF"/>
              </a:rPr>
              <a:t>Some </a:t>
            </a:r>
            <a:r>
              <a:rPr lang="en-US" sz="2000" b="1" i="0" dirty="0">
                <a:solidFill>
                  <a:srgbClr val="FF0000"/>
                </a:solidFill>
                <a:effectLst/>
                <a:latin typeface="Noto Sans VF"/>
              </a:rPr>
              <a:t>underground facilities may be shallow therefore</a:t>
            </a:r>
            <a:r>
              <a:rPr lang="en-US" sz="2000" b="1" dirty="0">
                <a:solidFill>
                  <a:srgbClr val="FF0000"/>
                </a:solidFill>
                <a:latin typeface="Noto Sans VF"/>
              </a:rPr>
              <a:t> we are </a:t>
            </a:r>
            <a:r>
              <a:rPr lang="en-US" sz="2000" b="1" u="sng" dirty="0">
                <a:solidFill>
                  <a:srgbClr val="FF0000"/>
                </a:solidFill>
                <a:latin typeface="Noto Sans VF"/>
              </a:rPr>
              <a:t>DEPTH BLIND</a:t>
            </a:r>
            <a:r>
              <a:rPr lang="en-US" sz="2000" dirty="0">
                <a:latin typeface="Noto Sans VF"/>
              </a:rPr>
              <a:t>.</a:t>
            </a:r>
            <a:endParaRPr lang="en-US" sz="2000" b="0" i="0" dirty="0">
              <a:effectLst/>
              <a:latin typeface="Noto Sans VF"/>
            </a:endParaRPr>
          </a:p>
          <a:p>
            <a:pPr>
              <a:buClr>
                <a:srgbClr val="FF0000"/>
              </a:buClr>
            </a:pPr>
            <a:endParaRPr lang="en-US" sz="2000" dirty="0">
              <a:latin typeface="Noto Sans VF"/>
            </a:endParaRPr>
          </a:p>
          <a:p>
            <a:pPr>
              <a:buClr>
                <a:srgbClr val="FF0000"/>
              </a:buClr>
            </a:pPr>
            <a:r>
              <a:rPr lang="en-US" sz="2000" b="1" i="0" dirty="0">
                <a:solidFill>
                  <a:srgbClr val="FF0000"/>
                </a:solidFill>
                <a:effectLst/>
                <a:latin typeface="Noto Sans VF"/>
              </a:rPr>
              <a:t>- </a:t>
            </a:r>
            <a:r>
              <a:rPr lang="en-US" sz="2000" b="0" i="0" dirty="0">
                <a:effectLst/>
                <a:latin typeface="Noto Sans VF"/>
              </a:rPr>
              <a:t>Excavator </a:t>
            </a:r>
            <a:r>
              <a:rPr lang="en-US" sz="2000" b="1" i="0" dirty="0">
                <a:solidFill>
                  <a:srgbClr val="FF0000"/>
                </a:solidFill>
                <a:effectLst/>
                <a:latin typeface="Noto Sans VF"/>
              </a:rPr>
              <a:t>must</a:t>
            </a:r>
            <a:r>
              <a:rPr lang="en-US" sz="2000" b="0" i="0" dirty="0">
                <a:effectLst/>
                <a:latin typeface="Noto Sans VF"/>
              </a:rPr>
              <a:t> </a:t>
            </a:r>
            <a:r>
              <a:rPr lang="en-US" sz="2000" b="1" dirty="0">
                <a:solidFill>
                  <a:srgbClr val="FF0000"/>
                </a:solidFill>
                <a:latin typeface="Noto Sans VF"/>
              </a:rPr>
              <a:t>implement </a:t>
            </a:r>
            <a:r>
              <a:rPr lang="en-US" sz="2000" b="1" i="0" u="sng" dirty="0">
                <a:solidFill>
                  <a:srgbClr val="FF0000"/>
                </a:solidFill>
                <a:effectLst/>
                <a:latin typeface="Noto Sans VF"/>
              </a:rPr>
              <a:t>REASONABLE </a:t>
            </a:r>
            <a:r>
              <a:rPr lang="en-US" sz="2000" b="1" u="sng" dirty="0">
                <a:solidFill>
                  <a:srgbClr val="FF0000"/>
                </a:solidFill>
                <a:latin typeface="Noto Sans VF"/>
              </a:rPr>
              <a:t>PRECAUITIONS</a:t>
            </a:r>
            <a:r>
              <a:rPr lang="en-US" sz="2000" b="1" dirty="0">
                <a:solidFill>
                  <a:srgbClr val="FF0000"/>
                </a:solidFill>
                <a:latin typeface="Noto Sans VF"/>
              </a:rPr>
              <a:t> </a:t>
            </a:r>
            <a:r>
              <a:rPr lang="en-US" sz="2000" b="0" i="0" dirty="0">
                <a:effectLst/>
                <a:latin typeface="Noto Sans VF"/>
              </a:rPr>
              <a:t>to avoid damage to any underground facilities. This includes any weakening of structural or lateral support of such facilities, penetration or destruction of any pipe, main, wire or conduit or the protective coating thereof, or damage to any pipe, main, wire or conduit. </a:t>
            </a:r>
          </a:p>
          <a:p>
            <a:pPr>
              <a:buClr>
                <a:srgbClr val="FF0000"/>
              </a:buClr>
            </a:pPr>
            <a:endParaRPr lang="en-US" sz="2000" b="0" i="0" dirty="0">
              <a:solidFill>
                <a:srgbClr val="FF0000"/>
              </a:solidFill>
              <a:effectLst/>
              <a:latin typeface="Noto Sans VF"/>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Noto Sans VF"/>
                <a:ea typeface="+mn-ea"/>
                <a:cs typeface="+mn-cs"/>
              </a:rPr>
              <a:t>- </a:t>
            </a:r>
            <a:r>
              <a:rPr kumimoji="0" lang="en-US" sz="2000" b="1" i="0" u="none" strike="noStrike" kern="1200" cap="none" spc="0" normalizeH="0" baseline="0" noProof="0" dirty="0">
                <a:ln>
                  <a:noFill/>
                </a:ln>
                <a:effectLst/>
                <a:uLnTx/>
                <a:uFillTx/>
                <a:latin typeface="Noto Sans VF"/>
                <a:ea typeface="+mn-ea"/>
                <a:cs typeface="+mn-cs"/>
              </a:rPr>
              <a:t>Always protect the utility, </a:t>
            </a:r>
            <a:r>
              <a:rPr kumimoji="0" lang="en-US" sz="2000" b="1" i="0" u="sng" strike="noStrike" kern="1200" cap="none" spc="0" normalizeH="0" baseline="0" noProof="0" dirty="0">
                <a:ln>
                  <a:noFill/>
                </a:ln>
                <a:solidFill>
                  <a:srgbClr val="FF0000"/>
                </a:solidFill>
                <a:effectLst/>
                <a:uLnTx/>
                <a:uFillTx/>
                <a:latin typeface="Noto Sans VF"/>
                <a:ea typeface="+mn-ea"/>
                <a:cs typeface="+mn-cs"/>
              </a:rPr>
              <a:t>ESPECIALLY</a:t>
            </a:r>
            <a:r>
              <a:rPr kumimoji="0" lang="en-US" sz="2000" b="1" i="0" u="none" strike="noStrike" kern="1200" cap="none" spc="0" normalizeH="0" baseline="0" noProof="0" dirty="0">
                <a:ln>
                  <a:noFill/>
                </a:ln>
                <a:solidFill>
                  <a:srgbClr val="FF0000"/>
                </a:solidFill>
                <a:effectLst/>
                <a:uLnTx/>
                <a:uFillTx/>
                <a:latin typeface="Noto Sans VF"/>
                <a:ea typeface="+mn-ea"/>
                <a:cs typeface="+mn-cs"/>
              </a:rPr>
              <a:t> if it is exposed</a:t>
            </a:r>
            <a:r>
              <a:rPr kumimoji="0" lang="en-US" sz="2000" b="0" i="0" u="none" strike="noStrike" kern="1200" cap="none" spc="0" normalizeH="0" baseline="0" noProof="0" dirty="0">
                <a:ln>
                  <a:noFill/>
                </a:ln>
                <a:solidFill>
                  <a:prstClr val="white"/>
                </a:solidFill>
                <a:effectLst/>
                <a:uLnTx/>
                <a:uFillTx/>
                <a:latin typeface="Noto Sans VF"/>
                <a:ea typeface="+mn-ea"/>
                <a:cs typeface="+mn-cs"/>
              </a:rPr>
              <a:t>. Falling rocks, falling debris, etc. will be considered as lack of reasonable precaution.</a:t>
            </a:r>
            <a:r>
              <a:rPr kumimoji="0" lang="en-US" sz="2000" b="1" i="0" u="none" strike="noStrike" kern="1200" cap="none" spc="0" normalizeH="0" baseline="0" noProof="0" dirty="0">
                <a:ln>
                  <a:noFill/>
                </a:ln>
                <a:solidFill>
                  <a:prstClr val="white"/>
                </a:solidFill>
                <a:effectLst/>
                <a:uLnTx/>
                <a:uFillTx/>
                <a:latin typeface="Noto Sans VF"/>
                <a:ea typeface="+mn-ea"/>
                <a:cs typeface="+mn-cs"/>
              </a:rPr>
              <a:t> Protect the underground facilities!</a:t>
            </a:r>
          </a:p>
          <a:p>
            <a:pPr>
              <a:buClr>
                <a:srgbClr val="FF0000"/>
              </a:buClr>
            </a:pPr>
            <a:endParaRPr lang="en-US" sz="2000" b="0" i="0" dirty="0">
              <a:solidFill>
                <a:srgbClr val="FF0000"/>
              </a:solidFill>
              <a:effectLst/>
              <a:latin typeface="Noto Sans VF"/>
            </a:endParaRPr>
          </a:p>
          <a:p>
            <a:r>
              <a:rPr lang="en-US" sz="2000" b="1" i="0" dirty="0">
                <a:solidFill>
                  <a:srgbClr val="FF0000"/>
                </a:solidFill>
                <a:effectLst/>
                <a:latin typeface="Noto Sans VF"/>
              </a:rPr>
              <a:t>-</a:t>
            </a:r>
            <a:r>
              <a:rPr lang="en-US" sz="2000" b="0" i="0" dirty="0">
                <a:effectLst/>
                <a:latin typeface="Noto Sans VF"/>
              </a:rPr>
              <a:t> If an excavator damages an underground utility or has reason to believe that an underground utility may be </a:t>
            </a:r>
            <a:r>
              <a:rPr lang="en-US" sz="2000" i="0" dirty="0">
                <a:effectLst/>
                <a:latin typeface="Noto Sans VF"/>
              </a:rPr>
              <a:t>damaged or compromised in any way, the</a:t>
            </a:r>
            <a:r>
              <a:rPr lang="en-US" sz="2000" b="1" i="0" dirty="0">
                <a:solidFill>
                  <a:srgbClr val="FF0000"/>
                </a:solidFill>
                <a:effectLst/>
                <a:latin typeface="Noto Sans VF"/>
              </a:rPr>
              <a:t> </a:t>
            </a:r>
            <a:r>
              <a:rPr lang="en-US" sz="2000" b="1" i="0" u="sng" dirty="0">
                <a:solidFill>
                  <a:srgbClr val="FF0000"/>
                </a:solidFill>
                <a:effectLst/>
                <a:latin typeface="Noto Sans VF"/>
              </a:rPr>
              <a:t>EXCAVATOR MUST NOTIFY THE UTILITY AND DPU DAMAGE PREVENTION</a:t>
            </a:r>
            <a:r>
              <a:rPr lang="en-US" sz="2000" b="1" i="0" dirty="0">
                <a:effectLst/>
                <a:latin typeface="Noto Sans VF"/>
              </a:rPr>
              <a:t>.</a:t>
            </a:r>
          </a:p>
          <a:p>
            <a:pPr marL="285750" indent="-285750">
              <a:buFontTx/>
              <a:buChar char="-"/>
            </a:pPr>
            <a:endParaRPr lang="en-US" sz="2000" b="1" i="0" dirty="0">
              <a:solidFill>
                <a:srgbClr val="FF0000"/>
              </a:solidFill>
              <a:effectLst/>
              <a:latin typeface="Noto Sans VF"/>
            </a:endParaRPr>
          </a:p>
        </p:txBody>
      </p:sp>
    </p:spTree>
    <p:extLst>
      <p:ext uri="{BB962C8B-B14F-4D97-AF65-F5344CB8AC3E}">
        <p14:creationId xmlns:p14="http://schemas.microsoft.com/office/powerpoint/2010/main" val="4123569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63B0E-6393-D030-DDAE-169B199A0E4C}"/>
              </a:ext>
            </a:extLst>
          </p:cNvPr>
          <p:cNvSpPr>
            <a:spLocks noGrp="1"/>
          </p:cNvSpPr>
          <p:nvPr>
            <p:ph type="title"/>
          </p:nvPr>
        </p:nvSpPr>
        <p:spPr>
          <a:xfrm>
            <a:off x="423887" y="452718"/>
            <a:ext cx="9849169" cy="766482"/>
          </a:xfrm>
        </p:spPr>
        <p:txBody>
          <a:bodyPr/>
          <a:lstStyle/>
          <a:p>
            <a:pPr algn="ctr"/>
            <a:r>
              <a:rPr lang="en-US" sz="4000" b="1" dirty="0"/>
              <a:t>Hand Tools Can Cause Damages</a:t>
            </a:r>
          </a:p>
        </p:txBody>
      </p:sp>
      <p:pic>
        <p:nvPicPr>
          <p:cNvPr id="5" name="Picture 4">
            <a:extLst>
              <a:ext uri="{FF2B5EF4-FFF2-40B4-BE49-F238E27FC236}">
                <a16:creationId xmlns:a16="http://schemas.microsoft.com/office/drawing/2014/main" id="{CA85D5B5-E7C9-D77A-46FE-C254412C0632}"/>
              </a:ext>
            </a:extLst>
          </p:cNvPr>
          <p:cNvPicPr>
            <a:picLocks noChangeAspect="1"/>
          </p:cNvPicPr>
          <p:nvPr/>
        </p:nvPicPr>
        <p:blipFill>
          <a:blip r:embed="rId2"/>
          <a:stretch>
            <a:fillRect/>
          </a:stretch>
        </p:blipFill>
        <p:spPr>
          <a:xfrm>
            <a:off x="423887" y="1219200"/>
            <a:ext cx="3919513" cy="5627645"/>
          </a:xfrm>
          <a:prstGeom prst="rect">
            <a:avLst/>
          </a:prstGeom>
        </p:spPr>
      </p:pic>
      <p:pic>
        <p:nvPicPr>
          <p:cNvPr id="6" name="Picture 5">
            <a:extLst>
              <a:ext uri="{FF2B5EF4-FFF2-40B4-BE49-F238E27FC236}">
                <a16:creationId xmlns:a16="http://schemas.microsoft.com/office/drawing/2014/main" id="{6F69571F-97C6-ED43-47D5-0840C7E04F86}"/>
              </a:ext>
            </a:extLst>
          </p:cNvPr>
          <p:cNvPicPr>
            <a:picLocks noChangeAspect="1"/>
          </p:cNvPicPr>
          <p:nvPr/>
        </p:nvPicPr>
        <p:blipFill>
          <a:blip r:embed="rId3"/>
          <a:stretch>
            <a:fillRect/>
          </a:stretch>
        </p:blipFill>
        <p:spPr>
          <a:xfrm>
            <a:off x="7848599" y="1219200"/>
            <a:ext cx="3919514" cy="5638800"/>
          </a:xfrm>
          <a:prstGeom prst="rect">
            <a:avLst/>
          </a:prstGeom>
        </p:spPr>
      </p:pic>
      <p:pic>
        <p:nvPicPr>
          <p:cNvPr id="4" name="Picture 3" descr="A video game with a shovel and a flag&#10;&#10;Description automatically generated">
            <a:extLst>
              <a:ext uri="{FF2B5EF4-FFF2-40B4-BE49-F238E27FC236}">
                <a16:creationId xmlns:a16="http://schemas.microsoft.com/office/drawing/2014/main" id="{B25A95C3-2779-A564-8B7E-8FE775BA0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4917" y="2243666"/>
            <a:ext cx="3242165" cy="3227756"/>
          </a:xfrm>
          <a:prstGeom prst="rect">
            <a:avLst/>
          </a:prstGeom>
        </p:spPr>
      </p:pic>
    </p:spTree>
    <p:extLst>
      <p:ext uri="{BB962C8B-B14F-4D97-AF65-F5344CB8AC3E}">
        <p14:creationId xmlns:p14="http://schemas.microsoft.com/office/powerpoint/2010/main" val="2343515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696766-0799-47E6-B4F3-6F25B35CDF81}"/>
              </a:ext>
            </a:extLst>
          </p:cNvPr>
          <p:cNvSpPr>
            <a:spLocks noGrp="1"/>
          </p:cNvSpPr>
          <p:nvPr>
            <p:ph idx="1"/>
          </p:nvPr>
        </p:nvSpPr>
        <p:spPr>
          <a:xfrm>
            <a:off x="251022" y="1035330"/>
            <a:ext cx="8775783" cy="5822671"/>
          </a:xfrm>
        </p:spPr>
        <p:txBody>
          <a:bodyPr vert="horz" lIns="91440" tIns="45720" rIns="91440" bIns="45720" rtlCol="0" anchor="t">
            <a:noAutofit/>
          </a:bodyPr>
          <a:lstStyle/>
          <a:p>
            <a:pPr marL="0" indent="0" algn="ctr">
              <a:spcBef>
                <a:spcPts val="0"/>
              </a:spcBef>
              <a:buNone/>
            </a:pPr>
            <a:r>
              <a:rPr lang="en-US" sz="1700" b="1" dirty="0">
                <a:solidFill>
                  <a:schemeClr val="bg1"/>
                </a:solidFill>
              </a:rPr>
              <a:t>Jennifer Cabrera</a:t>
            </a:r>
            <a:r>
              <a:rPr lang="en-US" sz="1700" dirty="0">
                <a:solidFill>
                  <a:schemeClr val="bg1"/>
                </a:solidFill>
              </a:rPr>
              <a:t>, Program Manager</a:t>
            </a:r>
          </a:p>
          <a:p>
            <a:pPr marL="0" indent="0" algn="ctr">
              <a:spcBef>
                <a:spcPts val="0"/>
              </a:spcBef>
              <a:buNone/>
            </a:pPr>
            <a:r>
              <a:rPr lang="en-US" sz="1700" dirty="0">
                <a:solidFill>
                  <a:schemeClr val="bg1"/>
                </a:solidFill>
              </a:rPr>
              <a:t>Damage Prevention</a:t>
            </a:r>
          </a:p>
          <a:p>
            <a:pPr marL="0" indent="0" algn="ctr">
              <a:spcBef>
                <a:spcPts val="0"/>
              </a:spcBef>
              <a:buNone/>
            </a:pPr>
            <a:r>
              <a:rPr lang="en-US" sz="1700" dirty="0">
                <a:solidFill>
                  <a:schemeClr val="bg1"/>
                </a:solidFill>
              </a:rPr>
              <a:t>Pipeline Safety Division </a:t>
            </a:r>
          </a:p>
          <a:p>
            <a:pPr marL="0" indent="0" algn="ctr">
              <a:spcBef>
                <a:spcPts val="0"/>
              </a:spcBef>
              <a:buNone/>
            </a:pPr>
            <a:r>
              <a:rPr lang="en-US" sz="1700" dirty="0">
                <a:solidFill>
                  <a:schemeClr val="bg1"/>
                </a:solidFill>
              </a:rPr>
              <a:t>Department of Public Utilities</a:t>
            </a:r>
          </a:p>
          <a:p>
            <a:pPr marL="0" indent="0">
              <a:spcBef>
                <a:spcPts val="0"/>
              </a:spcBef>
              <a:buNone/>
            </a:pPr>
            <a:endParaRPr lang="en-US" sz="1700" b="1" dirty="0">
              <a:solidFill>
                <a:schemeClr val="bg1"/>
              </a:solidFill>
            </a:endParaRPr>
          </a:p>
          <a:p>
            <a:pPr marL="0" indent="0">
              <a:spcBef>
                <a:spcPts val="0"/>
              </a:spcBef>
              <a:buNone/>
            </a:pPr>
            <a:r>
              <a:rPr lang="en-US" sz="1700" b="1" dirty="0">
                <a:solidFill>
                  <a:schemeClr val="bg1"/>
                </a:solidFill>
              </a:rPr>
              <a:t> Lars </a:t>
            </a:r>
            <a:r>
              <a:rPr lang="en-US" sz="1700" b="1" dirty="0" err="1">
                <a:solidFill>
                  <a:schemeClr val="bg1"/>
                </a:solidFill>
              </a:rPr>
              <a:t>Seadale</a:t>
            </a:r>
            <a:r>
              <a:rPr lang="en-US" sz="1700" b="1" dirty="0">
                <a:solidFill>
                  <a:schemeClr val="bg1"/>
                </a:solidFill>
              </a:rPr>
              <a:t> &amp; Meaghan Connors   </a:t>
            </a:r>
            <a:r>
              <a:rPr lang="en-US" sz="1700" dirty="0">
                <a:solidFill>
                  <a:schemeClr val="bg1"/>
                </a:solidFill>
              </a:rPr>
              <a:t>                              </a:t>
            </a:r>
            <a:r>
              <a:rPr lang="en-US" sz="1700" b="1" dirty="0">
                <a:solidFill>
                  <a:schemeClr val="bg1"/>
                </a:solidFill>
              </a:rPr>
              <a:t>Oren Leifer &amp; Will </a:t>
            </a:r>
            <a:r>
              <a:rPr lang="en-US" sz="1700" b="1" dirty="0" err="1">
                <a:solidFill>
                  <a:schemeClr val="bg1"/>
                </a:solidFill>
              </a:rPr>
              <a:t>Burnand</a:t>
            </a:r>
          </a:p>
          <a:p>
            <a:pPr marL="0" indent="0" algn="ctr">
              <a:spcBef>
                <a:spcPts val="0"/>
              </a:spcBef>
              <a:buNone/>
            </a:pPr>
            <a:r>
              <a:rPr lang="en-US" sz="1700" b="1" dirty="0">
                <a:solidFill>
                  <a:srgbClr val="FF0000"/>
                </a:solidFill>
              </a:rPr>
              <a:t>Program Coordinator’s   </a:t>
            </a:r>
            <a:r>
              <a:rPr lang="en-US" sz="1700" dirty="0">
                <a:solidFill>
                  <a:srgbClr val="FF0000"/>
                </a:solidFill>
              </a:rPr>
              <a:t>                                               </a:t>
            </a:r>
            <a:r>
              <a:rPr lang="en-US" sz="1700" b="1" dirty="0">
                <a:solidFill>
                  <a:srgbClr val="FF0000"/>
                </a:solidFill>
              </a:rPr>
              <a:t>Compliance Officer's</a:t>
            </a:r>
          </a:p>
          <a:p>
            <a:pPr marL="0" indent="0" algn="ctr">
              <a:spcBef>
                <a:spcPts val="0"/>
              </a:spcBef>
              <a:buNone/>
            </a:pPr>
            <a:r>
              <a:rPr lang="en-US" sz="1700" dirty="0">
                <a:solidFill>
                  <a:schemeClr val="bg1"/>
                </a:solidFill>
              </a:rPr>
              <a:t>Damage Prevention Program                                       Damage Prevention Program</a:t>
            </a:r>
          </a:p>
          <a:p>
            <a:pPr marL="0" indent="0">
              <a:spcBef>
                <a:spcPts val="0"/>
              </a:spcBef>
              <a:buNone/>
            </a:pPr>
            <a:r>
              <a:rPr lang="en-US" sz="1700" dirty="0">
                <a:solidFill>
                  <a:schemeClr val="bg1"/>
                </a:solidFill>
              </a:rPr>
              <a:t> Pipeline Damage Prevention                                        Pipeline Damage Prevention</a:t>
            </a:r>
          </a:p>
          <a:p>
            <a:pPr marL="0" indent="0">
              <a:spcBef>
                <a:spcPts val="0"/>
              </a:spcBef>
              <a:buNone/>
            </a:pPr>
            <a:r>
              <a:rPr lang="en-US" sz="1700" dirty="0">
                <a:solidFill>
                  <a:schemeClr val="bg1"/>
                </a:solidFill>
              </a:rPr>
              <a:t> Department of Public Utilities                                        Department of Public Utilities</a:t>
            </a:r>
          </a:p>
          <a:p>
            <a:pPr marL="0" indent="0">
              <a:spcBef>
                <a:spcPts val="0"/>
              </a:spcBef>
              <a:buNone/>
            </a:pPr>
            <a:endParaRPr lang="en-US" sz="1700" dirty="0">
              <a:solidFill>
                <a:schemeClr val="bg1"/>
              </a:solidFill>
            </a:endParaRPr>
          </a:p>
          <a:p>
            <a:pPr marL="0" indent="0" algn="ctr">
              <a:spcBef>
                <a:spcPts val="0"/>
              </a:spcBef>
              <a:buNone/>
            </a:pPr>
            <a:r>
              <a:rPr lang="en-US" sz="1700" b="1" dirty="0">
                <a:solidFill>
                  <a:schemeClr val="bg1"/>
                </a:solidFill>
              </a:rPr>
              <a:t>David Degon, Matthew MacInnis &amp; Scott Lessing</a:t>
            </a:r>
          </a:p>
          <a:p>
            <a:pPr marL="0" indent="0" algn="ctr">
              <a:spcBef>
                <a:spcPts val="0"/>
              </a:spcBef>
              <a:buNone/>
            </a:pPr>
            <a:r>
              <a:rPr lang="en-US" sz="1700" b="1" dirty="0">
                <a:solidFill>
                  <a:srgbClr val="FF0000"/>
                </a:solidFill>
              </a:rPr>
              <a:t>Pipeline Engineer Inspector’s </a:t>
            </a:r>
          </a:p>
          <a:p>
            <a:pPr marL="0" indent="0" algn="ctr">
              <a:spcBef>
                <a:spcPts val="0"/>
              </a:spcBef>
              <a:buNone/>
            </a:pPr>
            <a:r>
              <a:rPr lang="en-US" sz="1700" dirty="0">
                <a:solidFill>
                  <a:schemeClr val="bg1"/>
                </a:solidFill>
              </a:rPr>
              <a:t>Damage Prevention Program </a:t>
            </a:r>
            <a:endParaRPr lang="en-US" dirty="0">
              <a:solidFill>
                <a:schemeClr val="bg1"/>
              </a:solidFill>
            </a:endParaRPr>
          </a:p>
          <a:p>
            <a:pPr marL="0" indent="0" algn="ctr">
              <a:spcBef>
                <a:spcPts val="0"/>
              </a:spcBef>
              <a:buNone/>
            </a:pPr>
            <a:r>
              <a:rPr lang="en-US" sz="1700" dirty="0">
                <a:solidFill>
                  <a:schemeClr val="bg1"/>
                </a:solidFill>
              </a:rPr>
              <a:t>Pipeline Damage Prevention</a:t>
            </a:r>
          </a:p>
          <a:p>
            <a:pPr marL="0" indent="0" algn="ctr">
              <a:spcBef>
                <a:spcPts val="0"/>
              </a:spcBef>
              <a:buNone/>
            </a:pPr>
            <a:r>
              <a:rPr lang="en-US" sz="1700" dirty="0">
                <a:solidFill>
                  <a:schemeClr val="bg1"/>
                </a:solidFill>
              </a:rPr>
              <a:t>Department of Public Utilities</a:t>
            </a:r>
          </a:p>
          <a:p>
            <a:pPr marL="0" indent="0">
              <a:spcBef>
                <a:spcPts val="0"/>
              </a:spcBef>
              <a:buNone/>
            </a:pPr>
            <a:endParaRPr lang="en-US" sz="1700" dirty="0">
              <a:solidFill>
                <a:schemeClr val="bg1"/>
              </a:solidFill>
            </a:endParaRPr>
          </a:p>
          <a:p>
            <a:pPr marL="0" indent="0" algn="ctr">
              <a:spcBef>
                <a:spcPts val="0"/>
              </a:spcBef>
              <a:buNone/>
            </a:pPr>
            <a:r>
              <a:rPr lang="en-US" sz="1700" b="1" dirty="0">
                <a:solidFill>
                  <a:schemeClr val="bg1"/>
                </a:solidFill>
              </a:rPr>
              <a:t>Emily Hamrock &amp; Patrick Leeman</a:t>
            </a:r>
            <a:r>
              <a:rPr lang="en-US" sz="1700" dirty="0">
                <a:solidFill>
                  <a:schemeClr val="bg1"/>
                </a:solidFill>
              </a:rPr>
              <a:t> </a:t>
            </a:r>
          </a:p>
          <a:p>
            <a:pPr marL="0" indent="0" algn="ctr">
              <a:spcBef>
                <a:spcPts val="0"/>
              </a:spcBef>
              <a:buNone/>
            </a:pPr>
            <a:r>
              <a:rPr lang="en-US" sz="1700" b="1" dirty="0">
                <a:solidFill>
                  <a:srgbClr val="FF0000"/>
                </a:solidFill>
              </a:rPr>
              <a:t>Division Counsel</a:t>
            </a:r>
          </a:p>
          <a:p>
            <a:pPr marL="0" indent="0" algn="ctr">
              <a:spcBef>
                <a:spcPts val="0"/>
              </a:spcBef>
              <a:buNone/>
            </a:pPr>
            <a:r>
              <a:rPr lang="en-US" sz="1700" dirty="0">
                <a:solidFill>
                  <a:schemeClr val="bg1"/>
                </a:solidFill>
              </a:rPr>
              <a:t>Pipeline Safety Division</a:t>
            </a:r>
          </a:p>
          <a:p>
            <a:pPr marL="0" indent="0" algn="ctr">
              <a:spcBef>
                <a:spcPts val="0"/>
              </a:spcBef>
              <a:buNone/>
            </a:pPr>
            <a:r>
              <a:rPr lang="en-US" sz="1700" dirty="0">
                <a:solidFill>
                  <a:schemeClr val="bg1"/>
                </a:solidFill>
              </a:rPr>
              <a:t>Department of Public Utilities</a:t>
            </a:r>
          </a:p>
          <a:p>
            <a:pPr marL="0" indent="0">
              <a:lnSpc>
                <a:spcPct val="90000"/>
              </a:lnSpc>
              <a:buNone/>
            </a:pPr>
            <a:r>
              <a:rPr lang="en-US" sz="1600" dirty="0">
                <a:solidFill>
                  <a:schemeClr val="bg1"/>
                </a:solidFill>
              </a:rPr>
              <a:t>					</a:t>
            </a:r>
          </a:p>
          <a:p>
            <a:pPr marL="457200" lvl="1" indent="0">
              <a:lnSpc>
                <a:spcPct val="90000"/>
              </a:lnSpc>
              <a:buNone/>
            </a:pPr>
            <a:endParaRPr lang="en-US" sz="1600" dirty="0"/>
          </a:p>
          <a:p>
            <a:pPr>
              <a:lnSpc>
                <a:spcPct val="90000"/>
              </a:lnSpc>
            </a:pPr>
            <a:endParaRPr lang="en-US" sz="500" dirty="0"/>
          </a:p>
        </p:txBody>
      </p:sp>
      <p:sp>
        <p:nvSpPr>
          <p:cNvPr id="8" name="TextBox 7">
            <a:extLst>
              <a:ext uri="{FF2B5EF4-FFF2-40B4-BE49-F238E27FC236}">
                <a16:creationId xmlns:a16="http://schemas.microsoft.com/office/drawing/2014/main" id="{316A6077-D2A4-44C5-3FC6-7509E95650C1}"/>
              </a:ext>
            </a:extLst>
          </p:cNvPr>
          <p:cNvSpPr txBox="1"/>
          <p:nvPr/>
        </p:nvSpPr>
        <p:spPr>
          <a:xfrm>
            <a:off x="3079242" y="99265"/>
            <a:ext cx="3124942" cy="769441"/>
          </a:xfrm>
          <a:prstGeom prst="rect">
            <a:avLst/>
          </a:prstGeom>
          <a:noFill/>
        </p:spPr>
        <p:txBody>
          <a:bodyPr wrap="square" lIns="91440" tIns="45720" rIns="91440" bIns="45720" anchor="t">
            <a:spAutoFit/>
          </a:bodyPr>
          <a:lstStyle/>
          <a:p>
            <a:pPr algn="ctr"/>
            <a:r>
              <a:rPr lang="en-US" sz="4400" b="1" u="sng">
                <a:solidFill>
                  <a:schemeClr val="bg1"/>
                </a:solidFill>
              </a:rPr>
              <a:t>Our Team</a:t>
            </a:r>
          </a:p>
        </p:txBody>
      </p:sp>
      <p:pic>
        <p:nvPicPr>
          <p:cNvPr id="10" name="Picture 9">
            <a:extLst>
              <a:ext uri="{FF2B5EF4-FFF2-40B4-BE49-F238E27FC236}">
                <a16:creationId xmlns:a16="http://schemas.microsoft.com/office/drawing/2014/main" id="{49511D1C-122B-A1C5-B0D8-700302DF4018}"/>
              </a:ext>
            </a:extLst>
          </p:cNvPr>
          <p:cNvPicPr>
            <a:picLocks noChangeAspect="1"/>
          </p:cNvPicPr>
          <p:nvPr/>
        </p:nvPicPr>
        <p:blipFill>
          <a:blip r:embed="rId2"/>
          <a:stretch>
            <a:fillRect/>
          </a:stretch>
        </p:blipFill>
        <p:spPr>
          <a:xfrm>
            <a:off x="9113923" y="1804481"/>
            <a:ext cx="2603923" cy="2603923"/>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7709E74A-7EBE-42D7-4AF4-DAC47C66F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0708" y="4862067"/>
            <a:ext cx="2682240" cy="1708516"/>
          </a:xfrm>
          <a:prstGeom prst="rect">
            <a:avLst/>
          </a:prstGeom>
        </p:spPr>
      </p:pic>
    </p:spTree>
    <p:extLst>
      <p:ext uri="{BB962C8B-B14F-4D97-AF65-F5344CB8AC3E}">
        <p14:creationId xmlns:p14="http://schemas.microsoft.com/office/powerpoint/2010/main" val="1990494446"/>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F3679-9DCB-4B82-952A-C3B7089B7012}"/>
              </a:ext>
            </a:extLst>
          </p:cNvPr>
          <p:cNvSpPr>
            <a:spLocks noGrp="1"/>
          </p:cNvSpPr>
          <p:nvPr>
            <p:ph type="title"/>
          </p:nvPr>
        </p:nvSpPr>
        <p:spPr>
          <a:xfrm>
            <a:off x="558801" y="414868"/>
            <a:ext cx="9440333" cy="1481665"/>
          </a:xfrm>
        </p:spPr>
        <p:txBody>
          <a:bodyPr anchor="ctr">
            <a:normAutofit fontScale="90000"/>
          </a:bodyPr>
          <a:lstStyle/>
          <a:p>
            <a:pPr algn="ctr"/>
            <a:br>
              <a:rPr lang="en-US" sz="4400" dirty="0">
                <a:solidFill>
                  <a:srgbClr val="FF0000"/>
                </a:solidFill>
              </a:rPr>
            </a:br>
            <a:r>
              <a:rPr lang="en-US" sz="4400" dirty="0">
                <a:solidFill>
                  <a:schemeClr val="tx1"/>
                </a:solidFill>
              </a:rPr>
              <a:t>Call 911 </a:t>
            </a:r>
            <a:r>
              <a:rPr lang="en-US" sz="4400" dirty="0"/>
              <a:t>for Release of Gas </a:t>
            </a:r>
            <a:br>
              <a:rPr lang="en-US" sz="1300" dirty="0"/>
            </a:br>
            <a:br>
              <a:rPr lang="en-US" sz="1300" dirty="0"/>
            </a:br>
            <a:br>
              <a:rPr lang="en-US" sz="1300" dirty="0"/>
            </a:br>
            <a:r>
              <a:rPr lang="en-US" sz="2700" b="1" dirty="0">
                <a:solidFill>
                  <a:srgbClr val="FF0000"/>
                </a:solidFill>
              </a:rPr>
              <a:t>Call 911 if damage leads to gas escaping:  220 CMR 99.07(8)</a:t>
            </a:r>
            <a:br>
              <a:rPr lang="en-US" dirty="0"/>
            </a:br>
            <a:endParaRPr lang="en-US" dirty="0"/>
          </a:p>
        </p:txBody>
      </p:sp>
      <p:sp>
        <p:nvSpPr>
          <p:cNvPr id="3" name="Content Placeholder 2">
            <a:extLst>
              <a:ext uri="{FF2B5EF4-FFF2-40B4-BE49-F238E27FC236}">
                <a16:creationId xmlns:a16="http://schemas.microsoft.com/office/drawing/2014/main" id="{D95C9CC5-6F9B-4290-89FC-7940E77C89DC}"/>
              </a:ext>
            </a:extLst>
          </p:cNvPr>
          <p:cNvSpPr>
            <a:spLocks noGrp="1"/>
          </p:cNvSpPr>
          <p:nvPr>
            <p:ph idx="1"/>
          </p:nvPr>
        </p:nvSpPr>
        <p:spPr>
          <a:xfrm>
            <a:off x="529167" y="1896533"/>
            <a:ext cx="11133666" cy="4741333"/>
          </a:xfrm>
        </p:spPr>
        <p:txBody>
          <a:bodyPr anchor="ctr">
            <a:normAutofit fontScale="55000" lnSpcReduction="20000"/>
          </a:bodyPr>
          <a:lstStyle/>
          <a:p>
            <a:pPr>
              <a:buClr>
                <a:srgbClr val="FF0000"/>
              </a:buClr>
            </a:pPr>
            <a:r>
              <a:rPr lang="en-US" sz="4400" dirty="0"/>
              <a:t>You </a:t>
            </a:r>
            <a:r>
              <a:rPr lang="en-US" sz="4400" b="1" dirty="0">
                <a:solidFill>
                  <a:srgbClr val="FF0000"/>
                </a:solidFill>
              </a:rPr>
              <a:t>must call 911 </a:t>
            </a:r>
            <a:r>
              <a:rPr lang="en-US" sz="4400" dirty="0"/>
              <a:t>if excavation damage results in release of natural gas</a:t>
            </a:r>
          </a:p>
          <a:p>
            <a:pPr lvl="1">
              <a:buClr>
                <a:srgbClr val="FF0000"/>
              </a:buClr>
            </a:pPr>
            <a:r>
              <a:rPr lang="en-US" sz="4400" b="1" dirty="0"/>
              <a:t>Report the damage to the utility owner at the earliest practical moment. </a:t>
            </a:r>
          </a:p>
          <a:p>
            <a:pPr marL="457200" lvl="1" indent="0">
              <a:lnSpc>
                <a:spcPct val="120000"/>
              </a:lnSpc>
              <a:spcBef>
                <a:spcPts val="0"/>
              </a:spcBef>
              <a:buClr>
                <a:srgbClr val="FF0000"/>
              </a:buClr>
              <a:buNone/>
            </a:pPr>
            <a:endParaRPr lang="en-US" sz="4400" dirty="0"/>
          </a:p>
          <a:p>
            <a:pPr>
              <a:buClr>
                <a:srgbClr val="FF0000"/>
              </a:buClr>
            </a:pPr>
            <a:r>
              <a:rPr lang="en-US" sz="4400" dirty="0"/>
              <a:t>In addition, you must:</a:t>
            </a:r>
          </a:p>
          <a:p>
            <a:pPr lvl="1">
              <a:buClr>
                <a:srgbClr val="FF0000"/>
              </a:buClr>
            </a:pPr>
            <a:r>
              <a:rPr lang="en-US" sz="4400" b="1" dirty="0"/>
              <a:t>Evacuate</a:t>
            </a:r>
            <a:r>
              <a:rPr lang="en-US" sz="4400" dirty="0"/>
              <a:t> nearby structures if necessary. </a:t>
            </a:r>
          </a:p>
          <a:p>
            <a:pPr lvl="1">
              <a:buClr>
                <a:srgbClr val="FF0000"/>
              </a:buClr>
            </a:pPr>
            <a:r>
              <a:rPr lang="en-US" sz="4400" b="1" dirty="0"/>
              <a:t>Attempt no repairs</a:t>
            </a:r>
            <a:r>
              <a:rPr lang="en-US" sz="4400" dirty="0"/>
              <a:t>, unless directed to by the facility owner or operator. </a:t>
            </a:r>
          </a:p>
          <a:p>
            <a:pPr lvl="1">
              <a:buClr>
                <a:srgbClr val="FF0000"/>
              </a:buClr>
            </a:pPr>
            <a:r>
              <a:rPr lang="en-US" sz="4400" b="1" dirty="0"/>
              <a:t>Report the damage</a:t>
            </a:r>
            <a:r>
              <a:rPr lang="en-US" sz="4400" dirty="0"/>
              <a:t> to the DPU Damage Prevention submitting a </a:t>
            </a:r>
            <a:r>
              <a:rPr lang="en-US" sz="4400" b="1" u="sng" dirty="0"/>
              <a:t>COMPLETE</a:t>
            </a:r>
            <a:r>
              <a:rPr lang="en-US" sz="4400" dirty="0"/>
              <a:t> </a:t>
            </a:r>
            <a:r>
              <a:rPr lang="en-US" sz="4400" b="1" u="sng" dirty="0"/>
              <a:t>DSVR</a:t>
            </a:r>
            <a:r>
              <a:rPr lang="en-US" sz="4400" dirty="0"/>
              <a:t> along with photo documentation. </a:t>
            </a:r>
          </a:p>
        </p:txBody>
      </p:sp>
    </p:spTree>
    <p:extLst>
      <p:ext uri="{BB962C8B-B14F-4D97-AF65-F5344CB8AC3E}">
        <p14:creationId xmlns:p14="http://schemas.microsoft.com/office/powerpoint/2010/main" val="1247329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C60CF-7154-417D-849C-9ED0BA205C72}"/>
              </a:ext>
            </a:extLst>
          </p:cNvPr>
          <p:cNvSpPr>
            <a:spLocks noGrp="1"/>
          </p:cNvSpPr>
          <p:nvPr>
            <p:ph type="title"/>
          </p:nvPr>
        </p:nvSpPr>
        <p:spPr>
          <a:xfrm>
            <a:off x="356148" y="465667"/>
            <a:ext cx="10100185" cy="982133"/>
          </a:xfrm>
        </p:spPr>
        <p:txBody>
          <a:bodyPr anchor="ctr">
            <a:normAutofit/>
          </a:bodyPr>
          <a:lstStyle/>
          <a:p>
            <a:pPr algn="ctr"/>
            <a:r>
              <a:rPr lang="en-US" sz="4000" dirty="0"/>
              <a:t>Emergency Excavation</a:t>
            </a:r>
          </a:p>
        </p:txBody>
      </p:sp>
      <p:graphicFrame>
        <p:nvGraphicFramePr>
          <p:cNvPr id="27" name="Content Placeholder 2">
            <a:extLst>
              <a:ext uri="{FF2B5EF4-FFF2-40B4-BE49-F238E27FC236}">
                <a16:creationId xmlns:a16="http://schemas.microsoft.com/office/drawing/2014/main" id="{2AB1F618-90BF-4FE4-8952-370B09AAB895}"/>
              </a:ext>
            </a:extLst>
          </p:cNvPr>
          <p:cNvGraphicFramePr>
            <a:graphicFrameLocks noGrp="1"/>
          </p:cNvGraphicFramePr>
          <p:nvPr>
            <p:ph idx="1"/>
            <p:extLst>
              <p:ext uri="{D42A27DB-BD31-4B8C-83A1-F6EECF244321}">
                <p14:modId xmlns:p14="http://schemas.microsoft.com/office/powerpoint/2010/main" val="1667207637"/>
              </p:ext>
            </p:extLst>
          </p:nvPr>
        </p:nvGraphicFramePr>
        <p:xfrm>
          <a:off x="4857350" y="1613429"/>
          <a:ext cx="6656769" cy="4921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4356C853-1517-9CC4-EBD1-59D9822E544C}"/>
              </a:ext>
            </a:extLst>
          </p:cNvPr>
          <p:cNvSpPr txBox="1"/>
          <p:nvPr/>
        </p:nvSpPr>
        <p:spPr>
          <a:xfrm>
            <a:off x="356148" y="2228671"/>
            <a:ext cx="4419052" cy="1200329"/>
          </a:xfrm>
          <a:prstGeom prst="rect">
            <a:avLst/>
          </a:prstGeom>
          <a:noFill/>
        </p:spPr>
        <p:txBody>
          <a:bodyPr wrap="square">
            <a:spAutoFit/>
          </a:bodyPr>
          <a:lstStyle/>
          <a:p>
            <a:pPr algn="ctr"/>
            <a:r>
              <a:rPr lang="en-US" sz="2400" b="1" dirty="0">
                <a:solidFill>
                  <a:srgbClr val="FF0000"/>
                </a:solidFill>
              </a:rPr>
              <a:t>Emergency notifications are only for true emergencies:  220 CMR 99.05</a:t>
            </a:r>
          </a:p>
        </p:txBody>
      </p:sp>
    </p:spTree>
    <p:extLst>
      <p:ext uri="{BB962C8B-B14F-4D97-AF65-F5344CB8AC3E}">
        <p14:creationId xmlns:p14="http://schemas.microsoft.com/office/powerpoint/2010/main" val="3119897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C60CF-7154-417D-849C-9ED0BA205C72}"/>
              </a:ext>
            </a:extLst>
          </p:cNvPr>
          <p:cNvSpPr>
            <a:spLocks noGrp="1"/>
          </p:cNvSpPr>
          <p:nvPr>
            <p:ph type="title"/>
          </p:nvPr>
        </p:nvSpPr>
        <p:spPr>
          <a:xfrm>
            <a:off x="652481" y="1382486"/>
            <a:ext cx="3547581" cy="4093028"/>
          </a:xfrm>
        </p:spPr>
        <p:txBody>
          <a:bodyPr anchor="ctr">
            <a:normAutofit/>
          </a:bodyPr>
          <a:lstStyle/>
          <a:p>
            <a:pPr algn="ctr"/>
            <a:r>
              <a:rPr lang="en-US" sz="4400" b="1" dirty="0"/>
              <a:t>Emergency Excavation (cont.)</a:t>
            </a:r>
          </a:p>
        </p:txBody>
      </p:sp>
      <p:graphicFrame>
        <p:nvGraphicFramePr>
          <p:cNvPr id="5" name="Content Placeholder 2">
            <a:extLst>
              <a:ext uri="{FF2B5EF4-FFF2-40B4-BE49-F238E27FC236}">
                <a16:creationId xmlns:a16="http://schemas.microsoft.com/office/drawing/2014/main" id="{1BD87D29-D618-4B46-A0B7-B0431BCC1448}"/>
              </a:ext>
            </a:extLst>
          </p:cNvPr>
          <p:cNvGraphicFramePr>
            <a:graphicFrameLocks noGrp="1"/>
          </p:cNvGraphicFramePr>
          <p:nvPr>
            <p:ph idx="1"/>
            <p:extLst>
              <p:ext uri="{D42A27DB-BD31-4B8C-83A1-F6EECF244321}">
                <p14:modId xmlns:p14="http://schemas.microsoft.com/office/powerpoint/2010/main" val="2963804817"/>
              </p:ext>
            </p:extLst>
          </p:nvPr>
        </p:nvGraphicFramePr>
        <p:xfrm>
          <a:off x="4876847" y="944563"/>
          <a:ext cx="6656769" cy="4921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6091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BCEBE-45EA-4036-9007-2C28020BEB78}"/>
              </a:ext>
            </a:extLst>
          </p:cNvPr>
          <p:cNvSpPr>
            <a:spLocks noGrp="1"/>
          </p:cNvSpPr>
          <p:nvPr>
            <p:ph type="title"/>
          </p:nvPr>
        </p:nvSpPr>
        <p:spPr>
          <a:xfrm>
            <a:off x="768384" y="395586"/>
            <a:ext cx="5616217" cy="1622321"/>
          </a:xfrm>
        </p:spPr>
        <p:txBody>
          <a:bodyPr vert="horz" lIns="91440" tIns="45720" rIns="91440" bIns="45720" rtlCol="0" anchor="t">
            <a:normAutofit/>
          </a:bodyPr>
          <a:lstStyle/>
          <a:p>
            <a:pPr algn="ctr"/>
            <a:r>
              <a:rPr lang="en-US" b="0" i="0" u="sng" kern="1200" dirty="0">
                <a:solidFill>
                  <a:srgbClr val="EBEBEB"/>
                </a:solidFill>
                <a:latin typeface="+mj-lt"/>
                <a:ea typeface="+mj-ea"/>
                <a:cs typeface="+mj-cs"/>
              </a:rPr>
              <a:t>Reporting Violations/Damages</a:t>
            </a:r>
          </a:p>
        </p:txBody>
      </p:sp>
      <p:sp>
        <p:nvSpPr>
          <p:cNvPr id="5" name="Content Placeholder 13">
            <a:extLst>
              <a:ext uri="{FF2B5EF4-FFF2-40B4-BE49-F238E27FC236}">
                <a16:creationId xmlns:a16="http://schemas.microsoft.com/office/drawing/2014/main" id="{506B958B-C99D-4A8F-A588-73E8D538DC2F}"/>
              </a:ext>
            </a:extLst>
          </p:cNvPr>
          <p:cNvSpPr>
            <a:spLocks noGrp="1"/>
          </p:cNvSpPr>
          <p:nvPr>
            <p:ph sz="half" idx="1"/>
          </p:nvPr>
        </p:nvSpPr>
        <p:spPr>
          <a:xfrm>
            <a:off x="176107" y="1825413"/>
            <a:ext cx="6770290" cy="5035973"/>
          </a:xfrm>
        </p:spPr>
        <p:txBody>
          <a:bodyPr vert="horz" lIns="91440" tIns="45720" rIns="91440" bIns="45720" rtlCol="0" anchor="t">
            <a:normAutofit/>
          </a:bodyPr>
          <a:lstStyle/>
          <a:p>
            <a:pPr marL="0" indent="0" algn="ctr">
              <a:lnSpc>
                <a:spcPct val="90000"/>
              </a:lnSpc>
              <a:buNone/>
            </a:pPr>
            <a:r>
              <a:rPr lang="en-US" sz="3200" b="1" dirty="0">
                <a:solidFill>
                  <a:srgbClr val="FF0000"/>
                </a:solidFill>
              </a:rPr>
              <a:t> </a:t>
            </a:r>
            <a:r>
              <a:rPr lang="en-US" sz="3200" b="1" u="sng" dirty="0">
                <a:solidFill>
                  <a:srgbClr val="FF0000"/>
                </a:solidFill>
              </a:rPr>
              <a:t>www.mass.gov/dig-safe</a:t>
            </a:r>
            <a:endParaRPr lang="en-US" dirty="0"/>
          </a:p>
          <a:p>
            <a:pPr>
              <a:lnSpc>
                <a:spcPct val="90000"/>
              </a:lnSpc>
              <a:buClr>
                <a:srgbClr val="FF0000"/>
              </a:buClr>
            </a:pPr>
            <a:endParaRPr lang="en-US" sz="1000" dirty="0">
              <a:solidFill>
                <a:srgbClr val="FFFFFF"/>
              </a:solidFill>
            </a:endParaRPr>
          </a:p>
          <a:p>
            <a:pPr>
              <a:lnSpc>
                <a:spcPct val="90000"/>
              </a:lnSpc>
              <a:buClr>
                <a:srgbClr val="FF0000"/>
              </a:buClr>
            </a:pPr>
            <a:r>
              <a:rPr lang="en-US" dirty="0">
                <a:solidFill>
                  <a:srgbClr val="FFFFFF"/>
                </a:solidFill>
              </a:rPr>
              <a:t>Dig Safe Law </a:t>
            </a:r>
            <a:r>
              <a:rPr lang="en-US" u="sng" dirty="0">
                <a:solidFill>
                  <a:srgbClr val="FFFFFF"/>
                </a:solidFill>
              </a:rPr>
              <a:t>requires</a:t>
            </a:r>
            <a:r>
              <a:rPr lang="en-US" dirty="0">
                <a:solidFill>
                  <a:srgbClr val="FFFFFF"/>
                </a:solidFill>
              </a:rPr>
              <a:t>, Member Utilities &amp; Excavators to report damage and any suspected Dig Safe violations to the DPU.</a:t>
            </a:r>
            <a:endParaRPr lang="en-US" dirty="0"/>
          </a:p>
          <a:p>
            <a:pPr>
              <a:lnSpc>
                <a:spcPct val="90000"/>
              </a:lnSpc>
              <a:buClr>
                <a:srgbClr val="FF0000"/>
              </a:buClr>
            </a:pPr>
            <a:r>
              <a:rPr lang="en-US" dirty="0">
                <a:solidFill>
                  <a:srgbClr val="FFFFFF"/>
                </a:solidFill>
              </a:rPr>
              <a:t>Fill out a DSVR for mismarked and unmarked facilities even when no damage occurred.</a:t>
            </a:r>
          </a:p>
          <a:p>
            <a:pPr marL="800100" lvl="1">
              <a:lnSpc>
                <a:spcPct val="90000"/>
              </a:lnSpc>
              <a:buClr>
                <a:srgbClr val="FF0000"/>
              </a:buClr>
            </a:pPr>
            <a:r>
              <a:rPr lang="en-US" sz="1800" b="1" u="sng" dirty="0">
                <a:solidFill>
                  <a:srgbClr val="FF0000"/>
                </a:solidFill>
              </a:rPr>
              <a:t>Why is this important?</a:t>
            </a:r>
          </a:p>
          <a:p>
            <a:pPr marL="1257300" lvl="2">
              <a:lnSpc>
                <a:spcPct val="90000"/>
              </a:lnSpc>
              <a:buClr>
                <a:srgbClr val="FF0000"/>
              </a:buClr>
            </a:pPr>
            <a:r>
              <a:rPr lang="en-US" sz="1800" dirty="0">
                <a:solidFill>
                  <a:srgbClr val="FFFFFF"/>
                </a:solidFill>
              </a:rPr>
              <a:t>Reporting Mismarked / Unmarked Facilities means a potential violation against the Utility, which means the maps will get updated and the facility won’t get damaged in the future</a:t>
            </a:r>
          </a:p>
          <a:p>
            <a:pPr marL="1257300" lvl="2">
              <a:lnSpc>
                <a:spcPct val="90000"/>
              </a:lnSpc>
              <a:buClr>
                <a:srgbClr val="FF0000"/>
              </a:buClr>
            </a:pPr>
            <a:r>
              <a:rPr lang="en-US" sz="1800" dirty="0">
                <a:solidFill>
                  <a:srgbClr val="FFFFFF"/>
                </a:solidFill>
              </a:rPr>
              <a:t>It provides both sides of the incident, potentially saving them from an NOPV at the onset.</a:t>
            </a:r>
          </a:p>
        </p:txBody>
      </p:sp>
      <p:pic>
        <p:nvPicPr>
          <p:cNvPr id="3" name="Picture 2">
            <a:extLst>
              <a:ext uri="{FF2B5EF4-FFF2-40B4-BE49-F238E27FC236}">
                <a16:creationId xmlns:a16="http://schemas.microsoft.com/office/drawing/2014/main" id="{F1A17C69-C5FB-E529-7EC0-B051A3B85386}"/>
              </a:ext>
            </a:extLst>
          </p:cNvPr>
          <p:cNvPicPr>
            <a:picLocks noChangeAspect="1"/>
          </p:cNvPicPr>
          <p:nvPr/>
        </p:nvPicPr>
        <p:blipFill>
          <a:blip r:embed="rId3"/>
          <a:stretch>
            <a:fillRect/>
          </a:stretch>
        </p:blipFill>
        <p:spPr>
          <a:xfrm>
            <a:off x="7139437" y="-2"/>
            <a:ext cx="5054109" cy="6858002"/>
          </a:xfrm>
          <a:prstGeom prst="rect">
            <a:avLst/>
          </a:prstGeom>
          <a:effectLst/>
        </p:spPr>
      </p:pic>
    </p:spTree>
    <p:extLst>
      <p:ext uri="{BB962C8B-B14F-4D97-AF65-F5344CB8AC3E}">
        <p14:creationId xmlns:p14="http://schemas.microsoft.com/office/powerpoint/2010/main" val="2669062616"/>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92C7A8-B233-ED0C-B43B-6A40D318771F}"/>
              </a:ext>
            </a:extLst>
          </p:cNvPr>
          <p:cNvSpPr>
            <a:spLocks noGrp="1"/>
          </p:cNvSpPr>
          <p:nvPr>
            <p:ph type="title"/>
          </p:nvPr>
        </p:nvSpPr>
        <p:spPr>
          <a:xfrm>
            <a:off x="219773" y="200891"/>
            <a:ext cx="10349658" cy="881496"/>
          </a:xfrm>
        </p:spPr>
        <p:txBody>
          <a:bodyPr/>
          <a:lstStyle/>
          <a:p>
            <a:pPr algn="ctr"/>
            <a:r>
              <a:rPr lang="en-US" sz="4000" dirty="0"/>
              <a:t>Dig Safe Violation Report (DSVR) </a:t>
            </a:r>
          </a:p>
        </p:txBody>
      </p:sp>
      <p:sp>
        <p:nvSpPr>
          <p:cNvPr id="2" name="TextBox 1">
            <a:extLst>
              <a:ext uri="{FF2B5EF4-FFF2-40B4-BE49-F238E27FC236}">
                <a16:creationId xmlns:a16="http://schemas.microsoft.com/office/drawing/2014/main" id="{1ED4FA43-9CBB-55F6-EBEC-4C9B0D413CD2}"/>
              </a:ext>
            </a:extLst>
          </p:cNvPr>
          <p:cNvSpPr txBox="1"/>
          <p:nvPr/>
        </p:nvSpPr>
        <p:spPr>
          <a:xfrm>
            <a:off x="168385" y="5295568"/>
            <a:ext cx="11855229" cy="400110"/>
          </a:xfrm>
          <a:prstGeom prst="rect">
            <a:avLst/>
          </a:prstGeom>
          <a:noFill/>
        </p:spPr>
        <p:txBody>
          <a:bodyPr wrap="square" lIns="91440" tIns="45720" rIns="91440" bIns="45720" rtlCol="0" anchor="t">
            <a:spAutoFit/>
          </a:bodyPr>
          <a:lstStyle/>
          <a:p>
            <a:pPr algn="ctr"/>
            <a:endParaRPr lang="en-US" sz="2000" b="1" dirty="0"/>
          </a:p>
        </p:txBody>
      </p:sp>
      <p:sp>
        <p:nvSpPr>
          <p:cNvPr id="8" name="TextBox 7">
            <a:extLst>
              <a:ext uri="{FF2B5EF4-FFF2-40B4-BE49-F238E27FC236}">
                <a16:creationId xmlns:a16="http://schemas.microsoft.com/office/drawing/2014/main" id="{9C839044-E713-DB85-9DC2-64AA5C91AD73}"/>
              </a:ext>
            </a:extLst>
          </p:cNvPr>
          <p:cNvSpPr txBox="1"/>
          <p:nvPr/>
        </p:nvSpPr>
        <p:spPr>
          <a:xfrm>
            <a:off x="3245590" y="5493839"/>
            <a:ext cx="56990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FF0000"/>
                </a:solidFill>
              </a:rPr>
              <a:t>www.Mass.Gov/dig-safe</a:t>
            </a:r>
          </a:p>
        </p:txBody>
      </p:sp>
      <p:pic>
        <p:nvPicPr>
          <p:cNvPr id="3" name="Picture 2">
            <a:extLst>
              <a:ext uri="{FF2B5EF4-FFF2-40B4-BE49-F238E27FC236}">
                <a16:creationId xmlns:a16="http://schemas.microsoft.com/office/drawing/2014/main" id="{6C69D4D0-56AF-771B-3C0C-59A52231D0C8}"/>
              </a:ext>
            </a:extLst>
          </p:cNvPr>
          <p:cNvPicPr>
            <a:picLocks noChangeAspect="1"/>
          </p:cNvPicPr>
          <p:nvPr/>
        </p:nvPicPr>
        <p:blipFill>
          <a:blip r:embed="rId3"/>
          <a:stretch>
            <a:fillRect/>
          </a:stretch>
        </p:blipFill>
        <p:spPr>
          <a:xfrm>
            <a:off x="311890" y="1280289"/>
            <a:ext cx="5711454" cy="3898701"/>
          </a:xfrm>
          <a:prstGeom prst="rect">
            <a:avLst/>
          </a:prstGeom>
        </p:spPr>
      </p:pic>
      <p:pic>
        <p:nvPicPr>
          <p:cNvPr id="5" name="Picture 4">
            <a:extLst>
              <a:ext uri="{FF2B5EF4-FFF2-40B4-BE49-F238E27FC236}">
                <a16:creationId xmlns:a16="http://schemas.microsoft.com/office/drawing/2014/main" id="{FD888F8A-9945-DF10-F07A-5184A40B53D6}"/>
              </a:ext>
            </a:extLst>
          </p:cNvPr>
          <p:cNvPicPr>
            <a:picLocks noChangeAspect="1"/>
          </p:cNvPicPr>
          <p:nvPr/>
        </p:nvPicPr>
        <p:blipFill>
          <a:blip r:embed="rId4"/>
          <a:stretch>
            <a:fillRect/>
          </a:stretch>
        </p:blipFill>
        <p:spPr>
          <a:xfrm>
            <a:off x="6186378" y="1284116"/>
            <a:ext cx="5808919" cy="3908769"/>
          </a:xfrm>
          <a:prstGeom prst="rect">
            <a:avLst/>
          </a:prstGeom>
        </p:spPr>
      </p:pic>
      <p:sp>
        <p:nvSpPr>
          <p:cNvPr id="6" name="TextBox 5">
            <a:extLst>
              <a:ext uri="{FF2B5EF4-FFF2-40B4-BE49-F238E27FC236}">
                <a16:creationId xmlns:a16="http://schemas.microsoft.com/office/drawing/2014/main" id="{932B22FF-8C12-37BA-2235-6CD9745EF620}"/>
              </a:ext>
            </a:extLst>
          </p:cNvPr>
          <p:cNvSpPr txBox="1"/>
          <p:nvPr/>
        </p:nvSpPr>
        <p:spPr>
          <a:xfrm>
            <a:off x="3535326" y="6113721"/>
            <a:ext cx="5311848"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Email us:</a:t>
            </a:r>
            <a:r>
              <a:rPr lang="en-US" b="1" dirty="0">
                <a:solidFill>
                  <a:srgbClr val="FF0000"/>
                </a:solidFill>
              </a:rPr>
              <a:t> </a:t>
            </a:r>
            <a:r>
              <a:rPr lang="en-US" b="1" err="1">
                <a:solidFill>
                  <a:srgbClr val="FF0000"/>
                </a:solidFill>
              </a:rPr>
              <a:t>DPU.DamagePrevention@Mass.Gov</a:t>
            </a:r>
            <a:r>
              <a:rPr lang="en-US" b="1" dirty="0">
                <a:solidFill>
                  <a:srgbClr val="FF0000"/>
                </a:solidFill>
              </a:rPr>
              <a:t> </a:t>
            </a:r>
          </a:p>
        </p:txBody>
      </p:sp>
    </p:spTree>
    <p:extLst>
      <p:ext uri="{BB962C8B-B14F-4D97-AF65-F5344CB8AC3E}">
        <p14:creationId xmlns:p14="http://schemas.microsoft.com/office/powerpoint/2010/main" val="1922990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92C7A8-B233-ED0C-B43B-6A40D318771F}"/>
              </a:ext>
            </a:extLst>
          </p:cNvPr>
          <p:cNvSpPr>
            <a:spLocks noGrp="1"/>
          </p:cNvSpPr>
          <p:nvPr>
            <p:ph type="title"/>
          </p:nvPr>
        </p:nvSpPr>
        <p:spPr>
          <a:xfrm>
            <a:off x="219773" y="200891"/>
            <a:ext cx="10349658" cy="881496"/>
          </a:xfrm>
        </p:spPr>
        <p:txBody>
          <a:bodyPr/>
          <a:lstStyle/>
          <a:p>
            <a:pPr algn="ctr"/>
            <a:r>
              <a:rPr lang="en-US" sz="4000" dirty="0"/>
              <a:t>Dig Safe Violation Report (DSVR) </a:t>
            </a:r>
          </a:p>
        </p:txBody>
      </p:sp>
      <p:sp>
        <p:nvSpPr>
          <p:cNvPr id="2" name="TextBox 1">
            <a:extLst>
              <a:ext uri="{FF2B5EF4-FFF2-40B4-BE49-F238E27FC236}">
                <a16:creationId xmlns:a16="http://schemas.microsoft.com/office/drawing/2014/main" id="{1ED4FA43-9CBB-55F6-EBEC-4C9B0D413CD2}"/>
              </a:ext>
            </a:extLst>
          </p:cNvPr>
          <p:cNvSpPr txBox="1"/>
          <p:nvPr/>
        </p:nvSpPr>
        <p:spPr>
          <a:xfrm>
            <a:off x="168385" y="5295568"/>
            <a:ext cx="11855229" cy="400110"/>
          </a:xfrm>
          <a:prstGeom prst="rect">
            <a:avLst/>
          </a:prstGeom>
          <a:noFill/>
        </p:spPr>
        <p:txBody>
          <a:bodyPr wrap="square" lIns="91440" tIns="45720" rIns="91440" bIns="45720" rtlCol="0" anchor="t">
            <a:spAutoFit/>
          </a:bodyPr>
          <a:lstStyle/>
          <a:p>
            <a:pPr algn="ctr"/>
            <a:endParaRPr lang="en-US" sz="2000" b="1" dirty="0"/>
          </a:p>
        </p:txBody>
      </p:sp>
      <p:pic>
        <p:nvPicPr>
          <p:cNvPr id="3" name="Picture 2">
            <a:extLst>
              <a:ext uri="{FF2B5EF4-FFF2-40B4-BE49-F238E27FC236}">
                <a16:creationId xmlns:a16="http://schemas.microsoft.com/office/drawing/2014/main" id="{8AF10621-9EEA-0080-45A2-B3705AF3112D}"/>
              </a:ext>
            </a:extLst>
          </p:cNvPr>
          <p:cNvPicPr>
            <a:picLocks noChangeAspect="1"/>
          </p:cNvPicPr>
          <p:nvPr/>
        </p:nvPicPr>
        <p:blipFill>
          <a:blip r:embed="rId3"/>
          <a:stretch>
            <a:fillRect/>
          </a:stretch>
        </p:blipFill>
        <p:spPr>
          <a:xfrm>
            <a:off x="751840" y="1643380"/>
            <a:ext cx="10678160" cy="4790440"/>
          </a:xfrm>
          <a:prstGeom prst="rect">
            <a:avLst/>
          </a:prstGeom>
        </p:spPr>
      </p:pic>
    </p:spTree>
    <p:extLst>
      <p:ext uri="{BB962C8B-B14F-4D97-AF65-F5344CB8AC3E}">
        <p14:creationId xmlns:p14="http://schemas.microsoft.com/office/powerpoint/2010/main" val="632011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92C7A8-B233-ED0C-B43B-6A40D318771F}"/>
              </a:ext>
            </a:extLst>
          </p:cNvPr>
          <p:cNvSpPr>
            <a:spLocks noGrp="1"/>
          </p:cNvSpPr>
          <p:nvPr>
            <p:ph type="title"/>
          </p:nvPr>
        </p:nvSpPr>
        <p:spPr>
          <a:xfrm>
            <a:off x="219773" y="200891"/>
            <a:ext cx="10349658" cy="881496"/>
          </a:xfrm>
        </p:spPr>
        <p:txBody>
          <a:bodyPr/>
          <a:lstStyle/>
          <a:p>
            <a:pPr algn="ctr"/>
            <a:r>
              <a:rPr lang="en-US" sz="4000" dirty="0"/>
              <a:t>Dig Safe Violation Report (DSVR) </a:t>
            </a:r>
          </a:p>
        </p:txBody>
      </p:sp>
      <p:sp>
        <p:nvSpPr>
          <p:cNvPr id="2" name="TextBox 1">
            <a:extLst>
              <a:ext uri="{FF2B5EF4-FFF2-40B4-BE49-F238E27FC236}">
                <a16:creationId xmlns:a16="http://schemas.microsoft.com/office/drawing/2014/main" id="{1ED4FA43-9CBB-55F6-EBEC-4C9B0D413CD2}"/>
              </a:ext>
            </a:extLst>
          </p:cNvPr>
          <p:cNvSpPr txBox="1"/>
          <p:nvPr/>
        </p:nvSpPr>
        <p:spPr>
          <a:xfrm>
            <a:off x="168385" y="5295568"/>
            <a:ext cx="11855229" cy="400110"/>
          </a:xfrm>
          <a:prstGeom prst="rect">
            <a:avLst/>
          </a:prstGeom>
          <a:noFill/>
        </p:spPr>
        <p:txBody>
          <a:bodyPr wrap="square" lIns="91440" tIns="45720" rIns="91440" bIns="45720" rtlCol="0" anchor="t">
            <a:spAutoFit/>
          </a:bodyPr>
          <a:lstStyle/>
          <a:p>
            <a:pPr algn="ctr"/>
            <a:endParaRPr lang="en-US" sz="2000" b="1" dirty="0"/>
          </a:p>
        </p:txBody>
      </p:sp>
      <p:pic>
        <p:nvPicPr>
          <p:cNvPr id="6" name="Picture 5">
            <a:extLst>
              <a:ext uri="{FF2B5EF4-FFF2-40B4-BE49-F238E27FC236}">
                <a16:creationId xmlns:a16="http://schemas.microsoft.com/office/drawing/2014/main" id="{92CBC982-1001-A7DA-0F75-5BFA6B89E5BF}"/>
              </a:ext>
            </a:extLst>
          </p:cNvPr>
          <p:cNvPicPr>
            <a:picLocks noChangeAspect="1"/>
          </p:cNvPicPr>
          <p:nvPr/>
        </p:nvPicPr>
        <p:blipFill>
          <a:blip r:embed="rId3"/>
          <a:stretch>
            <a:fillRect/>
          </a:stretch>
        </p:blipFill>
        <p:spPr>
          <a:xfrm>
            <a:off x="6691424" y="1380672"/>
            <a:ext cx="4373525" cy="5142192"/>
          </a:xfrm>
          <a:prstGeom prst="rect">
            <a:avLst/>
          </a:prstGeom>
        </p:spPr>
      </p:pic>
      <p:pic>
        <p:nvPicPr>
          <p:cNvPr id="7" name="Picture 6">
            <a:extLst>
              <a:ext uri="{FF2B5EF4-FFF2-40B4-BE49-F238E27FC236}">
                <a16:creationId xmlns:a16="http://schemas.microsoft.com/office/drawing/2014/main" id="{FFDC8E9E-ADD4-2131-0AFD-C7C807962C1D}"/>
              </a:ext>
            </a:extLst>
          </p:cNvPr>
          <p:cNvPicPr>
            <a:picLocks noChangeAspect="1"/>
          </p:cNvPicPr>
          <p:nvPr/>
        </p:nvPicPr>
        <p:blipFill>
          <a:blip r:embed="rId4"/>
          <a:stretch>
            <a:fillRect/>
          </a:stretch>
        </p:blipFill>
        <p:spPr>
          <a:xfrm>
            <a:off x="577703" y="1678696"/>
            <a:ext cx="5693734" cy="4439818"/>
          </a:xfrm>
          <a:prstGeom prst="rect">
            <a:avLst/>
          </a:prstGeom>
        </p:spPr>
      </p:pic>
    </p:spTree>
    <p:extLst>
      <p:ext uri="{BB962C8B-B14F-4D97-AF65-F5344CB8AC3E}">
        <p14:creationId xmlns:p14="http://schemas.microsoft.com/office/powerpoint/2010/main" val="4184836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8B6F-5760-485A-97C9-ABD3AE8DA2F1}"/>
              </a:ext>
            </a:extLst>
          </p:cNvPr>
          <p:cNvSpPr>
            <a:spLocks noGrp="1"/>
          </p:cNvSpPr>
          <p:nvPr>
            <p:ph type="title"/>
          </p:nvPr>
        </p:nvSpPr>
        <p:spPr>
          <a:xfrm>
            <a:off x="345440" y="1645920"/>
            <a:ext cx="4592320" cy="3566160"/>
          </a:xfrm>
          <a:noFill/>
        </p:spPr>
        <p:txBody>
          <a:bodyPr vert="horz" lIns="91440" tIns="45720" rIns="91440" bIns="45720" rtlCol="0" anchor="ctr">
            <a:noAutofit/>
          </a:bodyPr>
          <a:lstStyle/>
          <a:p>
            <a:pPr algn="ctr"/>
            <a:r>
              <a:rPr lang="en-US" sz="6000" kern="1200" dirty="0">
                <a:solidFill>
                  <a:srgbClr val="FFFFFF"/>
                </a:solidFill>
                <a:latin typeface="+mj-lt"/>
                <a:ea typeface="+mj-ea"/>
                <a:cs typeface="+mj-cs"/>
              </a:rPr>
              <a:t>Including Photos is Crucial!</a:t>
            </a:r>
          </a:p>
        </p:txBody>
      </p:sp>
      <p:pic>
        <p:nvPicPr>
          <p:cNvPr id="4" name="Picture 3" descr="A picture containing engineering drawing&#10;&#10;Description automatically generated">
            <a:extLst>
              <a:ext uri="{FF2B5EF4-FFF2-40B4-BE49-F238E27FC236}">
                <a16:creationId xmlns:a16="http://schemas.microsoft.com/office/drawing/2014/main" id="{B8036A0D-ABDC-4BBB-81F8-877B2A8BD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2" y="0"/>
            <a:ext cx="6858000" cy="6858000"/>
          </a:xfrm>
          <a:prstGeom prst="rect">
            <a:avLst/>
          </a:prstGeom>
        </p:spPr>
      </p:pic>
    </p:spTree>
    <p:extLst>
      <p:ext uri="{BB962C8B-B14F-4D97-AF65-F5344CB8AC3E}">
        <p14:creationId xmlns:p14="http://schemas.microsoft.com/office/powerpoint/2010/main" val="4223974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0C7D8-3958-4394-A1A1-E2A5AD7F64A2}"/>
              </a:ext>
            </a:extLst>
          </p:cNvPr>
          <p:cNvSpPr>
            <a:spLocks noGrp="1"/>
          </p:cNvSpPr>
          <p:nvPr>
            <p:ph type="title"/>
          </p:nvPr>
        </p:nvSpPr>
        <p:spPr>
          <a:xfrm>
            <a:off x="1298044" y="1553385"/>
            <a:ext cx="9404723" cy="1028949"/>
          </a:xfrm>
        </p:spPr>
        <p:txBody>
          <a:bodyPr/>
          <a:lstStyle/>
          <a:p>
            <a:pPr algn="ctr"/>
            <a:r>
              <a:rPr lang="en-US" b="1" dirty="0"/>
              <a:t>Flow Chart of Enforcement Process</a:t>
            </a:r>
          </a:p>
        </p:txBody>
      </p:sp>
      <p:graphicFrame>
        <p:nvGraphicFramePr>
          <p:cNvPr id="6" name="Content Placeholder 5">
            <a:extLst>
              <a:ext uri="{FF2B5EF4-FFF2-40B4-BE49-F238E27FC236}">
                <a16:creationId xmlns:a16="http://schemas.microsoft.com/office/drawing/2014/main" id="{453067D5-70B4-4153-958B-F8043A45BECC}"/>
              </a:ext>
            </a:extLst>
          </p:cNvPr>
          <p:cNvGraphicFramePr>
            <a:graphicFrameLocks noGrp="1"/>
          </p:cNvGraphicFramePr>
          <p:nvPr>
            <p:ph idx="1"/>
            <p:extLst>
              <p:ext uri="{D42A27DB-BD31-4B8C-83A1-F6EECF244321}">
                <p14:modId xmlns:p14="http://schemas.microsoft.com/office/powerpoint/2010/main" val="3864729648"/>
              </p:ext>
            </p:extLst>
          </p:nvPr>
        </p:nvGraphicFramePr>
        <p:xfrm>
          <a:off x="1141413" y="2523067"/>
          <a:ext cx="9906000" cy="259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6879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D0A6A9-4968-1C12-0B5B-F4B222F1FF66}"/>
              </a:ext>
            </a:extLst>
          </p:cNvPr>
          <p:cNvSpPr txBox="1"/>
          <p:nvPr/>
        </p:nvSpPr>
        <p:spPr>
          <a:xfrm>
            <a:off x="5168900" y="335344"/>
            <a:ext cx="1854200" cy="707886"/>
          </a:xfrm>
          <a:prstGeom prst="rect">
            <a:avLst/>
          </a:prstGeom>
          <a:noFill/>
        </p:spPr>
        <p:txBody>
          <a:bodyPr wrap="square">
            <a:spAutoFit/>
          </a:bodyPr>
          <a:lstStyle/>
          <a:p>
            <a:r>
              <a:rPr lang="en-US" sz="4000" b="1" dirty="0"/>
              <a:t>RECAP</a:t>
            </a:r>
          </a:p>
        </p:txBody>
      </p:sp>
      <p:pic>
        <p:nvPicPr>
          <p:cNvPr id="7" name="Picture 6">
            <a:extLst>
              <a:ext uri="{FF2B5EF4-FFF2-40B4-BE49-F238E27FC236}">
                <a16:creationId xmlns:a16="http://schemas.microsoft.com/office/drawing/2014/main" id="{09B97DAA-ED14-1E1C-FA49-BC02451C08B0}"/>
              </a:ext>
            </a:extLst>
          </p:cNvPr>
          <p:cNvPicPr>
            <a:picLocks noChangeAspect="1"/>
          </p:cNvPicPr>
          <p:nvPr/>
        </p:nvPicPr>
        <p:blipFill>
          <a:blip r:embed="rId2"/>
          <a:stretch>
            <a:fillRect/>
          </a:stretch>
        </p:blipFill>
        <p:spPr>
          <a:xfrm>
            <a:off x="5039783" y="5372872"/>
            <a:ext cx="2112433" cy="1344276"/>
          </a:xfrm>
          <a:prstGeom prst="rect">
            <a:avLst/>
          </a:prstGeom>
        </p:spPr>
      </p:pic>
      <p:pic>
        <p:nvPicPr>
          <p:cNvPr id="4" name="Picture 3">
            <a:extLst>
              <a:ext uri="{FF2B5EF4-FFF2-40B4-BE49-F238E27FC236}">
                <a16:creationId xmlns:a16="http://schemas.microsoft.com/office/drawing/2014/main" id="{F489D3DB-625A-BBA7-B624-3C42E12DC3E2}"/>
              </a:ext>
            </a:extLst>
          </p:cNvPr>
          <p:cNvPicPr>
            <a:picLocks noChangeAspect="1"/>
          </p:cNvPicPr>
          <p:nvPr/>
        </p:nvPicPr>
        <p:blipFill>
          <a:blip r:embed="rId3"/>
          <a:stretch>
            <a:fillRect/>
          </a:stretch>
        </p:blipFill>
        <p:spPr>
          <a:xfrm>
            <a:off x="1884392" y="1107409"/>
            <a:ext cx="8423214" cy="4201284"/>
          </a:xfrm>
          <a:prstGeom prst="rect">
            <a:avLst/>
          </a:prstGeom>
        </p:spPr>
      </p:pic>
    </p:spTree>
    <p:extLst>
      <p:ext uri="{BB962C8B-B14F-4D97-AF65-F5344CB8AC3E}">
        <p14:creationId xmlns:p14="http://schemas.microsoft.com/office/powerpoint/2010/main" val="3954743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166B24-A620-441A-BB31-9C69F1502A0E}"/>
              </a:ext>
            </a:extLst>
          </p:cNvPr>
          <p:cNvPicPr>
            <a:picLocks noChangeAspect="1"/>
          </p:cNvPicPr>
          <p:nvPr/>
        </p:nvPicPr>
        <p:blipFill rotWithShape="1">
          <a:blip r:embed="rId3"/>
          <a:srcRect t="21273" r="4433" b="9168"/>
          <a:stretch/>
        </p:blipFill>
        <p:spPr>
          <a:xfrm>
            <a:off x="320039" y="172254"/>
            <a:ext cx="11405235" cy="2656423"/>
          </a:xfrm>
          <a:prstGeom prst="rect">
            <a:avLst/>
          </a:prstGeom>
        </p:spPr>
      </p:pic>
      <p:sp>
        <p:nvSpPr>
          <p:cNvPr id="2" name="Title 1">
            <a:extLst>
              <a:ext uri="{FF2B5EF4-FFF2-40B4-BE49-F238E27FC236}">
                <a16:creationId xmlns:a16="http://schemas.microsoft.com/office/drawing/2014/main" id="{2693BF4D-9F4D-4699-AA8E-715F3BB85998}"/>
              </a:ext>
            </a:extLst>
          </p:cNvPr>
          <p:cNvSpPr>
            <a:spLocks noGrp="1"/>
          </p:cNvSpPr>
          <p:nvPr>
            <p:ph type="title"/>
          </p:nvPr>
        </p:nvSpPr>
        <p:spPr>
          <a:xfrm>
            <a:off x="4515589" y="2880350"/>
            <a:ext cx="3014133" cy="603030"/>
          </a:xfrm>
        </p:spPr>
        <p:txBody>
          <a:bodyPr anchor="ctr">
            <a:normAutofit fontScale="90000"/>
          </a:bodyPr>
          <a:lstStyle/>
          <a:p>
            <a:r>
              <a:rPr lang="en-US" sz="2400" i="1" u="sng" dirty="0">
                <a:solidFill>
                  <a:schemeClr val="tx1"/>
                </a:solidFill>
                <a:latin typeface="Arial Black"/>
                <a:cs typeface="Arial"/>
              </a:rPr>
              <a:t>Online Resources</a:t>
            </a:r>
            <a:br>
              <a:rPr lang="en-US" sz="2400" i="1" dirty="0">
                <a:latin typeface="Arial Black" panose="020B0A04020102020204" pitchFamily="34" charset="0"/>
              </a:rPr>
            </a:br>
            <a:endParaRPr lang="en-US" sz="2400" i="1" dirty="0">
              <a:solidFill>
                <a:schemeClr val="bg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BBD3E613-98FC-4A43-A6DD-8B4E87C363F1}"/>
              </a:ext>
            </a:extLst>
          </p:cNvPr>
          <p:cNvSpPr>
            <a:spLocks noGrp="1"/>
          </p:cNvSpPr>
          <p:nvPr>
            <p:ph idx="1"/>
          </p:nvPr>
        </p:nvSpPr>
        <p:spPr>
          <a:xfrm>
            <a:off x="320039" y="2847099"/>
            <a:ext cx="7896352" cy="1463039"/>
          </a:xfrm>
        </p:spPr>
        <p:txBody>
          <a:bodyPr anchor="ctr">
            <a:normAutofit/>
          </a:bodyPr>
          <a:lstStyle/>
          <a:p>
            <a:pPr marL="0" indent="0">
              <a:buNone/>
            </a:pPr>
            <a:r>
              <a:rPr lang="en-US" sz="1700" dirty="0">
                <a:solidFill>
                  <a:schemeClr val="tx1"/>
                </a:solidFill>
                <a:latin typeface="Arial Black" panose="020B0A04020102020204" pitchFamily="34" charset="0"/>
              </a:rPr>
              <a:t> </a:t>
            </a:r>
            <a:r>
              <a:rPr lang="en-US" sz="1700" dirty="0">
                <a:solidFill>
                  <a:srgbClr val="FF0000"/>
                </a:solidFill>
                <a:latin typeface="Arial Black" panose="020B0A04020102020204" pitchFamily="34" charset="0"/>
                <a:hlinkClick r:id="rId4">
                  <a:extLst>
                    <a:ext uri="{A12FA001-AC4F-418D-AE19-62706E023703}">
                      <ahyp:hlinkClr xmlns:ahyp="http://schemas.microsoft.com/office/drawing/2018/hyperlinkcolor" val="tx"/>
                    </a:ext>
                  </a:extLst>
                </a:hlinkClick>
              </a:rPr>
              <a:t>www.mass.gov/dig-safe</a:t>
            </a:r>
            <a:r>
              <a:rPr lang="en-US" sz="1700" dirty="0">
                <a:solidFill>
                  <a:srgbClr val="FF0000"/>
                </a:solidFill>
                <a:latin typeface="Arial Black" panose="020B0A04020102020204" pitchFamily="34" charset="0"/>
              </a:rPr>
              <a:t> </a:t>
            </a:r>
          </a:p>
          <a:p>
            <a:pPr marL="0" indent="0">
              <a:buNone/>
            </a:pPr>
            <a:r>
              <a:rPr lang="en-US" sz="1700" dirty="0">
                <a:solidFill>
                  <a:schemeClr val="bg1"/>
                </a:solidFill>
                <a:latin typeface="Arial Black"/>
              </a:rPr>
              <a:t> </a:t>
            </a:r>
            <a:r>
              <a:rPr lang="en-US" sz="1700" dirty="0">
                <a:latin typeface="Arial Black"/>
              </a:rPr>
              <a:t>- Report A Violation To the DPU		- Learn About Dig Safe </a:t>
            </a:r>
            <a:endParaRPr lang="en-US" sz="1700" dirty="0">
              <a:latin typeface="Arial Black" panose="020B0A04020102020204" pitchFamily="34" charset="0"/>
            </a:endParaRPr>
          </a:p>
          <a:p>
            <a:pPr marL="0" indent="0">
              <a:buNone/>
            </a:pPr>
            <a:r>
              <a:rPr lang="en-US" sz="1700" dirty="0">
                <a:latin typeface="Arial Black"/>
              </a:rPr>
              <a:t> - Research Dig Safe Law		 		- Dig Safe Regulations</a:t>
            </a:r>
          </a:p>
        </p:txBody>
      </p:sp>
      <p:graphicFrame>
        <p:nvGraphicFramePr>
          <p:cNvPr id="4" name="Table 3">
            <a:extLst>
              <a:ext uri="{FF2B5EF4-FFF2-40B4-BE49-F238E27FC236}">
                <a16:creationId xmlns:a16="http://schemas.microsoft.com/office/drawing/2014/main" id="{E38C6E15-BE41-63C5-7714-91AF6C204EC3}"/>
              </a:ext>
            </a:extLst>
          </p:cNvPr>
          <p:cNvGraphicFramePr>
            <a:graphicFrameLocks noGrp="1"/>
          </p:cNvGraphicFramePr>
          <p:nvPr>
            <p:extLst>
              <p:ext uri="{D42A27DB-BD31-4B8C-83A1-F6EECF244321}">
                <p14:modId xmlns:p14="http://schemas.microsoft.com/office/powerpoint/2010/main" val="1400325184"/>
              </p:ext>
            </p:extLst>
          </p:nvPr>
        </p:nvGraphicFramePr>
        <p:xfrm>
          <a:off x="381821" y="4338728"/>
          <a:ext cx="7772781" cy="1463040"/>
        </p:xfrm>
        <a:graphic>
          <a:graphicData uri="http://schemas.openxmlformats.org/drawingml/2006/table">
            <a:tbl>
              <a:tblPr/>
              <a:tblGrid>
                <a:gridCol w="7772781">
                  <a:extLst>
                    <a:ext uri="{9D8B030D-6E8A-4147-A177-3AD203B41FA5}">
                      <a16:colId xmlns:a16="http://schemas.microsoft.com/office/drawing/2014/main" val="1987099371"/>
                    </a:ext>
                  </a:extLst>
                </a:gridCol>
              </a:tblGrid>
              <a:tr h="1297522">
                <a:tc>
                  <a:txBody>
                    <a:bodyPr/>
                    <a:lstStyle/>
                    <a:p>
                      <a:r>
                        <a:rPr lang="en-US" sz="1700" b="1" u="sng" dirty="0">
                          <a:solidFill>
                            <a:srgbClr val="FF0000"/>
                          </a:solidFill>
                          <a:latin typeface="Arial Black" panose="020B0A04020102020204" pitchFamily="34" charset="0"/>
                          <a:hlinkClick r:id="rId5">
                            <a:extLst>
                              <a:ext uri="{A12FA001-AC4F-418D-AE19-62706E023703}">
                                <ahyp:hlinkClr xmlns:ahyp="http://schemas.microsoft.com/office/drawing/2018/hyperlinkcolor" val="tx"/>
                              </a:ext>
                            </a:extLst>
                          </a:hlinkClick>
                        </a:rPr>
                        <a:t>www</a:t>
                      </a:r>
                      <a:r>
                        <a:rPr lang="en-US" b="1" u="sng" dirty="0">
                          <a:solidFill>
                            <a:srgbClr val="FF0000"/>
                          </a:solidFill>
                          <a:latin typeface="Arial Black" panose="020B0A04020102020204" pitchFamily="34" charset="0"/>
                          <a:hlinkClick r:id="rId5">
                            <a:extLst>
                              <a:ext uri="{A12FA001-AC4F-418D-AE19-62706E023703}">
                                <ahyp:hlinkClr xmlns:ahyp="http://schemas.microsoft.com/office/drawing/2018/hyperlinkcolor" val="tx"/>
                              </a:ext>
                            </a:extLst>
                          </a:hlinkClick>
                        </a:rPr>
                        <a:t>.digsafe.com</a:t>
                      </a:r>
                      <a:r>
                        <a:rPr lang="en-US" b="1" u="sng" dirty="0">
                          <a:solidFill>
                            <a:srgbClr val="FF0000"/>
                          </a:solidFill>
                          <a:latin typeface="Arial Black" panose="020B0A04020102020204" pitchFamily="34" charset="0"/>
                        </a:rPr>
                        <a:t> or Call 811</a:t>
                      </a:r>
                    </a:p>
                    <a:p>
                      <a:endParaRPr lang="en-US" sz="800" b="1" u="sng" dirty="0">
                        <a:solidFill>
                          <a:srgbClr val="FF0000"/>
                        </a:solidFill>
                      </a:endParaRPr>
                    </a:p>
                    <a:p>
                      <a:pPr>
                        <a:spcAft>
                          <a:spcPts val="600"/>
                        </a:spcAft>
                      </a:pPr>
                      <a:r>
                        <a:rPr lang="en-US" b="1" u="none" dirty="0">
                          <a:solidFill>
                            <a:schemeClr val="bg1"/>
                          </a:solidFill>
                        </a:rPr>
                        <a:t> </a:t>
                      </a:r>
                      <a:r>
                        <a:rPr lang="en-US" b="1" u="none" dirty="0">
                          <a:solidFill>
                            <a:schemeClr val="tx1"/>
                          </a:solidFill>
                          <a:latin typeface="Arial Black"/>
                        </a:rPr>
                        <a:t>- Sign Up or Sign In   </a:t>
                      </a:r>
                    </a:p>
                    <a:p>
                      <a:pPr>
                        <a:spcAft>
                          <a:spcPts val="600"/>
                        </a:spcAft>
                      </a:pPr>
                      <a:r>
                        <a:rPr lang="en-US" b="1" u="none" dirty="0">
                          <a:solidFill>
                            <a:schemeClr val="tx1"/>
                          </a:solidFill>
                          <a:latin typeface="Arial Black"/>
                        </a:rPr>
                        <a:t> - Request a new Dig Safe Ticket or Renew a Dig Safe Ticket</a:t>
                      </a:r>
                    </a:p>
                    <a:p>
                      <a:r>
                        <a:rPr lang="en-US" b="1" u="none" dirty="0">
                          <a:solidFill>
                            <a:schemeClr val="bg1"/>
                          </a:solidFill>
                        </a:rPr>
                        <a:t>    </a:t>
                      </a:r>
                      <a:endParaRPr lang="en-US" b="1" u="sng" dirty="0">
                        <a:solidFill>
                          <a:srgbClr val="FF0000"/>
                        </a:solidFill>
                      </a:endParaRPr>
                    </a:p>
                  </a:txBody>
                  <a:tcP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3351851"/>
                  </a:ext>
                </a:extLst>
              </a:tr>
            </a:tbl>
          </a:graphicData>
        </a:graphic>
      </p:graphicFrame>
      <p:pic>
        <p:nvPicPr>
          <p:cNvPr id="7" name="Picture 6" descr="Logo&#10;&#10;Description automatically generated">
            <a:extLst>
              <a:ext uri="{FF2B5EF4-FFF2-40B4-BE49-F238E27FC236}">
                <a16:creationId xmlns:a16="http://schemas.microsoft.com/office/drawing/2014/main" id="{E2E6396C-835C-D0A3-25DD-1F810875C3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6388" y="4449914"/>
            <a:ext cx="1808480" cy="1227902"/>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30004411-FF5A-141C-00DD-7B78848D41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5260" y="2857267"/>
            <a:ext cx="2326640" cy="1482009"/>
          </a:xfrm>
          <a:prstGeom prst="rect">
            <a:avLst/>
          </a:prstGeom>
        </p:spPr>
      </p:pic>
      <p:sp>
        <p:nvSpPr>
          <p:cNvPr id="6" name="TextBox 5">
            <a:extLst>
              <a:ext uri="{FF2B5EF4-FFF2-40B4-BE49-F238E27FC236}">
                <a16:creationId xmlns:a16="http://schemas.microsoft.com/office/drawing/2014/main" id="{6FEBFE46-5233-F167-842B-2EC05091E040}"/>
              </a:ext>
            </a:extLst>
          </p:cNvPr>
          <p:cNvSpPr txBox="1"/>
          <p:nvPr/>
        </p:nvSpPr>
        <p:spPr>
          <a:xfrm>
            <a:off x="381822" y="5768717"/>
            <a:ext cx="7772781" cy="646331"/>
          </a:xfrm>
          <a:prstGeom prst="rect">
            <a:avLst/>
          </a:prstGeom>
          <a:noFill/>
        </p:spPr>
        <p:txBody>
          <a:bodyPr wrap="square" rtlCol="0">
            <a:spAutoFit/>
          </a:bodyPr>
          <a:lstStyle/>
          <a:p>
            <a:r>
              <a:rPr lang="en-US" b="1" dirty="0">
                <a:latin typeface="Arial Black" panose="020B0A04020102020204" pitchFamily="34" charset="0"/>
              </a:rPr>
              <a:t>Common Ground Alliance </a:t>
            </a:r>
            <a:r>
              <a:rPr lang="en-US" b="1" dirty="0">
                <a:solidFill>
                  <a:srgbClr val="FF0000"/>
                </a:solidFill>
                <a:latin typeface="Arial Black" panose="020B0A04020102020204" pitchFamily="34" charset="0"/>
                <a:hlinkClick r:id="rId8">
                  <a:extLst>
                    <a:ext uri="{A12FA001-AC4F-418D-AE19-62706E023703}">
                      <ahyp:hlinkClr xmlns:ahyp="http://schemas.microsoft.com/office/drawing/2018/hyperlinkcolor" val="tx"/>
                    </a:ext>
                  </a:extLst>
                </a:hlinkClick>
              </a:rPr>
              <a:t>www.commongroundalliance.com</a:t>
            </a:r>
            <a:endParaRPr lang="en-US" b="1" dirty="0">
              <a:solidFill>
                <a:srgbClr val="FF0000"/>
              </a:solidFill>
              <a:latin typeface="Arial Black" panose="020B0A04020102020204" pitchFamily="34" charset="0"/>
            </a:endParaRPr>
          </a:p>
          <a:p>
            <a:r>
              <a:rPr lang="en-US" b="1" dirty="0">
                <a:latin typeface="Arial Black" panose="020B0A04020102020204" pitchFamily="34" charset="0"/>
              </a:rPr>
              <a:t>-  Promoting effective damage prevention practices</a:t>
            </a:r>
          </a:p>
        </p:txBody>
      </p:sp>
      <p:pic>
        <p:nvPicPr>
          <p:cNvPr id="8" name="Picture 7">
            <a:extLst>
              <a:ext uri="{FF2B5EF4-FFF2-40B4-BE49-F238E27FC236}">
                <a16:creationId xmlns:a16="http://schemas.microsoft.com/office/drawing/2014/main" id="{C0795566-97AF-EA66-6F06-DFD9A13136E4}"/>
              </a:ext>
            </a:extLst>
          </p:cNvPr>
          <p:cNvPicPr>
            <a:picLocks noChangeAspect="1"/>
          </p:cNvPicPr>
          <p:nvPr/>
        </p:nvPicPr>
        <p:blipFill>
          <a:blip r:embed="rId9"/>
          <a:stretch>
            <a:fillRect/>
          </a:stretch>
        </p:blipFill>
        <p:spPr>
          <a:xfrm>
            <a:off x="8216388" y="5801768"/>
            <a:ext cx="2479528" cy="904875"/>
          </a:xfrm>
          <a:prstGeom prst="rect">
            <a:avLst/>
          </a:prstGeom>
        </p:spPr>
      </p:pic>
    </p:spTree>
    <p:extLst>
      <p:ext uri="{BB962C8B-B14F-4D97-AF65-F5344CB8AC3E}">
        <p14:creationId xmlns:p14="http://schemas.microsoft.com/office/powerpoint/2010/main" val="343141449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C694DD-6D83-4490-A503-EFE6BDA03276}"/>
              </a:ext>
            </a:extLst>
          </p:cNvPr>
          <p:cNvSpPr txBox="1"/>
          <p:nvPr/>
        </p:nvSpPr>
        <p:spPr>
          <a:xfrm>
            <a:off x="1540933" y="2885606"/>
            <a:ext cx="7627284" cy="1631216"/>
          </a:xfrm>
          <a:prstGeom prst="rect">
            <a:avLst/>
          </a:prstGeom>
          <a:noFill/>
        </p:spPr>
        <p:txBody>
          <a:bodyPr wrap="square" rtlCol="0">
            <a:spAutoFit/>
          </a:bodyPr>
          <a:lstStyle/>
          <a:p>
            <a:r>
              <a:rPr lang="en-US" sz="2000"/>
              <a:t>We work closely with the U.S. Department of Transportation</a:t>
            </a:r>
          </a:p>
          <a:p>
            <a:r>
              <a:rPr lang="en-US" sz="2000"/>
              <a:t>Pipeline and Hazardous Materials Safety Administration. </a:t>
            </a:r>
          </a:p>
          <a:p>
            <a:endParaRPr lang="en-US" sz="2000"/>
          </a:p>
          <a:p>
            <a:r>
              <a:rPr lang="en-US" sz="2000"/>
              <a:t>Several online resources are available on the PHMSA</a:t>
            </a:r>
          </a:p>
          <a:p>
            <a:r>
              <a:rPr lang="en-US" sz="2000"/>
              <a:t>Website as it relates to pipeline safety: </a:t>
            </a:r>
          </a:p>
        </p:txBody>
      </p:sp>
      <p:pic>
        <p:nvPicPr>
          <p:cNvPr id="3078" name="Picture 6" descr="See the source image">
            <a:extLst>
              <a:ext uri="{FF2B5EF4-FFF2-40B4-BE49-F238E27FC236}">
                <a16:creationId xmlns:a16="http://schemas.microsoft.com/office/drawing/2014/main" id="{6E462D83-3F54-4CB6-A35C-F9151E1DA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6814" y="167035"/>
            <a:ext cx="3254168" cy="22184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166BADE-7FD0-40A1-9462-F5495D657B02}"/>
              </a:ext>
            </a:extLst>
          </p:cNvPr>
          <p:cNvSpPr/>
          <p:nvPr/>
        </p:nvSpPr>
        <p:spPr>
          <a:xfrm>
            <a:off x="6716015" y="4313023"/>
            <a:ext cx="6096000" cy="2308324"/>
          </a:xfrm>
          <a:prstGeom prst="rect">
            <a:avLst/>
          </a:prstGeom>
        </p:spPr>
        <p:txBody>
          <a:bodyPr lIns="91440" tIns="45720" rIns="91440" bIns="45720" anchor="t">
            <a:spAutoFit/>
          </a:bodyPr>
          <a:lstStyle/>
          <a:p>
            <a:pPr>
              <a:buClr>
                <a:srgbClr val="FF0000"/>
              </a:buClr>
              <a:buFont typeface="Arial" panose="020B0604020202020204" pitchFamily="34" charset="0"/>
              <a:buChar char="•"/>
            </a:pPr>
            <a:r>
              <a:rPr lang="en-US">
                <a:latin typeface="Open Sans"/>
                <a:hlinkClick r:id="rId3">
                  <a:extLst>
                    <a:ext uri="{A12FA001-AC4F-418D-AE19-62706E023703}">
                      <ahyp:hlinkClr xmlns:ahyp="http://schemas.microsoft.com/office/drawing/2018/hyperlinkcolor" val="tx"/>
                    </a:ext>
                  </a:extLst>
                </a:hlinkClick>
              </a:rPr>
              <a:t>Safety Awareness Overview</a:t>
            </a:r>
            <a:endParaRPr lang="en-US">
              <a:latin typeface="Open Sans"/>
              <a:ea typeface="Open Sans"/>
              <a:cs typeface="Open Sans"/>
            </a:endParaRPr>
          </a:p>
          <a:p>
            <a:pPr>
              <a:buClr>
                <a:srgbClr val="FF0000"/>
              </a:buClr>
              <a:buFont typeface="Arial" panose="020B0604020202020204" pitchFamily="34" charset="0"/>
              <a:buChar char="•"/>
            </a:pPr>
            <a:r>
              <a:rPr lang="en-US">
                <a:latin typeface="Open Sans"/>
                <a:hlinkClick r:id="rId4">
                  <a:extLst>
                    <a:ext uri="{A12FA001-AC4F-418D-AE19-62706E023703}">
                      <ahyp:hlinkClr xmlns:ahyp="http://schemas.microsoft.com/office/drawing/2018/hyperlinkcolor" val="tx"/>
                    </a:ext>
                  </a:extLst>
                </a:hlinkClick>
              </a:rPr>
              <a:t>Pipeline Leak Recognition and What to Do</a:t>
            </a:r>
            <a:endParaRPr lang="en-US">
              <a:latin typeface="Open Sans"/>
              <a:ea typeface="Open Sans"/>
              <a:cs typeface="Open Sans"/>
            </a:endParaRPr>
          </a:p>
          <a:p>
            <a:pPr>
              <a:buClr>
                <a:srgbClr val="FF0000"/>
              </a:buClr>
              <a:buFont typeface="Arial" panose="020B0604020202020204" pitchFamily="34" charset="0"/>
              <a:buChar char="•"/>
            </a:pPr>
            <a:r>
              <a:rPr lang="en-US">
                <a:latin typeface="Open Sans"/>
                <a:hlinkClick r:id="rId5">
                  <a:extLst>
                    <a:ext uri="{A12FA001-AC4F-418D-AE19-62706E023703}">
                      <ahyp:hlinkClr xmlns:ahyp="http://schemas.microsoft.com/office/drawing/2018/hyperlinkcolor" val="tx"/>
                    </a:ext>
                  </a:extLst>
                </a:hlinkClick>
              </a:rPr>
              <a:t>Excavation Enforcement Final Rule</a:t>
            </a:r>
            <a:endParaRPr lang="en-US">
              <a:latin typeface="Open Sans"/>
              <a:ea typeface="Open Sans"/>
              <a:cs typeface="Open Sans"/>
            </a:endParaRPr>
          </a:p>
          <a:p>
            <a:pPr>
              <a:buClr>
                <a:srgbClr val="FF0000"/>
              </a:buClr>
              <a:buFont typeface="Arial" panose="020B0604020202020204" pitchFamily="34" charset="0"/>
              <a:buChar char="•"/>
            </a:pPr>
            <a:r>
              <a:rPr lang="en-US">
                <a:latin typeface="Open Sans"/>
                <a:hlinkClick r:id="rId6">
                  <a:extLst>
                    <a:ext uri="{A12FA001-AC4F-418D-AE19-62706E023703}">
                      <ahyp:hlinkClr xmlns:ahyp="http://schemas.microsoft.com/office/drawing/2018/hyperlinkcolor" val="tx"/>
                    </a:ext>
                  </a:extLst>
                </a:hlinkClick>
              </a:rPr>
              <a:t>Pipeline Emergency Responders Initiative (PERI)</a:t>
            </a:r>
            <a:endParaRPr lang="en-US">
              <a:latin typeface="Open Sans"/>
              <a:ea typeface="Open Sans"/>
              <a:cs typeface="Open Sans"/>
            </a:endParaRPr>
          </a:p>
          <a:p>
            <a:pPr>
              <a:buClr>
                <a:srgbClr val="FF0000"/>
              </a:buClr>
              <a:buFont typeface="Arial" panose="020B0604020202020204" pitchFamily="34" charset="0"/>
              <a:buChar char="•"/>
            </a:pPr>
            <a:r>
              <a:rPr lang="en-US">
                <a:latin typeface="Open Sans"/>
                <a:hlinkClick r:id="rId7">
                  <a:extLst>
                    <a:ext uri="{A12FA001-AC4F-418D-AE19-62706E023703}">
                      <ahyp:hlinkClr xmlns:ahyp="http://schemas.microsoft.com/office/drawing/2018/hyperlinkcolor" val="tx"/>
                    </a:ext>
                  </a:extLst>
                </a:hlinkClick>
              </a:rPr>
              <a:t>Safety Awareness Reports Search</a:t>
            </a:r>
            <a:endParaRPr lang="en-US">
              <a:latin typeface="Open Sans"/>
              <a:ea typeface="Open Sans"/>
              <a:cs typeface="Open Sans"/>
            </a:endParaRPr>
          </a:p>
          <a:p>
            <a:pPr>
              <a:buClr>
                <a:srgbClr val="FF0000"/>
              </a:buClr>
              <a:buFont typeface="Arial" panose="020B0604020202020204" pitchFamily="34" charset="0"/>
              <a:buChar char="•"/>
            </a:pPr>
            <a:r>
              <a:rPr lang="en-US">
                <a:latin typeface="Open Sans"/>
                <a:hlinkClick r:id="rId8">
                  <a:extLst>
                    <a:ext uri="{A12FA001-AC4F-418D-AE19-62706E023703}">
                      <ahyp:hlinkClr xmlns:ahyp="http://schemas.microsoft.com/office/drawing/2018/hyperlinkcolor" val="tx"/>
                    </a:ext>
                  </a:extLst>
                </a:hlinkClick>
              </a:rPr>
              <a:t>Historical Pipeline Incidents</a:t>
            </a:r>
            <a:endParaRPr lang="en-US">
              <a:latin typeface="Open Sans"/>
              <a:ea typeface="Open Sans"/>
              <a:cs typeface="Open Sans"/>
            </a:endParaRPr>
          </a:p>
          <a:p>
            <a:pPr>
              <a:buClr>
                <a:srgbClr val="FF0000"/>
              </a:buClr>
              <a:buFont typeface="Arial" panose="020B0604020202020204" pitchFamily="34" charset="0"/>
              <a:buChar char="•"/>
            </a:pPr>
            <a:r>
              <a:rPr lang="en-US">
                <a:latin typeface="Open Sans"/>
                <a:hlinkClick r:id="rId9">
                  <a:extLst>
                    <a:ext uri="{A12FA001-AC4F-418D-AE19-62706E023703}">
                      <ahyp:hlinkClr xmlns:ahyp="http://schemas.microsoft.com/office/drawing/2018/hyperlinkcolor" val="tx"/>
                    </a:ext>
                  </a:extLst>
                </a:hlinkClick>
              </a:rPr>
              <a:t>Pipeline Failure Investigation Reports</a:t>
            </a:r>
            <a:endParaRPr lang="en-US">
              <a:latin typeface="Open Sans"/>
              <a:ea typeface="Open Sans"/>
              <a:cs typeface="Open Sans"/>
            </a:endParaRPr>
          </a:p>
          <a:p>
            <a:pPr>
              <a:buClr>
                <a:srgbClr val="FF0000"/>
              </a:buClr>
              <a:buFont typeface="Arial" panose="020B0604020202020204" pitchFamily="34" charset="0"/>
              <a:buChar char="•"/>
            </a:pPr>
            <a:r>
              <a:rPr lang="en-US">
                <a:latin typeface="Open Sans"/>
                <a:hlinkClick r:id="rId10">
                  <a:extLst>
                    <a:ext uri="{A12FA001-AC4F-418D-AE19-62706E023703}">
                      <ahyp:hlinkClr xmlns:ahyp="http://schemas.microsoft.com/office/drawing/2018/hyperlinkcolor" val="tx"/>
                    </a:ext>
                  </a:extLst>
                </a:hlinkClick>
              </a:rPr>
              <a:t>Marine Damage Prevention</a:t>
            </a:r>
            <a:endParaRPr lang="en-US" b="0" i="0">
              <a:effectLst/>
              <a:latin typeface="Open Sans"/>
              <a:ea typeface="Open Sans"/>
              <a:cs typeface="Open Sans"/>
            </a:endParaRPr>
          </a:p>
        </p:txBody>
      </p:sp>
      <p:sp>
        <p:nvSpPr>
          <p:cNvPr id="4" name="Rectangle 3">
            <a:extLst>
              <a:ext uri="{FF2B5EF4-FFF2-40B4-BE49-F238E27FC236}">
                <a16:creationId xmlns:a16="http://schemas.microsoft.com/office/drawing/2014/main" id="{B0E74191-F8C5-4C0C-9B93-424D5335040C}"/>
              </a:ext>
            </a:extLst>
          </p:cNvPr>
          <p:cNvSpPr/>
          <p:nvPr/>
        </p:nvSpPr>
        <p:spPr>
          <a:xfrm>
            <a:off x="922865" y="2385507"/>
            <a:ext cx="9762067" cy="461665"/>
          </a:xfrm>
          <a:prstGeom prst="rect">
            <a:avLst/>
          </a:prstGeom>
        </p:spPr>
        <p:txBody>
          <a:bodyPr wrap="square" lIns="91440" tIns="45720" rIns="91440" bIns="45720" anchor="t">
            <a:spAutoFit/>
          </a:bodyPr>
          <a:lstStyle/>
          <a:p>
            <a:r>
              <a:rPr lang="en-US" sz="2400" b="1">
                <a:hlinkClick r:id="rId11">
                  <a:extLst>
                    <a:ext uri="{A12FA001-AC4F-418D-AE19-62706E023703}">
                      <ahyp:hlinkClr xmlns:ahyp="http://schemas.microsoft.com/office/drawing/2018/hyperlinkcolor" val="tx"/>
                    </a:ext>
                  </a:extLst>
                </a:hlinkClick>
              </a:rPr>
              <a:t>Pipeline and Hazardous Materials Safety Administration (dot.gov)</a:t>
            </a:r>
            <a:endParaRPr lang="en-US" sz="2400" b="1"/>
          </a:p>
        </p:txBody>
      </p:sp>
    </p:spTree>
    <p:extLst>
      <p:ext uri="{BB962C8B-B14F-4D97-AF65-F5344CB8AC3E}">
        <p14:creationId xmlns:p14="http://schemas.microsoft.com/office/powerpoint/2010/main" val="1113469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825CD13-672A-4961-80A1-AF25BE92B14C}"/>
              </a:ext>
            </a:extLst>
          </p:cNvPr>
          <p:cNvPicPr>
            <a:picLocks noChangeAspect="1"/>
          </p:cNvPicPr>
          <p:nvPr/>
        </p:nvPicPr>
        <p:blipFill rotWithShape="1">
          <a:blip r:embed="rId2"/>
          <a:srcRect t="1180" r="1" b="6918"/>
          <a:stretch/>
        </p:blipFill>
        <p:spPr>
          <a:xfrm>
            <a:off x="568452" y="571500"/>
            <a:ext cx="11055096" cy="5715000"/>
          </a:xfrm>
          <a:prstGeom prst="rect">
            <a:avLst/>
          </a:prstGeom>
        </p:spPr>
      </p:pic>
    </p:spTree>
    <p:extLst>
      <p:ext uri="{BB962C8B-B14F-4D97-AF65-F5344CB8AC3E}">
        <p14:creationId xmlns:p14="http://schemas.microsoft.com/office/powerpoint/2010/main" val="2756560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C9D6BB-04B0-6DBF-3CC8-471F405C7967}"/>
              </a:ext>
            </a:extLst>
          </p:cNvPr>
          <p:cNvSpPr txBox="1"/>
          <p:nvPr/>
        </p:nvSpPr>
        <p:spPr>
          <a:xfrm>
            <a:off x="5256287" y="1160456"/>
            <a:ext cx="6935713" cy="784487"/>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sz="4000">
                <a:solidFill>
                  <a:schemeClr val="tx2"/>
                </a:solidFill>
                <a:latin typeface="+mj-lt"/>
                <a:ea typeface="+mj-ea"/>
                <a:cs typeface="+mj-cs"/>
              </a:rPr>
              <a:t>Consequences of Damage </a:t>
            </a:r>
          </a:p>
        </p:txBody>
      </p:sp>
      <p:sp>
        <p:nvSpPr>
          <p:cNvPr id="4" name="TextBox 3">
            <a:extLst>
              <a:ext uri="{FF2B5EF4-FFF2-40B4-BE49-F238E27FC236}">
                <a16:creationId xmlns:a16="http://schemas.microsoft.com/office/drawing/2014/main" id="{64D960FA-D6F3-4E5E-B2B3-3C50270AC313}"/>
              </a:ext>
            </a:extLst>
          </p:cNvPr>
          <p:cNvSpPr txBox="1"/>
          <p:nvPr/>
        </p:nvSpPr>
        <p:spPr>
          <a:xfrm>
            <a:off x="6068995" y="2034913"/>
            <a:ext cx="5957662" cy="4374354"/>
          </a:xfrm>
          <a:prstGeom prst="rect">
            <a:avLst/>
          </a:prstGeom>
        </p:spPr>
        <p:txBody>
          <a:bodyPr vert="horz" lIns="91440" tIns="45720" rIns="91440" bIns="45720" rtlCol="0">
            <a:noAutofit/>
          </a:bodyPr>
          <a:lstStyle/>
          <a:p>
            <a:pPr indent="-228600">
              <a:lnSpc>
                <a:spcPct val="90000"/>
              </a:lnSpc>
              <a:spcBef>
                <a:spcPts val="1000"/>
              </a:spcBef>
              <a:buClr>
                <a:srgbClr val="FF0000"/>
              </a:buClr>
              <a:buSzPct val="80000"/>
              <a:buFont typeface="Wingdings 3" charset="2"/>
              <a:buChar char=""/>
            </a:pPr>
            <a:r>
              <a:rPr lang="en-US" sz="2400">
                <a:latin typeface="+mj-lt"/>
                <a:ea typeface="+mj-ea"/>
                <a:cs typeface="+mj-cs"/>
              </a:rPr>
              <a:t>Explosion</a:t>
            </a:r>
          </a:p>
          <a:p>
            <a:pPr indent="-228600">
              <a:lnSpc>
                <a:spcPct val="90000"/>
              </a:lnSpc>
              <a:spcBef>
                <a:spcPts val="1000"/>
              </a:spcBef>
              <a:buClr>
                <a:srgbClr val="FF0000"/>
              </a:buClr>
              <a:buSzPct val="80000"/>
              <a:buFont typeface="Wingdings 3" charset="2"/>
              <a:buChar char=""/>
            </a:pPr>
            <a:r>
              <a:rPr lang="en-US" sz="2400">
                <a:latin typeface="+mj-lt"/>
                <a:ea typeface="+mj-ea"/>
                <a:cs typeface="+mj-cs"/>
              </a:rPr>
              <a:t>Fire</a:t>
            </a:r>
          </a:p>
          <a:p>
            <a:pPr indent="-228600">
              <a:lnSpc>
                <a:spcPct val="90000"/>
              </a:lnSpc>
              <a:spcBef>
                <a:spcPts val="1000"/>
              </a:spcBef>
              <a:buClr>
                <a:srgbClr val="FF0000"/>
              </a:buClr>
              <a:buSzPct val="80000"/>
              <a:buFont typeface="Wingdings 3" charset="2"/>
              <a:buChar char=""/>
            </a:pPr>
            <a:r>
              <a:rPr lang="en-US" sz="2400">
                <a:latin typeface="+mj-lt"/>
                <a:ea typeface="+mj-ea"/>
                <a:cs typeface="+mj-cs"/>
              </a:rPr>
              <a:t>Electrocution</a:t>
            </a:r>
          </a:p>
          <a:p>
            <a:pPr indent="-228600">
              <a:lnSpc>
                <a:spcPct val="90000"/>
              </a:lnSpc>
              <a:spcBef>
                <a:spcPts val="1000"/>
              </a:spcBef>
              <a:buClr>
                <a:srgbClr val="FF0000"/>
              </a:buClr>
              <a:buSzPct val="80000"/>
              <a:buFont typeface="Wingdings 3" charset="2"/>
              <a:buChar char=""/>
            </a:pPr>
            <a:r>
              <a:rPr lang="en-US" sz="2400">
                <a:latin typeface="+mj-lt"/>
                <a:ea typeface="+mj-ea"/>
                <a:cs typeface="+mj-cs"/>
              </a:rPr>
              <a:t>Injuries/fatalities</a:t>
            </a:r>
          </a:p>
          <a:p>
            <a:pPr indent="-228600">
              <a:lnSpc>
                <a:spcPct val="90000"/>
              </a:lnSpc>
              <a:spcBef>
                <a:spcPts val="1000"/>
              </a:spcBef>
              <a:buClr>
                <a:srgbClr val="FF0000"/>
              </a:buClr>
              <a:buSzPct val="80000"/>
              <a:buFont typeface="Wingdings 3" charset="2"/>
              <a:buChar char=""/>
            </a:pPr>
            <a:r>
              <a:rPr lang="en-US" sz="2400">
                <a:latin typeface="+mj-lt"/>
                <a:ea typeface="+mj-ea"/>
                <a:cs typeface="+mj-cs"/>
              </a:rPr>
              <a:t>Property damage</a:t>
            </a:r>
          </a:p>
          <a:p>
            <a:pPr indent="-228600">
              <a:lnSpc>
                <a:spcPct val="90000"/>
              </a:lnSpc>
              <a:spcBef>
                <a:spcPts val="1000"/>
              </a:spcBef>
              <a:buClr>
                <a:srgbClr val="FF0000"/>
              </a:buClr>
              <a:buSzPct val="80000"/>
              <a:buFont typeface="Wingdings 3" charset="2"/>
              <a:buChar char=""/>
            </a:pPr>
            <a:r>
              <a:rPr lang="en-US" sz="2400">
                <a:latin typeface="+mj-lt"/>
                <a:ea typeface="+mj-ea"/>
                <a:cs typeface="+mj-cs"/>
              </a:rPr>
              <a:t>Interruption of service to customers</a:t>
            </a:r>
          </a:p>
          <a:p>
            <a:pPr indent="-228600">
              <a:lnSpc>
                <a:spcPct val="90000"/>
              </a:lnSpc>
              <a:spcBef>
                <a:spcPts val="1000"/>
              </a:spcBef>
              <a:buClr>
                <a:srgbClr val="FF0000"/>
              </a:buClr>
              <a:buSzPct val="80000"/>
              <a:buFont typeface="Wingdings 3" charset="2"/>
              <a:buChar char=""/>
            </a:pPr>
            <a:r>
              <a:rPr lang="en-US" sz="2400">
                <a:latin typeface="+mj-lt"/>
                <a:ea typeface="+mj-ea"/>
                <a:cs typeface="+mj-cs"/>
              </a:rPr>
              <a:t>Spills/emissions</a:t>
            </a:r>
          </a:p>
          <a:p>
            <a:pPr indent="-228600">
              <a:lnSpc>
                <a:spcPct val="90000"/>
              </a:lnSpc>
              <a:spcBef>
                <a:spcPts val="1000"/>
              </a:spcBef>
              <a:buClr>
                <a:srgbClr val="FF0000"/>
              </a:buClr>
              <a:buSzPct val="80000"/>
              <a:buFont typeface="Wingdings 3" charset="2"/>
              <a:buChar char=""/>
            </a:pPr>
            <a:r>
              <a:rPr lang="en-US" sz="2400">
                <a:latin typeface="+mj-lt"/>
                <a:ea typeface="+mj-ea"/>
                <a:cs typeface="+mj-cs"/>
              </a:rPr>
              <a:t>State Violations </a:t>
            </a:r>
          </a:p>
          <a:p>
            <a:pPr indent="-228600">
              <a:lnSpc>
                <a:spcPct val="90000"/>
              </a:lnSpc>
              <a:spcBef>
                <a:spcPts val="1000"/>
              </a:spcBef>
              <a:buClr>
                <a:srgbClr val="FF0000"/>
              </a:buClr>
              <a:buSzPct val="80000"/>
              <a:buFont typeface="Wingdings 3" charset="2"/>
              <a:buChar char=""/>
            </a:pPr>
            <a:r>
              <a:rPr lang="en-US" sz="2400">
                <a:latin typeface="+mj-lt"/>
                <a:ea typeface="+mj-ea"/>
                <a:cs typeface="+mj-cs"/>
              </a:rPr>
              <a:t>Damage Prevention Record </a:t>
            </a:r>
          </a:p>
        </p:txBody>
      </p:sp>
      <p:pic>
        <p:nvPicPr>
          <p:cNvPr id="2" name="Picture 1">
            <a:extLst>
              <a:ext uri="{FF2B5EF4-FFF2-40B4-BE49-F238E27FC236}">
                <a16:creationId xmlns:a16="http://schemas.microsoft.com/office/drawing/2014/main" id="{969C8575-5859-2274-E373-558811B1806F}"/>
              </a:ext>
            </a:extLst>
          </p:cNvPr>
          <p:cNvPicPr>
            <a:picLocks noChangeAspect="1"/>
          </p:cNvPicPr>
          <p:nvPr/>
        </p:nvPicPr>
        <p:blipFill>
          <a:blip r:embed="rId2"/>
          <a:stretch>
            <a:fillRect/>
          </a:stretch>
        </p:blipFill>
        <p:spPr>
          <a:xfrm>
            <a:off x="16553" y="0"/>
            <a:ext cx="5233982" cy="6854908"/>
          </a:xfrm>
          <a:prstGeom prst="rect">
            <a:avLst/>
          </a:prstGeom>
        </p:spPr>
      </p:pic>
    </p:spTree>
    <p:extLst>
      <p:ext uri="{BB962C8B-B14F-4D97-AF65-F5344CB8AC3E}">
        <p14:creationId xmlns:p14="http://schemas.microsoft.com/office/powerpoint/2010/main" val="1276677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56E933-CB06-4899-BE7D-4EC82FD151D3}"/>
              </a:ext>
            </a:extLst>
          </p:cNvPr>
          <p:cNvSpPr txBox="1"/>
          <p:nvPr/>
        </p:nvSpPr>
        <p:spPr>
          <a:xfrm>
            <a:off x="325120" y="2345267"/>
            <a:ext cx="11065934" cy="1278466"/>
          </a:xfrm>
          <a:prstGeom prst="rect">
            <a:avLst/>
          </a:prstGeom>
        </p:spPr>
        <p:txBody>
          <a:bodyPr vert="horz" lIns="91440" tIns="45720" rIns="91440" bIns="45720" rtlCol="0" anchor="ctr">
            <a:normAutofit/>
          </a:bodyPr>
          <a:lstStyle/>
          <a:p>
            <a:pPr>
              <a:spcBef>
                <a:spcPts val="1000"/>
              </a:spcBef>
              <a:buClr>
                <a:srgbClr val="FF0000"/>
              </a:buClr>
              <a:buSzPct val="80000"/>
              <a:buFont typeface="Wingdings 3" charset="2"/>
              <a:buChar char=""/>
            </a:pPr>
            <a:r>
              <a:rPr lang="en-US" sz="3600" i="1">
                <a:solidFill>
                  <a:srgbClr val="FFFFFF"/>
                </a:solidFill>
              </a:rPr>
              <a:t> Recent news stories from around the country…</a:t>
            </a:r>
          </a:p>
        </p:txBody>
      </p:sp>
    </p:spTree>
    <p:extLst>
      <p:ext uri="{BB962C8B-B14F-4D97-AF65-F5344CB8AC3E}">
        <p14:creationId xmlns:p14="http://schemas.microsoft.com/office/powerpoint/2010/main" val="1290431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as line fire">
            <a:extLst>
              <a:ext uri="{FF2B5EF4-FFF2-40B4-BE49-F238E27FC236}">
                <a16:creationId xmlns:a16="http://schemas.microsoft.com/office/drawing/2014/main" id="{231470BF-AE95-405D-8E43-62190EAAFD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6647"/>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33AE0B0-1D2E-467A-B37F-2500A859D237}"/>
              </a:ext>
            </a:extLst>
          </p:cNvPr>
          <p:cNvSpPr txBox="1"/>
          <p:nvPr/>
        </p:nvSpPr>
        <p:spPr>
          <a:xfrm>
            <a:off x="304801" y="1185333"/>
            <a:ext cx="4555066" cy="5444067"/>
          </a:xfrm>
          <a:prstGeom prst="rect">
            <a:avLst/>
          </a:prstGeom>
        </p:spPr>
        <p:txBody>
          <a:bodyPr vert="horz" lIns="91440" tIns="45720" rIns="91440" bIns="45720" rtlCol="0" anchor="t">
            <a:normAutofit/>
          </a:bodyPr>
          <a:lstStyle/>
          <a:p>
            <a:pPr>
              <a:lnSpc>
                <a:spcPct val="90000"/>
              </a:lnSpc>
              <a:spcBef>
                <a:spcPts val="1000"/>
              </a:spcBef>
              <a:buClr>
                <a:srgbClr val="FF0000"/>
              </a:buClr>
              <a:buSzPct val="80000"/>
              <a:buFont typeface="Wingdings 3" charset="2"/>
              <a:buChar char=""/>
            </a:pPr>
            <a:r>
              <a:rPr lang="en-US" sz="2000" b="1" u="sng">
                <a:solidFill>
                  <a:schemeClr val="tx1">
                    <a:lumMod val="75000"/>
                    <a:lumOff val="25000"/>
                  </a:schemeClr>
                </a:solidFill>
              </a:rPr>
              <a:t>Springfield, Northern Virginia</a:t>
            </a:r>
          </a:p>
          <a:p>
            <a:pPr>
              <a:lnSpc>
                <a:spcPct val="90000"/>
              </a:lnSpc>
              <a:spcBef>
                <a:spcPts val="1000"/>
              </a:spcBef>
              <a:buClr>
                <a:srgbClr val="FF0000"/>
              </a:buClr>
              <a:buSzPct val="80000"/>
              <a:buFont typeface="Wingdings 3" charset="2"/>
              <a:buChar char=""/>
            </a:pPr>
            <a:r>
              <a:rPr lang="en-US" sz="2000">
                <a:solidFill>
                  <a:schemeClr val="tx1">
                    <a:lumMod val="75000"/>
                    <a:lumOff val="25000"/>
                  </a:schemeClr>
                </a:solidFill>
              </a:rPr>
              <a:t>Digging equipment strikes a gas line sparked an explosion and fire that injured three Washington Gas workers and led to the evacuation of eight homes.</a:t>
            </a:r>
          </a:p>
          <a:p>
            <a:pPr>
              <a:lnSpc>
                <a:spcPct val="90000"/>
              </a:lnSpc>
              <a:spcBef>
                <a:spcPts val="1000"/>
              </a:spcBef>
              <a:buClr>
                <a:srgbClr val="FF0000"/>
              </a:buClr>
              <a:buSzPct val="80000"/>
              <a:buFont typeface="Wingdings 3" charset="2"/>
              <a:buChar char=""/>
            </a:pPr>
            <a:r>
              <a:rPr lang="en-US" sz="2000">
                <a:solidFill>
                  <a:schemeClr val="tx1">
                    <a:lumMod val="75000"/>
                    <a:lumOff val="25000"/>
                  </a:schemeClr>
                </a:solidFill>
              </a:rPr>
              <a:t>Fire crews arrived to find a large volume of fire in the middle of the street with flames extending 50 to 70 feet in the air. The fire was being fed from a free flowing, six-inch gas line. Crews worked quickly to extinguish fires in two vehicles that resulted from the gas fed fire.</a:t>
            </a:r>
          </a:p>
          <a:p>
            <a:pPr>
              <a:lnSpc>
                <a:spcPct val="90000"/>
              </a:lnSpc>
              <a:spcBef>
                <a:spcPts val="1000"/>
              </a:spcBef>
              <a:buClr>
                <a:srgbClr val="FF0000"/>
              </a:buClr>
              <a:buSzPct val="80000"/>
              <a:buFont typeface="Wingdings 3" charset="2"/>
              <a:buChar char=""/>
            </a:pPr>
            <a:endParaRPr lang="en-US" sz="2000">
              <a:solidFill>
                <a:schemeClr val="tx1">
                  <a:lumMod val="75000"/>
                  <a:lumOff val="25000"/>
                </a:schemeClr>
              </a:solidFill>
            </a:endParaRPr>
          </a:p>
          <a:p>
            <a:pPr>
              <a:lnSpc>
                <a:spcPct val="90000"/>
              </a:lnSpc>
              <a:spcBef>
                <a:spcPts val="1000"/>
              </a:spcBef>
              <a:buClr>
                <a:srgbClr val="FF0000"/>
              </a:buClr>
              <a:buSzPct val="80000"/>
              <a:buFont typeface="Wingdings 3" charset="2"/>
              <a:buChar char=""/>
            </a:pPr>
            <a:r>
              <a:rPr lang="en-US" sz="2000">
                <a:solidFill>
                  <a:schemeClr val="tx1">
                    <a:lumMod val="75000"/>
                    <a:lumOff val="25000"/>
                  </a:schemeClr>
                </a:solidFill>
              </a:rPr>
              <a:t>Feb 4, 2021</a:t>
            </a:r>
          </a:p>
        </p:txBody>
      </p:sp>
    </p:spTree>
    <p:extLst>
      <p:ext uri="{BB962C8B-B14F-4D97-AF65-F5344CB8AC3E}">
        <p14:creationId xmlns:p14="http://schemas.microsoft.com/office/powerpoint/2010/main" val="1925954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30D60567-F11A-482F-B66D-14DE399567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038" r="9807"/>
          <a:stretch/>
        </p:blipFill>
        <p:spPr bwMode="auto">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10BF55F-C56C-45EC-A217-AA8D6073DB46}"/>
              </a:ext>
            </a:extLst>
          </p:cNvPr>
          <p:cNvSpPr/>
          <p:nvPr/>
        </p:nvSpPr>
        <p:spPr>
          <a:xfrm>
            <a:off x="0" y="1443841"/>
            <a:ext cx="3765973" cy="3293209"/>
          </a:xfrm>
          <a:prstGeom prst="rect">
            <a:avLst/>
          </a:prstGeom>
        </p:spPr>
        <p:txBody>
          <a:bodyPr wrap="square">
            <a:spAutoFit/>
          </a:bodyPr>
          <a:lstStyle/>
          <a:p>
            <a:pPr marL="342900" indent="-342900" fontAlgn="base">
              <a:buClr>
                <a:srgbClr val="FF0000"/>
              </a:buClr>
              <a:buFont typeface="Wingdings" panose="05000000000000000000" pitchFamily="2" charset="2"/>
              <a:buChar char="Ø"/>
            </a:pPr>
            <a:r>
              <a:rPr lang="en-US" sz="2000" b="0" i="0" u="sng">
                <a:effectLst/>
                <a:latin typeface="Arial" panose="020B0604020202020204" pitchFamily="34" charset="0"/>
                <a:cs typeface="Arial" panose="020B0604020202020204" pitchFamily="34" charset="0"/>
              </a:rPr>
              <a:t>San Francisco, California</a:t>
            </a:r>
          </a:p>
          <a:p>
            <a:pPr marL="342900" indent="-342900" fontAlgn="base">
              <a:buClr>
                <a:srgbClr val="FF0000"/>
              </a:buClr>
              <a:buFont typeface="Wingdings" panose="05000000000000000000" pitchFamily="2" charset="2"/>
              <a:buChar char="Ø"/>
            </a:pPr>
            <a:endParaRPr lang="en-US" sz="2400" b="0" i="0">
              <a:effectLst/>
              <a:latin typeface="Arial" panose="020B0604020202020204" pitchFamily="34" charset="0"/>
              <a:cs typeface="Arial" panose="020B0604020202020204" pitchFamily="34" charset="0"/>
            </a:endParaRPr>
          </a:p>
          <a:p>
            <a:pPr marL="342900" indent="-342900" fontAlgn="base">
              <a:buClr>
                <a:srgbClr val="FF0000"/>
              </a:buClr>
              <a:buFont typeface="Wingdings" panose="05000000000000000000" pitchFamily="2" charset="2"/>
              <a:buChar char="Ø"/>
            </a:pPr>
            <a:r>
              <a:rPr lang="en-US" sz="2000">
                <a:latin typeface="Arial" panose="020B0604020202020204" pitchFamily="34" charset="0"/>
                <a:cs typeface="Arial" panose="020B0604020202020204" pitchFamily="34" charset="0"/>
              </a:rPr>
              <a:t>A</a:t>
            </a:r>
            <a:r>
              <a:rPr lang="en-US" sz="2000" b="0" i="0">
                <a:effectLst/>
                <a:latin typeface="Arial" panose="020B0604020202020204" pitchFamily="34" charset="0"/>
                <a:cs typeface="Arial" panose="020B0604020202020204" pitchFamily="34" charset="0"/>
              </a:rPr>
              <a:t> construction crew had punctured a gas service line and one adult had suffered a minor injury…flames about 10 to 12 feet high coming from the sidewalk</a:t>
            </a:r>
          </a:p>
          <a:p>
            <a:pPr marL="342900" indent="-342900" fontAlgn="base">
              <a:buClr>
                <a:srgbClr val="FF0000"/>
              </a:buClr>
              <a:buFont typeface="Wingdings" panose="05000000000000000000" pitchFamily="2" charset="2"/>
              <a:buChar char="Ø"/>
            </a:pPr>
            <a:endParaRPr lang="en-US" sz="2000">
              <a:latin typeface="Arial" panose="020B0604020202020204" pitchFamily="34" charset="0"/>
              <a:cs typeface="Arial" panose="020B0604020202020204" pitchFamily="34" charset="0"/>
            </a:endParaRPr>
          </a:p>
          <a:p>
            <a:pPr marL="342900" indent="-342900" fontAlgn="base">
              <a:buClr>
                <a:srgbClr val="FF0000"/>
              </a:buClr>
              <a:buFont typeface="Wingdings" panose="05000000000000000000" pitchFamily="2" charset="2"/>
              <a:buChar char="Ø"/>
            </a:pPr>
            <a:r>
              <a:rPr lang="en-US" sz="2000" b="0" i="0">
                <a:effectLst/>
                <a:latin typeface="Arial" panose="020B0604020202020204" pitchFamily="34" charset="0"/>
                <a:cs typeface="Arial" panose="020B0604020202020204" pitchFamily="34" charset="0"/>
              </a:rPr>
              <a:t>Nov 2020</a:t>
            </a:r>
          </a:p>
        </p:txBody>
      </p:sp>
    </p:spTree>
    <p:extLst>
      <p:ext uri="{BB962C8B-B14F-4D97-AF65-F5344CB8AC3E}">
        <p14:creationId xmlns:p14="http://schemas.microsoft.com/office/powerpoint/2010/main" val="23869948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2da57cf-7f4b-4e5d-babf-0fef95192604">
      <Terms xmlns="http://schemas.microsoft.com/office/infopath/2007/PartnerControls"/>
    </lcf76f155ced4ddcb4097134ff3c332f>
    <TaxCatchAll xmlns="7b83dbe2-6fd2-449a-a932-0d75829bf64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70F497727D46B45BA111686984CF099" ma:contentTypeVersion="15" ma:contentTypeDescription="Create a new document." ma:contentTypeScope="" ma:versionID="0e5d4b427eca1f3a4a74e1506cc0eadc">
  <xsd:schema xmlns:xsd="http://www.w3.org/2001/XMLSchema" xmlns:xs="http://www.w3.org/2001/XMLSchema" xmlns:p="http://schemas.microsoft.com/office/2006/metadata/properties" xmlns:ns2="b2da57cf-7f4b-4e5d-babf-0fef95192604" xmlns:ns3="7b83dbe2-6fd2-449a-a932-0d75829bf641" targetNamespace="http://schemas.microsoft.com/office/2006/metadata/properties" ma:root="true" ma:fieldsID="7bbfa6cb5b86c1a27eee86ef29b82a5f" ns2:_="" ns3:_="">
    <xsd:import namespace="b2da57cf-7f4b-4e5d-babf-0fef95192604"/>
    <xsd:import namespace="7b83dbe2-6fd2-449a-a932-0d75829bf64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da57cf-7f4b-4e5d-babf-0fef951926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3dbe2-6fd2-449a-a932-0d75829bf64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32bd6da-2edc-42be-afbe-7966d944dce0}" ma:internalName="TaxCatchAll" ma:showField="CatchAllData" ma:web="7b83dbe2-6fd2-449a-a932-0d75829bf6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351C06-8036-4647-A6E0-5C3C4EBA31A3}">
  <ds:schemaRefs>
    <ds:schemaRef ds:uri="http://schemas.microsoft.com/sharepoint/v3/contenttype/forms"/>
  </ds:schemaRefs>
</ds:datastoreItem>
</file>

<file path=customXml/itemProps2.xml><?xml version="1.0" encoding="utf-8"?>
<ds:datastoreItem xmlns:ds="http://schemas.openxmlformats.org/officeDocument/2006/customXml" ds:itemID="{FA14321B-CBA6-4FC9-B8BF-B28A080E2483}">
  <ds:schemaRefs>
    <ds:schemaRef ds:uri="7b83dbe2-6fd2-449a-a932-0d75829bf641"/>
    <ds:schemaRef ds:uri="b2da57cf-7f4b-4e5d-babf-0fef951926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A5A6EAC-4F88-4C65-9D8F-7520F4D1BAD8}">
  <ds:schemaRefs>
    <ds:schemaRef ds:uri="7b83dbe2-6fd2-449a-a932-0d75829bf641"/>
    <ds:schemaRef ds:uri="b2da57cf-7f4b-4e5d-babf-0fef951926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Ion</Template>
  <TotalTime>287</TotalTime>
  <Words>1709</Words>
  <Application>Microsoft Office PowerPoint</Application>
  <PresentationFormat>Widescreen</PresentationFormat>
  <Paragraphs>176</Paragraphs>
  <Slides>29</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Arial Black</vt:lpstr>
      <vt:lpstr>Calibri</vt:lpstr>
      <vt:lpstr>Century Gothic</vt:lpstr>
      <vt:lpstr>Franklin Gothic Book</vt:lpstr>
      <vt:lpstr>Noto Sans VF</vt:lpstr>
      <vt:lpstr>Open Sans</vt:lpstr>
      <vt:lpstr>Trebuchet MS</vt:lpstr>
      <vt:lpstr>Wingdings</vt:lpstr>
      <vt:lpstr>Wingdings 3</vt:lpstr>
      <vt:lpstr>Ion</vt:lpstr>
      <vt:lpstr>Damage Prevention Training  Department of Public Utilities  Damage Prevention Program</vt:lpstr>
      <vt:lpstr>PowerPoint Presentation</vt:lpstr>
      <vt:lpstr>Online Resources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Percentages of Violations and Their Type</vt:lpstr>
      <vt:lpstr>List of Key Changes to Damage Prevention Regulations</vt:lpstr>
      <vt:lpstr>Civil Penalty Amounts for Violations of Damage Prevention Law and Regulations</vt:lpstr>
      <vt:lpstr>What is EXCAVATION? </vt:lpstr>
      <vt:lpstr>Premark the area where you are planning to dig with WHITE or PINK.  THIS INLUDES PRIVATE PROPERTY.   A regular ticket must be submitted by www.DigSafe.com or Call 811.  Municipalities are not required to become members of Dig Safe, Inc.  Explain your plans in detail.  Dig Safe Ticket will provide the EFFECTIVE START DATE &amp; TIME as well as EXPIRATION DATE.   Your ticket is ONLY VALID 30 DAYS.   Be sure to RENEW DIG SAFE TICKET if needed 72 hours prior to expiration. </vt:lpstr>
      <vt:lpstr>What To Do Once the Dig Safe Ticket is Validated…</vt:lpstr>
      <vt:lpstr>Understanding The Tolerance Zone</vt:lpstr>
      <vt:lpstr>What Must Be Done DURING The Excavation: Employ REASONABLE PRECAUTIONS</vt:lpstr>
      <vt:lpstr>Hand Tools Can Cause Damages</vt:lpstr>
      <vt:lpstr> Call 911 for Release of Gas    Call 911 if damage leads to gas escaping:  220 CMR 99.07(8) </vt:lpstr>
      <vt:lpstr>Emergency Excavation</vt:lpstr>
      <vt:lpstr>Emergency Excavation (cont.)</vt:lpstr>
      <vt:lpstr>Reporting Violations/Damages</vt:lpstr>
      <vt:lpstr>Dig Safe Violation Report (DSVR) </vt:lpstr>
      <vt:lpstr>Dig Safe Violation Report (DSVR) </vt:lpstr>
      <vt:lpstr>Dig Safe Violation Report (DSVR) </vt:lpstr>
      <vt:lpstr>Including Photos is Crucial!</vt:lpstr>
      <vt:lpstr>Flow Chart of Enforcement Process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Time Offender Training  Department of Public Utilities  Damage Prevention Program</dc:title>
  <dc:creator>Morris, Kerry C (DPU)</dc:creator>
  <cp:lastModifiedBy>Lisa Powers</cp:lastModifiedBy>
  <cp:revision>292</cp:revision>
  <dcterms:created xsi:type="dcterms:W3CDTF">2021-03-01T20:06:50Z</dcterms:created>
  <dcterms:modified xsi:type="dcterms:W3CDTF">2024-02-16T12:58:24Z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0x010100F70F497727D46B45BA111686984CF099</vt:lpwstr>
  </property>
  <property fmtid="{D5CDD505-2E9C-101B-9397-08002B2CF9AE}" pid="3" name="MediaServiceImageTags">
    <vt:lpwstr/>
  </property>
</Properties>
</file>