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16"/>
  </p:notesMasterIdLst>
  <p:sldIdLst>
    <p:sldId id="256" r:id="rId2"/>
    <p:sldId id="258" r:id="rId3"/>
    <p:sldId id="436" r:id="rId4"/>
    <p:sldId id="261" r:id="rId5"/>
    <p:sldId id="259" r:id="rId6"/>
    <p:sldId id="425" r:id="rId7"/>
    <p:sldId id="268" r:id="rId8"/>
    <p:sldId id="428" r:id="rId9"/>
    <p:sldId id="435" r:id="rId10"/>
    <p:sldId id="434" r:id="rId11"/>
    <p:sldId id="260" r:id="rId12"/>
    <p:sldId id="262" r:id="rId13"/>
    <p:sldId id="264" r:id="rId14"/>
    <p:sldId id="26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E56043-84C3-4C5B-90C6-B0A97A0C2702}" v="216" dt="2024-01-16T13:48:43.3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87B495-C661-4C7B-9ECC-F0939DE3D420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B81C0C7-E915-4DB5-A2BC-2E089610299D}">
      <dgm:prSet/>
      <dgm:spPr/>
      <dgm:t>
        <a:bodyPr/>
        <a:lstStyle/>
        <a:p>
          <a:r>
            <a:rPr lang="en-US" dirty="0"/>
            <a:t>Specific Excavation Requirements</a:t>
          </a:r>
        </a:p>
      </dgm:t>
    </dgm:pt>
    <dgm:pt modelId="{D03F0D8D-FE0D-490D-9A75-656951751704}" type="parTrans" cxnId="{721F6FAF-EC0C-458C-8BC6-B75AA374777E}">
      <dgm:prSet/>
      <dgm:spPr/>
      <dgm:t>
        <a:bodyPr/>
        <a:lstStyle/>
        <a:p>
          <a:endParaRPr lang="en-US"/>
        </a:p>
      </dgm:t>
    </dgm:pt>
    <dgm:pt modelId="{7E0C1741-818C-4C9C-BFC2-18C56E16C017}" type="sibTrans" cxnId="{721F6FAF-EC0C-458C-8BC6-B75AA374777E}">
      <dgm:prSet/>
      <dgm:spPr/>
      <dgm:t>
        <a:bodyPr/>
        <a:lstStyle/>
        <a:p>
          <a:endParaRPr lang="en-US"/>
        </a:p>
      </dgm:t>
    </dgm:pt>
    <dgm:pt modelId="{0724C5CF-77FC-43BF-9F17-FEF4E791F0AE}">
      <dgm:prSet/>
      <dgm:spPr/>
      <dgm:t>
        <a:bodyPr/>
        <a:lstStyle/>
        <a:p>
          <a:r>
            <a:rPr lang="en-US" dirty="0"/>
            <a:t>Protective Systems</a:t>
          </a:r>
        </a:p>
      </dgm:t>
    </dgm:pt>
    <dgm:pt modelId="{3DAE54AC-E899-40F0-B975-AFD4773F901A}" type="parTrans" cxnId="{36F9E52F-EE11-4259-BC8D-AA29626F000A}">
      <dgm:prSet/>
      <dgm:spPr/>
      <dgm:t>
        <a:bodyPr/>
        <a:lstStyle/>
        <a:p>
          <a:endParaRPr lang="en-US"/>
        </a:p>
      </dgm:t>
    </dgm:pt>
    <dgm:pt modelId="{6CD75D24-D8F5-4E1E-AD43-4828A8965F9D}" type="sibTrans" cxnId="{36F9E52F-EE11-4259-BC8D-AA29626F000A}">
      <dgm:prSet/>
      <dgm:spPr/>
      <dgm:t>
        <a:bodyPr/>
        <a:lstStyle/>
        <a:p>
          <a:endParaRPr lang="en-US"/>
        </a:p>
      </dgm:t>
    </dgm:pt>
    <dgm:pt modelId="{55EC723D-82A5-469F-9F42-C284B45E8B43}">
      <dgm:prSet/>
      <dgm:spPr/>
      <dgm:t>
        <a:bodyPr/>
        <a:lstStyle/>
        <a:p>
          <a:r>
            <a:rPr lang="en-US" dirty="0"/>
            <a:t>Access and Egress</a:t>
          </a:r>
        </a:p>
      </dgm:t>
    </dgm:pt>
    <dgm:pt modelId="{757C5201-B153-4122-9472-175457D065B7}" type="parTrans" cxnId="{B530A1EC-9FA5-4D6C-BE50-BFA6A63F62AD}">
      <dgm:prSet/>
      <dgm:spPr/>
      <dgm:t>
        <a:bodyPr/>
        <a:lstStyle/>
        <a:p>
          <a:endParaRPr lang="en-US"/>
        </a:p>
      </dgm:t>
    </dgm:pt>
    <dgm:pt modelId="{0172FC3B-5E4C-4EAA-AB34-2CCFDDDE2CC4}" type="sibTrans" cxnId="{B530A1EC-9FA5-4D6C-BE50-BFA6A63F62AD}">
      <dgm:prSet/>
      <dgm:spPr/>
      <dgm:t>
        <a:bodyPr/>
        <a:lstStyle/>
        <a:p>
          <a:endParaRPr lang="en-US"/>
        </a:p>
      </dgm:t>
    </dgm:pt>
    <dgm:pt modelId="{C8A923C6-64F8-40A4-8A61-45D794645DDF}">
      <dgm:prSet/>
      <dgm:spPr/>
      <dgm:t>
        <a:bodyPr/>
        <a:lstStyle/>
        <a:p>
          <a:r>
            <a:rPr lang="en-US" dirty="0"/>
            <a:t>Emergency Warning Systems</a:t>
          </a:r>
        </a:p>
      </dgm:t>
    </dgm:pt>
    <dgm:pt modelId="{5C028E66-6E09-4E7D-B01A-559427852C6D}" type="parTrans" cxnId="{BF540345-3FD1-4D08-8BD0-7FAB812E2F5E}">
      <dgm:prSet/>
      <dgm:spPr/>
      <dgm:t>
        <a:bodyPr/>
        <a:lstStyle/>
        <a:p>
          <a:endParaRPr lang="en-US"/>
        </a:p>
      </dgm:t>
    </dgm:pt>
    <dgm:pt modelId="{EA47E1DD-E322-4D3B-8398-F951CA415867}" type="sibTrans" cxnId="{BF540345-3FD1-4D08-8BD0-7FAB812E2F5E}">
      <dgm:prSet/>
      <dgm:spPr/>
      <dgm:t>
        <a:bodyPr/>
        <a:lstStyle/>
        <a:p>
          <a:endParaRPr lang="en-US"/>
        </a:p>
      </dgm:t>
    </dgm:pt>
    <dgm:pt modelId="{55A86A78-BC87-4B68-80B4-15F8B7400993}">
      <dgm:prSet/>
      <dgm:spPr/>
      <dgm:t>
        <a:bodyPr/>
        <a:lstStyle/>
        <a:p>
          <a:r>
            <a:rPr lang="en-US" dirty="0"/>
            <a:t>Fall Protection</a:t>
          </a:r>
        </a:p>
      </dgm:t>
    </dgm:pt>
    <dgm:pt modelId="{3653413B-836C-44C5-9790-0265957C8E97}" type="parTrans" cxnId="{B9A561F2-89FD-45D9-BD4C-A3F7F17A9749}">
      <dgm:prSet/>
      <dgm:spPr/>
      <dgm:t>
        <a:bodyPr/>
        <a:lstStyle/>
        <a:p>
          <a:endParaRPr lang="en-US"/>
        </a:p>
      </dgm:t>
    </dgm:pt>
    <dgm:pt modelId="{6AF4E4F4-D5C9-4888-AAB7-A8BD3A0D42BC}" type="sibTrans" cxnId="{B9A561F2-89FD-45D9-BD4C-A3F7F17A9749}">
      <dgm:prSet/>
      <dgm:spPr/>
      <dgm:t>
        <a:bodyPr/>
        <a:lstStyle/>
        <a:p>
          <a:endParaRPr lang="en-US"/>
        </a:p>
      </dgm:t>
    </dgm:pt>
    <dgm:pt modelId="{B11BC478-3BE4-4FF5-A40D-D93747AE45D1}">
      <dgm:prSet/>
      <dgm:spPr/>
      <dgm:t>
        <a:bodyPr/>
        <a:lstStyle/>
        <a:p>
          <a:r>
            <a:rPr lang="en-US" dirty="0"/>
            <a:t>Respiratory Protection</a:t>
          </a:r>
        </a:p>
      </dgm:t>
    </dgm:pt>
    <dgm:pt modelId="{ED7DB262-18B8-402A-AA14-003142F302A4}" type="parTrans" cxnId="{A83C6EEA-5BF8-4643-9DBE-11C87906D110}">
      <dgm:prSet/>
      <dgm:spPr/>
      <dgm:t>
        <a:bodyPr/>
        <a:lstStyle/>
        <a:p>
          <a:endParaRPr lang="en-US"/>
        </a:p>
      </dgm:t>
    </dgm:pt>
    <dgm:pt modelId="{72CD9E47-9960-4792-8FEA-E9D49F80398D}" type="sibTrans" cxnId="{A83C6EEA-5BF8-4643-9DBE-11C87906D110}">
      <dgm:prSet/>
      <dgm:spPr/>
      <dgm:t>
        <a:bodyPr/>
        <a:lstStyle/>
        <a:p>
          <a:endParaRPr lang="en-US"/>
        </a:p>
      </dgm:t>
    </dgm:pt>
    <dgm:pt modelId="{A24F09B5-4303-44F8-A88C-02561143CE1B}">
      <dgm:prSet/>
      <dgm:spPr/>
      <dgm:t>
        <a:bodyPr/>
        <a:lstStyle/>
        <a:p>
          <a:r>
            <a:rPr lang="en-US" dirty="0"/>
            <a:t>Training</a:t>
          </a:r>
        </a:p>
      </dgm:t>
    </dgm:pt>
    <dgm:pt modelId="{8724E651-0B59-4E35-91B3-4B5591AB79BE}" type="parTrans" cxnId="{FF901B3D-2D02-4377-ADE8-6C233C8F3D21}">
      <dgm:prSet/>
      <dgm:spPr/>
      <dgm:t>
        <a:bodyPr/>
        <a:lstStyle/>
        <a:p>
          <a:endParaRPr lang="en-US"/>
        </a:p>
      </dgm:t>
    </dgm:pt>
    <dgm:pt modelId="{15BED6B5-8C95-4E0D-836B-A377206DE701}" type="sibTrans" cxnId="{FF901B3D-2D02-4377-ADE8-6C233C8F3D21}">
      <dgm:prSet/>
      <dgm:spPr/>
      <dgm:t>
        <a:bodyPr/>
        <a:lstStyle/>
        <a:p>
          <a:endParaRPr lang="en-US"/>
        </a:p>
      </dgm:t>
    </dgm:pt>
    <dgm:pt modelId="{66CDF83B-B46B-419A-A4D6-DE72E476E779}">
      <dgm:prSet/>
      <dgm:spPr/>
      <dgm:t>
        <a:bodyPr/>
        <a:lstStyle/>
        <a:p>
          <a:r>
            <a:rPr lang="en-US" dirty="0"/>
            <a:t>Personal Protective Equipment</a:t>
          </a:r>
        </a:p>
      </dgm:t>
    </dgm:pt>
    <dgm:pt modelId="{DE0C999C-8469-4ACE-A66B-77B3BB8E13A4}" type="parTrans" cxnId="{2CFA9975-3AF2-4C05-B83D-FC23AEB6919F}">
      <dgm:prSet/>
      <dgm:spPr/>
      <dgm:t>
        <a:bodyPr/>
        <a:lstStyle/>
        <a:p>
          <a:endParaRPr lang="en-US"/>
        </a:p>
      </dgm:t>
    </dgm:pt>
    <dgm:pt modelId="{03244527-3D5D-4FE6-BD8F-553D8069CCB5}" type="sibTrans" cxnId="{2CFA9975-3AF2-4C05-B83D-FC23AEB6919F}">
      <dgm:prSet/>
      <dgm:spPr/>
      <dgm:t>
        <a:bodyPr/>
        <a:lstStyle/>
        <a:p>
          <a:endParaRPr lang="en-US"/>
        </a:p>
      </dgm:t>
    </dgm:pt>
    <dgm:pt modelId="{96611DCB-4262-4F21-83B0-9EAA0D81BF15}" type="pres">
      <dgm:prSet presAssocID="{7B87B495-C661-4C7B-9ECC-F0939DE3D420}" presName="vert0" presStyleCnt="0">
        <dgm:presLayoutVars>
          <dgm:dir/>
          <dgm:animOne val="branch"/>
          <dgm:animLvl val="lvl"/>
        </dgm:presLayoutVars>
      </dgm:prSet>
      <dgm:spPr/>
    </dgm:pt>
    <dgm:pt modelId="{97C54F3A-FA9B-458A-AA2B-E08FF2AC3E4A}" type="pres">
      <dgm:prSet presAssocID="{CB81C0C7-E915-4DB5-A2BC-2E089610299D}" presName="thickLine" presStyleLbl="alignNode1" presStyleIdx="0" presStyleCnt="8"/>
      <dgm:spPr/>
    </dgm:pt>
    <dgm:pt modelId="{AD5208E7-E2A6-4874-BB90-CCE8F2F5ED8C}" type="pres">
      <dgm:prSet presAssocID="{CB81C0C7-E915-4DB5-A2BC-2E089610299D}" presName="horz1" presStyleCnt="0"/>
      <dgm:spPr/>
    </dgm:pt>
    <dgm:pt modelId="{A39C8DEA-9879-432F-9D4D-B78D08F0C4E5}" type="pres">
      <dgm:prSet presAssocID="{CB81C0C7-E915-4DB5-A2BC-2E089610299D}" presName="tx1" presStyleLbl="revTx" presStyleIdx="0" presStyleCnt="8"/>
      <dgm:spPr/>
    </dgm:pt>
    <dgm:pt modelId="{0ADD0EAD-CF37-4FB8-AC74-69158501A93E}" type="pres">
      <dgm:prSet presAssocID="{CB81C0C7-E915-4DB5-A2BC-2E089610299D}" presName="vert1" presStyleCnt="0"/>
      <dgm:spPr/>
    </dgm:pt>
    <dgm:pt modelId="{D85B91D7-E7B0-4911-BD84-1692EFDF58DD}" type="pres">
      <dgm:prSet presAssocID="{0724C5CF-77FC-43BF-9F17-FEF4E791F0AE}" presName="thickLine" presStyleLbl="alignNode1" presStyleIdx="1" presStyleCnt="8"/>
      <dgm:spPr/>
    </dgm:pt>
    <dgm:pt modelId="{301FEC1E-7678-41B7-9C70-DAD742FB945D}" type="pres">
      <dgm:prSet presAssocID="{0724C5CF-77FC-43BF-9F17-FEF4E791F0AE}" presName="horz1" presStyleCnt="0"/>
      <dgm:spPr/>
    </dgm:pt>
    <dgm:pt modelId="{6E461A1D-1A02-43E9-AAA0-CEC5885D5847}" type="pres">
      <dgm:prSet presAssocID="{0724C5CF-77FC-43BF-9F17-FEF4E791F0AE}" presName="tx1" presStyleLbl="revTx" presStyleIdx="1" presStyleCnt="8"/>
      <dgm:spPr/>
    </dgm:pt>
    <dgm:pt modelId="{44D9D09F-F771-4C68-B15A-52F9DC8CF3C3}" type="pres">
      <dgm:prSet presAssocID="{0724C5CF-77FC-43BF-9F17-FEF4E791F0AE}" presName="vert1" presStyleCnt="0"/>
      <dgm:spPr/>
    </dgm:pt>
    <dgm:pt modelId="{E580C636-311B-45C2-9F88-EFE3F0AF5E9F}" type="pres">
      <dgm:prSet presAssocID="{55EC723D-82A5-469F-9F42-C284B45E8B43}" presName="thickLine" presStyleLbl="alignNode1" presStyleIdx="2" presStyleCnt="8"/>
      <dgm:spPr/>
    </dgm:pt>
    <dgm:pt modelId="{4816E5B8-5692-4EE2-8C85-5BA54101606C}" type="pres">
      <dgm:prSet presAssocID="{55EC723D-82A5-469F-9F42-C284B45E8B43}" presName="horz1" presStyleCnt="0"/>
      <dgm:spPr/>
    </dgm:pt>
    <dgm:pt modelId="{A309881C-E851-444D-87E4-2C4F4233ABDE}" type="pres">
      <dgm:prSet presAssocID="{55EC723D-82A5-469F-9F42-C284B45E8B43}" presName="tx1" presStyleLbl="revTx" presStyleIdx="2" presStyleCnt="8"/>
      <dgm:spPr/>
    </dgm:pt>
    <dgm:pt modelId="{D582544F-5F7B-43EB-82BA-38AE53A5FB6A}" type="pres">
      <dgm:prSet presAssocID="{55EC723D-82A5-469F-9F42-C284B45E8B43}" presName="vert1" presStyleCnt="0"/>
      <dgm:spPr/>
    </dgm:pt>
    <dgm:pt modelId="{12047792-D759-4E77-B822-41AA4DEFA771}" type="pres">
      <dgm:prSet presAssocID="{C8A923C6-64F8-40A4-8A61-45D794645DDF}" presName="thickLine" presStyleLbl="alignNode1" presStyleIdx="3" presStyleCnt="8"/>
      <dgm:spPr/>
    </dgm:pt>
    <dgm:pt modelId="{4C4B8ECD-E5E4-4855-9DF2-180E5835F364}" type="pres">
      <dgm:prSet presAssocID="{C8A923C6-64F8-40A4-8A61-45D794645DDF}" presName="horz1" presStyleCnt="0"/>
      <dgm:spPr/>
    </dgm:pt>
    <dgm:pt modelId="{BD4C8F24-47E6-4F8D-BB13-CD2F242C504E}" type="pres">
      <dgm:prSet presAssocID="{C8A923C6-64F8-40A4-8A61-45D794645DDF}" presName="tx1" presStyleLbl="revTx" presStyleIdx="3" presStyleCnt="8"/>
      <dgm:spPr/>
    </dgm:pt>
    <dgm:pt modelId="{179BA476-AAEB-4B4C-8363-B2EC7B59D1D5}" type="pres">
      <dgm:prSet presAssocID="{C8A923C6-64F8-40A4-8A61-45D794645DDF}" presName="vert1" presStyleCnt="0"/>
      <dgm:spPr/>
    </dgm:pt>
    <dgm:pt modelId="{ABD61440-3983-4295-8D90-8F47E6BCB0D7}" type="pres">
      <dgm:prSet presAssocID="{55A86A78-BC87-4B68-80B4-15F8B7400993}" presName="thickLine" presStyleLbl="alignNode1" presStyleIdx="4" presStyleCnt="8"/>
      <dgm:spPr/>
    </dgm:pt>
    <dgm:pt modelId="{F5682404-930F-414B-AF42-395A87D3B3FE}" type="pres">
      <dgm:prSet presAssocID="{55A86A78-BC87-4B68-80B4-15F8B7400993}" presName="horz1" presStyleCnt="0"/>
      <dgm:spPr/>
    </dgm:pt>
    <dgm:pt modelId="{83F522E9-BD94-4EBF-ABDA-C83733DCE6C4}" type="pres">
      <dgm:prSet presAssocID="{55A86A78-BC87-4B68-80B4-15F8B7400993}" presName="tx1" presStyleLbl="revTx" presStyleIdx="4" presStyleCnt="8"/>
      <dgm:spPr/>
    </dgm:pt>
    <dgm:pt modelId="{B1300A33-6B46-4FE7-833B-CAF5D7D77E8F}" type="pres">
      <dgm:prSet presAssocID="{55A86A78-BC87-4B68-80B4-15F8B7400993}" presName="vert1" presStyleCnt="0"/>
      <dgm:spPr/>
    </dgm:pt>
    <dgm:pt modelId="{D9701372-A2C4-4B42-9268-5D50236957B1}" type="pres">
      <dgm:prSet presAssocID="{B11BC478-3BE4-4FF5-A40D-D93747AE45D1}" presName="thickLine" presStyleLbl="alignNode1" presStyleIdx="5" presStyleCnt="8"/>
      <dgm:spPr/>
    </dgm:pt>
    <dgm:pt modelId="{73D96267-C008-41EC-B41C-05BB082FD5D6}" type="pres">
      <dgm:prSet presAssocID="{B11BC478-3BE4-4FF5-A40D-D93747AE45D1}" presName="horz1" presStyleCnt="0"/>
      <dgm:spPr/>
    </dgm:pt>
    <dgm:pt modelId="{395153D2-1EA9-48AD-A2B8-9086661DBA4F}" type="pres">
      <dgm:prSet presAssocID="{B11BC478-3BE4-4FF5-A40D-D93747AE45D1}" presName="tx1" presStyleLbl="revTx" presStyleIdx="5" presStyleCnt="8"/>
      <dgm:spPr/>
    </dgm:pt>
    <dgm:pt modelId="{2B8ABDCB-CAAF-4E67-8285-165F7BA47C03}" type="pres">
      <dgm:prSet presAssocID="{B11BC478-3BE4-4FF5-A40D-D93747AE45D1}" presName="vert1" presStyleCnt="0"/>
      <dgm:spPr/>
    </dgm:pt>
    <dgm:pt modelId="{5E657317-F42F-42F8-BCB5-726AD03B2FEE}" type="pres">
      <dgm:prSet presAssocID="{A24F09B5-4303-44F8-A88C-02561143CE1B}" presName="thickLine" presStyleLbl="alignNode1" presStyleIdx="6" presStyleCnt="8"/>
      <dgm:spPr/>
    </dgm:pt>
    <dgm:pt modelId="{D1EC464A-C716-446B-91BA-9C374CE952D3}" type="pres">
      <dgm:prSet presAssocID="{A24F09B5-4303-44F8-A88C-02561143CE1B}" presName="horz1" presStyleCnt="0"/>
      <dgm:spPr/>
    </dgm:pt>
    <dgm:pt modelId="{C2CD6CFD-A8B5-4691-B248-C76EE68BA052}" type="pres">
      <dgm:prSet presAssocID="{A24F09B5-4303-44F8-A88C-02561143CE1B}" presName="tx1" presStyleLbl="revTx" presStyleIdx="6" presStyleCnt="8"/>
      <dgm:spPr/>
    </dgm:pt>
    <dgm:pt modelId="{405F62CD-5DDA-4E31-B90A-C279AC57B4E2}" type="pres">
      <dgm:prSet presAssocID="{A24F09B5-4303-44F8-A88C-02561143CE1B}" presName="vert1" presStyleCnt="0"/>
      <dgm:spPr/>
    </dgm:pt>
    <dgm:pt modelId="{ACFCCE4F-240D-48B4-B5E2-4B38BD322ACD}" type="pres">
      <dgm:prSet presAssocID="{66CDF83B-B46B-419A-A4D6-DE72E476E779}" presName="thickLine" presStyleLbl="alignNode1" presStyleIdx="7" presStyleCnt="8"/>
      <dgm:spPr/>
    </dgm:pt>
    <dgm:pt modelId="{DE6B93F5-6A43-4B34-A7C5-45ED5475233F}" type="pres">
      <dgm:prSet presAssocID="{66CDF83B-B46B-419A-A4D6-DE72E476E779}" presName="horz1" presStyleCnt="0"/>
      <dgm:spPr/>
    </dgm:pt>
    <dgm:pt modelId="{D5DC556B-CE04-4B46-8C97-4234A25FAE6E}" type="pres">
      <dgm:prSet presAssocID="{66CDF83B-B46B-419A-A4D6-DE72E476E779}" presName="tx1" presStyleLbl="revTx" presStyleIdx="7" presStyleCnt="8"/>
      <dgm:spPr/>
    </dgm:pt>
    <dgm:pt modelId="{F06F6E64-B659-424F-88D8-00699C6E3BC9}" type="pres">
      <dgm:prSet presAssocID="{66CDF83B-B46B-419A-A4D6-DE72E476E779}" presName="vert1" presStyleCnt="0"/>
      <dgm:spPr/>
    </dgm:pt>
  </dgm:ptLst>
  <dgm:cxnLst>
    <dgm:cxn modelId="{BF731D0A-EBC5-4889-9720-100BD4393A66}" type="presOf" srcId="{55EC723D-82A5-469F-9F42-C284B45E8B43}" destId="{A309881C-E851-444D-87E4-2C4F4233ABDE}" srcOrd="0" destOrd="0" presId="urn:microsoft.com/office/officeart/2008/layout/LinedList"/>
    <dgm:cxn modelId="{FCDC8C18-4B84-47A6-9B34-9ACD053B5EBC}" type="presOf" srcId="{66CDF83B-B46B-419A-A4D6-DE72E476E779}" destId="{D5DC556B-CE04-4B46-8C97-4234A25FAE6E}" srcOrd="0" destOrd="0" presId="urn:microsoft.com/office/officeart/2008/layout/LinedList"/>
    <dgm:cxn modelId="{5A4C3728-2318-4ED7-935B-4B9F2F38A875}" type="presOf" srcId="{CB81C0C7-E915-4DB5-A2BC-2E089610299D}" destId="{A39C8DEA-9879-432F-9D4D-B78D08F0C4E5}" srcOrd="0" destOrd="0" presId="urn:microsoft.com/office/officeart/2008/layout/LinedList"/>
    <dgm:cxn modelId="{36F9E52F-EE11-4259-BC8D-AA29626F000A}" srcId="{7B87B495-C661-4C7B-9ECC-F0939DE3D420}" destId="{0724C5CF-77FC-43BF-9F17-FEF4E791F0AE}" srcOrd="1" destOrd="0" parTransId="{3DAE54AC-E899-40F0-B975-AFD4773F901A}" sibTransId="{6CD75D24-D8F5-4E1E-AD43-4828A8965F9D}"/>
    <dgm:cxn modelId="{FF901B3D-2D02-4377-ADE8-6C233C8F3D21}" srcId="{7B87B495-C661-4C7B-9ECC-F0939DE3D420}" destId="{A24F09B5-4303-44F8-A88C-02561143CE1B}" srcOrd="6" destOrd="0" parTransId="{8724E651-0B59-4E35-91B3-4B5591AB79BE}" sibTransId="{15BED6B5-8C95-4E0D-836B-A377206DE701}"/>
    <dgm:cxn modelId="{E931AF3D-1EA4-45A8-B60F-7F2F1676B568}" type="presOf" srcId="{7B87B495-C661-4C7B-9ECC-F0939DE3D420}" destId="{96611DCB-4262-4F21-83B0-9EAA0D81BF15}" srcOrd="0" destOrd="0" presId="urn:microsoft.com/office/officeart/2008/layout/LinedList"/>
    <dgm:cxn modelId="{A7C92461-49F9-4D8B-84C5-B3A621165602}" type="presOf" srcId="{55A86A78-BC87-4B68-80B4-15F8B7400993}" destId="{83F522E9-BD94-4EBF-ABDA-C83733DCE6C4}" srcOrd="0" destOrd="0" presId="urn:microsoft.com/office/officeart/2008/layout/LinedList"/>
    <dgm:cxn modelId="{BF540345-3FD1-4D08-8BD0-7FAB812E2F5E}" srcId="{7B87B495-C661-4C7B-9ECC-F0939DE3D420}" destId="{C8A923C6-64F8-40A4-8A61-45D794645DDF}" srcOrd="3" destOrd="0" parTransId="{5C028E66-6E09-4E7D-B01A-559427852C6D}" sibTransId="{EA47E1DD-E322-4D3B-8398-F951CA415867}"/>
    <dgm:cxn modelId="{2CFA9975-3AF2-4C05-B83D-FC23AEB6919F}" srcId="{7B87B495-C661-4C7B-9ECC-F0939DE3D420}" destId="{66CDF83B-B46B-419A-A4D6-DE72E476E779}" srcOrd="7" destOrd="0" parTransId="{DE0C999C-8469-4ACE-A66B-77B3BB8E13A4}" sibTransId="{03244527-3D5D-4FE6-BD8F-553D8069CCB5}"/>
    <dgm:cxn modelId="{C531B398-AA92-4FB6-9AAD-D1BFD48E054B}" type="presOf" srcId="{C8A923C6-64F8-40A4-8A61-45D794645DDF}" destId="{BD4C8F24-47E6-4F8D-BB13-CD2F242C504E}" srcOrd="0" destOrd="0" presId="urn:microsoft.com/office/officeart/2008/layout/LinedList"/>
    <dgm:cxn modelId="{721F6FAF-EC0C-458C-8BC6-B75AA374777E}" srcId="{7B87B495-C661-4C7B-9ECC-F0939DE3D420}" destId="{CB81C0C7-E915-4DB5-A2BC-2E089610299D}" srcOrd="0" destOrd="0" parTransId="{D03F0D8D-FE0D-490D-9A75-656951751704}" sibTransId="{7E0C1741-818C-4C9C-BFC2-18C56E16C017}"/>
    <dgm:cxn modelId="{C34C04E1-A4B0-4E4B-9732-8734FC1F79E8}" type="presOf" srcId="{0724C5CF-77FC-43BF-9F17-FEF4E791F0AE}" destId="{6E461A1D-1A02-43E9-AAA0-CEC5885D5847}" srcOrd="0" destOrd="0" presId="urn:microsoft.com/office/officeart/2008/layout/LinedList"/>
    <dgm:cxn modelId="{195FD1E6-EF4E-4D08-ACD6-C25E668FED16}" type="presOf" srcId="{A24F09B5-4303-44F8-A88C-02561143CE1B}" destId="{C2CD6CFD-A8B5-4691-B248-C76EE68BA052}" srcOrd="0" destOrd="0" presId="urn:microsoft.com/office/officeart/2008/layout/LinedList"/>
    <dgm:cxn modelId="{A83C6EEA-5BF8-4643-9DBE-11C87906D110}" srcId="{7B87B495-C661-4C7B-9ECC-F0939DE3D420}" destId="{B11BC478-3BE4-4FF5-A40D-D93747AE45D1}" srcOrd="5" destOrd="0" parTransId="{ED7DB262-18B8-402A-AA14-003142F302A4}" sibTransId="{72CD9E47-9960-4792-8FEA-E9D49F80398D}"/>
    <dgm:cxn modelId="{B530A1EC-9FA5-4D6C-BE50-BFA6A63F62AD}" srcId="{7B87B495-C661-4C7B-9ECC-F0939DE3D420}" destId="{55EC723D-82A5-469F-9F42-C284B45E8B43}" srcOrd="2" destOrd="0" parTransId="{757C5201-B153-4122-9472-175457D065B7}" sibTransId="{0172FC3B-5E4C-4EAA-AB34-2CCFDDDE2CC4}"/>
    <dgm:cxn modelId="{B9A561F2-89FD-45D9-BD4C-A3F7F17A9749}" srcId="{7B87B495-C661-4C7B-9ECC-F0939DE3D420}" destId="{55A86A78-BC87-4B68-80B4-15F8B7400993}" srcOrd="4" destOrd="0" parTransId="{3653413B-836C-44C5-9790-0265957C8E97}" sibTransId="{6AF4E4F4-D5C9-4888-AAB7-A8BD3A0D42BC}"/>
    <dgm:cxn modelId="{483DAFFB-9F00-4535-A33F-2C191182F167}" type="presOf" srcId="{B11BC478-3BE4-4FF5-A40D-D93747AE45D1}" destId="{395153D2-1EA9-48AD-A2B8-9086661DBA4F}" srcOrd="0" destOrd="0" presId="urn:microsoft.com/office/officeart/2008/layout/LinedList"/>
    <dgm:cxn modelId="{0F55AAC5-1C54-49EC-9363-98F0E433C39E}" type="presParOf" srcId="{96611DCB-4262-4F21-83B0-9EAA0D81BF15}" destId="{97C54F3A-FA9B-458A-AA2B-E08FF2AC3E4A}" srcOrd="0" destOrd="0" presId="urn:microsoft.com/office/officeart/2008/layout/LinedList"/>
    <dgm:cxn modelId="{49B0357D-D557-442A-8379-5D24A57002FF}" type="presParOf" srcId="{96611DCB-4262-4F21-83B0-9EAA0D81BF15}" destId="{AD5208E7-E2A6-4874-BB90-CCE8F2F5ED8C}" srcOrd="1" destOrd="0" presId="urn:microsoft.com/office/officeart/2008/layout/LinedList"/>
    <dgm:cxn modelId="{FAF387E9-7E6B-4BE0-A99D-E588C3662CA1}" type="presParOf" srcId="{AD5208E7-E2A6-4874-BB90-CCE8F2F5ED8C}" destId="{A39C8DEA-9879-432F-9D4D-B78D08F0C4E5}" srcOrd="0" destOrd="0" presId="urn:microsoft.com/office/officeart/2008/layout/LinedList"/>
    <dgm:cxn modelId="{9CF49330-71A8-4314-9282-ADC1CE6B7198}" type="presParOf" srcId="{AD5208E7-E2A6-4874-BB90-CCE8F2F5ED8C}" destId="{0ADD0EAD-CF37-4FB8-AC74-69158501A93E}" srcOrd="1" destOrd="0" presId="urn:microsoft.com/office/officeart/2008/layout/LinedList"/>
    <dgm:cxn modelId="{8969F569-42D0-44B7-A6F1-B98EDE7E869D}" type="presParOf" srcId="{96611DCB-4262-4F21-83B0-9EAA0D81BF15}" destId="{D85B91D7-E7B0-4911-BD84-1692EFDF58DD}" srcOrd="2" destOrd="0" presId="urn:microsoft.com/office/officeart/2008/layout/LinedList"/>
    <dgm:cxn modelId="{F3B9B98C-4862-463E-BD3A-87D1D1ED73C4}" type="presParOf" srcId="{96611DCB-4262-4F21-83B0-9EAA0D81BF15}" destId="{301FEC1E-7678-41B7-9C70-DAD742FB945D}" srcOrd="3" destOrd="0" presId="urn:microsoft.com/office/officeart/2008/layout/LinedList"/>
    <dgm:cxn modelId="{FD44B465-9626-4343-BF10-6A921AE81C12}" type="presParOf" srcId="{301FEC1E-7678-41B7-9C70-DAD742FB945D}" destId="{6E461A1D-1A02-43E9-AAA0-CEC5885D5847}" srcOrd="0" destOrd="0" presId="urn:microsoft.com/office/officeart/2008/layout/LinedList"/>
    <dgm:cxn modelId="{48E7F95E-2B86-41F7-AA92-4273250FFF82}" type="presParOf" srcId="{301FEC1E-7678-41B7-9C70-DAD742FB945D}" destId="{44D9D09F-F771-4C68-B15A-52F9DC8CF3C3}" srcOrd="1" destOrd="0" presId="urn:microsoft.com/office/officeart/2008/layout/LinedList"/>
    <dgm:cxn modelId="{925A00C1-4A0A-4FF9-9492-9588F5CFE773}" type="presParOf" srcId="{96611DCB-4262-4F21-83B0-9EAA0D81BF15}" destId="{E580C636-311B-45C2-9F88-EFE3F0AF5E9F}" srcOrd="4" destOrd="0" presId="urn:microsoft.com/office/officeart/2008/layout/LinedList"/>
    <dgm:cxn modelId="{4CDBC7EE-8888-4EB9-BFCF-639C6401B506}" type="presParOf" srcId="{96611DCB-4262-4F21-83B0-9EAA0D81BF15}" destId="{4816E5B8-5692-4EE2-8C85-5BA54101606C}" srcOrd="5" destOrd="0" presId="urn:microsoft.com/office/officeart/2008/layout/LinedList"/>
    <dgm:cxn modelId="{E9F4B863-DB07-4B4B-A61D-DB52D5238A4A}" type="presParOf" srcId="{4816E5B8-5692-4EE2-8C85-5BA54101606C}" destId="{A309881C-E851-444D-87E4-2C4F4233ABDE}" srcOrd="0" destOrd="0" presId="urn:microsoft.com/office/officeart/2008/layout/LinedList"/>
    <dgm:cxn modelId="{31C9AA02-29EA-445C-AB8E-AB0016D43DBC}" type="presParOf" srcId="{4816E5B8-5692-4EE2-8C85-5BA54101606C}" destId="{D582544F-5F7B-43EB-82BA-38AE53A5FB6A}" srcOrd="1" destOrd="0" presId="urn:microsoft.com/office/officeart/2008/layout/LinedList"/>
    <dgm:cxn modelId="{C040EFEC-53EF-4528-BBD2-EDA63EBBBFFB}" type="presParOf" srcId="{96611DCB-4262-4F21-83B0-9EAA0D81BF15}" destId="{12047792-D759-4E77-B822-41AA4DEFA771}" srcOrd="6" destOrd="0" presId="urn:microsoft.com/office/officeart/2008/layout/LinedList"/>
    <dgm:cxn modelId="{48F9B87A-EBDC-4EE2-A4A9-E0348DEDD4DF}" type="presParOf" srcId="{96611DCB-4262-4F21-83B0-9EAA0D81BF15}" destId="{4C4B8ECD-E5E4-4855-9DF2-180E5835F364}" srcOrd="7" destOrd="0" presId="urn:microsoft.com/office/officeart/2008/layout/LinedList"/>
    <dgm:cxn modelId="{F9ACC65C-C6F3-420C-96E5-01A1C6EE5057}" type="presParOf" srcId="{4C4B8ECD-E5E4-4855-9DF2-180E5835F364}" destId="{BD4C8F24-47E6-4F8D-BB13-CD2F242C504E}" srcOrd="0" destOrd="0" presId="urn:microsoft.com/office/officeart/2008/layout/LinedList"/>
    <dgm:cxn modelId="{9B98921A-1F2D-4A20-A75A-BE675054134F}" type="presParOf" srcId="{4C4B8ECD-E5E4-4855-9DF2-180E5835F364}" destId="{179BA476-AAEB-4B4C-8363-B2EC7B59D1D5}" srcOrd="1" destOrd="0" presId="urn:microsoft.com/office/officeart/2008/layout/LinedList"/>
    <dgm:cxn modelId="{07F776A1-531E-4979-85F2-05D8EF67752C}" type="presParOf" srcId="{96611DCB-4262-4F21-83B0-9EAA0D81BF15}" destId="{ABD61440-3983-4295-8D90-8F47E6BCB0D7}" srcOrd="8" destOrd="0" presId="urn:microsoft.com/office/officeart/2008/layout/LinedList"/>
    <dgm:cxn modelId="{30E81476-6C72-426D-B645-FF5B6C70359E}" type="presParOf" srcId="{96611DCB-4262-4F21-83B0-9EAA0D81BF15}" destId="{F5682404-930F-414B-AF42-395A87D3B3FE}" srcOrd="9" destOrd="0" presId="urn:microsoft.com/office/officeart/2008/layout/LinedList"/>
    <dgm:cxn modelId="{37957F82-9CC4-4A8E-99A8-D213AFF814C3}" type="presParOf" srcId="{F5682404-930F-414B-AF42-395A87D3B3FE}" destId="{83F522E9-BD94-4EBF-ABDA-C83733DCE6C4}" srcOrd="0" destOrd="0" presId="urn:microsoft.com/office/officeart/2008/layout/LinedList"/>
    <dgm:cxn modelId="{84571175-9CEC-47B1-B371-D0A685F52D21}" type="presParOf" srcId="{F5682404-930F-414B-AF42-395A87D3B3FE}" destId="{B1300A33-6B46-4FE7-833B-CAF5D7D77E8F}" srcOrd="1" destOrd="0" presId="urn:microsoft.com/office/officeart/2008/layout/LinedList"/>
    <dgm:cxn modelId="{08A23C62-5C9E-46FC-AD18-81891CC5C65A}" type="presParOf" srcId="{96611DCB-4262-4F21-83B0-9EAA0D81BF15}" destId="{D9701372-A2C4-4B42-9268-5D50236957B1}" srcOrd="10" destOrd="0" presId="urn:microsoft.com/office/officeart/2008/layout/LinedList"/>
    <dgm:cxn modelId="{8040C038-424B-4EE8-8EFA-7DC496B857A0}" type="presParOf" srcId="{96611DCB-4262-4F21-83B0-9EAA0D81BF15}" destId="{73D96267-C008-41EC-B41C-05BB082FD5D6}" srcOrd="11" destOrd="0" presId="urn:microsoft.com/office/officeart/2008/layout/LinedList"/>
    <dgm:cxn modelId="{2B8DB785-8D95-495C-9C11-91FFE135940B}" type="presParOf" srcId="{73D96267-C008-41EC-B41C-05BB082FD5D6}" destId="{395153D2-1EA9-48AD-A2B8-9086661DBA4F}" srcOrd="0" destOrd="0" presId="urn:microsoft.com/office/officeart/2008/layout/LinedList"/>
    <dgm:cxn modelId="{C797BCD9-6EE7-42C3-9423-BBE2AB7CCB21}" type="presParOf" srcId="{73D96267-C008-41EC-B41C-05BB082FD5D6}" destId="{2B8ABDCB-CAAF-4E67-8285-165F7BA47C03}" srcOrd="1" destOrd="0" presId="urn:microsoft.com/office/officeart/2008/layout/LinedList"/>
    <dgm:cxn modelId="{30653C4B-77D3-4A2F-962F-51A7E5227887}" type="presParOf" srcId="{96611DCB-4262-4F21-83B0-9EAA0D81BF15}" destId="{5E657317-F42F-42F8-BCB5-726AD03B2FEE}" srcOrd="12" destOrd="0" presId="urn:microsoft.com/office/officeart/2008/layout/LinedList"/>
    <dgm:cxn modelId="{ACC6A4F8-20B5-4766-9C01-4117DC9FB67B}" type="presParOf" srcId="{96611DCB-4262-4F21-83B0-9EAA0D81BF15}" destId="{D1EC464A-C716-446B-91BA-9C374CE952D3}" srcOrd="13" destOrd="0" presId="urn:microsoft.com/office/officeart/2008/layout/LinedList"/>
    <dgm:cxn modelId="{11C0563C-B949-4BBE-B007-61AB094742F4}" type="presParOf" srcId="{D1EC464A-C716-446B-91BA-9C374CE952D3}" destId="{C2CD6CFD-A8B5-4691-B248-C76EE68BA052}" srcOrd="0" destOrd="0" presId="urn:microsoft.com/office/officeart/2008/layout/LinedList"/>
    <dgm:cxn modelId="{B002CB7C-6BA2-4AD6-8DA4-43D76C998C09}" type="presParOf" srcId="{D1EC464A-C716-446B-91BA-9C374CE952D3}" destId="{405F62CD-5DDA-4E31-B90A-C279AC57B4E2}" srcOrd="1" destOrd="0" presId="urn:microsoft.com/office/officeart/2008/layout/LinedList"/>
    <dgm:cxn modelId="{5CBC395E-C7A4-4EF2-A4A0-8499F6ADB4E3}" type="presParOf" srcId="{96611DCB-4262-4F21-83B0-9EAA0D81BF15}" destId="{ACFCCE4F-240D-48B4-B5E2-4B38BD322ACD}" srcOrd="14" destOrd="0" presId="urn:microsoft.com/office/officeart/2008/layout/LinedList"/>
    <dgm:cxn modelId="{B4CDFDB2-F03E-4B51-A8CD-3C4E429F8A63}" type="presParOf" srcId="{96611DCB-4262-4F21-83B0-9EAA0D81BF15}" destId="{DE6B93F5-6A43-4B34-A7C5-45ED5475233F}" srcOrd="15" destOrd="0" presId="urn:microsoft.com/office/officeart/2008/layout/LinedList"/>
    <dgm:cxn modelId="{BC6A1446-46CB-4973-AE53-0C410430908E}" type="presParOf" srcId="{DE6B93F5-6A43-4B34-A7C5-45ED5475233F}" destId="{D5DC556B-CE04-4B46-8C97-4234A25FAE6E}" srcOrd="0" destOrd="0" presId="urn:microsoft.com/office/officeart/2008/layout/LinedList"/>
    <dgm:cxn modelId="{6BF3EEEF-8724-4FF1-8363-C3004B282D27}" type="presParOf" srcId="{DE6B93F5-6A43-4B34-A7C5-45ED5475233F}" destId="{F06F6E64-B659-424F-88D8-00699C6E3BC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C54F3A-FA9B-458A-AA2B-E08FF2AC3E4A}">
      <dsp:nvSpPr>
        <dsp:cNvPr id="0" name=""/>
        <dsp:cNvSpPr/>
      </dsp:nvSpPr>
      <dsp:spPr>
        <a:xfrm>
          <a:off x="0" y="0"/>
          <a:ext cx="64928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9C8DEA-9879-432F-9D4D-B78D08F0C4E5}">
      <dsp:nvSpPr>
        <dsp:cNvPr id="0" name=""/>
        <dsp:cNvSpPr/>
      </dsp:nvSpPr>
      <dsp:spPr>
        <a:xfrm>
          <a:off x="0" y="0"/>
          <a:ext cx="6492875" cy="638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Specific Excavation Requirements</a:t>
          </a:r>
        </a:p>
      </dsp:txBody>
      <dsp:txXfrm>
        <a:off x="0" y="0"/>
        <a:ext cx="6492875" cy="638175"/>
      </dsp:txXfrm>
    </dsp:sp>
    <dsp:sp modelId="{D85B91D7-E7B0-4911-BD84-1692EFDF58DD}">
      <dsp:nvSpPr>
        <dsp:cNvPr id="0" name=""/>
        <dsp:cNvSpPr/>
      </dsp:nvSpPr>
      <dsp:spPr>
        <a:xfrm>
          <a:off x="0" y="638175"/>
          <a:ext cx="6492875" cy="0"/>
        </a:xfrm>
        <a:prstGeom prst="line">
          <a:avLst/>
        </a:prstGeom>
        <a:solidFill>
          <a:schemeClr val="accent2">
            <a:hueOff val="212819"/>
            <a:satOff val="-6832"/>
            <a:lumOff val="1232"/>
            <a:alphaOff val="0"/>
          </a:schemeClr>
        </a:solidFill>
        <a:ln w="15875" cap="rnd" cmpd="sng" algn="ctr">
          <a:solidFill>
            <a:schemeClr val="accent2">
              <a:hueOff val="212819"/>
              <a:satOff val="-6832"/>
              <a:lumOff val="123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461A1D-1A02-43E9-AAA0-CEC5885D5847}">
      <dsp:nvSpPr>
        <dsp:cNvPr id="0" name=""/>
        <dsp:cNvSpPr/>
      </dsp:nvSpPr>
      <dsp:spPr>
        <a:xfrm>
          <a:off x="0" y="638175"/>
          <a:ext cx="6492875" cy="638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Protective Systems</a:t>
          </a:r>
        </a:p>
      </dsp:txBody>
      <dsp:txXfrm>
        <a:off x="0" y="638175"/>
        <a:ext cx="6492875" cy="638175"/>
      </dsp:txXfrm>
    </dsp:sp>
    <dsp:sp modelId="{E580C636-311B-45C2-9F88-EFE3F0AF5E9F}">
      <dsp:nvSpPr>
        <dsp:cNvPr id="0" name=""/>
        <dsp:cNvSpPr/>
      </dsp:nvSpPr>
      <dsp:spPr>
        <a:xfrm>
          <a:off x="0" y="1276350"/>
          <a:ext cx="6492875" cy="0"/>
        </a:xfrm>
        <a:prstGeom prst="line">
          <a:avLst/>
        </a:prstGeom>
        <a:solidFill>
          <a:schemeClr val="accent2">
            <a:hueOff val="425637"/>
            <a:satOff val="-13664"/>
            <a:lumOff val="2465"/>
            <a:alphaOff val="0"/>
          </a:schemeClr>
        </a:solidFill>
        <a:ln w="15875" cap="rnd" cmpd="sng" algn="ctr">
          <a:solidFill>
            <a:schemeClr val="accent2">
              <a:hueOff val="425637"/>
              <a:satOff val="-13664"/>
              <a:lumOff val="24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09881C-E851-444D-87E4-2C4F4233ABDE}">
      <dsp:nvSpPr>
        <dsp:cNvPr id="0" name=""/>
        <dsp:cNvSpPr/>
      </dsp:nvSpPr>
      <dsp:spPr>
        <a:xfrm>
          <a:off x="0" y="1276350"/>
          <a:ext cx="6492875" cy="638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Access and Egress</a:t>
          </a:r>
        </a:p>
      </dsp:txBody>
      <dsp:txXfrm>
        <a:off x="0" y="1276350"/>
        <a:ext cx="6492875" cy="638175"/>
      </dsp:txXfrm>
    </dsp:sp>
    <dsp:sp modelId="{12047792-D759-4E77-B822-41AA4DEFA771}">
      <dsp:nvSpPr>
        <dsp:cNvPr id="0" name=""/>
        <dsp:cNvSpPr/>
      </dsp:nvSpPr>
      <dsp:spPr>
        <a:xfrm>
          <a:off x="0" y="1914524"/>
          <a:ext cx="6492875" cy="0"/>
        </a:xfrm>
        <a:prstGeom prst="line">
          <a:avLst/>
        </a:prstGeom>
        <a:solidFill>
          <a:schemeClr val="accent2">
            <a:hueOff val="638456"/>
            <a:satOff val="-20496"/>
            <a:lumOff val="3697"/>
            <a:alphaOff val="0"/>
          </a:schemeClr>
        </a:solidFill>
        <a:ln w="15875" cap="rnd" cmpd="sng" algn="ctr">
          <a:solidFill>
            <a:schemeClr val="accent2">
              <a:hueOff val="638456"/>
              <a:satOff val="-20496"/>
              <a:lumOff val="369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4C8F24-47E6-4F8D-BB13-CD2F242C504E}">
      <dsp:nvSpPr>
        <dsp:cNvPr id="0" name=""/>
        <dsp:cNvSpPr/>
      </dsp:nvSpPr>
      <dsp:spPr>
        <a:xfrm>
          <a:off x="0" y="1914525"/>
          <a:ext cx="6492875" cy="638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Emergency Warning Systems</a:t>
          </a:r>
        </a:p>
      </dsp:txBody>
      <dsp:txXfrm>
        <a:off x="0" y="1914525"/>
        <a:ext cx="6492875" cy="638175"/>
      </dsp:txXfrm>
    </dsp:sp>
    <dsp:sp modelId="{ABD61440-3983-4295-8D90-8F47E6BCB0D7}">
      <dsp:nvSpPr>
        <dsp:cNvPr id="0" name=""/>
        <dsp:cNvSpPr/>
      </dsp:nvSpPr>
      <dsp:spPr>
        <a:xfrm>
          <a:off x="0" y="2552700"/>
          <a:ext cx="6492875" cy="0"/>
        </a:xfrm>
        <a:prstGeom prst="line">
          <a:avLst/>
        </a:prstGeom>
        <a:solidFill>
          <a:schemeClr val="accent2">
            <a:hueOff val="851275"/>
            <a:satOff val="-27327"/>
            <a:lumOff val="4929"/>
            <a:alphaOff val="0"/>
          </a:schemeClr>
        </a:solidFill>
        <a:ln w="15875" cap="rnd" cmpd="sng" algn="ctr">
          <a:solidFill>
            <a:schemeClr val="accent2">
              <a:hueOff val="851275"/>
              <a:satOff val="-27327"/>
              <a:lumOff val="49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F522E9-BD94-4EBF-ABDA-C83733DCE6C4}">
      <dsp:nvSpPr>
        <dsp:cNvPr id="0" name=""/>
        <dsp:cNvSpPr/>
      </dsp:nvSpPr>
      <dsp:spPr>
        <a:xfrm>
          <a:off x="0" y="2552700"/>
          <a:ext cx="6492875" cy="638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Fall Protection</a:t>
          </a:r>
        </a:p>
      </dsp:txBody>
      <dsp:txXfrm>
        <a:off x="0" y="2552700"/>
        <a:ext cx="6492875" cy="638175"/>
      </dsp:txXfrm>
    </dsp:sp>
    <dsp:sp modelId="{D9701372-A2C4-4B42-9268-5D50236957B1}">
      <dsp:nvSpPr>
        <dsp:cNvPr id="0" name=""/>
        <dsp:cNvSpPr/>
      </dsp:nvSpPr>
      <dsp:spPr>
        <a:xfrm>
          <a:off x="0" y="3190874"/>
          <a:ext cx="6492875" cy="0"/>
        </a:xfrm>
        <a:prstGeom prst="line">
          <a:avLst/>
        </a:prstGeom>
        <a:solidFill>
          <a:schemeClr val="accent2">
            <a:hueOff val="1064094"/>
            <a:satOff val="-34159"/>
            <a:lumOff val="6161"/>
            <a:alphaOff val="0"/>
          </a:schemeClr>
        </a:solidFill>
        <a:ln w="15875" cap="rnd" cmpd="sng" algn="ctr">
          <a:solidFill>
            <a:schemeClr val="accent2">
              <a:hueOff val="1064094"/>
              <a:satOff val="-34159"/>
              <a:lumOff val="61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5153D2-1EA9-48AD-A2B8-9086661DBA4F}">
      <dsp:nvSpPr>
        <dsp:cNvPr id="0" name=""/>
        <dsp:cNvSpPr/>
      </dsp:nvSpPr>
      <dsp:spPr>
        <a:xfrm>
          <a:off x="0" y="3190875"/>
          <a:ext cx="6492875" cy="638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Respiratory Protection</a:t>
          </a:r>
        </a:p>
      </dsp:txBody>
      <dsp:txXfrm>
        <a:off x="0" y="3190875"/>
        <a:ext cx="6492875" cy="638175"/>
      </dsp:txXfrm>
    </dsp:sp>
    <dsp:sp modelId="{5E657317-F42F-42F8-BCB5-726AD03B2FEE}">
      <dsp:nvSpPr>
        <dsp:cNvPr id="0" name=""/>
        <dsp:cNvSpPr/>
      </dsp:nvSpPr>
      <dsp:spPr>
        <a:xfrm>
          <a:off x="0" y="3829050"/>
          <a:ext cx="6492875" cy="0"/>
        </a:xfrm>
        <a:prstGeom prst="line">
          <a:avLst/>
        </a:prstGeom>
        <a:solidFill>
          <a:schemeClr val="accent2">
            <a:hueOff val="1276912"/>
            <a:satOff val="-40991"/>
            <a:lumOff val="7394"/>
            <a:alphaOff val="0"/>
          </a:schemeClr>
        </a:solidFill>
        <a:ln w="15875" cap="rnd" cmpd="sng" algn="ctr">
          <a:solidFill>
            <a:schemeClr val="accent2">
              <a:hueOff val="1276912"/>
              <a:satOff val="-40991"/>
              <a:lumOff val="73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CD6CFD-A8B5-4691-B248-C76EE68BA052}">
      <dsp:nvSpPr>
        <dsp:cNvPr id="0" name=""/>
        <dsp:cNvSpPr/>
      </dsp:nvSpPr>
      <dsp:spPr>
        <a:xfrm>
          <a:off x="0" y="3829050"/>
          <a:ext cx="6492875" cy="638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Training</a:t>
          </a:r>
        </a:p>
      </dsp:txBody>
      <dsp:txXfrm>
        <a:off x="0" y="3829050"/>
        <a:ext cx="6492875" cy="638175"/>
      </dsp:txXfrm>
    </dsp:sp>
    <dsp:sp modelId="{ACFCCE4F-240D-48B4-B5E2-4B38BD322ACD}">
      <dsp:nvSpPr>
        <dsp:cNvPr id="0" name=""/>
        <dsp:cNvSpPr/>
      </dsp:nvSpPr>
      <dsp:spPr>
        <a:xfrm>
          <a:off x="0" y="4467225"/>
          <a:ext cx="6492875" cy="0"/>
        </a:xfrm>
        <a:prstGeom prst="line">
          <a:avLst/>
        </a:prstGeom>
        <a:solidFill>
          <a:schemeClr val="accent2">
            <a:hueOff val="1489731"/>
            <a:satOff val="-47823"/>
            <a:lumOff val="8626"/>
            <a:alphaOff val="0"/>
          </a:schemeClr>
        </a:solidFill>
        <a:ln w="15875" cap="rnd" cmpd="sng" algn="ctr">
          <a:solidFill>
            <a:schemeClr val="accent2">
              <a:hueOff val="1489731"/>
              <a:satOff val="-47823"/>
              <a:lumOff val="86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DC556B-CE04-4B46-8C97-4234A25FAE6E}">
      <dsp:nvSpPr>
        <dsp:cNvPr id="0" name=""/>
        <dsp:cNvSpPr/>
      </dsp:nvSpPr>
      <dsp:spPr>
        <a:xfrm>
          <a:off x="0" y="4467225"/>
          <a:ext cx="6492875" cy="638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Personal Protective Equipment</a:t>
          </a:r>
        </a:p>
      </dsp:txBody>
      <dsp:txXfrm>
        <a:off x="0" y="4467225"/>
        <a:ext cx="6492875" cy="6381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CBF83B-5EAE-495C-9730-9E4B8BD1A7A6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9E3C3-21ED-434A-AA04-F0CB52171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239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Info</a:t>
            </a:r>
            <a:r>
              <a:rPr lang="en-US" baseline="0" dirty="0"/>
              <a:t> box is hyperlinked to our sample programs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94F86-74BA-4D7B-8BEE-E21F23A86FA7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5023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Fire Prevention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Material</a:t>
            </a:r>
            <a:r>
              <a:rPr lang="en-US" altLang="en-US" baseline="0" dirty="0">
                <a:ea typeface="ＭＳ Ｐゴシック" panose="020B0600070205080204" pitchFamily="34" charset="-128"/>
              </a:rPr>
              <a:t> Handling</a:t>
            </a:r>
          </a:p>
          <a:p>
            <a:r>
              <a:rPr lang="en-US" altLang="en-US" baseline="0" dirty="0">
                <a:ea typeface="ＭＳ Ｐゴシック" panose="020B0600070205080204" pitchFamily="34" charset="-128"/>
              </a:rPr>
              <a:t>Hazardous Materials</a:t>
            </a:r>
          </a:p>
          <a:p>
            <a:r>
              <a:rPr lang="en-US" altLang="en-US" baseline="0" dirty="0">
                <a:ea typeface="ＭＳ Ｐゴシック" panose="020B0600070205080204" pitchFamily="34" charset="-128"/>
              </a:rPr>
              <a:t>Traffic Control</a:t>
            </a:r>
          </a:p>
          <a:p>
            <a:r>
              <a:rPr lang="en-US" altLang="en-US" baseline="0" dirty="0">
                <a:ea typeface="ＭＳ Ｐゴシック" panose="020B0600070205080204" pitchFamily="34" charset="-128"/>
              </a:rPr>
              <a:t>Emergency Action Plan </a:t>
            </a:r>
          </a:p>
          <a:p>
            <a:r>
              <a:rPr lang="en-US" altLang="en-US" baseline="0" dirty="0">
                <a:ea typeface="ＭＳ Ｐゴシック" panose="020B0600070205080204" pitchFamily="34" charset="-128"/>
              </a:rPr>
              <a:t>Workplace Violence</a:t>
            </a:r>
          </a:p>
          <a:p>
            <a:r>
              <a:rPr lang="en-US" altLang="en-US" baseline="0" dirty="0">
                <a:ea typeface="ＭＳ Ｐゴシック" panose="020B0600070205080204" pitchFamily="34" charset="-128"/>
              </a:rPr>
              <a:t>Bloodborne Pathogens</a:t>
            </a:r>
          </a:p>
          <a:p>
            <a:endParaRPr lang="en-US" altLang="en-US" baseline="0" dirty="0">
              <a:ea typeface="ＭＳ Ｐゴシック" panose="020B0600070205080204" pitchFamily="34" charset="-128"/>
            </a:endParaRPr>
          </a:p>
          <a:p>
            <a:r>
              <a:rPr lang="en-US" altLang="en-US" baseline="0" dirty="0">
                <a:ea typeface="ＭＳ Ｐゴシック" panose="020B0600070205080204" pitchFamily="34" charset="-128"/>
              </a:rPr>
              <a:t>Before doing any job task, the employee shall be trained on the hazards associated and means of protection.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50180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300" i="0">
                <a:latin typeface="Arial" panose="020B0604020202020204" pitchFamily="34" charset="0"/>
                <a:cs typeface="Arial" panose="020B0604020202020204" pitchFamily="34" charset="0"/>
              </a:rPr>
              <a:t>INTRODUCTION TO OSHA Lesson</a:t>
            </a:r>
          </a:p>
        </p:txBody>
      </p:sp>
      <p:sp>
        <p:nvSpPr>
          <p:cNvPr id="50181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00">
                <a:latin typeface="Arial" panose="020B0604020202020204" pitchFamily="34" charset="0"/>
                <a:cs typeface="Arial" panose="020B0604020202020204" pitchFamily="34" charset="0"/>
              </a:rPr>
              <a:t>Revised 04.2014</a:t>
            </a:r>
          </a:p>
        </p:txBody>
      </p:sp>
      <p:sp>
        <p:nvSpPr>
          <p:cNvPr id="50182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EC6E029-2F18-4BC8-8932-67B319646CEE}" type="slidenum">
              <a:rPr lang="en-US" altLang="en-US" sz="1000" smtClean="0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en-US" altLang="en-US" sz="10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274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</a:t>
            </a:r>
            <a:r>
              <a:rPr lang="en-US" baseline="0" dirty="0"/>
              <a:t> students to the OSHA website, publication, regarding regulations that need or require training.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94F86-74BA-4D7B-8BEE-E21F23A86FA7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5457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3C1D-511F-4AD8-9C18-E4B7A30D5B70}" type="datetimeFigureOut">
              <a:rPr lang="en-US" smtClean="0"/>
              <a:t>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5D1AC-B4EF-4506-92ED-D91D116C39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651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3C1D-511F-4AD8-9C18-E4B7A30D5B70}" type="datetimeFigureOut">
              <a:rPr lang="en-US" smtClean="0"/>
              <a:t>1/22/2024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5D1AC-B4EF-4506-92ED-D91D116C397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A2ADBDF8-FDDD-4CCE-99B2-8FB97FDF84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7439" y="113376"/>
            <a:ext cx="748267" cy="57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748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3C1D-511F-4AD8-9C18-E4B7A30D5B70}" type="datetimeFigureOut">
              <a:rPr lang="en-US" smtClean="0"/>
              <a:t>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5D1AC-B4EF-4506-92ED-D91D116C397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5FAF5E57-471C-4CB5-B517-32E8618942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7439" y="113376"/>
            <a:ext cx="748267" cy="57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351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3C1D-511F-4AD8-9C18-E4B7A30D5B70}" type="datetimeFigureOut">
              <a:rPr lang="en-US" smtClean="0"/>
              <a:t>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5D1AC-B4EF-4506-92ED-D91D116C397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1E6428F9-AD25-4187-B53A-9495CF06CF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7439" y="113376"/>
            <a:ext cx="748267" cy="57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769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3C1D-511F-4AD8-9C18-E4B7A30D5B70}" type="datetimeFigureOut">
              <a:rPr lang="en-US" smtClean="0"/>
              <a:t>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5D1AC-B4EF-4506-92ED-D91D116C397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5352DA5D-F662-43EB-8CFC-0DA20E16CE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7439" y="113376"/>
            <a:ext cx="748267" cy="57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1500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3C1D-511F-4AD8-9C18-E4B7A30D5B70}" type="datetimeFigureOut">
              <a:rPr lang="en-US" smtClean="0"/>
              <a:t>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5D1AC-B4EF-4506-92ED-D91D116C397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B4BDBB45-D8B1-4291-8864-AF6AF44F57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7439" y="113376"/>
            <a:ext cx="748267" cy="57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3380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3C1D-511F-4AD8-9C18-E4B7A30D5B70}" type="datetimeFigureOut">
              <a:rPr lang="en-US" smtClean="0"/>
              <a:t>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5D1AC-B4EF-4506-92ED-D91D116C39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7316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3C1D-511F-4AD8-9C18-E4B7A30D5B70}" type="datetimeFigureOut">
              <a:rPr lang="en-US" smtClean="0"/>
              <a:t>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5D1AC-B4EF-4506-92ED-D91D116C39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542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3C1D-511F-4AD8-9C18-E4B7A30D5B70}" type="datetimeFigureOut">
              <a:rPr lang="en-US" smtClean="0"/>
              <a:t>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5D1AC-B4EF-4506-92ED-D91D116C397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C694BD06-B878-40D3-AEA3-6F506CFC2A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7439" y="113376"/>
            <a:ext cx="748267" cy="57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063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buClr>
                <a:schemeClr val="accent1">
                  <a:lumMod val="75000"/>
                </a:schemeClr>
              </a:buClr>
              <a:defRPr/>
            </a:lvl1pPr>
            <a:lvl2pPr>
              <a:buClr>
                <a:schemeClr val="accent1">
                  <a:lumMod val="75000"/>
                </a:schemeClr>
              </a:buClr>
              <a:defRPr/>
            </a:lvl2pPr>
            <a:lvl3pPr>
              <a:buClr>
                <a:schemeClr val="accent1">
                  <a:lumMod val="75000"/>
                </a:schemeClr>
              </a:buClr>
              <a:defRPr/>
            </a:lvl3pPr>
            <a:lvl4pPr>
              <a:buClr>
                <a:schemeClr val="accent1">
                  <a:lumMod val="75000"/>
                </a:schemeClr>
              </a:buClr>
              <a:defRPr/>
            </a:lvl4pPr>
            <a:lvl5pPr>
              <a:buClr>
                <a:schemeClr val="accent1">
                  <a:lumMod val="75000"/>
                </a:schemeClr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C015D1AC-B4EF-4506-92ED-D91D116C397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7FFA5C9D-B710-4D1B-8328-8E2BCE60E2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7439" y="113376"/>
            <a:ext cx="748267" cy="57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18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3C1D-511F-4AD8-9C18-E4B7A30D5B70}" type="datetimeFigureOut">
              <a:rPr lang="en-US" smtClean="0"/>
              <a:t>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5D1AC-B4EF-4506-92ED-D91D116C397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210AC75A-A837-4F7A-B051-089024D7F9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7439" y="113376"/>
            <a:ext cx="748267" cy="57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258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3C1D-511F-4AD8-9C18-E4B7A30D5B70}" type="datetimeFigureOut">
              <a:rPr lang="en-US" smtClean="0"/>
              <a:t>1/22/2024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5D1AC-B4EF-4506-92ED-D91D116C397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F3FCCB0A-8C07-40B5-A2FF-ADD5FCDBF2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7439" y="113376"/>
            <a:ext cx="748267" cy="57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40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3C1D-511F-4AD8-9C18-E4B7A30D5B70}" type="datetimeFigureOut">
              <a:rPr lang="en-US" smtClean="0"/>
              <a:t>1/22/2024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5D1AC-B4EF-4506-92ED-D91D116C397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00588183-8399-4712-9026-8400F9D1F4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7439" y="113376"/>
            <a:ext cx="748267" cy="57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121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3C1D-511F-4AD8-9C18-E4B7A30D5B70}" type="datetimeFigureOut">
              <a:rPr lang="en-US" smtClean="0"/>
              <a:t>1/22/2024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5D1AC-B4EF-4506-92ED-D91D116C397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FFC11F22-4C3C-410B-AC8C-9839B8A2E6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7439" y="113376"/>
            <a:ext cx="748267" cy="57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971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3C1D-511F-4AD8-9C18-E4B7A30D5B70}" type="datetimeFigureOut">
              <a:rPr lang="en-US" smtClean="0"/>
              <a:t>1/22/2024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5D1AC-B4EF-4506-92ED-D91D116C397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3D97FB32-655A-4C0F-91C1-4C998A2704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7439" y="113376"/>
            <a:ext cx="748267" cy="57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555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3C1D-511F-4AD8-9C18-E4B7A30D5B70}" type="datetimeFigureOut">
              <a:rPr lang="en-US" smtClean="0"/>
              <a:t>1/22/2024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5D1AC-B4EF-4506-92ED-D91D116C397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9B4771E9-8DD5-4D84-A7A4-AABADD77FB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7439" y="113376"/>
            <a:ext cx="748267" cy="57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702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3C1D-511F-4AD8-9C18-E4B7A30D5B70}" type="datetimeFigureOut">
              <a:rPr lang="en-US" smtClean="0"/>
              <a:t>1/22/2024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5D1AC-B4EF-4506-92ED-D91D116C397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21AD083A-8EA6-4141-9121-4065C8BDF9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7439" y="113376"/>
            <a:ext cx="748267" cy="57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712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DDA3C1D-511F-4AD8-9C18-E4B7A30D5B70}" type="datetimeFigureOut">
              <a:rPr lang="en-US" smtClean="0"/>
              <a:t>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015D1AC-B4EF-4506-92ED-D91D116C39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268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ha.gov/" TargetMode="External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safetyworksmaine.gov/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2.t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mailto:Dawn.L.McKenney@Maine.gov" TargetMode="External"/><Relationship Id="rId7" Type="http://schemas.openxmlformats.org/officeDocument/2006/relationships/image" Target="../media/image18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10" Type="http://schemas.openxmlformats.org/officeDocument/2006/relationships/image" Target="../media/image6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photos/stop-sign-road-sign-street-symbol-744192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0315177-C599-41A3-91BE-BCBDD09664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5377" y="5461005"/>
            <a:ext cx="6987645" cy="42227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1800"/>
              <a:t>Presented by:  Dawn McKenney, Consultation Program Manager</a:t>
            </a:r>
          </a:p>
        </p:txBody>
      </p:sp>
      <p:sp>
        <p:nvSpPr>
          <p:cNvPr id="30" name="Rounded Rectangle 9">
            <a:extLst>
              <a:ext uri="{FF2B5EF4-FFF2-40B4-BE49-F238E27FC236}">
                <a16:creationId xmlns:a16="http://schemas.microsoft.com/office/drawing/2014/main" id="{5051D3B4-F007-4366-9D28-7797F1529D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609600"/>
            <a:ext cx="7833360" cy="3633216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picture containing transport, yellow&#10;&#10;Description automatically generated">
            <a:extLst>
              <a:ext uri="{FF2B5EF4-FFF2-40B4-BE49-F238E27FC236}">
                <a16:creationId xmlns:a16="http://schemas.microsoft.com/office/drawing/2014/main" id="{DB495E25-15D8-0701-261C-D791CA7E56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38" b="15415"/>
          <a:stretch/>
        </p:blipFill>
        <p:spPr>
          <a:xfrm>
            <a:off x="4045131" y="1462984"/>
            <a:ext cx="3506068" cy="1972167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2CACAEDE-CDFB-595B-A3F7-820C414C48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14925" y="1074931"/>
            <a:ext cx="3506069" cy="2748273"/>
          </a:xfrm>
          <a:prstGeom prst="rect">
            <a:avLst/>
          </a:prstGeom>
          <a:ln w="53975">
            <a:noFill/>
          </a:ln>
        </p:spPr>
      </p:pic>
      <p:pic>
        <p:nvPicPr>
          <p:cNvPr id="31" name="Picture 30" descr="A picture containing text&#10;&#10;Description automatically generated">
            <a:extLst>
              <a:ext uri="{FF2B5EF4-FFF2-40B4-BE49-F238E27FC236}">
                <a16:creationId xmlns:a16="http://schemas.microsoft.com/office/drawing/2014/main" id="{02044384-8A7A-90A0-B4DA-D31DC5B514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84" y="5386605"/>
            <a:ext cx="1335431" cy="125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115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32075-E828-4E4E-B9B5-B30449F4A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580" y="2552700"/>
            <a:ext cx="4764947" cy="1752599"/>
          </a:xfrm>
        </p:spPr>
        <p:txBody>
          <a:bodyPr>
            <a:normAutofit fontScale="90000"/>
          </a:bodyPr>
          <a:lstStyle/>
          <a:p>
            <a:r>
              <a:rPr lang="en-US" dirty="0"/>
              <a:t>OSHA Recordable vs </a:t>
            </a:r>
            <a:r>
              <a:rPr lang="en-US" dirty="0">
                <a:solidFill>
                  <a:srgbClr val="FF0000"/>
                </a:solidFill>
              </a:rPr>
              <a:t>Reportable</a:t>
            </a:r>
            <a:r>
              <a:rPr lang="en-US" dirty="0"/>
              <a:t> Injury Illness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OSHA </a:t>
            </a:r>
            <a:br>
              <a:rPr lang="en-US" dirty="0"/>
            </a:br>
            <a:r>
              <a:rPr lang="en-US" dirty="0"/>
              <a:t>207 626-9160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66CCE7-EC84-482C-8E51-459A4501B3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1527" y="0"/>
            <a:ext cx="52985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482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3A1BD-A786-4732-BCD8-5A4ECD418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048" y="234892"/>
            <a:ext cx="10018713" cy="1752599"/>
          </a:xfrm>
        </p:spPr>
        <p:txBody>
          <a:bodyPr/>
          <a:lstStyle/>
          <a:p>
            <a:r>
              <a:rPr lang="en-US" dirty="0"/>
              <a:t>Training Provided At No Cost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0CDF20-42C5-41C9-87EE-1D8F15756C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84311" y="2438399"/>
            <a:ext cx="4895056" cy="2455862"/>
          </a:xfrm>
        </p:spPr>
        <p:txBody>
          <a:bodyPr>
            <a:normAutofit/>
          </a:bodyPr>
          <a:lstStyle/>
          <a:p>
            <a:r>
              <a:rPr lang="en-US" sz="2400" dirty="0"/>
              <a:t>Authorized 10 &amp; 30 Trainers for General Industry, Construction and Maritime</a:t>
            </a:r>
          </a:p>
          <a:p>
            <a:r>
              <a:rPr lang="en-US" sz="2400" dirty="0"/>
              <a:t>Trenching &amp; Excavation</a:t>
            </a:r>
          </a:p>
          <a:p>
            <a:r>
              <a:rPr lang="en-US" sz="2400" dirty="0"/>
              <a:t>Silica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4BE344-7ED4-456E-9EB8-09ED29653C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93667" y="2438399"/>
            <a:ext cx="4895056" cy="2455862"/>
          </a:xfrm>
        </p:spPr>
        <p:txBody>
          <a:bodyPr>
            <a:normAutofit/>
          </a:bodyPr>
          <a:lstStyle/>
          <a:p>
            <a:r>
              <a:rPr lang="en-US" sz="2600" dirty="0"/>
              <a:t>Fall Protection</a:t>
            </a:r>
          </a:p>
          <a:p>
            <a:r>
              <a:rPr lang="en-US" sz="2600" dirty="0"/>
              <a:t>Ladders</a:t>
            </a:r>
          </a:p>
          <a:p>
            <a:r>
              <a:rPr lang="en-US" sz="2600" dirty="0"/>
              <a:t>Personal Protective Equipment</a:t>
            </a:r>
          </a:p>
          <a:p>
            <a:pPr marL="0" indent="0">
              <a:buNone/>
            </a:pPr>
            <a:r>
              <a:rPr lang="en-US" sz="2600" dirty="0"/>
              <a:t>                                     …so much more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DE0D42-CFA3-4D14-987B-E9DCC53A0B5B}"/>
              </a:ext>
            </a:extLst>
          </p:cNvPr>
          <p:cNvSpPr txBox="1"/>
          <p:nvPr/>
        </p:nvSpPr>
        <p:spPr>
          <a:xfrm>
            <a:off x="2947960" y="5041524"/>
            <a:ext cx="68628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SafetyWorks! Training Institute, local CareerCenters, or at your facility</a:t>
            </a:r>
          </a:p>
        </p:txBody>
      </p:sp>
      <p:pic>
        <p:nvPicPr>
          <p:cNvPr id="5" name="Picture 4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4B9EA30F-02AE-2E68-688F-DAF652146E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606" y="1258454"/>
            <a:ext cx="2603274" cy="1962918"/>
          </a:xfrm>
          <a:prstGeom prst="rect">
            <a:avLst/>
          </a:prstGeom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F58E1102-D7DE-7D31-7509-794DEAB514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962" y="5369827"/>
            <a:ext cx="1335431" cy="125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531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roup 136">
            <a:extLst>
              <a:ext uri="{FF2B5EF4-FFF2-40B4-BE49-F238E27FC236}">
                <a16:creationId xmlns:a16="http://schemas.microsoft.com/office/drawing/2014/main" id="{13429D7D-2484-45E1-B438-19ACAE8CDD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138" name="Freeform 6">
              <a:extLst>
                <a:ext uri="{FF2B5EF4-FFF2-40B4-BE49-F238E27FC236}">
                  <a16:creationId xmlns:a16="http://schemas.microsoft.com/office/drawing/2014/main" id="{02D19993-B3BA-4C7B-BEB1-8BE084822F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39" name="Freeform 7">
              <a:extLst>
                <a:ext uri="{FF2B5EF4-FFF2-40B4-BE49-F238E27FC236}">
                  <a16:creationId xmlns:a16="http://schemas.microsoft.com/office/drawing/2014/main" id="{31FC6E57-9A89-44F0-8B59-3E426184B0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40" name="Freeform 8">
              <a:extLst>
                <a:ext uri="{FF2B5EF4-FFF2-40B4-BE49-F238E27FC236}">
                  <a16:creationId xmlns:a16="http://schemas.microsoft.com/office/drawing/2014/main" id="{0883FA48-E7E7-4814-AA9A-51FE869B1F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41" name="Freeform 9">
              <a:extLst>
                <a:ext uri="{FF2B5EF4-FFF2-40B4-BE49-F238E27FC236}">
                  <a16:creationId xmlns:a16="http://schemas.microsoft.com/office/drawing/2014/main" id="{5BCD94EE-BDA5-4C19-B647-63426F9F9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42" name="Freeform 10">
              <a:extLst>
                <a:ext uri="{FF2B5EF4-FFF2-40B4-BE49-F238E27FC236}">
                  <a16:creationId xmlns:a16="http://schemas.microsoft.com/office/drawing/2014/main" id="{8574DA21-3561-40EE-84C3-7AE16B0A80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43" name="Freeform 11">
              <a:extLst>
                <a:ext uri="{FF2B5EF4-FFF2-40B4-BE49-F238E27FC236}">
                  <a16:creationId xmlns:a16="http://schemas.microsoft.com/office/drawing/2014/main" id="{90B2EBBA-3792-438A-878A-4F2B922AE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EAA506B-CE72-4524-9D1B-A14D09A26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5626" y="2664619"/>
            <a:ext cx="4808113" cy="175259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How to access our services or find additional information?</a:t>
            </a:r>
          </a:p>
        </p:txBody>
      </p:sp>
      <p:sp>
        <p:nvSpPr>
          <p:cNvPr id="1030" name="Content Placeholder 1029">
            <a:extLst>
              <a:ext uri="{FF2B5EF4-FFF2-40B4-BE49-F238E27FC236}">
                <a16:creationId xmlns:a16="http://schemas.microsoft.com/office/drawing/2014/main" id="{4F6D9925-A844-409D-9066-A0C847B234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566246" y="5503463"/>
            <a:ext cx="2845093" cy="356161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>
                <a:hlinkClick r:id="rId3"/>
              </a:rPr>
              <a:t>www.osha.gov</a:t>
            </a:r>
            <a:r>
              <a:rPr lang="en-US" sz="2400" dirty="0"/>
              <a:t> </a:t>
            </a:r>
          </a:p>
        </p:txBody>
      </p:sp>
      <p:pic>
        <p:nvPicPr>
          <p:cNvPr id="10" name="Content Placeholder 9" descr="Logo, company name&#10;&#10;Description automatically generated">
            <a:extLst>
              <a:ext uri="{FF2B5EF4-FFF2-40B4-BE49-F238E27FC236}">
                <a16:creationId xmlns:a16="http://schemas.microsoft.com/office/drawing/2014/main" id="{E85CFE00-4D73-4001-BC5E-94B55A1806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896" y="645285"/>
            <a:ext cx="3294173" cy="2520043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2C46D24-DE88-4615-AFCB-5604331F0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46249" y="4458435"/>
            <a:ext cx="3950079" cy="1133993"/>
          </a:xfrm>
          <a:prstGeom prst="roundRect">
            <a:avLst>
              <a:gd name="adj" fmla="val 4380"/>
            </a:avLst>
          </a:prstGeom>
          <a:noFill/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5C3EBE4-7F00-46F7-B549-122CA969EDEB}"/>
              </a:ext>
            </a:extLst>
          </p:cNvPr>
          <p:cNvSpPr txBox="1"/>
          <p:nvPr/>
        </p:nvSpPr>
        <p:spPr>
          <a:xfrm>
            <a:off x="8052318" y="3429000"/>
            <a:ext cx="3008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6"/>
              </a:rPr>
              <a:t>www.SafetyWorksMaine.gov</a:t>
            </a:r>
            <a:r>
              <a:rPr lang="en-US" dirty="0"/>
              <a:t> </a:t>
            </a: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C485C1CF-C252-9FE5-B74B-292148D55D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31" y="5324475"/>
            <a:ext cx="1335431" cy="125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0898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6AD30037-67ED-4367-9BE0-45787510B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4" descr="Quizzical burrowing owl looking forward">
            <a:extLst>
              <a:ext uri="{FF2B5EF4-FFF2-40B4-BE49-F238E27FC236}">
                <a16:creationId xmlns:a16="http://schemas.microsoft.com/office/drawing/2014/main" id="{E1591C78-3FEE-41AC-ACE5-EE15A159AF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" r="42173"/>
          <a:stretch/>
        </p:blipFill>
        <p:spPr>
          <a:xfrm>
            <a:off x="6892924" y="10"/>
            <a:ext cx="5299077" cy="6857990"/>
          </a:xfrm>
          <a:custGeom>
            <a:avLst/>
            <a:gdLst/>
            <a:ahLst/>
            <a:cxnLst/>
            <a:rect l="l" t="t" r="r" b="b"/>
            <a:pathLst>
              <a:path w="5299077" h="6858000">
                <a:moveTo>
                  <a:pt x="836871" y="0"/>
                </a:moveTo>
                <a:lnTo>
                  <a:pt x="5299077" y="0"/>
                </a:lnTo>
                <a:lnTo>
                  <a:pt x="5299077" y="6858000"/>
                </a:lnTo>
                <a:lnTo>
                  <a:pt x="1911312" y="6858000"/>
                </a:lnTo>
                <a:lnTo>
                  <a:pt x="0" y="5333999"/>
                </a:lnTo>
                <a:close/>
              </a:path>
            </a:pathLst>
          </a:cu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50841A4E-5BC1-44B4-83CF-D524E8AE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232760" y="0"/>
            <a:ext cx="2436813" cy="6858001"/>
            <a:chOff x="1320800" y="0"/>
            <a:chExt cx="2436813" cy="6858001"/>
          </a:xfrm>
        </p:grpSpPr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BF371BCC-8954-44E2-8C4F-29DC18872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9" name="Freeform 7">
              <a:extLst>
                <a:ext uri="{FF2B5EF4-FFF2-40B4-BE49-F238E27FC236}">
                  <a16:creationId xmlns:a16="http://schemas.microsoft.com/office/drawing/2014/main" id="{CD3505BE-B420-41C5-BE34-3E7652D37A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30" name="Freeform 8">
              <a:extLst>
                <a:ext uri="{FF2B5EF4-FFF2-40B4-BE49-F238E27FC236}">
                  <a16:creationId xmlns:a16="http://schemas.microsoft.com/office/drawing/2014/main" id="{4B68A05B-A78B-4D59-8CF9-1900731A2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31" name="Freeform 9">
              <a:extLst>
                <a:ext uri="{FF2B5EF4-FFF2-40B4-BE49-F238E27FC236}">
                  <a16:creationId xmlns:a16="http://schemas.microsoft.com/office/drawing/2014/main" id="{84D57A01-C112-4FF2-B5ED-0B762AAD9C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2" name="Freeform 10">
              <a:extLst>
                <a:ext uri="{FF2B5EF4-FFF2-40B4-BE49-F238E27FC236}">
                  <a16:creationId xmlns:a16="http://schemas.microsoft.com/office/drawing/2014/main" id="{6CCCCDF1-5D4F-4CA1-8400-DFBB96BB0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3" name="Freeform 11">
              <a:extLst>
                <a:ext uri="{FF2B5EF4-FFF2-40B4-BE49-F238E27FC236}">
                  <a16:creationId xmlns:a16="http://schemas.microsoft.com/office/drawing/2014/main" id="{20A090B2-5344-43CD-BC70-A6D44F15E8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4156A11-3461-4D60-B1A4-828A6FF6C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040" y="1743269"/>
            <a:ext cx="5260680" cy="31242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/>
              <a:t>Questions?</a:t>
            </a:r>
          </a:p>
          <a:p>
            <a:pPr marL="0" indent="0" algn="ctr">
              <a:buNone/>
            </a:pPr>
            <a:endParaRPr lang="en-US" sz="2000"/>
          </a:p>
          <a:p>
            <a:pPr marL="0" indent="0" algn="ctr">
              <a:buNone/>
            </a:pPr>
            <a:endParaRPr lang="en-US" sz="2000"/>
          </a:p>
          <a:p>
            <a:pPr marL="0" indent="0" algn="ctr">
              <a:buNone/>
            </a:pPr>
            <a:r>
              <a:rPr lang="en-US" sz="2000"/>
              <a:t>Comments?</a:t>
            </a:r>
          </a:p>
          <a:p>
            <a:pPr marL="0" indent="0" algn="ctr">
              <a:buNone/>
            </a:pPr>
            <a:endParaRPr lang="en-US" sz="2000"/>
          </a:p>
          <a:p>
            <a:pPr marL="0" indent="0" algn="ctr">
              <a:buNone/>
            </a:pPr>
            <a:endParaRPr lang="en-US" sz="2000"/>
          </a:p>
          <a:p>
            <a:pPr marL="0" indent="0" algn="ctr">
              <a:buNone/>
            </a:pPr>
            <a:r>
              <a:rPr lang="en-US" sz="2000"/>
              <a:t>Concerns?</a:t>
            </a:r>
            <a:endParaRPr lang="en-US" sz="2000" dirty="0"/>
          </a:p>
        </p:txBody>
      </p:sp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0C9A7812-0B76-F98A-CB88-FE44A45671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90" y="5442400"/>
            <a:ext cx="1335431" cy="125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552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8643778-7F6C-4E8D-84D1-D5CDB992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D22F88D-6907-48AF-B024-346E855E0D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72BD4FC-3EAA-4C93-9F75-7FC590C5A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112" y="685801"/>
            <a:ext cx="2743200" cy="5105400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solidFill>
                  <a:srgbClr val="FFFFFF"/>
                </a:solidFill>
              </a:rPr>
              <a:t>Contact Information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3842748-48B5-4DD0-A06A-A31C74024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548E99BE-1071-4690-9B9C-07926CEE5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9301F039-B467-413A-B25C-770E51069D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9F06AEC1-5558-49E8-8CAC-FEBD00DF0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D10B76B9-BA68-471E-B58C-ED91198A9F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FEB3913B-54A3-490E-BA4B-5D0330990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F75DC961-08A4-46F8-8A80-2E1FB977E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D905BC-8B57-438E-8C39-F52229876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0379" y="1646720"/>
            <a:ext cx="6385918" cy="4016964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Dawn McKenney, Program Manager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Maine Department of Labor – SafetyWorks!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>
                <a:hlinkClick r:id="rId3"/>
              </a:rPr>
              <a:t>Dawn.L.McKenney@Maine.gov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Main Line (207) 623-7900</a:t>
            </a:r>
          </a:p>
          <a:p>
            <a:pPr marL="0" indent="0">
              <a:buNone/>
            </a:pPr>
            <a:r>
              <a:rPr lang="en-US" sz="2000" dirty="0"/>
              <a:t>Direct Line (207) 623-7920</a:t>
            </a:r>
          </a:p>
          <a:p>
            <a:pPr marL="0" indent="0">
              <a:buNone/>
            </a:pPr>
            <a:r>
              <a:rPr lang="en-US" sz="2000" dirty="0"/>
              <a:t>Toll-free 1 (877) SAFE 345 (723-3345)</a:t>
            </a:r>
          </a:p>
          <a:p>
            <a:pPr marL="0" indent="0">
              <a:buNone/>
            </a:pPr>
            <a:r>
              <a:rPr lang="en-US" sz="2000" dirty="0"/>
              <a:t>www.safetyworksmaine.gov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3" name="Graphic 2" descr="Email with solid fill">
            <a:extLst>
              <a:ext uri="{FF2B5EF4-FFF2-40B4-BE49-F238E27FC236}">
                <a16:creationId xmlns:a16="http://schemas.microsoft.com/office/drawing/2014/main" id="{517BBBD9-2A49-4758-8ECE-DE3CAA613A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94270" y="2858447"/>
            <a:ext cx="368590" cy="368590"/>
          </a:xfrm>
          <a:prstGeom prst="rect">
            <a:avLst/>
          </a:prstGeom>
        </p:spPr>
      </p:pic>
      <p:pic>
        <p:nvPicPr>
          <p:cNvPr id="7" name="Graphic 6" descr="Telephone outline">
            <a:extLst>
              <a:ext uri="{FF2B5EF4-FFF2-40B4-BE49-F238E27FC236}">
                <a16:creationId xmlns:a16="http://schemas.microsoft.com/office/drawing/2014/main" id="{993AECBE-4A0E-4388-83D9-E692612FA2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55408" y="3271875"/>
            <a:ext cx="446314" cy="446314"/>
          </a:xfrm>
          <a:prstGeom prst="rect">
            <a:avLst/>
          </a:prstGeom>
        </p:spPr>
      </p:pic>
      <p:pic>
        <p:nvPicPr>
          <p:cNvPr id="22" name="Graphic 21" descr="Telephone outline">
            <a:extLst>
              <a:ext uri="{FF2B5EF4-FFF2-40B4-BE49-F238E27FC236}">
                <a16:creationId xmlns:a16="http://schemas.microsoft.com/office/drawing/2014/main" id="{ACCA9271-4AED-4807-8E91-C336042E30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54176" y="3655202"/>
            <a:ext cx="446314" cy="446314"/>
          </a:xfrm>
          <a:prstGeom prst="rect">
            <a:avLst/>
          </a:prstGeom>
        </p:spPr>
      </p:pic>
      <p:pic>
        <p:nvPicPr>
          <p:cNvPr id="9" name="Graphic 8" descr="Internet outline">
            <a:extLst>
              <a:ext uri="{FF2B5EF4-FFF2-40B4-BE49-F238E27FC236}">
                <a16:creationId xmlns:a16="http://schemas.microsoft.com/office/drawing/2014/main" id="{CDDA028B-3035-4586-97A9-B2B3E52B8D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960488" y="4484843"/>
            <a:ext cx="512034" cy="512034"/>
          </a:xfrm>
          <a:prstGeom prst="rect">
            <a:avLst/>
          </a:prstGeom>
        </p:spPr>
      </p:pic>
      <p:pic>
        <p:nvPicPr>
          <p:cNvPr id="23" name="Graphic 22" descr="Telephone outline">
            <a:extLst>
              <a:ext uri="{FF2B5EF4-FFF2-40B4-BE49-F238E27FC236}">
                <a16:creationId xmlns:a16="http://schemas.microsoft.com/office/drawing/2014/main" id="{D25C717A-D28C-4D82-BF54-1570ABE5F1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64685" y="4063649"/>
            <a:ext cx="446314" cy="446314"/>
          </a:xfrm>
          <a:prstGeom prst="rect">
            <a:avLst/>
          </a:prstGeom>
        </p:spPr>
      </p:pic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CFF2779D-A55C-4276-337D-54FE8B6F7AD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962" y="5369827"/>
            <a:ext cx="1335431" cy="125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052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B4163-F713-4FCD-ADCB-9F6D2C14E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18533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 dirty="0"/>
              <a:t>SafetyWorks!</a:t>
            </a:r>
            <a:br>
              <a:rPr lang="en-US" sz="3700" dirty="0"/>
            </a:br>
            <a:r>
              <a:rPr lang="en-US" sz="3700" dirty="0"/>
              <a:t>Best Kept Secret…But it Shouldn’t Be</a:t>
            </a:r>
          </a:p>
        </p:txBody>
      </p:sp>
      <p:pic>
        <p:nvPicPr>
          <p:cNvPr id="1026" name="Picture 2" descr="Top secret Stock Photos and Images | agefotostock">
            <a:extLst>
              <a:ext uri="{FF2B5EF4-FFF2-40B4-BE49-F238E27FC236}">
                <a16:creationId xmlns:a16="http://schemas.microsoft.com/office/drawing/2014/main" id="{9319AAF1-5C42-41E2-A4D6-E98BF90F4B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4" r="26454" b="-2"/>
          <a:stretch/>
        </p:blipFill>
        <p:spPr bwMode="auto">
          <a:xfrm>
            <a:off x="1512452" y="1998131"/>
            <a:ext cx="2720881" cy="3791517"/>
          </a:xfrm>
          <a:prstGeom prst="roundRect">
            <a:avLst>
              <a:gd name="adj" fmla="val 4380"/>
            </a:avLst>
          </a:prstGeom>
          <a:noFill/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D8C41-5814-40C2-A9E5-0F1424173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0985" y="1998133"/>
            <a:ext cx="6885215" cy="37930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/>
              <a:t>We Are From The Government &amp; We’re Here To Help 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/>
              <a:t>							It’s True!  		We are! </a:t>
            </a:r>
          </a:p>
          <a:p>
            <a:pPr>
              <a:lnSpc>
                <a:spcPct val="90000"/>
              </a:lnSpc>
            </a:pPr>
            <a:r>
              <a:rPr lang="en-US" sz="2000"/>
              <a:t>SafetyWorks! is a program to help small employers develop and improve safety and health programs</a:t>
            </a:r>
          </a:p>
          <a:p>
            <a:pPr>
              <a:lnSpc>
                <a:spcPct val="90000"/>
              </a:lnSpc>
            </a:pPr>
            <a:r>
              <a:rPr lang="en-US" sz="2000"/>
              <a:t>OSH Act 1970 </a:t>
            </a:r>
          </a:p>
          <a:p>
            <a:pPr>
              <a:lnSpc>
                <a:spcPct val="90000"/>
              </a:lnSpc>
            </a:pPr>
            <a:r>
              <a:rPr lang="en-US" sz="2000"/>
              <a:t>Our goal is to reduce/eliminate injuries, fatalities, and workers’ comp cost for Maine workplaces and workers</a:t>
            </a:r>
          </a:p>
          <a:p>
            <a:pPr>
              <a:lnSpc>
                <a:spcPct val="90000"/>
              </a:lnSpc>
            </a:pPr>
            <a:r>
              <a:rPr lang="en-US" sz="2000"/>
              <a:t>We Are </a:t>
            </a:r>
            <a:r>
              <a:rPr lang="en-US" sz="2000" b="1"/>
              <a:t>Not OSHA</a:t>
            </a:r>
            <a:r>
              <a:rPr lang="en-US" sz="2000"/>
              <a:t>!  Provided at </a:t>
            </a:r>
            <a:r>
              <a:rPr lang="en-US" sz="2000" b="1"/>
              <a:t>no cost</a:t>
            </a:r>
            <a:r>
              <a:rPr lang="en-US" sz="2000"/>
              <a:t>!  </a:t>
            </a:r>
            <a:r>
              <a:rPr lang="en-US" sz="2000" b="1"/>
              <a:t>No penalties</a:t>
            </a:r>
            <a:r>
              <a:rPr lang="en-US" sz="2000"/>
              <a:t>!    				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/>
              <a:t>					</a:t>
            </a:r>
            <a:r>
              <a:rPr lang="en-US" sz="2000" b="1"/>
              <a:t>We Are Not OSHA! </a:t>
            </a:r>
          </a:p>
          <a:p>
            <a:pPr marL="0" indent="0">
              <a:lnSpc>
                <a:spcPct val="90000"/>
              </a:lnSpc>
              <a:buNone/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270034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6BA167A-D3C3-4EE8-8B5E-1367920872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10CA83B-630E-45DB-ADCB-F026042851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7A57B554-6973-429A-818B-524C03DA4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89ED2DB2-F3BB-4B5E-84E6-CC259E394A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93816493-5723-43CF-95A9-2CDEC9B11D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A9964935-0316-4743-BD2E-35B86AF48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2B20A700-1547-48D5-AA6F-C1473539C7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573F9D11-20BD-4755-B131-A5F531520E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stop sign on a post&#10;&#10;Description automatically generated with medium confidence">
            <a:extLst>
              <a:ext uri="{FF2B5EF4-FFF2-40B4-BE49-F238E27FC236}">
                <a16:creationId xmlns:a16="http://schemas.microsoft.com/office/drawing/2014/main" id="{8EDDFD7D-002E-5D84-ABB5-8FEF281032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6218" r="9091" b="1688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0" name="Freeform 13">
            <a:extLst>
              <a:ext uri="{FF2B5EF4-FFF2-40B4-BE49-F238E27FC236}">
                <a16:creationId xmlns:a16="http://schemas.microsoft.com/office/drawing/2014/main" id="{8EB90C4A-98AE-4031-9ED8-4063AF898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6933" y="-16933"/>
            <a:ext cx="7340600" cy="6883400"/>
          </a:xfrm>
          <a:custGeom>
            <a:avLst/>
            <a:gdLst>
              <a:gd name="connsiteX0" fmla="*/ 5427133 w 7340600"/>
              <a:gd name="connsiteY0" fmla="*/ 8466 h 6883400"/>
              <a:gd name="connsiteX1" fmla="*/ 4783666 w 7340600"/>
              <a:gd name="connsiteY1" fmla="*/ 2573866 h 6883400"/>
              <a:gd name="connsiteX2" fmla="*/ 7340600 w 7340600"/>
              <a:gd name="connsiteY2" fmla="*/ 6874933 h 6883400"/>
              <a:gd name="connsiteX3" fmla="*/ 0 w 7340600"/>
              <a:gd name="connsiteY3" fmla="*/ 6883400 h 6883400"/>
              <a:gd name="connsiteX4" fmla="*/ 8466 w 7340600"/>
              <a:gd name="connsiteY4" fmla="*/ 0 h 6883400"/>
              <a:gd name="connsiteX5" fmla="*/ 5427133 w 7340600"/>
              <a:gd name="connsiteY5" fmla="*/ 8466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40600" h="6883400">
                <a:moveTo>
                  <a:pt x="5427133" y="8466"/>
                </a:moveTo>
                <a:lnTo>
                  <a:pt x="4783666" y="2573866"/>
                </a:lnTo>
                <a:lnTo>
                  <a:pt x="7340600" y="6874933"/>
                </a:lnTo>
                <a:lnTo>
                  <a:pt x="0" y="6883400"/>
                </a:lnTo>
                <a:lnTo>
                  <a:pt x="8466" y="0"/>
                </a:lnTo>
                <a:lnTo>
                  <a:pt x="5427133" y="8466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F45EC4-A1A2-C890-8A65-0596F7155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634067"/>
            <a:ext cx="4080932" cy="33104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5400">
                <a:solidFill>
                  <a:schemeClr val="bg1"/>
                </a:solidFill>
              </a:rPr>
              <a:t>Emphasis Program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763F840-D9FC-4A00-AD5E-A92B1469D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64100" y="-4763"/>
            <a:ext cx="5014912" cy="6862763"/>
            <a:chOff x="2928938" y="-4763"/>
            <a:chExt cx="5014912" cy="6862763"/>
          </a:xfrm>
        </p:grpSpPr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8D38D45D-EF27-4B10-ACF6-5709ECC2B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7E738667-74E2-4FA0-9B05-260D9F3D75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A5044C01-88A9-414D-ACC3-1A13B71FC0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5883D39A-EF33-4BD1-AA7F-AD7CC905D4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7C98FB2E-0AE9-4B67-BBA2-65D60B7603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id="{B5ECBF49-84ED-4A43-BDB5-7B89B3E77D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</p:spTree>
    <p:extLst>
      <p:ext uri="{BB962C8B-B14F-4D97-AF65-F5344CB8AC3E}">
        <p14:creationId xmlns:p14="http://schemas.microsoft.com/office/powerpoint/2010/main" val="4088550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E394F7BC-8F83-4AD8-97A7-2D5458C0AB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E91E46E-74FE-4C7E-88B2-B3C5C1E2CB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C299FCBD-7B21-4260-8E33-F04F4FDE84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5E767DA7-E99B-4918-936A-8847AFB681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47DC01D9-AD2C-465C-893F-3E0934012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5BF8548F-D405-437B-AB90-518A2A07D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B5E0AE4A-62E2-4CA1-8F00-F1F28E506A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5B2F4B0B-6CDE-4467-A567-7930C6692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4FBD904E-E2AA-40C0-9B75-6705C2936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2B077CF4-90F3-435E-AD37-B2E48C2D1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9575"/>
            <a:ext cx="3732998" cy="51054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Common Hazards</a:t>
            </a:r>
            <a:br>
              <a:rPr lang="en-US" sz="3200" dirty="0">
                <a:solidFill>
                  <a:srgbClr val="FFFFFF"/>
                </a:solidFill>
              </a:rPr>
            </a:br>
            <a:r>
              <a:rPr lang="en-US" sz="3200" dirty="0">
                <a:solidFill>
                  <a:srgbClr val="FFFFFF"/>
                </a:solidFill>
              </a:rPr>
              <a:t>NAICS 2389</a:t>
            </a:r>
            <a:br>
              <a:rPr lang="en-US" sz="3200" dirty="0">
                <a:solidFill>
                  <a:srgbClr val="FFFFFF"/>
                </a:solidFill>
              </a:rPr>
            </a:br>
            <a:br>
              <a:rPr lang="en-US" sz="3200" dirty="0">
                <a:solidFill>
                  <a:srgbClr val="FFFFFF"/>
                </a:solidFill>
              </a:rPr>
            </a:br>
            <a:r>
              <a:rPr lang="en-US" sz="3200" dirty="0">
                <a:solidFill>
                  <a:srgbClr val="FFFFFF"/>
                </a:solidFill>
              </a:rPr>
              <a:t>$2,320,717 Penalties</a:t>
            </a:r>
            <a:br>
              <a:rPr lang="en-US" sz="3200" dirty="0">
                <a:solidFill>
                  <a:srgbClr val="FFFFFF"/>
                </a:solidFill>
              </a:rPr>
            </a:br>
            <a:r>
              <a:rPr lang="en-US" sz="3200" dirty="0">
                <a:solidFill>
                  <a:srgbClr val="FFFFFF"/>
                </a:solidFill>
              </a:rPr>
              <a:t>Oct ‘22 – Sep ‘23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2CA0337-9B09-4746-93D0-7E92F422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9400DCF3-F870-42BD-9169-1B4BD854DE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BC4C6F6B-30DD-4B7F-8169-7A575C25C8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66C1E1CC-3625-43BC-98A8-A1C67FADC3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37C6358A-C557-444E-A1F5-149AD3B6C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6" name="Freeform 10">
              <a:extLst>
                <a:ext uri="{FF2B5EF4-FFF2-40B4-BE49-F238E27FC236}">
                  <a16:creationId xmlns:a16="http://schemas.microsoft.com/office/drawing/2014/main" id="{E1981B58-ABB6-4FEB-BE0A-17F8AD1B4D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7" name="Freeform 11">
              <a:extLst>
                <a:ext uri="{FF2B5EF4-FFF2-40B4-BE49-F238E27FC236}">
                  <a16:creationId xmlns:a16="http://schemas.microsoft.com/office/drawing/2014/main" id="{828B56B0-6617-4529-B84C-73B093A8F2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graphicFrame>
        <p:nvGraphicFramePr>
          <p:cNvPr id="15" name="Content Placeholder 12">
            <a:extLst>
              <a:ext uri="{FF2B5EF4-FFF2-40B4-BE49-F238E27FC236}">
                <a16:creationId xmlns:a16="http://schemas.microsoft.com/office/drawing/2014/main" id="{E9E2FF0D-6793-4CF0-E301-B4401AF731D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15338336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D191475C-A666-D57A-E286-5EEEF81B0F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962" y="5369827"/>
            <a:ext cx="1335431" cy="125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390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08A33-651C-42E3-A5A9-E0E2934CE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7480" y="88641"/>
            <a:ext cx="10018713" cy="1752599"/>
          </a:xfrm>
        </p:spPr>
        <p:txBody>
          <a:bodyPr/>
          <a:lstStyle/>
          <a:p>
            <a:r>
              <a:rPr lang="en-US" dirty="0"/>
              <a:t>Consultations Provided At No Cost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FF03F-125A-4650-9720-62178C6BB6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84311" y="2071396"/>
            <a:ext cx="4895056" cy="3719803"/>
          </a:xfrm>
        </p:spPr>
        <p:txBody>
          <a:bodyPr>
            <a:normAutofit/>
          </a:bodyPr>
          <a:lstStyle/>
          <a:p>
            <a:r>
              <a:rPr lang="en-US" sz="2800" dirty="0"/>
              <a:t>Review mandatory programs</a:t>
            </a:r>
          </a:p>
          <a:p>
            <a:r>
              <a:rPr lang="en-US" sz="2800" dirty="0"/>
              <a:t>Review training programs </a:t>
            </a:r>
          </a:p>
          <a:p>
            <a:r>
              <a:rPr lang="en-US" sz="2800" dirty="0"/>
              <a:t>Conduct safety and health surveys</a:t>
            </a:r>
          </a:p>
          <a:p>
            <a:endParaRPr lang="en-US" sz="28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2A76EE-A4DB-4AD6-96EA-F1A2EA98ED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93666" y="2071397"/>
            <a:ext cx="5162527" cy="3156542"/>
          </a:xfrm>
        </p:spPr>
        <p:txBody>
          <a:bodyPr>
            <a:normAutofit/>
          </a:bodyPr>
          <a:lstStyle/>
          <a:p>
            <a:r>
              <a:rPr lang="en-US" sz="2800" dirty="0"/>
              <a:t>Review Illness and Injury Logs</a:t>
            </a:r>
          </a:p>
          <a:p>
            <a:r>
              <a:rPr lang="en-US" sz="2800" dirty="0"/>
              <a:t>Air Sampling</a:t>
            </a:r>
          </a:p>
          <a:p>
            <a:r>
              <a:rPr lang="en-US" sz="2800" dirty="0"/>
              <a:t>Noise Sampling</a:t>
            </a:r>
          </a:p>
          <a:p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FA4285-FC0F-44A9-A230-D8D05A75386D}"/>
              </a:ext>
            </a:extLst>
          </p:cNvPr>
          <p:cNvSpPr txBox="1"/>
          <p:nvPr/>
        </p:nvSpPr>
        <p:spPr>
          <a:xfrm>
            <a:off x="838631" y="4965023"/>
            <a:ext cx="9607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Employer is obligated to correct any hazards found by the mutually agreed upon correction date.</a:t>
            </a:r>
          </a:p>
        </p:txBody>
      </p: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C1A94564-70FF-0574-2953-7356CB41C3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962" y="5369827"/>
            <a:ext cx="1335431" cy="125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445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28800" y="315636"/>
            <a:ext cx="6572250" cy="1060450"/>
          </a:xfrm>
          <a:noFill/>
        </p:spPr>
        <p:txBody>
          <a:bodyPr/>
          <a:lstStyle/>
          <a:p>
            <a:pPr marL="54864">
              <a:defRPr/>
            </a:pPr>
            <a:r>
              <a:rPr lang="en-US" dirty="0">
                <a:solidFill>
                  <a:schemeClr val="tx2"/>
                </a:solidFill>
              </a:rPr>
              <a:t>Required S &amp; H Programs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1945483" y="2160151"/>
            <a:ext cx="3733864" cy="3436937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sz="2000" dirty="0"/>
              <a:t>Hazard Communications</a:t>
            </a:r>
          </a:p>
          <a:p>
            <a:pPr>
              <a:lnSpc>
                <a:spcPct val="90000"/>
              </a:lnSpc>
            </a:pPr>
            <a:r>
              <a:rPr lang="en-US" altLang="en-US" sz="2000" dirty="0"/>
              <a:t>Lockout / Tagout (LO/TO)</a:t>
            </a:r>
          </a:p>
          <a:p>
            <a:pPr>
              <a:lnSpc>
                <a:spcPct val="90000"/>
              </a:lnSpc>
            </a:pPr>
            <a:r>
              <a:rPr lang="en-US" altLang="en-US" sz="2000" dirty="0"/>
              <a:t>Bloodborne Pathogens (BBP)</a:t>
            </a:r>
          </a:p>
          <a:p>
            <a:pPr>
              <a:lnSpc>
                <a:spcPct val="90000"/>
              </a:lnSpc>
            </a:pPr>
            <a:r>
              <a:rPr lang="en-US" altLang="en-US" sz="2000" dirty="0"/>
              <a:t>Confined Spaces</a:t>
            </a:r>
          </a:p>
          <a:p>
            <a:pPr>
              <a:lnSpc>
                <a:spcPct val="90000"/>
              </a:lnSpc>
            </a:pPr>
            <a:r>
              <a:rPr lang="en-US" altLang="en-US" sz="2000" dirty="0"/>
              <a:t>Hearing Conservation</a:t>
            </a:r>
          </a:p>
          <a:p>
            <a:pPr>
              <a:lnSpc>
                <a:spcPct val="90000"/>
              </a:lnSpc>
            </a:pPr>
            <a:r>
              <a:rPr lang="en-US" altLang="en-US" sz="2000" dirty="0"/>
              <a:t>Emergency Action Plan* (EAP)</a:t>
            </a:r>
          </a:p>
          <a:p>
            <a:pPr>
              <a:lnSpc>
                <a:spcPct val="90000"/>
              </a:lnSpc>
            </a:pPr>
            <a:r>
              <a:rPr lang="en-US" altLang="en-US" sz="2000" dirty="0"/>
              <a:t>Fall Protection</a:t>
            </a:r>
          </a:p>
          <a:p>
            <a:pPr>
              <a:lnSpc>
                <a:spcPct val="90000"/>
              </a:lnSpc>
            </a:pPr>
            <a:endParaRPr lang="en-US" altLang="en-US" sz="2000" dirty="0"/>
          </a:p>
          <a:p>
            <a:pPr>
              <a:lnSpc>
                <a:spcPct val="90000"/>
              </a:lnSpc>
            </a:pPr>
            <a:endParaRPr lang="en-US" alt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7120730" y="2160151"/>
            <a:ext cx="3977905" cy="34385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sz="2000" dirty="0"/>
              <a:t>Personal Protective Equipment Assessment (PPE)</a:t>
            </a:r>
          </a:p>
          <a:p>
            <a:pPr>
              <a:lnSpc>
                <a:spcPct val="90000"/>
              </a:lnSpc>
            </a:pPr>
            <a:r>
              <a:rPr lang="en-US" altLang="en-US" sz="2000" dirty="0"/>
              <a:t>Respiratory Protection</a:t>
            </a:r>
          </a:p>
          <a:p>
            <a:pPr>
              <a:lnSpc>
                <a:spcPct val="90000"/>
              </a:lnSpc>
            </a:pPr>
            <a:r>
              <a:rPr lang="en-US" altLang="en-US" sz="2000" dirty="0"/>
              <a:t>Process Safety Management</a:t>
            </a:r>
          </a:p>
          <a:p>
            <a:pPr>
              <a:lnSpc>
                <a:spcPct val="90000"/>
              </a:lnSpc>
            </a:pPr>
            <a:r>
              <a:rPr lang="en-US" altLang="en-US" sz="2000" dirty="0"/>
              <a:t>Fire Prevention Plans*</a:t>
            </a:r>
          </a:p>
          <a:p>
            <a:pPr>
              <a:lnSpc>
                <a:spcPct val="90000"/>
              </a:lnSpc>
            </a:pPr>
            <a:r>
              <a:rPr lang="en-US" altLang="en-US" sz="2000" dirty="0"/>
              <a:t>Hazardous Materials</a:t>
            </a:r>
          </a:p>
          <a:p>
            <a:pPr>
              <a:lnSpc>
                <a:spcPct val="90000"/>
              </a:lnSpc>
            </a:pPr>
            <a:r>
              <a:rPr lang="en-US" altLang="en-US" sz="2000" dirty="0"/>
              <a:t>Commercial Dive Teams</a:t>
            </a:r>
          </a:p>
          <a:p>
            <a:pPr>
              <a:lnSpc>
                <a:spcPct val="90000"/>
              </a:lnSpc>
            </a:pPr>
            <a:endParaRPr lang="en-US" altLang="en-US" sz="2000" dirty="0"/>
          </a:p>
          <a:p>
            <a:endParaRPr lang="en-US" sz="2000" dirty="0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C991E846-BDDF-DAA3-A3FB-0ECDA36700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962" y="5369827"/>
            <a:ext cx="1335431" cy="125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722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193" name="Rectangle 49192">
            <a:extLst>
              <a:ext uri="{FF2B5EF4-FFF2-40B4-BE49-F238E27FC236}">
                <a16:creationId xmlns:a16="http://schemas.microsoft.com/office/drawing/2014/main" id="{68375697-2869-412A-AEB4-B32967993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Back of people's heads and raised hands at corporate presentation with speaker and whiteboard out of focus in background">
            <a:extLst>
              <a:ext uri="{FF2B5EF4-FFF2-40B4-BE49-F238E27FC236}">
                <a16:creationId xmlns:a16="http://schemas.microsoft.com/office/drawing/2014/main" id="{CB8F9C0F-7964-4612-9426-B8EDF5651501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04" t="9091" r="21331"/>
          <a:stretch/>
        </p:blipFill>
        <p:spPr>
          <a:xfrm>
            <a:off x="20" y="10"/>
            <a:ext cx="4726526" cy="6857990"/>
          </a:xfrm>
          <a:prstGeom prst="rect">
            <a:avLst/>
          </a:prstGeom>
        </p:spPr>
      </p:pic>
      <p:grpSp>
        <p:nvGrpSpPr>
          <p:cNvPr id="49195" name="Group 49194">
            <a:extLst>
              <a:ext uri="{FF2B5EF4-FFF2-40B4-BE49-F238E27FC236}">
                <a16:creationId xmlns:a16="http://schemas.microsoft.com/office/drawing/2014/main" id="{2DE9E2D4-C94D-4382-BD75-9A451C3DC7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90265" y="-12875"/>
            <a:ext cx="2604396" cy="6890194"/>
            <a:chOff x="2199787" y="-12875"/>
            <a:chExt cx="2679011" cy="6890194"/>
          </a:xfrm>
        </p:grpSpPr>
        <p:sp useBgFill="1">
          <p:nvSpPr>
            <p:cNvPr id="49196" name="Rectangle 19">
              <a:extLst>
                <a:ext uri="{FF2B5EF4-FFF2-40B4-BE49-F238E27FC236}">
                  <a16:creationId xmlns:a16="http://schemas.microsoft.com/office/drawing/2014/main" id="{8348A120-519A-4F2A-BE9F-C1CC48B109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199787" y="-12875"/>
              <a:ext cx="2679011" cy="5301468"/>
            </a:xfrm>
            <a:custGeom>
              <a:avLst/>
              <a:gdLst>
                <a:gd name="connsiteX0" fmla="*/ 0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0 w 2570017"/>
                <a:gd name="connsiteY4" fmla="*/ 0 h 2554287"/>
                <a:gd name="connsiteX0" fmla="*/ 904009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904009 w 2570017"/>
                <a:gd name="connsiteY4" fmla="*/ 0 h 2554287"/>
                <a:gd name="connsiteX0" fmla="*/ 644236 w 2570017"/>
                <a:gd name="connsiteY0" fmla="*/ 10391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44236 w 2570017"/>
                <a:gd name="connsiteY4" fmla="*/ 10391 h 2554287"/>
                <a:gd name="connsiteX0" fmla="*/ 633845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33845 w 2570017"/>
                <a:gd name="connsiteY4" fmla="*/ 0 h 2554287"/>
                <a:gd name="connsiteX0" fmla="*/ 675409 w 2611581"/>
                <a:gd name="connsiteY0" fmla="*/ 0 h 2554287"/>
                <a:gd name="connsiteX1" fmla="*/ 2611581 w 2611581"/>
                <a:gd name="connsiteY1" fmla="*/ 0 h 2554287"/>
                <a:gd name="connsiteX2" fmla="*/ 2611581 w 2611581"/>
                <a:gd name="connsiteY2" fmla="*/ 2554287 h 2554287"/>
                <a:gd name="connsiteX3" fmla="*/ 0 w 2611581"/>
                <a:gd name="connsiteY3" fmla="*/ 2554287 h 2554287"/>
                <a:gd name="connsiteX4" fmla="*/ 675409 w 2611581"/>
                <a:gd name="connsiteY4" fmla="*/ 0 h 2554287"/>
                <a:gd name="connsiteX0" fmla="*/ 650979 w 2587151"/>
                <a:gd name="connsiteY0" fmla="*/ 0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650979 w 2587151"/>
                <a:gd name="connsiteY4" fmla="*/ 0 h 2554287"/>
                <a:gd name="connsiteX0" fmla="*/ 730379 w 2587151"/>
                <a:gd name="connsiteY0" fmla="*/ 5692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730379 w 2587151"/>
                <a:gd name="connsiteY4" fmla="*/ 5692 h 2554287"/>
                <a:gd name="connsiteX0" fmla="*/ 864750 w 2587151"/>
                <a:gd name="connsiteY0" fmla="*/ 2847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64750 w 2587151"/>
                <a:gd name="connsiteY4" fmla="*/ 2847 h 2554287"/>
                <a:gd name="connsiteX0" fmla="*/ 883073 w 2587151"/>
                <a:gd name="connsiteY0" fmla="*/ 1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83073 w 2587151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5750 h 2565670"/>
                <a:gd name="connsiteX4" fmla="*/ 895288 w 2611581"/>
                <a:gd name="connsiteY4" fmla="*/ 1 h 2565670"/>
                <a:gd name="connsiteX0" fmla="*/ 1544433 w 3260726"/>
                <a:gd name="connsiteY0" fmla="*/ 1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1544433 w 3260726"/>
                <a:gd name="connsiteY4" fmla="*/ 1 h 2565670"/>
                <a:gd name="connsiteX0" fmla="*/ 921784 w 3260726"/>
                <a:gd name="connsiteY0" fmla="*/ 12347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3260726"/>
                <a:gd name="connsiteY0" fmla="*/ 12347 h 2565670"/>
                <a:gd name="connsiteX1" fmla="*/ 2321160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2322228"/>
                <a:gd name="connsiteY0" fmla="*/ 12347 h 2565670"/>
                <a:gd name="connsiteX1" fmla="*/ 2321160 w 2322228"/>
                <a:gd name="connsiteY1" fmla="*/ 0 h 2565670"/>
                <a:gd name="connsiteX2" fmla="*/ 2320129 w 2322228"/>
                <a:gd name="connsiteY2" fmla="*/ 2565670 h 2565670"/>
                <a:gd name="connsiteX3" fmla="*/ 0 w 2322228"/>
                <a:gd name="connsiteY3" fmla="*/ 2521058 h 2565670"/>
                <a:gd name="connsiteX4" fmla="*/ 921784 w 2322228"/>
                <a:gd name="connsiteY4" fmla="*/ 12347 h 2565670"/>
                <a:gd name="connsiteX0" fmla="*/ 921784 w 2322228"/>
                <a:gd name="connsiteY0" fmla="*/ 0 h 2571841"/>
                <a:gd name="connsiteX1" fmla="*/ 2321160 w 2322228"/>
                <a:gd name="connsiteY1" fmla="*/ 6171 h 2571841"/>
                <a:gd name="connsiteX2" fmla="*/ 2320129 w 2322228"/>
                <a:gd name="connsiteY2" fmla="*/ 2571841 h 2571841"/>
                <a:gd name="connsiteX3" fmla="*/ 0 w 2322228"/>
                <a:gd name="connsiteY3" fmla="*/ 2527229 h 2571841"/>
                <a:gd name="connsiteX4" fmla="*/ 921784 w 2322228"/>
                <a:gd name="connsiteY4" fmla="*/ 0 h 2571841"/>
                <a:gd name="connsiteX0" fmla="*/ 921784 w 2611583"/>
                <a:gd name="connsiteY0" fmla="*/ 0 h 2540977"/>
                <a:gd name="connsiteX1" fmla="*/ 2321160 w 2611583"/>
                <a:gd name="connsiteY1" fmla="*/ 6171 h 2540977"/>
                <a:gd name="connsiteX2" fmla="*/ 2611583 w 2611583"/>
                <a:gd name="connsiteY2" fmla="*/ 2540977 h 2540977"/>
                <a:gd name="connsiteX3" fmla="*/ 0 w 2611583"/>
                <a:gd name="connsiteY3" fmla="*/ 2527229 h 2540977"/>
                <a:gd name="connsiteX4" fmla="*/ 921784 w 2611583"/>
                <a:gd name="connsiteY4" fmla="*/ 0 h 2540977"/>
                <a:gd name="connsiteX0" fmla="*/ 921784 w 2611583"/>
                <a:gd name="connsiteY0" fmla="*/ 2 h 2540979"/>
                <a:gd name="connsiteX1" fmla="*/ 2572870 w 2611583"/>
                <a:gd name="connsiteY1" fmla="*/ 0 h 2540979"/>
                <a:gd name="connsiteX2" fmla="*/ 2611583 w 2611583"/>
                <a:gd name="connsiteY2" fmla="*/ 2540979 h 2540979"/>
                <a:gd name="connsiteX3" fmla="*/ 0 w 2611583"/>
                <a:gd name="connsiteY3" fmla="*/ 2527231 h 2540979"/>
                <a:gd name="connsiteX4" fmla="*/ 921784 w 2611583"/>
                <a:gd name="connsiteY4" fmla="*/ 2 h 2540979"/>
                <a:gd name="connsiteX0" fmla="*/ 921784 w 2705467"/>
                <a:gd name="connsiteY0" fmla="*/ 0 h 2540977"/>
                <a:gd name="connsiteX1" fmla="*/ 2705349 w 2705467"/>
                <a:gd name="connsiteY1" fmla="*/ 6171 h 2540977"/>
                <a:gd name="connsiteX2" fmla="*/ 2611583 w 2705467"/>
                <a:gd name="connsiteY2" fmla="*/ 2540977 h 2540977"/>
                <a:gd name="connsiteX3" fmla="*/ 0 w 2705467"/>
                <a:gd name="connsiteY3" fmla="*/ 2527229 h 2540977"/>
                <a:gd name="connsiteX4" fmla="*/ 921784 w 2705467"/>
                <a:gd name="connsiteY4" fmla="*/ 0 h 2540977"/>
                <a:gd name="connsiteX0" fmla="*/ 921784 w 2718702"/>
                <a:gd name="connsiteY0" fmla="*/ 2 h 2540979"/>
                <a:gd name="connsiteX1" fmla="*/ 2718597 w 2718702"/>
                <a:gd name="connsiteY1" fmla="*/ 0 h 2540979"/>
                <a:gd name="connsiteX2" fmla="*/ 2611583 w 2718702"/>
                <a:gd name="connsiteY2" fmla="*/ 2540979 h 2540979"/>
                <a:gd name="connsiteX3" fmla="*/ 0 w 2718702"/>
                <a:gd name="connsiteY3" fmla="*/ 2527231 h 2540979"/>
                <a:gd name="connsiteX4" fmla="*/ 921784 w 2718702"/>
                <a:gd name="connsiteY4" fmla="*/ 2 h 2540979"/>
                <a:gd name="connsiteX0" fmla="*/ 921784 w 2679012"/>
                <a:gd name="connsiteY0" fmla="*/ 0 h 2540977"/>
                <a:gd name="connsiteX1" fmla="*/ 2678853 w 2679012"/>
                <a:gd name="connsiteY1" fmla="*/ 6171 h 2540977"/>
                <a:gd name="connsiteX2" fmla="*/ 2611583 w 2679012"/>
                <a:gd name="connsiteY2" fmla="*/ 2540977 h 2540977"/>
                <a:gd name="connsiteX3" fmla="*/ 0 w 2679012"/>
                <a:gd name="connsiteY3" fmla="*/ 2527229 h 2540977"/>
                <a:gd name="connsiteX4" fmla="*/ 921784 w 2679012"/>
                <a:gd name="connsiteY4" fmla="*/ 0 h 2540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9012" h="2540977">
                  <a:moveTo>
                    <a:pt x="921784" y="0"/>
                  </a:moveTo>
                  <a:lnTo>
                    <a:pt x="2678853" y="6171"/>
                  </a:lnTo>
                  <a:cubicBezTo>
                    <a:pt x="2682925" y="861394"/>
                    <a:pt x="2607511" y="1685754"/>
                    <a:pt x="2611583" y="2540977"/>
                  </a:cubicBezTo>
                  <a:lnTo>
                    <a:pt x="0" y="2527229"/>
                  </a:lnTo>
                  <a:lnTo>
                    <a:pt x="921784" y="0"/>
                  </a:lnTo>
                  <a:close/>
                </a:path>
              </a:pathLst>
            </a:custGeom>
            <a:blipFill rotWithShape="0">
              <a:blip r:embed="rId3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14598" r="-265621" b="-2868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49197" name="Rectangle 20">
              <a:extLst>
                <a:ext uri="{FF2B5EF4-FFF2-40B4-BE49-F238E27FC236}">
                  <a16:creationId xmlns:a16="http://schemas.microsoft.com/office/drawing/2014/main" id="{8AE68E3F-5084-4FF1-9164-9A44B19D39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211875" y="5257482"/>
              <a:ext cx="2586931" cy="1619837"/>
            </a:xfrm>
            <a:custGeom>
              <a:avLst/>
              <a:gdLst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0 w 2611581"/>
                <a:gd name="connsiteY3" fmla="*/ 4303713 h 4303713"/>
                <a:gd name="connsiteX4" fmla="*/ 0 w 2611581"/>
                <a:gd name="connsiteY4" fmla="*/ 0 h 4303713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693718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963882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213264 w 2611581"/>
                <a:gd name="connsiteY3" fmla="*/ 4293322 h 4303713"/>
                <a:gd name="connsiteX4" fmla="*/ 0 w 2611581"/>
                <a:gd name="connsiteY4" fmla="*/ 0 h 4303713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171701 w 2611581"/>
                <a:gd name="connsiteY3" fmla="*/ 3638695 h 4303713"/>
                <a:gd name="connsiteX4" fmla="*/ 0 w 2611581"/>
                <a:gd name="connsiteY4" fmla="*/ 0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81054 w 2720934"/>
                <a:gd name="connsiteY3" fmla="*/ 3638695 h 4303713"/>
                <a:gd name="connsiteX4" fmla="*/ 0 w 2720934"/>
                <a:gd name="connsiteY4" fmla="*/ 268283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64231 w 2720934"/>
                <a:gd name="connsiteY3" fmla="*/ 3717600 h 4303713"/>
                <a:gd name="connsiteX4" fmla="*/ 0 w 2720934"/>
                <a:gd name="connsiteY4" fmla="*/ 268283 h 4303713"/>
                <a:gd name="connsiteX0" fmla="*/ 0 w 2720934"/>
                <a:gd name="connsiteY0" fmla="*/ 268283 h 4335275"/>
                <a:gd name="connsiteX1" fmla="*/ 2720934 w 2720934"/>
                <a:gd name="connsiteY1" fmla="*/ 0 h 4335275"/>
                <a:gd name="connsiteX2" fmla="*/ 2653639 w 2720934"/>
                <a:gd name="connsiteY2" fmla="*/ 4335275 h 4335275"/>
                <a:gd name="connsiteX3" fmla="*/ 2264231 w 2720934"/>
                <a:gd name="connsiteY3" fmla="*/ 3717600 h 4335275"/>
                <a:gd name="connsiteX4" fmla="*/ 0 w 2720934"/>
                <a:gd name="connsiteY4" fmla="*/ 268283 h 4335275"/>
                <a:gd name="connsiteX0" fmla="*/ 0 w 2737757"/>
                <a:gd name="connsiteY0" fmla="*/ 236721 h 4335275"/>
                <a:gd name="connsiteX1" fmla="*/ 2737757 w 2737757"/>
                <a:gd name="connsiteY1" fmla="*/ 0 h 4335275"/>
                <a:gd name="connsiteX2" fmla="*/ 2670462 w 2737757"/>
                <a:gd name="connsiteY2" fmla="*/ 4335275 h 4335275"/>
                <a:gd name="connsiteX3" fmla="*/ 2281054 w 2737757"/>
                <a:gd name="connsiteY3" fmla="*/ 3717600 h 4335275"/>
                <a:gd name="connsiteX4" fmla="*/ 0 w 2737757"/>
                <a:gd name="connsiteY4" fmla="*/ 236721 h 4335275"/>
                <a:gd name="connsiteX0" fmla="*/ 0 w 2729346"/>
                <a:gd name="connsiteY0" fmla="*/ 0 h 4098554"/>
                <a:gd name="connsiteX1" fmla="*/ 2729346 w 2729346"/>
                <a:gd name="connsiteY1" fmla="*/ 126250 h 4098554"/>
                <a:gd name="connsiteX2" fmla="*/ 2670462 w 2729346"/>
                <a:gd name="connsiteY2" fmla="*/ 4098554 h 4098554"/>
                <a:gd name="connsiteX3" fmla="*/ 2281054 w 2729346"/>
                <a:gd name="connsiteY3" fmla="*/ 3480879 h 4098554"/>
                <a:gd name="connsiteX4" fmla="*/ 0 w 2729346"/>
                <a:gd name="connsiteY4" fmla="*/ 0 h 4098554"/>
                <a:gd name="connsiteX0" fmla="*/ 0 w 2720934"/>
                <a:gd name="connsiteY0" fmla="*/ 0 h 4098554"/>
                <a:gd name="connsiteX1" fmla="*/ 2720934 w 2720934"/>
                <a:gd name="connsiteY1" fmla="*/ 31562 h 4098554"/>
                <a:gd name="connsiteX2" fmla="*/ 2670462 w 2720934"/>
                <a:gd name="connsiteY2" fmla="*/ 4098554 h 4098554"/>
                <a:gd name="connsiteX3" fmla="*/ 2281054 w 2720934"/>
                <a:gd name="connsiteY3" fmla="*/ 3480879 h 4098554"/>
                <a:gd name="connsiteX4" fmla="*/ 0 w 2720934"/>
                <a:gd name="connsiteY4" fmla="*/ 0 h 4098554"/>
                <a:gd name="connsiteX0" fmla="*/ 0 w 2720934"/>
                <a:gd name="connsiteY0" fmla="*/ 15782 h 4114336"/>
                <a:gd name="connsiteX1" fmla="*/ 2720934 w 2720934"/>
                <a:gd name="connsiteY1" fmla="*/ 0 h 4114336"/>
                <a:gd name="connsiteX2" fmla="*/ 2670462 w 2720934"/>
                <a:gd name="connsiteY2" fmla="*/ 4114336 h 4114336"/>
                <a:gd name="connsiteX3" fmla="*/ 2281054 w 2720934"/>
                <a:gd name="connsiteY3" fmla="*/ 3496661 h 4114336"/>
                <a:gd name="connsiteX4" fmla="*/ 0 w 2720934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80409 w 2820289"/>
                <a:gd name="connsiteY3" fmla="*/ 3496661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3972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3721149"/>
                <a:gd name="connsiteY0" fmla="*/ 0 h 4269703"/>
                <a:gd name="connsiteX1" fmla="*/ 3721149 w 3721149"/>
                <a:gd name="connsiteY1" fmla="*/ 155367 h 4269703"/>
                <a:gd name="connsiteX2" fmla="*/ 3664832 w 3721149"/>
                <a:gd name="connsiteY2" fmla="*/ 4269703 h 4269703"/>
                <a:gd name="connsiteX3" fmla="*/ 3263736 w 3721149"/>
                <a:gd name="connsiteY3" fmla="*/ 3673347 h 4269703"/>
                <a:gd name="connsiteX4" fmla="*/ 0 w 3721149"/>
                <a:gd name="connsiteY4" fmla="*/ 0 h 4269703"/>
                <a:gd name="connsiteX0" fmla="*/ 0 w 3721149"/>
                <a:gd name="connsiteY0" fmla="*/ 0 h 4289488"/>
                <a:gd name="connsiteX1" fmla="*/ 3721149 w 3721149"/>
                <a:gd name="connsiteY1" fmla="*/ 155367 h 4289488"/>
                <a:gd name="connsiteX2" fmla="*/ 3664832 w 3721149"/>
                <a:gd name="connsiteY2" fmla="*/ 4269703 h 4289488"/>
                <a:gd name="connsiteX3" fmla="*/ 1705997 w 3721149"/>
                <a:gd name="connsiteY3" fmla="*/ 4289488 h 4289488"/>
                <a:gd name="connsiteX4" fmla="*/ 0 w 3721149"/>
                <a:gd name="connsiteY4" fmla="*/ 0 h 4289488"/>
                <a:gd name="connsiteX0" fmla="*/ 0 w 3664846"/>
                <a:gd name="connsiteY0" fmla="*/ 15785 h 4305273"/>
                <a:gd name="connsiteX1" fmla="*/ 3664846 w 3664846"/>
                <a:gd name="connsiteY1" fmla="*/ 0 h 4305273"/>
                <a:gd name="connsiteX2" fmla="*/ 3664832 w 3664846"/>
                <a:gd name="connsiteY2" fmla="*/ 4285488 h 4305273"/>
                <a:gd name="connsiteX3" fmla="*/ 1705997 w 3664846"/>
                <a:gd name="connsiteY3" fmla="*/ 4305273 h 4305273"/>
                <a:gd name="connsiteX4" fmla="*/ 0 w 3664846"/>
                <a:gd name="connsiteY4" fmla="*/ 15785 h 4305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4846" h="4305273">
                  <a:moveTo>
                    <a:pt x="0" y="15785"/>
                  </a:moveTo>
                  <a:lnTo>
                    <a:pt x="3664846" y="0"/>
                  </a:lnTo>
                  <a:cubicBezTo>
                    <a:pt x="3664841" y="1428496"/>
                    <a:pt x="3664837" y="2856992"/>
                    <a:pt x="3664832" y="4285488"/>
                  </a:cubicBezTo>
                  <a:lnTo>
                    <a:pt x="1705997" y="4305273"/>
                  </a:lnTo>
                  <a:lnTo>
                    <a:pt x="0" y="15785"/>
                  </a:lnTo>
                  <a:close/>
                </a:path>
              </a:pathLst>
            </a:custGeom>
            <a:blipFill rotWithShape="0">
              <a:blip r:embed="rId3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63116" t="-323529" r="-39825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199" name="Group 49198">
            <a:extLst>
              <a:ext uri="{FF2B5EF4-FFF2-40B4-BE49-F238E27FC236}">
                <a16:creationId xmlns:a16="http://schemas.microsoft.com/office/drawing/2014/main" id="{7884AB1D-699B-435C-BC0A-D649097B9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360612" y="0"/>
            <a:ext cx="2436813" cy="6858001"/>
            <a:chOff x="1320800" y="0"/>
            <a:chExt cx="2436813" cy="6858001"/>
          </a:xfrm>
        </p:grpSpPr>
        <p:sp>
          <p:nvSpPr>
            <p:cNvPr id="49200" name="Freeform 6">
              <a:extLst>
                <a:ext uri="{FF2B5EF4-FFF2-40B4-BE49-F238E27FC236}">
                  <a16:creationId xmlns:a16="http://schemas.microsoft.com/office/drawing/2014/main" id="{E081C1DB-D6A0-4ED6-A4FC-16466E903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49201" name="Freeform 7">
              <a:extLst>
                <a:ext uri="{FF2B5EF4-FFF2-40B4-BE49-F238E27FC236}">
                  <a16:creationId xmlns:a16="http://schemas.microsoft.com/office/drawing/2014/main" id="{0BE09B71-5BD8-4B95-8DE8-A10B0657D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49202" name="Freeform 8">
              <a:extLst>
                <a:ext uri="{FF2B5EF4-FFF2-40B4-BE49-F238E27FC236}">
                  <a16:creationId xmlns:a16="http://schemas.microsoft.com/office/drawing/2014/main" id="{F5AAF0BD-4755-42CE-B339-2C2746BB7F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49203" name="Freeform 9">
              <a:extLst>
                <a:ext uri="{FF2B5EF4-FFF2-40B4-BE49-F238E27FC236}">
                  <a16:creationId xmlns:a16="http://schemas.microsoft.com/office/drawing/2014/main" id="{3824AAED-F160-40F4-8FBB-F674A4ECF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49204" name="Freeform 10">
              <a:extLst>
                <a:ext uri="{FF2B5EF4-FFF2-40B4-BE49-F238E27FC236}">
                  <a16:creationId xmlns:a16="http://schemas.microsoft.com/office/drawing/2014/main" id="{2D4B81E4-BEC2-45B9-8242-EB39601830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49205" name="Freeform 11">
              <a:extLst>
                <a:ext uri="{FF2B5EF4-FFF2-40B4-BE49-F238E27FC236}">
                  <a16:creationId xmlns:a16="http://schemas.microsoft.com/office/drawing/2014/main" id="{3CF69791-86E8-4D88-B224-E0D2775DC0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10BC492D-6F48-48E3-858A-739FE0A6C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399" y="685800"/>
            <a:ext cx="7345891" cy="1413933"/>
          </a:xfrm>
        </p:spPr>
        <p:txBody>
          <a:bodyPr>
            <a:normAutofit/>
          </a:bodyPr>
          <a:lstStyle/>
          <a:p>
            <a:r>
              <a:rPr lang="en-US" dirty="0"/>
              <a:t>Training</a:t>
            </a:r>
            <a:endParaRPr lang="en-US"/>
          </a:p>
        </p:txBody>
      </p:sp>
      <p:sp>
        <p:nvSpPr>
          <p:cNvPr id="49155" name="Content Placeholder 1"/>
          <p:cNvSpPr>
            <a:spLocks noGrp="1"/>
          </p:cNvSpPr>
          <p:nvPr>
            <p:ph idx="1"/>
          </p:nvPr>
        </p:nvSpPr>
        <p:spPr bwMode="auto">
          <a:xfrm>
            <a:off x="3843867" y="2048933"/>
            <a:ext cx="7659156" cy="3742267"/>
          </a:xfrm>
        </p:spPr>
        <p:txBody>
          <a:bodyPr numCol="1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</a:pPr>
            <a:r>
              <a:rPr lang="en-US" altLang="en-US"/>
              <a:t>Workers have a right to get training from employers on a variety of health and safety hazards and standards that employees must follow in a language and vocabulary workers can understand</a:t>
            </a:r>
          </a:p>
        </p:txBody>
      </p:sp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4ED1D99C-A07B-44FA-F3C0-3CD3300B3A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962" y="5369827"/>
            <a:ext cx="1335431" cy="125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96017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254000"/>
            <a:ext cx="8305800" cy="1143000"/>
          </a:xfrm>
          <a:noFill/>
        </p:spPr>
        <p:txBody>
          <a:bodyPr/>
          <a:lstStyle/>
          <a:p>
            <a:pPr marL="54864">
              <a:defRPr/>
            </a:pPr>
            <a:r>
              <a:rPr lang="en-US" dirty="0">
                <a:solidFill>
                  <a:schemeClr val="tx2"/>
                </a:solidFill>
              </a:rPr>
              <a:t>Required Training/Documentation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729836" y="1704181"/>
            <a:ext cx="3823676" cy="344963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en-US" dirty="0"/>
              <a:t>Emergency Action Plan (I)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en-US" dirty="0"/>
              <a:t>Hazard Communications (I)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en-US" dirty="0"/>
              <a:t>PPE (I)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en-US" dirty="0"/>
              <a:t>LOTO (I)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altLang="en-US" dirty="0"/>
              <a:t>Authorized people observed performing (A)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en-US" dirty="0"/>
              <a:t>Respirators (I &amp; A)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en-US" dirty="0"/>
              <a:t>Fall protection (I)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altLang="en-US" dirty="0"/>
          </a:p>
          <a:p>
            <a:pPr lvl="1">
              <a:lnSpc>
                <a:spcPct val="90000"/>
              </a:lnSpc>
            </a:pPr>
            <a:endParaRPr lang="en-US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429374" y="1349645"/>
            <a:ext cx="423862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en-US" sz="2000" dirty="0"/>
              <a:t>Video Display Terminal (I &amp; A)</a:t>
            </a:r>
          </a:p>
          <a:p>
            <a:pPr marL="285750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en-US" sz="2000" dirty="0"/>
              <a:t>Bloodborne Pathogens (I &amp; A)</a:t>
            </a:r>
          </a:p>
          <a:p>
            <a:pPr marL="285750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en-US" sz="2000" dirty="0"/>
              <a:t>Confined Space (I &amp; A)</a:t>
            </a:r>
          </a:p>
          <a:p>
            <a:pPr marL="285750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en-US" sz="2000" dirty="0"/>
              <a:t>Fire Extinguishers (A)</a:t>
            </a:r>
          </a:p>
          <a:p>
            <a:pPr marL="742950" lvl="1" indent="-28575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en-US" dirty="0"/>
              <a:t>If expected use or based on task, i.e. welding, fire fighter</a:t>
            </a:r>
          </a:p>
          <a:p>
            <a:pPr marL="285750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en-US" sz="2000" dirty="0"/>
              <a:t>Fire Prevention (I)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endParaRPr lang="en-US" altLang="en-US" sz="1400" dirty="0"/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en-US" sz="2000" dirty="0"/>
              <a:t>Powered Industrial Trucks</a:t>
            </a:r>
          </a:p>
          <a:p>
            <a:pPr marL="742950" lvl="1" indent="-28575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en-US" sz="2000" dirty="0"/>
              <a:t>3yr recertification &amp; evaluation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14574" y="5442478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I-Initially Upon Hire   										  A-Annually</a:t>
            </a:r>
          </a:p>
          <a:p>
            <a:endParaRPr lang="en-US" dirty="0"/>
          </a:p>
          <a:p>
            <a:pPr algn="ctr"/>
            <a:r>
              <a:rPr lang="en-US" dirty="0"/>
              <a:t>Retraining shall be done, if:  </a:t>
            </a:r>
          </a:p>
          <a:p>
            <a:pPr algn="ctr"/>
            <a:r>
              <a:rPr lang="en-US" dirty="0"/>
              <a:t>Incident/Near Miss/Change in Process/Change in Expectations</a:t>
            </a: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7B7941BE-C5AF-50AC-2532-25DD6C8B5E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962" y="5369827"/>
            <a:ext cx="1335431" cy="125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90560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FDB0F91E-E08B-4543-B4C0-6DF9094A01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CAA7E6E8-7988-4714-A434-6B552010B5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A2736B6B-CF60-477E-8405-C77A6B60D5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96C54F74-7D7A-4327-AC54-03A0C30CA1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40790CC2-4075-407E-B51B-01EBAB18A0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808D79CE-C1DC-4640-82F8-32DDB31DF4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7690EB4B-9665-453E-A536-FA9DA06D1C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6AD30037-67ED-4367-9BE0-45787510B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Table&#10;&#10;Description automatically generated">
            <a:extLst>
              <a:ext uri="{FF2B5EF4-FFF2-40B4-BE49-F238E27FC236}">
                <a16:creationId xmlns:a16="http://schemas.microsoft.com/office/drawing/2014/main" id="{FDE7308C-1F09-40F2-8BAB-8BA4094EBCA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8" r="10554"/>
          <a:stretch/>
        </p:blipFill>
        <p:spPr>
          <a:xfrm>
            <a:off x="6892924" y="10"/>
            <a:ext cx="5299077" cy="6857990"/>
          </a:xfrm>
          <a:custGeom>
            <a:avLst/>
            <a:gdLst/>
            <a:ahLst/>
            <a:cxnLst/>
            <a:rect l="l" t="t" r="r" b="b"/>
            <a:pathLst>
              <a:path w="5299077" h="6858000">
                <a:moveTo>
                  <a:pt x="836871" y="0"/>
                </a:moveTo>
                <a:lnTo>
                  <a:pt x="5299077" y="0"/>
                </a:lnTo>
                <a:lnTo>
                  <a:pt x="5299077" y="6858000"/>
                </a:lnTo>
                <a:lnTo>
                  <a:pt x="1911312" y="6858000"/>
                </a:lnTo>
                <a:lnTo>
                  <a:pt x="0" y="5333999"/>
                </a:lnTo>
                <a:close/>
              </a:path>
            </a:pathLst>
          </a:cu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50841A4E-5BC1-44B4-83CF-D524E8AE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232760" y="0"/>
            <a:ext cx="2436813" cy="6858001"/>
            <a:chOff x="1320800" y="0"/>
            <a:chExt cx="2436813" cy="6858001"/>
          </a:xfrm>
        </p:grpSpPr>
        <p:sp>
          <p:nvSpPr>
            <p:cNvPr id="36" name="Freeform 6">
              <a:extLst>
                <a:ext uri="{FF2B5EF4-FFF2-40B4-BE49-F238E27FC236}">
                  <a16:creationId xmlns:a16="http://schemas.microsoft.com/office/drawing/2014/main" id="{BF371BCC-8954-44E2-8C4F-29DC18872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7" name="Freeform 7">
              <a:extLst>
                <a:ext uri="{FF2B5EF4-FFF2-40B4-BE49-F238E27FC236}">
                  <a16:creationId xmlns:a16="http://schemas.microsoft.com/office/drawing/2014/main" id="{CD3505BE-B420-41C5-BE34-3E7652D37A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38" name="Freeform 8">
              <a:extLst>
                <a:ext uri="{FF2B5EF4-FFF2-40B4-BE49-F238E27FC236}">
                  <a16:creationId xmlns:a16="http://schemas.microsoft.com/office/drawing/2014/main" id="{4B68A05B-A78B-4D59-8CF9-1900731A2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39" name="Freeform 9">
              <a:extLst>
                <a:ext uri="{FF2B5EF4-FFF2-40B4-BE49-F238E27FC236}">
                  <a16:creationId xmlns:a16="http://schemas.microsoft.com/office/drawing/2014/main" id="{84D57A01-C112-4FF2-B5ED-0B762AAD9C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40" name="Freeform 10">
              <a:extLst>
                <a:ext uri="{FF2B5EF4-FFF2-40B4-BE49-F238E27FC236}">
                  <a16:creationId xmlns:a16="http://schemas.microsoft.com/office/drawing/2014/main" id="{6CCCCDF1-5D4F-4CA1-8400-DFBB96BB0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41" name="Freeform 11">
              <a:extLst>
                <a:ext uri="{FF2B5EF4-FFF2-40B4-BE49-F238E27FC236}">
                  <a16:creationId xmlns:a16="http://schemas.microsoft.com/office/drawing/2014/main" id="{20A090B2-5344-43CD-BC70-A6D44F15E8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7AECF498-D06F-4530-8F92-B92785AC7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349" y="116633"/>
            <a:ext cx="5260680" cy="175259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/>
              <a:t>Training Documentation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F8E0154-2D02-4C16-8000-673296DB19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0929" y="1715277"/>
            <a:ext cx="5260680" cy="312420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/>
              <a:t>Date</a:t>
            </a:r>
          </a:p>
          <a:p>
            <a:r>
              <a:rPr lang="en-US" sz="2000" dirty="0"/>
              <a:t>Location</a:t>
            </a:r>
          </a:p>
          <a:p>
            <a:r>
              <a:rPr lang="en-US" sz="2000" dirty="0"/>
              <a:t>Course</a:t>
            </a:r>
          </a:p>
          <a:p>
            <a:r>
              <a:rPr lang="en-US" sz="2000" dirty="0"/>
              <a:t>Instructor</a:t>
            </a:r>
          </a:p>
          <a:p>
            <a:r>
              <a:rPr lang="en-US" sz="2000" dirty="0"/>
              <a:t>Topic</a:t>
            </a:r>
          </a:p>
          <a:p>
            <a:r>
              <a:rPr lang="en-US" sz="2000" dirty="0"/>
              <a:t>Attendee Names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66439F-E75D-4083-89A3-1B0766D797E5}"/>
              </a:ext>
            </a:extLst>
          </p:cNvPr>
          <p:cNvSpPr txBox="1"/>
          <p:nvPr/>
        </p:nvSpPr>
        <p:spPr>
          <a:xfrm>
            <a:off x="304184" y="5393483"/>
            <a:ext cx="61286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Do not allow employees perform tasks or use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equipment until they are trained.</a:t>
            </a:r>
          </a:p>
        </p:txBody>
      </p:sp>
    </p:spTree>
    <p:extLst>
      <p:ext uri="{BB962C8B-B14F-4D97-AF65-F5344CB8AC3E}">
        <p14:creationId xmlns:p14="http://schemas.microsoft.com/office/powerpoint/2010/main" val="32535836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EB8F22"/>
      </a:accent1>
      <a:accent2>
        <a:srgbClr val="CD4223"/>
      </a:accent2>
      <a:accent3>
        <a:srgbClr val="A89374"/>
      </a:accent3>
      <a:accent4>
        <a:srgbClr val="83AA67"/>
      </a:accent4>
      <a:accent5>
        <a:srgbClr val="4FA9C1"/>
      </a:accent5>
      <a:accent6>
        <a:srgbClr val="9390AF"/>
      </a:accent6>
      <a:hlink>
        <a:srgbClr val="EC7220"/>
      </a:hlink>
      <a:folHlink>
        <a:srgbClr val="F09355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EBEC8F79-A447-43FC-8E81-85E8468AF3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956</TotalTime>
  <Words>632</Words>
  <Application>Microsoft Office PowerPoint</Application>
  <PresentationFormat>Widescreen</PresentationFormat>
  <Paragraphs>119</Paragraphs>
  <Slides>14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Parallax</vt:lpstr>
      <vt:lpstr>PowerPoint Presentation</vt:lpstr>
      <vt:lpstr>SafetyWorks! Best Kept Secret…But it Shouldn’t Be</vt:lpstr>
      <vt:lpstr>Emphasis Program</vt:lpstr>
      <vt:lpstr>Common Hazards NAICS 2389  $2,320,717 Penalties Oct ‘22 – Sep ‘23</vt:lpstr>
      <vt:lpstr>Consultations Provided At No Cost</vt:lpstr>
      <vt:lpstr>Required S &amp; H Programs</vt:lpstr>
      <vt:lpstr>Training</vt:lpstr>
      <vt:lpstr>Required Training/Documentation</vt:lpstr>
      <vt:lpstr>Training Documentation</vt:lpstr>
      <vt:lpstr>OSHA Recordable vs Reportable Injury Illness  OSHA  207 626-9160</vt:lpstr>
      <vt:lpstr>Training Provided At No Cost</vt:lpstr>
      <vt:lpstr>How to access our services or find additional information?</vt:lpstr>
      <vt:lpstr>PowerPoint Presentation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Maine Department of Labor SafetyWorks!</dc:title>
  <dc:creator>McKenney, Dawn L.</dc:creator>
  <cp:lastModifiedBy>McKenney, Dawn L.</cp:lastModifiedBy>
  <cp:revision>28</cp:revision>
  <dcterms:created xsi:type="dcterms:W3CDTF">2021-11-18T18:45:17Z</dcterms:created>
  <dcterms:modified xsi:type="dcterms:W3CDTF">2024-01-22T16:48:44Z</dcterms:modified>
</cp:coreProperties>
</file>