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86" r:id="rId5"/>
    <p:sldId id="257" r:id="rId6"/>
    <p:sldId id="287" r:id="rId7"/>
    <p:sldId id="288" r:id="rId8"/>
    <p:sldId id="289" r:id="rId9"/>
    <p:sldId id="256" r:id="rId10"/>
    <p:sldId id="290" r:id="rId11"/>
    <p:sldId id="291" r:id="rId12"/>
    <p:sldId id="260" r:id="rId13"/>
    <p:sldId id="258" r:id="rId14"/>
    <p:sldId id="294" r:id="rId15"/>
    <p:sldId id="293" r:id="rId16"/>
    <p:sldId id="292" r:id="rId17"/>
    <p:sldId id="295" r:id="rId18"/>
    <p:sldId id="297" r:id="rId19"/>
    <p:sldId id="29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43A"/>
    <a:srgbClr val="103350"/>
    <a:srgbClr val="0C4360"/>
    <a:srgbClr val="1B6872"/>
    <a:srgbClr val="63B7C6"/>
    <a:srgbClr val="002136"/>
    <a:srgbClr val="0C75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6B6A57-DEDC-4493-82E5-636C7631DDAC}" v="1" dt="2024-02-15T14:54:03.3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4660"/>
  </p:normalViewPr>
  <p:slideViewPr>
    <p:cSldViewPr snapToGrid="0">
      <p:cViewPr varScale="1">
        <p:scale>
          <a:sx n="105" d="100"/>
          <a:sy n="105" d="100"/>
        </p:scale>
        <p:origin x="120" y="306"/>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2/15/2024</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2/15/2024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a:t>Click to edit Master subtitle style</a:t>
            </a:r>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76825-C978-E8F0-6D14-4709D29986F2}"/>
              </a:ext>
            </a:extLst>
          </p:cNvPr>
          <p:cNvSpPr>
            <a:spLocks noGrp="1"/>
          </p:cNvSpPr>
          <p:nvPr>
            <p:ph type="ctrTitle"/>
          </p:nvPr>
        </p:nvSpPr>
        <p:spPr>
          <a:xfrm>
            <a:off x="3135560" y="525364"/>
            <a:ext cx="7077456" cy="1243584"/>
          </a:xfrm>
        </p:spPr>
        <p:txBody>
          <a:bodyPr/>
          <a:lstStyle/>
          <a:p>
            <a:r>
              <a:rPr lang="en-US" dirty="0"/>
              <a:t>MPUC 2024 MUST</a:t>
            </a:r>
          </a:p>
        </p:txBody>
      </p:sp>
      <p:sp>
        <p:nvSpPr>
          <p:cNvPr id="3" name="Subtitle 2">
            <a:extLst>
              <a:ext uri="{FF2B5EF4-FFF2-40B4-BE49-F238E27FC236}">
                <a16:creationId xmlns:a16="http://schemas.microsoft.com/office/drawing/2014/main" id="{2CE98842-FD0E-7F94-E309-99F74BC6FD2D}"/>
              </a:ext>
            </a:extLst>
          </p:cNvPr>
          <p:cNvSpPr>
            <a:spLocks noGrp="1"/>
          </p:cNvSpPr>
          <p:nvPr>
            <p:ph type="subTitle" idx="1"/>
          </p:nvPr>
        </p:nvSpPr>
        <p:spPr>
          <a:xfrm>
            <a:off x="2451006" y="3127664"/>
            <a:ext cx="8446563" cy="1847088"/>
          </a:xfrm>
        </p:spPr>
        <p:txBody>
          <a:bodyPr>
            <a:normAutofit fontScale="32500" lnSpcReduction="20000"/>
          </a:bodyPr>
          <a:lstStyle/>
          <a:p>
            <a:pPr marL="0" marR="0">
              <a:spcBef>
                <a:spcPts val="0"/>
              </a:spcBef>
              <a:spcAft>
                <a:spcPts val="0"/>
              </a:spcAft>
              <a:tabLst>
                <a:tab pos="457200" algn="l"/>
                <a:tab pos="914400" algn="l"/>
                <a:tab pos="1371600" algn="l"/>
                <a:tab pos="1828800" algn="l"/>
                <a:tab pos="2286000" algn="l"/>
                <a:tab pos="5943600" algn="r"/>
              </a:tabLst>
            </a:pPr>
            <a:r>
              <a:rPr lang="en-US" sz="8600" b="1" dirty="0">
                <a:solidFill>
                  <a:schemeClr val="bg1">
                    <a:lumMod val="9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PUBLIC UTILITIES COMMISSION</a:t>
            </a:r>
            <a:endParaRPr lang="en-US" sz="8600" dirty="0">
              <a:solidFill>
                <a:schemeClr val="bg1">
                  <a:lumMod val="9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tabLst>
                <a:tab pos="457200" algn="l"/>
                <a:tab pos="914400" algn="l"/>
                <a:tab pos="1371600" algn="l"/>
                <a:tab pos="1828800" algn="l"/>
                <a:tab pos="2286000" algn="l"/>
                <a:tab pos="5943600" algn="r"/>
              </a:tabLst>
            </a:pPr>
            <a:r>
              <a:rPr lang="en-US" sz="8600" b="1" dirty="0">
                <a:solidFill>
                  <a:schemeClr val="bg1">
                    <a:lumMod val="9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8600" dirty="0">
              <a:solidFill>
                <a:schemeClr val="bg1">
                  <a:lumMod val="9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tabLst>
                <a:tab pos="457200" algn="l"/>
                <a:tab pos="914400" algn="l"/>
                <a:tab pos="1371600" algn="l"/>
                <a:tab pos="1828800" algn="l"/>
                <a:tab pos="2286000" algn="l"/>
                <a:tab pos="5943600" algn="r"/>
              </a:tabLst>
            </a:pPr>
            <a:r>
              <a:rPr lang="en-US" sz="8600" b="1" dirty="0">
                <a:solidFill>
                  <a:schemeClr val="bg1">
                    <a:lumMod val="95000"/>
                  </a:schemeClr>
                </a:solidFill>
                <a:effectLst/>
                <a:latin typeface="Times New Roman" panose="02020603050405020304" pitchFamily="18" charset="0"/>
                <a:cs typeface="Times New Roman" panose="02020603050405020304" pitchFamily="18" charset="0"/>
              </a:rPr>
              <a:t>Chapter 895:	UNDERGROUND FACILITY DAMAGE PREVENTION REQUIREMENTS</a:t>
            </a:r>
            <a:endParaRPr lang="en-US" sz="8600" b="1" dirty="0">
              <a:solidFill>
                <a:schemeClr val="bg1">
                  <a:lumMod val="95000"/>
                </a:schemeClr>
              </a:solidFill>
              <a:effectLst/>
              <a:latin typeface="Arial" panose="020B0604020202020204" pitchFamily="34" charset="0"/>
              <a:cs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33B9719C-7BAD-D433-BEF9-915127672E9A}"/>
              </a:ext>
            </a:extLst>
          </p:cNvPr>
          <p:cNvSpPr txBox="1"/>
          <p:nvPr/>
        </p:nvSpPr>
        <p:spPr>
          <a:xfrm>
            <a:off x="5624818" y="2969702"/>
            <a:ext cx="914400" cy="914400"/>
          </a:xfrm>
          <a:prstGeom prst="rect">
            <a:avLst/>
          </a:prstGeom>
          <a:noFill/>
        </p:spPr>
        <p:txBody>
          <a:bodyPr wrap="square" rtlCol="0">
            <a:spAutoFit/>
          </a:bodyPr>
          <a:lstStyle/>
          <a:p>
            <a:endParaRPr lang="en-US" dirty="0"/>
          </a:p>
        </p:txBody>
      </p:sp>
      <p:pic>
        <p:nvPicPr>
          <p:cNvPr id="9" name="Picture 8" descr="Logo&#10;&#10;Description automatically generated">
            <a:extLst>
              <a:ext uri="{FF2B5EF4-FFF2-40B4-BE49-F238E27FC236}">
                <a16:creationId xmlns:a16="http://schemas.microsoft.com/office/drawing/2014/main" id="{9E0F7867-D6C4-DA9A-AE69-295F3582ED21}"/>
              </a:ext>
            </a:extLst>
          </p:cNvPr>
          <p:cNvPicPr>
            <a:picLocks noChangeAspect="1"/>
          </p:cNvPicPr>
          <p:nvPr/>
        </p:nvPicPr>
        <p:blipFill>
          <a:blip r:embed="rId2"/>
          <a:stretch>
            <a:fillRect/>
          </a:stretch>
        </p:blipFill>
        <p:spPr>
          <a:xfrm>
            <a:off x="309485" y="339624"/>
            <a:ext cx="2688239" cy="2413003"/>
          </a:xfrm>
          <a:prstGeom prst="ellipse">
            <a:avLst/>
          </a:prstGeom>
          <a:ln w="63500" cap="rnd">
            <a:solidFill>
              <a:srgbClr val="00243A"/>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831191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10</a:t>
            </a:fld>
            <a:endParaRPr lang="en-US" dirty="0"/>
          </a:p>
        </p:txBody>
      </p:sp>
      <p:sp>
        <p:nvSpPr>
          <p:cNvPr id="9" name="TextBox 8">
            <a:extLst>
              <a:ext uri="{FF2B5EF4-FFF2-40B4-BE49-F238E27FC236}">
                <a16:creationId xmlns:a16="http://schemas.microsoft.com/office/drawing/2014/main" id="{F8EDE4E7-74BA-C2E9-BB2E-4328D5503EC1}"/>
              </a:ext>
            </a:extLst>
          </p:cNvPr>
          <p:cNvSpPr txBox="1"/>
          <p:nvPr/>
        </p:nvSpPr>
        <p:spPr>
          <a:xfrm>
            <a:off x="1823906" y="612288"/>
            <a:ext cx="8544187" cy="707886"/>
          </a:xfrm>
          <a:prstGeom prst="rect">
            <a:avLst/>
          </a:prstGeom>
          <a:noFill/>
        </p:spPr>
        <p:txBody>
          <a:bodyPr wrap="square">
            <a:spAutoFit/>
          </a:bodyPr>
          <a:lstStyle/>
          <a:p>
            <a:r>
              <a:rPr lang="en-US" altLang="en-US" sz="4000" b="1" dirty="0">
                <a:solidFill>
                  <a:schemeClr val="bg1">
                    <a:lumMod val="95000"/>
                  </a:schemeClr>
                </a:solidFill>
                <a:effectLst>
                  <a:outerShdw blurRad="38100" dist="38100" dir="2700000" algn="tl">
                    <a:srgbClr val="000000">
                      <a:alpha val="43137"/>
                    </a:srgbClr>
                  </a:outerShdw>
                </a:effectLst>
              </a:rPr>
              <a:t>Notifying Private Property Owners</a:t>
            </a:r>
            <a:endParaRPr lang="en-US" sz="4000" dirty="0">
              <a:solidFill>
                <a:schemeClr val="bg1">
                  <a:lumMod val="95000"/>
                </a:schemeClr>
              </a:solidFill>
            </a:endParaRPr>
          </a:p>
        </p:txBody>
      </p:sp>
      <p:sp>
        <p:nvSpPr>
          <p:cNvPr id="12" name="TextBox 11">
            <a:extLst>
              <a:ext uri="{FF2B5EF4-FFF2-40B4-BE49-F238E27FC236}">
                <a16:creationId xmlns:a16="http://schemas.microsoft.com/office/drawing/2014/main" id="{8804E5FA-97F6-032D-B0CD-D638A37C8121}"/>
              </a:ext>
            </a:extLst>
          </p:cNvPr>
          <p:cNvSpPr txBox="1"/>
          <p:nvPr/>
        </p:nvSpPr>
        <p:spPr>
          <a:xfrm>
            <a:off x="2363946" y="2038254"/>
            <a:ext cx="7464105" cy="1200329"/>
          </a:xfrm>
          <a:prstGeom prst="rect">
            <a:avLst/>
          </a:prstGeom>
          <a:noFill/>
        </p:spPr>
        <p:txBody>
          <a:bodyPr wrap="square">
            <a:spAutoFit/>
          </a:bodyPr>
          <a:lstStyle/>
          <a:p>
            <a:r>
              <a:rPr lang="en-US" sz="2400" dirty="0">
                <a:solidFill>
                  <a:schemeClr val="bg1">
                    <a:lumMod val="95000"/>
                  </a:schemeClr>
                </a:solidFill>
                <a:effectLst/>
                <a:latin typeface="Times New Roman" panose="02020603050405020304" pitchFamily="18" charset="0"/>
                <a:ea typeface="Times New Roman" panose="02020603050405020304" pitchFamily="18" charset="0"/>
              </a:rPr>
              <a:t>If the underground facilities are located on private property, provide service to a single-family residence, and are owned and operated by the owner of that property:</a:t>
            </a:r>
            <a:endParaRPr lang="en-US" sz="2400" dirty="0">
              <a:solidFill>
                <a:schemeClr val="bg1">
                  <a:lumMod val="95000"/>
                </a:schemeClr>
              </a:solidFill>
            </a:endParaRPr>
          </a:p>
        </p:txBody>
      </p:sp>
      <p:sp>
        <p:nvSpPr>
          <p:cNvPr id="14" name="TextBox 13">
            <a:extLst>
              <a:ext uri="{FF2B5EF4-FFF2-40B4-BE49-F238E27FC236}">
                <a16:creationId xmlns:a16="http://schemas.microsoft.com/office/drawing/2014/main" id="{D0E46C63-8154-24A3-CB70-545C332E97C7}"/>
              </a:ext>
            </a:extLst>
          </p:cNvPr>
          <p:cNvSpPr txBox="1"/>
          <p:nvPr/>
        </p:nvSpPr>
        <p:spPr>
          <a:xfrm>
            <a:off x="1600547" y="3515625"/>
            <a:ext cx="8990901" cy="2677656"/>
          </a:xfrm>
          <a:prstGeom prst="rect">
            <a:avLst/>
          </a:prstGeom>
          <a:noFill/>
        </p:spPr>
        <p:txBody>
          <a:bodyPr wrap="square">
            <a:spAutoFit/>
          </a:bodyPr>
          <a:lstStyle/>
          <a:p>
            <a:r>
              <a:rPr lang="en-US" sz="2400" dirty="0">
                <a:solidFill>
                  <a:schemeClr val="bg1">
                    <a:lumMod val="95000"/>
                  </a:schemeClr>
                </a:solidFill>
                <a:effectLst/>
                <a:latin typeface="Times New Roman" panose="02020603050405020304" pitchFamily="18" charset="0"/>
                <a:ea typeface="Times New Roman" panose="02020603050405020304" pitchFamily="18" charset="0"/>
              </a:rPr>
              <a:t>If the excavator waits 3 business days from the date of notification or until after the underground facilities are marked, if sooner, to commence excavation or if the markings made by the landowner pursuant to subparagraph (</a:t>
            </a:r>
            <a:r>
              <a:rPr lang="en-US" sz="2400" dirty="0" err="1">
                <a:solidFill>
                  <a:schemeClr val="bg1">
                    <a:lumMod val="95000"/>
                  </a:schemeClr>
                </a:solidFill>
                <a:effectLst/>
                <a:latin typeface="Times New Roman" panose="02020603050405020304" pitchFamily="18" charset="0"/>
                <a:ea typeface="Times New Roman" panose="02020603050405020304" pitchFamily="18" charset="0"/>
              </a:rPr>
              <a:t>i</a:t>
            </a:r>
            <a:r>
              <a:rPr lang="en-US" sz="2400" dirty="0">
                <a:solidFill>
                  <a:schemeClr val="bg1">
                    <a:lumMod val="95000"/>
                  </a:schemeClr>
                </a:solidFill>
                <a:effectLst/>
                <a:latin typeface="Times New Roman" panose="02020603050405020304" pitchFamily="18" charset="0"/>
                <a:ea typeface="Times New Roman" panose="02020603050405020304" pitchFamily="18" charset="0"/>
              </a:rPr>
              <a:t>) fail to identify the location of the underground facilities in accordance with subsection 6(B), an excavator damaging or injuring underground facilities is not liable for any damage or injury caused by the excavation, except on proof of negligence</a:t>
            </a:r>
            <a:endParaRPr lang="en-US" sz="2400" dirty="0">
              <a:solidFill>
                <a:schemeClr val="bg1">
                  <a:lumMod val="95000"/>
                </a:schemeClr>
              </a:solidFill>
            </a:endParaRPr>
          </a:p>
        </p:txBody>
      </p:sp>
    </p:spTree>
    <p:extLst>
      <p:ext uri="{BB962C8B-B14F-4D97-AF65-F5344CB8AC3E}">
        <p14:creationId xmlns:p14="http://schemas.microsoft.com/office/powerpoint/2010/main" val="373348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A565A9D-E89A-18C0-388C-09E68E26E4D5}"/>
              </a:ext>
            </a:extLst>
          </p:cNvPr>
          <p:cNvSpPr>
            <a:spLocks noGrp="1"/>
          </p:cNvSpPr>
          <p:nvPr>
            <p:ph type="sldNum" sz="quarter" idx="12"/>
          </p:nvPr>
        </p:nvSpPr>
        <p:spPr/>
        <p:txBody>
          <a:bodyPr/>
          <a:lstStyle/>
          <a:p>
            <a:fld id="{C263D6C4-4840-40CC-AC84-17E24B3B7BDE}" type="slidenum">
              <a:rPr lang="en-US" noProof="0" smtClean="0"/>
              <a:pPr/>
              <a:t>11</a:t>
            </a:fld>
            <a:endParaRPr lang="en-US" noProof="0" dirty="0"/>
          </a:p>
        </p:txBody>
      </p:sp>
      <p:sp>
        <p:nvSpPr>
          <p:cNvPr id="6" name="TextBox 5">
            <a:extLst>
              <a:ext uri="{FF2B5EF4-FFF2-40B4-BE49-F238E27FC236}">
                <a16:creationId xmlns:a16="http://schemas.microsoft.com/office/drawing/2014/main" id="{D9C44802-51AD-CF96-70DC-D492217170E3}"/>
              </a:ext>
            </a:extLst>
          </p:cNvPr>
          <p:cNvSpPr txBox="1"/>
          <p:nvPr/>
        </p:nvSpPr>
        <p:spPr>
          <a:xfrm>
            <a:off x="4394082" y="400687"/>
            <a:ext cx="3403833" cy="1323439"/>
          </a:xfrm>
          <a:prstGeom prst="rect">
            <a:avLst/>
          </a:prstGeom>
          <a:noFill/>
        </p:spPr>
        <p:txBody>
          <a:bodyPr wrap="square">
            <a:spAutoFit/>
          </a:bodyPr>
          <a:lstStyle/>
          <a:p>
            <a:pPr algn="ctr" defTabSz="457200">
              <a:defRPr/>
            </a:pPr>
            <a:r>
              <a:rPr lang="en-US" sz="4000" b="1" dirty="0">
                <a:solidFill>
                  <a:schemeClr val="bg1">
                    <a:lumMod val="95000"/>
                  </a:schemeClr>
                </a:solidFill>
                <a:effectLst>
                  <a:outerShdw blurRad="38100" dist="38100" dir="2700000" algn="tl">
                    <a:srgbClr val="000000"/>
                  </a:outerShdw>
                </a:effectLst>
                <a:latin typeface="Calibri" panose="020F0502020204030204"/>
              </a:rPr>
              <a:t>Tolerance Zone</a:t>
            </a:r>
          </a:p>
          <a:p>
            <a:pPr algn="ctr" defTabSz="457200">
              <a:defRPr/>
            </a:pPr>
            <a:r>
              <a:rPr lang="en-US" sz="4000" b="1" dirty="0">
                <a:solidFill>
                  <a:schemeClr val="bg1">
                    <a:lumMod val="95000"/>
                  </a:schemeClr>
                </a:solidFill>
                <a:effectLst>
                  <a:outerShdw blurRad="38100" dist="38100" dir="2700000" algn="tl">
                    <a:srgbClr val="000000"/>
                  </a:outerShdw>
                </a:effectLst>
                <a:latin typeface="Calibri" panose="020F0502020204030204"/>
              </a:rPr>
              <a:t>Hand Dig Area</a:t>
            </a:r>
          </a:p>
        </p:txBody>
      </p:sp>
      <p:sp>
        <p:nvSpPr>
          <p:cNvPr id="8" name="TextBox 7">
            <a:extLst>
              <a:ext uri="{FF2B5EF4-FFF2-40B4-BE49-F238E27FC236}">
                <a16:creationId xmlns:a16="http://schemas.microsoft.com/office/drawing/2014/main" id="{E86A75AB-0376-195A-4D3C-03A1289C4D4B}"/>
              </a:ext>
            </a:extLst>
          </p:cNvPr>
          <p:cNvSpPr txBox="1"/>
          <p:nvPr/>
        </p:nvSpPr>
        <p:spPr>
          <a:xfrm>
            <a:off x="3048698" y="2407369"/>
            <a:ext cx="6094602" cy="1569660"/>
          </a:xfrm>
          <a:prstGeom prst="rect">
            <a:avLst/>
          </a:prstGeom>
          <a:noFill/>
        </p:spPr>
        <p:txBody>
          <a:bodyPr wrap="square">
            <a:spAutoFit/>
          </a:bodyPr>
          <a:lstStyle/>
          <a:p>
            <a:pPr algn="ctr" defTabSz="457200">
              <a:defRPr/>
            </a:pPr>
            <a:r>
              <a:rPr lang="en-US" sz="3200" b="1" dirty="0">
                <a:solidFill>
                  <a:schemeClr val="bg1">
                    <a:lumMod val="95000"/>
                  </a:schemeClr>
                </a:solidFill>
                <a:effectLst>
                  <a:outerShdw blurRad="38100" dist="38100" dir="2700000" algn="tl">
                    <a:srgbClr val="000000"/>
                  </a:outerShdw>
                </a:effectLst>
                <a:latin typeface="Calibri" panose="020F0502020204030204"/>
              </a:rPr>
              <a:t>Member Facilities </a:t>
            </a:r>
          </a:p>
          <a:p>
            <a:pPr algn="ctr" defTabSz="457200">
              <a:defRPr/>
            </a:pPr>
            <a:r>
              <a:rPr lang="en-US" sz="3200" b="1" dirty="0">
                <a:solidFill>
                  <a:schemeClr val="bg1">
                    <a:lumMod val="95000"/>
                  </a:schemeClr>
                </a:solidFill>
                <a:effectLst>
                  <a:outerShdw blurRad="38100" dist="38100" dir="2700000" algn="tl">
                    <a:srgbClr val="000000"/>
                  </a:outerShdw>
                </a:effectLst>
                <a:latin typeface="Calibri" panose="020F0502020204030204"/>
              </a:rPr>
              <a:t>18” from Outer Edge </a:t>
            </a:r>
          </a:p>
          <a:p>
            <a:pPr algn="ctr" defTabSz="457200">
              <a:defRPr/>
            </a:pPr>
            <a:r>
              <a:rPr lang="en-US" sz="3200" b="1" dirty="0">
                <a:solidFill>
                  <a:schemeClr val="bg1">
                    <a:lumMod val="95000"/>
                  </a:schemeClr>
                </a:solidFill>
                <a:effectLst>
                  <a:outerShdw blurRad="38100" dist="38100" dir="2700000" algn="tl">
                    <a:srgbClr val="000000"/>
                  </a:outerShdw>
                </a:effectLst>
                <a:latin typeface="Calibri" panose="020F0502020204030204"/>
              </a:rPr>
              <a:t>of the Facility</a:t>
            </a:r>
          </a:p>
        </p:txBody>
      </p:sp>
      <p:sp>
        <p:nvSpPr>
          <p:cNvPr id="10" name="TextBox 9">
            <a:extLst>
              <a:ext uri="{FF2B5EF4-FFF2-40B4-BE49-F238E27FC236}">
                <a16:creationId xmlns:a16="http://schemas.microsoft.com/office/drawing/2014/main" id="{59AD3CE5-4FB0-3533-B29D-22B177B2186B}"/>
              </a:ext>
            </a:extLst>
          </p:cNvPr>
          <p:cNvSpPr txBox="1"/>
          <p:nvPr/>
        </p:nvSpPr>
        <p:spPr>
          <a:xfrm>
            <a:off x="3048698" y="4194224"/>
            <a:ext cx="6094602" cy="1569660"/>
          </a:xfrm>
          <a:prstGeom prst="rect">
            <a:avLst/>
          </a:prstGeom>
          <a:noFill/>
        </p:spPr>
        <p:txBody>
          <a:bodyPr wrap="square">
            <a:spAutoFit/>
          </a:bodyPr>
          <a:lstStyle/>
          <a:p>
            <a:pPr algn="ctr" defTabSz="457200">
              <a:defRPr/>
            </a:pPr>
            <a:r>
              <a:rPr lang="en-US" sz="3200" b="1" dirty="0">
                <a:solidFill>
                  <a:schemeClr val="bg1">
                    <a:lumMod val="95000"/>
                  </a:schemeClr>
                </a:solidFill>
                <a:effectLst>
                  <a:outerShdw blurRad="38100" dist="38100" dir="2700000" algn="tl">
                    <a:srgbClr val="000000"/>
                  </a:outerShdw>
                </a:effectLst>
                <a:latin typeface="Calibri" panose="020F0502020204030204"/>
              </a:rPr>
              <a:t>Non-Member Facilities</a:t>
            </a:r>
          </a:p>
          <a:p>
            <a:pPr algn="ctr" defTabSz="457200">
              <a:defRPr/>
            </a:pPr>
            <a:r>
              <a:rPr lang="en-US" sz="3200" b="1" dirty="0">
                <a:solidFill>
                  <a:schemeClr val="bg1">
                    <a:lumMod val="95000"/>
                  </a:schemeClr>
                </a:solidFill>
                <a:effectLst>
                  <a:outerShdw blurRad="38100" dist="38100" dir="2700000" algn="tl">
                    <a:srgbClr val="000000"/>
                  </a:outerShdw>
                </a:effectLst>
                <a:latin typeface="Calibri" panose="020F0502020204030204"/>
              </a:rPr>
              <a:t>36” from Outer Edge</a:t>
            </a:r>
          </a:p>
          <a:p>
            <a:pPr algn="ctr" defTabSz="457200">
              <a:defRPr/>
            </a:pPr>
            <a:r>
              <a:rPr lang="en-US" sz="3200" b="1" dirty="0">
                <a:solidFill>
                  <a:schemeClr val="bg1">
                    <a:lumMod val="95000"/>
                  </a:schemeClr>
                </a:solidFill>
                <a:effectLst>
                  <a:outerShdw blurRad="38100" dist="38100" dir="2700000" algn="tl">
                    <a:srgbClr val="000000"/>
                  </a:outerShdw>
                </a:effectLst>
                <a:latin typeface="Calibri" panose="020F0502020204030204"/>
              </a:rPr>
              <a:t>of the Facility</a:t>
            </a:r>
          </a:p>
        </p:txBody>
      </p:sp>
    </p:spTree>
    <p:extLst>
      <p:ext uri="{BB962C8B-B14F-4D97-AF65-F5344CB8AC3E}">
        <p14:creationId xmlns:p14="http://schemas.microsoft.com/office/powerpoint/2010/main" val="1202666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694BE5-AB64-DC95-80B1-FBEED254DF2D}"/>
              </a:ext>
            </a:extLst>
          </p:cNvPr>
          <p:cNvSpPr>
            <a:spLocks noGrp="1"/>
          </p:cNvSpPr>
          <p:nvPr>
            <p:ph type="sldNum" sz="quarter" idx="12"/>
          </p:nvPr>
        </p:nvSpPr>
        <p:spPr/>
        <p:txBody>
          <a:bodyPr/>
          <a:lstStyle/>
          <a:p>
            <a:fld id="{C263D6C4-4840-40CC-AC84-17E24B3B7BDE}" type="slidenum">
              <a:rPr lang="en-US" noProof="0" smtClean="0"/>
              <a:pPr/>
              <a:t>12</a:t>
            </a:fld>
            <a:endParaRPr lang="en-US" noProof="0" dirty="0"/>
          </a:p>
        </p:txBody>
      </p:sp>
      <p:sp>
        <p:nvSpPr>
          <p:cNvPr id="6" name="TextBox 5">
            <a:extLst>
              <a:ext uri="{FF2B5EF4-FFF2-40B4-BE49-F238E27FC236}">
                <a16:creationId xmlns:a16="http://schemas.microsoft.com/office/drawing/2014/main" id="{2819426A-9D69-D67E-6A01-DC466BA27979}"/>
              </a:ext>
            </a:extLst>
          </p:cNvPr>
          <p:cNvSpPr txBox="1"/>
          <p:nvPr/>
        </p:nvSpPr>
        <p:spPr>
          <a:xfrm>
            <a:off x="2745647" y="704567"/>
            <a:ext cx="6700706" cy="707886"/>
          </a:xfrm>
          <a:prstGeom prst="rect">
            <a:avLst/>
          </a:prstGeom>
          <a:noFill/>
        </p:spPr>
        <p:txBody>
          <a:bodyPr wrap="square">
            <a:spAutoFit/>
          </a:bodyPr>
          <a:lstStyle/>
          <a:p>
            <a:r>
              <a:rPr lang="en-US" altLang="en-US" sz="4000" dirty="0">
                <a:solidFill>
                  <a:schemeClr val="bg1">
                    <a:lumMod val="95000"/>
                  </a:schemeClr>
                </a:solidFill>
                <a:latin typeface="Arial Black" pitchFamily="34" charset="0"/>
              </a:rPr>
              <a:t>Yes it is but Remember</a:t>
            </a:r>
            <a:endParaRPr lang="en-US" sz="4000" dirty="0">
              <a:solidFill>
                <a:schemeClr val="bg1">
                  <a:lumMod val="95000"/>
                </a:schemeClr>
              </a:solidFill>
            </a:endParaRPr>
          </a:p>
        </p:txBody>
      </p:sp>
      <p:sp>
        <p:nvSpPr>
          <p:cNvPr id="8" name="TextBox 7">
            <a:extLst>
              <a:ext uri="{FF2B5EF4-FFF2-40B4-BE49-F238E27FC236}">
                <a16:creationId xmlns:a16="http://schemas.microsoft.com/office/drawing/2014/main" id="{20C2F552-5DB0-051F-D9B5-AFFA94431CAD}"/>
              </a:ext>
            </a:extLst>
          </p:cNvPr>
          <p:cNvSpPr txBox="1"/>
          <p:nvPr/>
        </p:nvSpPr>
        <p:spPr>
          <a:xfrm>
            <a:off x="3349969" y="2124826"/>
            <a:ext cx="5492059" cy="1169551"/>
          </a:xfrm>
          <a:prstGeom prst="rect">
            <a:avLst/>
          </a:prstGeom>
          <a:noFill/>
        </p:spPr>
        <p:txBody>
          <a:bodyPr wrap="square">
            <a:spAutoFit/>
          </a:bodyPr>
          <a:lstStyle/>
          <a:p>
            <a:pPr defTabSz="457200">
              <a:spcBef>
                <a:spcPct val="50000"/>
              </a:spcBef>
              <a:defRPr/>
            </a:pPr>
            <a:r>
              <a:rPr lang="en-US" sz="2800" b="1" dirty="0">
                <a:solidFill>
                  <a:schemeClr val="bg1">
                    <a:lumMod val="95000"/>
                  </a:schemeClr>
                </a:solidFill>
                <a:effectLst>
                  <a:outerShdw blurRad="38100" dist="38100" dir="2700000" algn="tl">
                    <a:srgbClr val="000000">
                      <a:alpha val="43137"/>
                    </a:srgbClr>
                  </a:outerShdw>
                </a:effectLst>
                <a:latin typeface="Calibri" panose="020F0502020204030204"/>
              </a:rPr>
              <a:t>The Excavator Doing the </a:t>
            </a:r>
            <a:r>
              <a:rPr lang="en-US" sz="2800" b="1" u="sng" dirty="0">
                <a:solidFill>
                  <a:schemeClr val="bg1">
                    <a:lumMod val="95000"/>
                  </a:schemeClr>
                </a:solidFill>
                <a:latin typeface="Calibri" panose="020F0502020204030204"/>
              </a:rPr>
              <a:t>Digging</a:t>
            </a:r>
            <a:r>
              <a:rPr lang="en-US" sz="2800" b="1" dirty="0">
                <a:solidFill>
                  <a:schemeClr val="bg1">
                    <a:lumMod val="95000"/>
                  </a:schemeClr>
                </a:solidFill>
                <a:latin typeface="Calibri" panose="020F0502020204030204"/>
              </a:rPr>
              <a:t> </a:t>
            </a:r>
            <a:r>
              <a:rPr lang="en-US" sz="2800" b="1" dirty="0">
                <a:solidFill>
                  <a:schemeClr val="bg1">
                    <a:lumMod val="95000"/>
                  </a:schemeClr>
                </a:solidFill>
                <a:effectLst>
                  <a:outerShdw blurRad="38100" dist="38100" dir="2700000" algn="tl">
                    <a:srgbClr val="000000">
                      <a:alpha val="43137"/>
                    </a:srgbClr>
                  </a:outerShdw>
                </a:effectLst>
                <a:latin typeface="Calibri" panose="020F0502020204030204"/>
              </a:rPr>
              <a:t>is </a:t>
            </a:r>
          </a:p>
          <a:p>
            <a:pPr defTabSz="457200">
              <a:spcBef>
                <a:spcPct val="50000"/>
              </a:spcBef>
              <a:defRPr/>
            </a:pPr>
            <a:r>
              <a:rPr lang="en-US" sz="2800" b="1" dirty="0">
                <a:solidFill>
                  <a:schemeClr val="bg1">
                    <a:lumMod val="95000"/>
                  </a:schemeClr>
                </a:solidFill>
                <a:effectLst>
                  <a:outerShdw blurRad="38100" dist="38100" dir="2700000" algn="tl">
                    <a:srgbClr val="000000">
                      <a:alpha val="43137"/>
                    </a:srgbClr>
                  </a:outerShdw>
                </a:effectLst>
                <a:latin typeface="Calibri" panose="020F0502020204030204"/>
              </a:rPr>
              <a:t>responsible for Doing the </a:t>
            </a:r>
            <a:r>
              <a:rPr lang="en-US" sz="2800" b="1" u="sng" dirty="0">
                <a:solidFill>
                  <a:schemeClr val="bg1">
                    <a:lumMod val="95000"/>
                  </a:schemeClr>
                </a:solidFill>
                <a:latin typeface="Calibri" panose="020F0502020204030204"/>
              </a:rPr>
              <a:t>Checking</a:t>
            </a:r>
          </a:p>
        </p:txBody>
      </p:sp>
      <p:sp>
        <p:nvSpPr>
          <p:cNvPr id="10" name="TextBox 9">
            <a:extLst>
              <a:ext uri="{FF2B5EF4-FFF2-40B4-BE49-F238E27FC236}">
                <a16:creationId xmlns:a16="http://schemas.microsoft.com/office/drawing/2014/main" id="{94E5F750-68E1-D0C7-E450-635FA107F194}"/>
              </a:ext>
            </a:extLst>
          </p:cNvPr>
          <p:cNvSpPr txBox="1"/>
          <p:nvPr/>
        </p:nvSpPr>
        <p:spPr>
          <a:xfrm>
            <a:off x="3048698" y="4006751"/>
            <a:ext cx="6094602" cy="2308324"/>
          </a:xfrm>
          <a:prstGeom prst="rect">
            <a:avLst/>
          </a:prstGeom>
          <a:noFill/>
        </p:spPr>
        <p:txBody>
          <a:bodyPr wrap="square">
            <a:spAutoFit/>
          </a:bodyPr>
          <a:lstStyle/>
          <a:p>
            <a:pPr algn="ctr" defTabSz="457200">
              <a:spcBef>
                <a:spcPct val="50000"/>
              </a:spcBef>
              <a:defRPr/>
            </a:pPr>
            <a:r>
              <a:rPr lang="en-US" sz="3600" b="1" dirty="0">
                <a:solidFill>
                  <a:schemeClr val="bg1">
                    <a:lumMod val="95000"/>
                  </a:schemeClr>
                </a:solidFill>
                <a:effectLst>
                  <a:outerShdw blurRad="38100" dist="38100" dir="2700000" algn="tl">
                    <a:srgbClr val="000000"/>
                  </a:outerShdw>
                </a:effectLst>
                <a:latin typeface="Calibri" panose="020F0502020204030204"/>
              </a:rPr>
              <a:t>…and ultimately responsible for any non-compliance violations involving damaged facilities.</a:t>
            </a:r>
            <a:endParaRPr lang="en-US" sz="3600" b="1" u="sng" dirty="0">
              <a:solidFill>
                <a:schemeClr val="bg1">
                  <a:lumMod val="95000"/>
                </a:schemeClr>
              </a:solidFill>
              <a:effectLst>
                <a:outerShdw blurRad="38100" dist="38100" dir="2700000" algn="tl">
                  <a:srgbClr val="000000"/>
                </a:outerShdw>
              </a:effectLst>
              <a:latin typeface="Calibri" panose="020F0502020204030204"/>
            </a:endParaRPr>
          </a:p>
        </p:txBody>
      </p:sp>
    </p:spTree>
    <p:extLst>
      <p:ext uri="{BB962C8B-B14F-4D97-AF65-F5344CB8AC3E}">
        <p14:creationId xmlns:p14="http://schemas.microsoft.com/office/powerpoint/2010/main" val="3714197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1FF41D0-5B56-FA26-FF6F-1CF96C87962E}"/>
              </a:ext>
            </a:extLst>
          </p:cNvPr>
          <p:cNvSpPr>
            <a:spLocks noGrp="1"/>
          </p:cNvSpPr>
          <p:nvPr>
            <p:ph type="sldNum" sz="quarter" idx="12"/>
          </p:nvPr>
        </p:nvSpPr>
        <p:spPr/>
        <p:txBody>
          <a:bodyPr/>
          <a:lstStyle/>
          <a:p>
            <a:fld id="{C263D6C4-4840-40CC-AC84-17E24B3B7BDE}" type="slidenum">
              <a:rPr lang="en-US" noProof="0" smtClean="0"/>
              <a:pPr/>
              <a:t>13</a:t>
            </a:fld>
            <a:endParaRPr lang="en-US" noProof="0" dirty="0"/>
          </a:p>
        </p:txBody>
      </p:sp>
      <p:sp>
        <p:nvSpPr>
          <p:cNvPr id="6" name="TextBox 5">
            <a:extLst>
              <a:ext uri="{FF2B5EF4-FFF2-40B4-BE49-F238E27FC236}">
                <a16:creationId xmlns:a16="http://schemas.microsoft.com/office/drawing/2014/main" id="{DE580E2B-BDB5-8975-7C0F-45821AF263A9}"/>
              </a:ext>
            </a:extLst>
          </p:cNvPr>
          <p:cNvSpPr txBox="1"/>
          <p:nvPr/>
        </p:nvSpPr>
        <p:spPr>
          <a:xfrm>
            <a:off x="1993550" y="561954"/>
            <a:ext cx="8204899" cy="707886"/>
          </a:xfrm>
          <a:prstGeom prst="rect">
            <a:avLst/>
          </a:prstGeom>
          <a:noFill/>
        </p:spPr>
        <p:txBody>
          <a:bodyPr wrap="square">
            <a:spAutoFit/>
          </a:bodyPr>
          <a:lstStyle/>
          <a:p>
            <a:pPr algn="ctr" defTabSz="457200">
              <a:spcBef>
                <a:spcPct val="50000"/>
              </a:spcBef>
              <a:defRPr/>
            </a:pPr>
            <a:r>
              <a:rPr lang="en-US" sz="4000" dirty="0">
                <a:solidFill>
                  <a:schemeClr val="bg1">
                    <a:lumMod val="95000"/>
                  </a:schemeClr>
                </a:solidFill>
                <a:effectLst>
                  <a:outerShdw blurRad="38100" dist="38100" dir="2700000" algn="tl">
                    <a:srgbClr val="000000"/>
                  </a:outerShdw>
                </a:effectLst>
                <a:latin typeface="Calibri" panose="020F0502020204030204"/>
              </a:rPr>
              <a:t>Subcontractors &amp; Multiple Excavators</a:t>
            </a:r>
          </a:p>
        </p:txBody>
      </p:sp>
      <p:sp>
        <p:nvSpPr>
          <p:cNvPr id="8" name="TextBox 7">
            <a:extLst>
              <a:ext uri="{FF2B5EF4-FFF2-40B4-BE49-F238E27FC236}">
                <a16:creationId xmlns:a16="http://schemas.microsoft.com/office/drawing/2014/main" id="{C2017D1C-3643-9E8F-A37F-B40A863DD71E}"/>
              </a:ext>
            </a:extLst>
          </p:cNvPr>
          <p:cNvSpPr txBox="1"/>
          <p:nvPr/>
        </p:nvSpPr>
        <p:spPr>
          <a:xfrm>
            <a:off x="2208750" y="2654926"/>
            <a:ext cx="7774497" cy="1200329"/>
          </a:xfrm>
          <a:prstGeom prst="rect">
            <a:avLst/>
          </a:prstGeom>
          <a:noFill/>
        </p:spPr>
        <p:txBody>
          <a:bodyPr wrap="square">
            <a:spAutoFit/>
          </a:bodyPr>
          <a:lstStyle/>
          <a:p>
            <a:pPr algn="ctr" defTabSz="457200">
              <a:defRPr/>
            </a:pPr>
            <a:r>
              <a:rPr lang="en-US" sz="3600" b="1" dirty="0">
                <a:solidFill>
                  <a:schemeClr val="bg1">
                    <a:lumMod val="95000"/>
                  </a:schemeClr>
                </a:solidFill>
                <a:effectLst>
                  <a:outerShdw blurRad="38100" dist="38100" dir="2700000" algn="tl">
                    <a:srgbClr val="000000"/>
                  </a:outerShdw>
                </a:effectLst>
                <a:latin typeface="Calibri" panose="020F0502020204030204"/>
              </a:rPr>
              <a:t>Is it OK to work under somebody else’s </a:t>
            </a:r>
          </a:p>
          <a:p>
            <a:pPr algn="ctr" defTabSz="457200">
              <a:defRPr/>
            </a:pPr>
            <a:r>
              <a:rPr lang="en-US" sz="3600" b="1" dirty="0">
                <a:solidFill>
                  <a:schemeClr val="bg1">
                    <a:lumMod val="95000"/>
                  </a:schemeClr>
                </a:solidFill>
                <a:effectLst>
                  <a:outerShdw blurRad="38100" dist="38100" dir="2700000" algn="tl">
                    <a:srgbClr val="000000"/>
                  </a:outerShdw>
                </a:effectLst>
                <a:latin typeface="Calibri" panose="020F0502020204030204"/>
              </a:rPr>
              <a:t>Dig Safe ticket ?</a:t>
            </a:r>
          </a:p>
        </p:txBody>
      </p:sp>
    </p:spTree>
    <p:extLst>
      <p:ext uri="{BB962C8B-B14F-4D97-AF65-F5344CB8AC3E}">
        <p14:creationId xmlns:p14="http://schemas.microsoft.com/office/powerpoint/2010/main" val="3533165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D2864A6-A402-23A6-864D-5E5986C0E4C1}"/>
              </a:ext>
            </a:extLst>
          </p:cNvPr>
          <p:cNvSpPr>
            <a:spLocks noGrp="1"/>
          </p:cNvSpPr>
          <p:nvPr>
            <p:ph type="sldNum" sz="quarter" idx="12"/>
          </p:nvPr>
        </p:nvSpPr>
        <p:spPr/>
        <p:txBody>
          <a:bodyPr/>
          <a:lstStyle/>
          <a:p>
            <a:fld id="{C263D6C4-4840-40CC-AC84-17E24B3B7BDE}" type="slidenum">
              <a:rPr lang="en-US" noProof="0" smtClean="0"/>
              <a:pPr/>
              <a:t>14</a:t>
            </a:fld>
            <a:endParaRPr lang="en-US" noProof="0" dirty="0"/>
          </a:p>
        </p:txBody>
      </p:sp>
      <p:sp>
        <p:nvSpPr>
          <p:cNvPr id="14" name="TextBox 13">
            <a:extLst>
              <a:ext uri="{FF2B5EF4-FFF2-40B4-BE49-F238E27FC236}">
                <a16:creationId xmlns:a16="http://schemas.microsoft.com/office/drawing/2014/main" id="{996007AD-3657-26AA-0A01-F3376970DC62}"/>
              </a:ext>
            </a:extLst>
          </p:cNvPr>
          <p:cNvSpPr txBox="1"/>
          <p:nvPr/>
        </p:nvSpPr>
        <p:spPr>
          <a:xfrm>
            <a:off x="1985569" y="963977"/>
            <a:ext cx="8220861" cy="3785652"/>
          </a:xfrm>
          <a:prstGeom prst="rect">
            <a:avLst/>
          </a:prstGeom>
          <a:noFill/>
        </p:spPr>
        <p:txBody>
          <a:bodyPr wrap="square">
            <a:spAutoFit/>
          </a:bodyPr>
          <a:lstStyle/>
          <a:p>
            <a:pPr lvl="1" algn="ctr" defTabSz="457200">
              <a:defRPr/>
            </a:pPr>
            <a:r>
              <a:rPr lang="en-US" sz="4000" b="1" dirty="0">
                <a:solidFill>
                  <a:schemeClr val="bg1">
                    <a:lumMod val="95000"/>
                  </a:schemeClr>
                </a:solidFill>
                <a:effectLst>
                  <a:outerShdw blurRad="38100" dist="38100" dir="2700000" algn="tl">
                    <a:srgbClr val="000000"/>
                  </a:outerShdw>
                </a:effectLst>
                <a:latin typeface="Calibri" panose="020F0502020204030204" pitchFamily="34" charset="0"/>
                <a:cs typeface="Calibri" panose="020F0502020204030204" pitchFamily="34" charset="0"/>
              </a:rPr>
              <a:t>Excavators </a:t>
            </a:r>
            <a:r>
              <a:rPr lang="en-US" sz="4000" b="1" u="sng" dirty="0">
                <a:solidFill>
                  <a:schemeClr val="bg1">
                    <a:lumMod val="95000"/>
                  </a:schemeClr>
                </a:solidFill>
                <a:effectLst>
                  <a:outerShdw blurRad="38100" dist="38100" dir="2700000" algn="tl">
                    <a:srgbClr val="000000"/>
                  </a:outerShdw>
                </a:effectLst>
                <a:latin typeface="Calibri" panose="020F0502020204030204" pitchFamily="34" charset="0"/>
                <a:cs typeface="Calibri" panose="020F0502020204030204" pitchFamily="34" charset="0"/>
              </a:rPr>
              <a:t>are required </a:t>
            </a:r>
            <a:r>
              <a:rPr lang="en-US" sz="4000" b="1" dirty="0">
                <a:solidFill>
                  <a:schemeClr val="bg1">
                    <a:lumMod val="95000"/>
                  </a:schemeClr>
                </a:solidFill>
                <a:effectLst>
                  <a:outerShdw blurRad="38100" dist="38100" dir="2700000" algn="tl">
                    <a:srgbClr val="000000"/>
                  </a:outerShdw>
                </a:effectLst>
                <a:latin typeface="Calibri" panose="020F0502020204030204" pitchFamily="34" charset="0"/>
                <a:cs typeface="Calibri" panose="020F0502020204030204" pitchFamily="34" charset="0"/>
              </a:rPr>
              <a:t>to</a:t>
            </a:r>
          </a:p>
          <a:p>
            <a:pPr lvl="1" algn="ctr" defTabSz="457200">
              <a:defRPr/>
            </a:pPr>
            <a:endParaRPr lang="en-US" sz="4000" b="1" dirty="0">
              <a:solidFill>
                <a:schemeClr val="bg1">
                  <a:lumMod val="95000"/>
                </a:schemeClr>
              </a:solidFill>
              <a:effectLst>
                <a:outerShdw blurRad="38100" dist="38100" dir="2700000" algn="tl">
                  <a:srgbClr val="000000"/>
                </a:outerShdw>
              </a:effectLst>
              <a:latin typeface="Calibri" panose="020F0502020204030204" pitchFamily="34" charset="0"/>
              <a:cs typeface="Calibri" panose="020F0502020204030204" pitchFamily="34" charset="0"/>
            </a:endParaRPr>
          </a:p>
          <a:p>
            <a:pPr lvl="1" defTabSz="457200">
              <a:buClr>
                <a:srgbClr val="66FF33"/>
              </a:buClr>
              <a:defRPr/>
            </a:pPr>
            <a:r>
              <a:rPr lang="en-US" sz="4000" dirty="0">
                <a:solidFill>
                  <a:schemeClr val="bg1">
                    <a:lumMod val="95000"/>
                  </a:schemeClr>
                </a:solidFill>
                <a:effectLst>
                  <a:outerShdw blurRad="38100" dist="38100" dir="2700000" algn="tl">
                    <a:srgbClr val="000000"/>
                  </a:outerShdw>
                </a:effectLst>
                <a:latin typeface="Calibri" panose="020F0502020204030204"/>
              </a:rPr>
              <a:t> Hand dig, Hand expose, and Protect</a:t>
            </a:r>
          </a:p>
          <a:p>
            <a:pPr lvl="1" algn="ctr" defTabSz="457200">
              <a:defRPr/>
            </a:pPr>
            <a:r>
              <a:rPr lang="en-US" sz="4000" dirty="0">
                <a:solidFill>
                  <a:schemeClr val="bg1">
                    <a:lumMod val="95000"/>
                  </a:schemeClr>
                </a:solidFill>
                <a:effectLst>
                  <a:outerShdw blurRad="38100" dist="38100" dir="2700000" algn="tl">
                    <a:srgbClr val="000000"/>
                  </a:outerShdw>
                </a:effectLst>
                <a:latin typeface="Calibri" panose="020F0502020204030204"/>
              </a:rPr>
              <a:t>Underground Facilities</a:t>
            </a:r>
          </a:p>
          <a:p>
            <a:pPr lvl="1" algn="ctr" defTabSz="457200">
              <a:defRPr/>
            </a:pPr>
            <a:r>
              <a:rPr lang="en-US" sz="4000" dirty="0">
                <a:solidFill>
                  <a:schemeClr val="bg1">
                    <a:lumMod val="95000"/>
                  </a:schemeClr>
                </a:solidFill>
                <a:latin typeface="Calibri" panose="020F0502020204030204"/>
              </a:rPr>
              <a:t>18 Inches</a:t>
            </a:r>
          </a:p>
          <a:p>
            <a:pPr lvl="1" algn="ctr" defTabSz="457200">
              <a:defRPr/>
            </a:pPr>
            <a:r>
              <a:rPr lang="en-US" sz="4000" dirty="0">
                <a:solidFill>
                  <a:schemeClr val="bg1">
                    <a:lumMod val="95000"/>
                  </a:schemeClr>
                </a:solidFill>
                <a:effectLst>
                  <a:outerShdw blurRad="38100" dist="38100" dir="2700000" algn="tl">
                    <a:srgbClr val="000000"/>
                  </a:outerShdw>
                </a:effectLst>
                <a:latin typeface="Calibri" panose="020F0502020204030204"/>
              </a:rPr>
              <a:t>  In </a:t>
            </a:r>
            <a:r>
              <a:rPr lang="en-US" sz="4000" u="sng" dirty="0">
                <a:solidFill>
                  <a:schemeClr val="bg1">
                    <a:lumMod val="95000"/>
                  </a:schemeClr>
                </a:solidFill>
                <a:latin typeface="Calibri" panose="020F0502020204030204"/>
              </a:rPr>
              <a:t>all</a:t>
            </a:r>
            <a:r>
              <a:rPr lang="en-US" sz="4000" dirty="0">
                <a:solidFill>
                  <a:schemeClr val="bg1">
                    <a:lumMod val="95000"/>
                  </a:schemeClr>
                </a:solidFill>
                <a:effectLst>
                  <a:outerShdw blurRad="38100" dist="38100" dir="2700000" algn="tl">
                    <a:srgbClr val="000000"/>
                  </a:outerShdw>
                </a:effectLst>
                <a:latin typeface="Calibri" panose="020F0502020204030204"/>
              </a:rPr>
              <a:t> directions</a:t>
            </a:r>
          </a:p>
        </p:txBody>
      </p:sp>
    </p:spTree>
    <p:extLst>
      <p:ext uri="{BB962C8B-B14F-4D97-AF65-F5344CB8AC3E}">
        <p14:creationId xmlns:p14="http://schemas.microsoft.com/office/powerpoint/2010/main" val="3510907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7DA85C0-D297-5E48-A150-6AF855DF4AE6}"/>
              </a:ext>
            </a:extLst>
          </p:cNvPr>
          <p:cNvSpPr>
            <a:spLocks noGrp="1"/>
          </p:cNvSpPr>
          <p:nvPr>
            <p:ph type="sldNum" sz="quarter" idx="12"/>
          </p:nvPr>
        </p:nvSpPr>
        <p:spPr/>
        <p:txBody>
          <a:bodyPr/>
          <a:lstStyle/>
          <a:p>
            <a:fld id="{C263D6C4-4840-40CC-AC84-17E24B3B7BDE}" type="slidenum">
              <a:rPr lang="en-US" noProof="0" smtClean="0"/>
              <a:pPr/>
              <a:t>15</a:t>
            </a:fld>
            <a:endParaRPr lang="en-US" noProof="0" dirty="0"/>
          </a:p>
        </p:txBody>
      </p:sp>
      <p:pic>
        <p:nvPicPr>
          <p:cNvPr id="5" name="Content Placeholder 4" descr="A picture containing text&#10;&#10;Description automatically generated">
            <a:extLst>
              <a:ext uri="{FF2B5EF4-FFF2-40B4-BE49-F238E27FC236}">
                <a16:creationId xmlns:a16="http://schemas.microsoft.com/office/drawing/2014/main" id="{028B5860-E447-D0E7-B1BC-7D502D1540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75" y="-651855"/>
            <a:ext cx="9448800" cy="7332055"/>
          </a:xfrm>
          <a:prstGeom prst="rect">
            <a:avLst/>
          </a:prstGeom>
        </p:spPr>
      </p:pic>
      <p:sp>
        <p:nvSpPr>
          <p:cNvPr id="7" name="TextBox 6">
            <a:extLst>
              <a:ext uri="{FF2B5EF4-FFF2-40B4-BE49-F238E27FC236}">
                <a16:creationId xmlns:a16="http://schemas.microsoft.com/office/drawing/2014/main" id="{5FD0563F-3243-146B-9EF3-28A1977454F1}"/>
              </a:ext>
            </a:extLst>
          </p:cNvPr>
          <p:cNvSpPr txBox="1"/>
          <p:nvPr/>
        </p:nvSpPr>
        <p:spPr>
          <a:xfrm>
            <a:off x="7541394" y="2481505"/>
            <a:ext cx="3914006" cy="2800767"/>
          </a:xfrm>
          <a:prstGeom prst="rect">
            <a:avLst/>
          </a:prstGeom>
          <a:noFill/>
        </p:spPr>
        <p:txBody>
          <a:bodyPr wrap="square">
            <a:spAutoFit/>
          </a:bodyPr>
          <a:lstStyle/>
          <a:p>
            <a:pPr defTabSz="457200"/>
            <a:r>
              <a:rPr lang="en-US" sz="44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Total 346</a:t>
            </a:r>
          </a:p>
          <a:p>
            <a:pPr defTabSz="457200"/>
            <a:r>
              <a:rPr lang="en-US" sz="44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Operators 139</a:t>
            </a:r>
          </a:p>
          <a:p>
            <a:pPr defTabSz="457200"/>
            <a:r>
              <a:rPr lang="en-US" sz="44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Excavators 88</a:t>
            </a:r>
          </a:p>
          <a:p>
            <a:pPr defTabSz="457200"/>
            <a:r>
              <a:rPr lang="en-US" sz="44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Waived 57</a:t>
            </a:r>
          </a:p>
        </p:txBody>
      </p:sp>
    </p:spTree>
    <p:extLst>
      <p:ext uri="{BB962C8B-B14F-4D97-AF65-F5344CB8AC3E}">
        <p14:creationId xmlns:p14="http://schemas.microsoft.com/office/powerpoint/2010/main" val="2713076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7CA21-7622-8DD8-B1C7-0836BA55140E}"/>
              </a:ext>
            </a:extLst>
          </p:cNvPr>
          <p:cNvSpPr>
            <a:spLocks noGrp="1"/>
          </p:cNvSpPr>
          <p:nvPr>
            <p:ph type="title"/>
          </p:nvPr>
        </p:nvSpPr>
        <p:spPr>
          <a:xfrm>
            <a:off x="4757897" y="425056"/>
            <a:ext cx="2676205" cy="1200329"/>
          </a:xfrm>
        </p:spPr>
        <p:txBody>
          <a:bodyPr/>
          <a:lstStyle/>
          <a:p>
            <a:r>
              <a:rPr lang="en-US" sz="4000" dirty="0"/>
              <a:t>Questions?</a:t>
            </a:r>
          </a:p>
        </p:txBody>
      </p:sp>
      <p:sp>
        <p:nvSpPr>
          <p:cNvPr id="3" name="Slide Number Placeholder 2">
            <a:extLst>
              <a:ext uri="{FF2B5EF4-FFF2-40B4-BE49-F238E27FC236}">
                <a16:creationId xmlns:a16="http://schemas.microsoft.com/office/drawing/2014/main" id="{70135DF1-ACE3-F769-B763-0BEEAC1CB99D}"/>
              </a:ext>
            </a:extLst>
          </p:cNvPr>
          <p:cNvSpPr>
            <a:spLocks noGrp="1"/>
          </p:cNvSpPr>
          <p:nvPr>
            <p:ph type="sldNum" sz="quarter" idx="12"/>
          </p:nvPr>
        </p:nvSpPr>
        <p:spPr/>
        <p:txBody>
          <a:bodyPr/>
          <a:lstStyle/>
          <a:p>
            <a:fld id="{C263D6C4-4840-40CC-AC84-17E24B3B7BDE}" type="slidenum">
              <a:rPr lang="en-US" noProof="0" smtClean="0"/>
              <a:pPr/>
              <a:t>16</a:t>
            </a:fld>
            <a:endParaRPr lang="en-US" noProof="0" dirty="0"/>
          </a:p>
        </p:txBody>
      </p:sp>
      <p:sp>
        <p:nvSpPr>
          <p:cNvPr id="6" name="TextBox 5">
            <a:extLst>
              <a:ext uri="{FF2B5EF4-FFF2-40B4-BE49-F238E27FC236}">
                <a16:creationId xmlns:a16="http://schemas.microsoft.com/office/drawing/2014/main" id="{95EFC48F-ED00-D50B-C311-830E338FF790}"/>
              </a:ext>
            </a:extLst>
          </p:cNvPr>
          <p:cNvSpPr txBox="1"/>
          <p:nvPr/>
        </p:nvSpPr>
        <p:spPr>
          <a:xfrm>
            <a:off x="1807070" y="2025428"/>
            <a:ext cx="2950827" cy="1754326"/>
          </a:xfrm>
          <a:prstGeom prst="rect">
            <a:avLst/>
          </a:prstGeom>
          <a:noFill/>
        </p:spPr>
        <p:txBody>
          <a:bodyPr wrap="square">
            <a:spAutoFit/>
          </a:bodyPr>
          <a:lstStyle/>
          <a:p>
            <a:pPr algn="ctr" defTabSz="457200">
              <a:defRPr/>
            </a:pPr>
            <a:r>
              <a:rPr lang="en-US" sz="1800" b="1" dirty="0">
                <a:solidFill>
                  <a:schemeClr val="bg1">
                    <a:lumMod val="95000"/>
                  </a:schemeClr>
                </a:solidFill>
                <a:effectLst>
                  <a:outerShdw blurRad="38100" dist="38100" dir="2700000" algn="tl">
                    <a:srgbClr val="000000">
                      <a:alpha val="43137"/>
                    </a:srgbClr>
                  </a:outerShdw>
                </a:effectLst>
                <a:latin typeface="Calibri" panose="020F0502020204030204"/>
              </a:rPr>
              <a:t>Richard C. LeClair </a:t>
            </a:r>
          </a:p>
          <a:p>
            <a:pPr algn="ctr" defTabSz="457200">
              <a:defRPr/>
            </a:pPr>
            <a:r>
              <a:rPr lang="en-US" sz="1800" b="1" dirty="0">
                <a:solidFill>
                  <a:schemeClr val="bg1">
                    <a:lumMod val="95000"/>
                  </a:schemeClr>
                </a:solidFill>
                <a:effectLst>
                  <a:outerShdw blurRad="38100" dist="38100" dir="2700000" algn="tl">
                    <a:srgbClr val="000000">
                      <a:alpha val="43137"/>
                    </a:srgbClr>
                  </a:outerShdw>
                </a:effectLst>
                <a:latin typeface="Calibri" panose="020F0502020204030204"/>
              </a:rPr>
              <a:t>Program Manager </a:t>
            </a:r>
          </a:p>
          <a:p>
            <a:pPr algn="ctr" defTabSz="457200">
              <a:defRPr/>
            </a:pPr>
            <a:r>
              <a:rPr lang="en-US" sz="1800" b="1" dirty="0">
                <a:solidFill>
                  <a:schemeClr val="bg1">
                    <a:lumMod val="95000"/>
                  </a:schemeClr>
                </a:solidFill>
                <a:effectLst>
                  <a:outerShdw blurRad="38100" dist="38100" dir="2700000" algn="tl">
                    <a:srgbClr val="000000">
                      <a:alpha val="43137"/>
                    </a:srgbClr>
                  </a:outerShdw>
                </a:effectLst>
                <a:latin typeface="Calibri" panose="020F0502020204030204"/>
              </a:rPr>
              <a:t>Damage Prevention Team </a:t>
            </a:r>
          </a:p>
          <a:p>
            <a:pPr algn="ctr" defTabSz="457200">
              <a:defRPr/>
            </a:pPr>
            <a:r>
              <a:rPr lang="en-US" sz="1800" b="1" dirty="0">
                <a:solidFill>
                  <a:schemeClr val="bg1">
                    <a:lumMod val="95000"/>
                  </a:schemeClr>
                </a:solidFill>
                <a:effectLst>
                  <a:outerShdw blurRad="38100" dist="38100" dir="2700000" algn="tl">
                    <a:srgbClr val="000000">
                      <a:alpha val="43137"/>
                    </a:srgbClr>
                  </a:outerShdw>
                </a:effectLst>
                <a:latin typeface="Calibri" panose="020F0502020204030204"/>
              </a:rPr>
              <a:t>Tel: 207-287-1369</a:t>
            </a:r>
          </a:p>
          <a:p>
            <a:pPr algn="ctr" defTabSz="457200">
              <a:defRPr/>
            </a:pPr>
            <a:r>
              <a:rPr lang="en-US" sz="1800" b="1" dirty="0">
                <a:solidFill>
                  <a:schemeClr val="bg1">
                    <a:lumMod val="95000"/>
                  </a:schemeClr>
                </a:solidFill>
                <a:effectLst>
                  <a:outerShdw blurRad="38100" dist="38100" dir="2700000" algn="tl">
                    <a:srgbClr val="000000">
                      <a:alpha val="43137"/>
                    </a:srgbClr>
                  </a:outerShdw>
                </a:effectLst>
                <a:latin typeface="Calibri" panose="020F0502020204030204"/>
              </a:rPr>
              <a:t>Cell: 207-592-1098</a:t>
            </a:r>
          </a:p>
          <a:p>
            <a:pPr algn="ctr" defTabSz="457200">
              <a:defRPr/>
            </a:pPr>
            <a:r>
              <a:rPr lang="en-US" sz="1800" b="1" u="heavy" dirty="0" err="1">
                <a:solidFill>
                  <a:schemeClr val="bg1">
                    <a:lumMod val="95000"/>
                  </a:schemeClr>
                </a:solidFill>
                <a:effectLst>
                  <a:outerShdw blurRad="38100" dist="38100" dir="2700000" algn="tl">
                    <a:srgbClr val="000000">
                      <a:alpha val="43137"/>
                    </a:srgbClr>
                  </a:outerShdw>
                </a:effectLst>
                <a:latin typeface="Calibri" panose="020F0502020204030204"/>
              </a:rPr>
              <a:t>richard.c.leclair</a:t>
            </a:r>
            <a:r>
              <a:rPr lang="en-US" sz="1800" b="1" u="heavy" dirty="0">
                <a:solidFill>
                  <a:schemeClr val="bg1">
                    <a:lumMod val="95000"/>
                  </a:schemeClr>
                </a:solidFill>
                <a:effectLst>
                  <a:outerShdw blurRad="38100" dist="38100" dir="2700000" algn="tl">
                    <a:srgbClr val="000000">
                      <a:alpha val="43137"/>
                    </a:srgbClr>
                  </a:outerShdw>
                </a:effectLst>
                <a:latin typeface="Calibri" panose="020F0502020204030204"/>
              </a:rPr>
              <a:t>@ </a:t>
            </a:r>
            <a:r>
              <a:rPr lang="en-US" sz="1800" b="1" u="heavy" dirty="0" err="1">
                <a:solidFill>
                  <a:schemeClr val="bg1">
                    <a:lumMod val="95000"/>
                  </a:schemeClr>
                </a:solidFill>
                <a:effectLst>
                  <a:outerShdw blurRad="38100" dist="38100" dir="2700000" algn="tl">
                    <a:srgbClr val="000000">
                      <a:alpha val="43137"/>
                    </a:srgbClr>
                  </a:outerShdw>
                </a:effectLst>
                <a:latin typeface="Calibri" panose="020F0502020204030204"/>
              </a:rPr>
              <a:t>maine.qov</a:t>
            </a:r>
            <a:endParaRPr lang="en-US" sz="1800" b="1" dirty="0">
              <a:solidFill>
                <a:schemeClr val="bg1">
                  <a:lumMod val="95000"/>
                </a:schemeClr>
              </a:solidFill>
              <a:effectLst>
                <a:outerShdw blurRad="38100" dist="38100" dir="2700000" algn="tl">
                  <a:srgbClr val="000000">
                    <a:alpha val="43137"/>
                  </a:srgbClr>
                </a:outerShdw>
              </a:effectLst>
              <a:latin typeface="Calibri" panose="020F0502020204030204"/>
            </a:endParaRPr>
          </a:p>
        </p:txBody>
      </p:sp>
      <p:sp>
        <p:nvSpPr>
          <p:cNvPr id="8" name="TextBox 7">
            <a:extLst>
              <a:ext uri="{FF2B5EF4-FFF2-40B4-BE49-F238E27FC236}">
                <a16:creationId xmlns:a16="http://schemas.microsoft.com/office/drawing/2014/main" id="{1E171279-2AAC-B16D-5E40-059EFA1E1C1C}"/>
              </a:ext>
            </a:extLst>
          </p:cNvPr>
          <p:cNvSpPr txBox="1"/>
          <p:nvPr/>
        </p:nvSpPr>
        <p:spPr>
          <a:xfrm>
            <a:off x="6578425" y="1819978"/>
            <a:ext cx="2950828" cy="2031325"/>
          </a:xfrm>
          <a:prstGeom prst="rect">
            <a:avLst/>
          </a:prstGeom>
          <a:noFill/>
        </p:spPr>
        <p:txBody>
          <a:bodyPr wrap="square">
            <a:spAutoFit/>
          </a:bodyPr>
          <a:lstStyle/>
          <a:p>
            <a:pPr algn="ctr" defTabSz="457200">
              <a:defRPr/>
            </a:pPr>
            <a:r>
              <a:rPr lang="en-US" sz="1800" b="1" dirty="0">
                <a:solidFill>
                  <a:schemeClr val="bg1">
                    <a:lumMod val="95000"/>
                  </a:schemeClr>
                </a:solidFill>
                <a:effectLst>
                  <a:outerShdw blurRad="38100" dist="38100" dir="2700000" algn="tl">
                    <a:srgbClr val="000000">
                      <a:alpha val="43137"/>
                    </a:srgbClr>
                  </a:outerShdw>
                </a:effectLst>
                <a:latin typeface="Calibri" panose="020F0502020204030204"/>
              </a:rPr>
              <a:t>Barry Truman</a:t>
            </a:r>
          </a:p>
          <a:p>
            <a:pPr algn="ctr" defTabSz="457200">
              <a:defRPr/>
            </a:pPr>
            <a:r>
              <a:rPr lang="en-US" sz="1800" b="1" dirty="0">
                <a:solidFill>
                  <a:schemeClr val="bg1">
                    <a:lumMod val="95000"/>
                  </a:schemeClr>
                </a:solidFill>
                <a:effectLst>
                  <a:outerShdw blurRad="38100" dist="38100" dir="2700000" algn="tl">
                    <a:srgbClr val="000000">
                      <a:alpha val="43137"/>
                    </a:srgbClr>
                  </a:outerShdw>
                </a:effectLst>
                <a:latin typeface="Calibri" panose="020F0502020204030204"/>
              </a:rPr>
              <a:t>Damage Prevention Investigator</a:t>
            </a:r>
          </a:p>
          <a:p>
            <a:pPr algn="ctr" defTabSz="457200">
              <a:defRPr/>
            </a:pPr>
            <a:r>
              <a:rPr lang="en-US" sz="1800" b="1" dirty="0">
                <a:solidFill>
                  <a:schemeClr val="bg1">
                    <a:lumMod val="95000"/>
                  </a:schemeClr>
                </a:solidFill>
                <a:effectLst>
                  <a:outerShdw blurRad="38100" dist="38100" dir="2700000" algn="tl">
                    <a:srgbClr val="000000">
                      <a:alpha val="43137"/>
                    </a:srgbClr>
                  </a:outerShdw>
                </a:effectLst>
                <a:latin typeface="Calibri" panose="020F0502020204030204"/>
              </a:rPr>
              <a:t>Damage Prevention Team</a:t>
            </a:r>
          </a:p>
          <a:p>
            <a:pPr algn="ctr" defTabSz="457200">
              <a:defRPr/>
            </a:pPr>
            <a:r>
              <a:rPr lang="en-US" sz="1800" b="1" dirty="0">
                <a:solidFill>
                  <a:schemeClr val="bg1">
                    <a:lumMod val="95000"/>
                  </a:schemeClr>
                </a:solidFill>
                <a:effectLst>
                  <a:outerShdw blurRad="38100" dist="38100" dir="2700000" algn="tl">
                    <a:srgbClr val="000000">
                      <a:alpha val="43137"/>
                    </a:srgbClr>
                  </a:outerShdw>
                </a:effectLst>
                <a:latin typeface="Calibri" panose="020F0502020204030204"/>
              </a:rPr>
              <a:t>Tel: 207-287-5494</a:t>
            </a:r>
          </a:p>
          <a:p>
            <a:pPr algn="ctr" defTabSz="457200">
              <a:defRPr/>
            </a:pPr>
            <a:r>
              <a:rPr lang="en-US" sz="1800" b="1" dirty="0">
                <a:solidFill>
                  <a:schemeClr val="bg1">
                    <a:lumMod val="95000"/>
                  </a:schemeClr>
                </a:solidFill>
                <a:effectLst>
                  <a:outerShdw blurRad="38100" dist="38100" dir="2700000" algn="tl">
                    <a:srgbClr val="000000">
                      <a:alpha val="43137"/>
                    </a:srgbClr>
                  </a:outerShdw>
                </a:effectLst>
                <a:latin typeface="Calibri" panose="020F0502020204030204"/>
              </a:rPr>
              <a:t>Cell: 207-592-3789 </a:t>
            </a:r>
          </a:p>
          <a:p>
            <a:pPr algn="ctr" defTabSz="457200">
              <a:defRPr/>
            </a:pPr>
            <a:r>
              <a:rPr lang="en-US" sz="1800" b="1" u="heavy" dirty="0" err="1">
                <a:solidFill>
                  <a:schemeClr val="bg1">
                    <a:lumMod val="95000"/>
                  </a:schemeClr>
                </a:solidFill>
                <a:effectLst>
                  <a:outerShdw blurRad="38100" dist="38100" dir="2700000" algn="tl">
                    <a:srgbClr val="000000">
                      <a:alpha val="43137"/>
                    </a:srgbClr>
                  </a:outerShdw>
                </a:effectLst>
                <a:latin typeface="Calibri" panose="020F0502020204030204"/>
              </a:rPr>
              <a:t>barrv.e.truman@maine.qov</a:t>
            </a:r>
            <a:endParaRPr lang="en-US" sz="1800" b="1" dirty="0">
              <a:solidFill>
                <a:schemeClr val="bg1">
                  <a:lumMod val="95000"/>
                </a:schemeClr>
              </a:solidFill>
              <a:effectLst>
                <a:outerShdw blurRad="38100" dist="38100" dir="2700000" algn="tl">
                  <a:srgbClr val="000000">
                    <a:alpha val="43137"/>
                  </a:srgbClr>
                </a:outerShdw>
              </a:effectLst>
              <a:latin typeface="Calibri" panose="020F0502020204030204"/>
            </a:endParaRPr>
          </a:p>
        </p:txBody>
      </p:sp>
      <p:sp>
        <p:nvSpPr>
          <p:cNvPr id="10" name="TextBox 9">
            <a:extLst>
              <a:ext uri="{FF2B5EF4-FFF2-40B4-BE49-F238E27FC236}">
                <a16:creationId xmlns:a16="http://schemas.microsoft.com/office/drawing/2014/main" id="{84C410CD-66E9-F46E-77CE-4A0A3DE945B9}"/>
              </a:ext>
            </a:extLst>
          </p:cNvPr>
          <p:cNvSpPr txBox="1"/>
          <p:nvPr/>
        </p:nvSpPr>
        <p:spPr>
          <a:xfrm>
            <a:off x="4364022" y="4179797"/>
            <a:ext cx="3145172" cy="1477328"/>
          </a:xfrm>
          <a:prstGeom prst="rect">
            <a:avLst/>
          </a:prstGeom>
          <a:noFill/>
        </p:spPr>
        <p:txBody>
          <a:bodyPr wrap="square">
            <a:spAutoFit/>
          </a:bodyPr>
          <a:lstStyle/>
          <a:p>
            <a:pPr algn="ctr" defTabSz="457200">
              <a:defRPr/>
            </a:pPr>
            <a:r>
              <a:rPr lang="en-US" sz="1800" b="1" dirty="0">
                <a:solidFill>
                  <a:schemeClr val="bg1">
                    <a:lumMod val="95000"/>
                  </a:schemeClr>
                </a:solidFill>
                <a:effectLst>
                  <a:outerShdw blurRad="38100" dist="38100" dir="2700000" algn="tl">
                    <a:srgbClr val="000000">
                      <a:alpha val="43137"/>
                    </a:srgbClr>
                  </a:outerShdw>
                </a:effectLst>
                <a:latin typeface="Calibri" panose="020F0502020204030204"/>
              </a:rPr>
              <a:t>Hattie Trask</a:t>
            </a:r>
          </a:p>
          <a:p>
            <a:pPr algn="ctr" defTabSz="457200">
              <a:defRPr/>
            </a:pPr>
            <a:r>
              <a:rPr lang="en-US" sz="1800" b="1" dirty="0">
                <a:solidFill>
                  <a:schemeClr val="bg1">
                    <a:lumMod val="95000"/>
                  </a:schemeClr>
                </a:solidFill>
                <a:effectLst>
                  <a:outerShdw blurRad="38100" dist="38100" dir="2700000" algn="tl">
                    <a:srgbClr val="000000">
                      <a:alpha val="43137"/>
                    </a:srgbClr>
                  </a:outerShdw>
                </a:effectLst>
                <a:latin typeface="Calibri" panose="020F0502020204030204"/>
              </a:rPr>
              <a:t>Safety Programs Coordinator</a:t>
            </a:r>
          </a:p>
          <a:p>
            <a:pPr algn="ctr" defTabSz="457200">
              <a:defRPr/>
            </a:pPr>
            <a:r>
              <a:rPr lang="en-US" sz="1800" b="1" dirty="0">
                <a:solidFill>
                  <a:schemeClr val="bg1">
                    <a:lumMod val="95000"/>
                  </a:schemeClr>
                </a:solidFill>
                <a:effectLst>
                  <a:outerShdw blurRad="38100" dist="38100" dir="2700000" algn="tl">
                    <a:srgbClr val="000000">
                      <a:alpha val="43137"/>
                    </a:srgbClr>
                  </a:outerShdw>
                </a:effectLst>
                <a:latin typeface="Calibri" panose="020F0502020204030204"/>
              </a:rPr>
              <a:t>Damage Prevention Team </a:t>
            </a:r>
          </a:p>
          <a:p>
            <a:pPr algn="ctr" defTabSz="457200">
              <a:defRPr/>
            </a:pPr>
            <a:r>
              <a:rPr lang="en-US" sz="1800" b="1" dirty="0">
                <a:solidFill>
                  <a:schemeClr val="bg1">
                    <a:lumMod val="95000"/>
                  </a:schemeClr>
                </a:solidFill>
                <a:effectLst>
                  <a:outerShdw blurRad="38100" dist="38100" dir="2700000" algn="tl">
                    <a:srgbClr val="000000">
                      <a:alpha val="43137"/>
                    </a:srgbClr>
                  </a:outerShdw>
                </a:effectLst>
                <a:latin typeface="Calibri" panose="020F0502020204030204"/>
              </a:rPr>
              <a:t>Tel: 287-6075 </a:t>
            </a:r>
          </a:p>
          <a:p>
            <a:pPr algn="ctr" defTabSz="457200">
              <a:defRPr/>
            </a:pPr>
            <a:r>
              <a:rPr lang="en-US" sz="1800" b="1" u="heavy" dirty="0" err="1">
                <a:solidFill>
                  <a:schemeClr val="bg1">
                    <a:lumMod val="95000"/>
                  </a:schemeClr>
                </a:solidFill>
                <a:effectLst>
                  <a:outerShdw blurRad="38100" dist="38100" dir="2700000" algn="tl">
                    <a:srgbClr val="000000">
                      <a:alpha val="43137"/>
                    </a:srgbClr>
                  </a:outerShdw>
                </a:effectLst>
                <a:latin typeface="Calibri" panose="020F0502020204030204"/>
              </a:rPr>
              <a:t>Hattie.trask</a:t>
            </a:r>
            <a:r>
              <a:rPr lang="en-US" sz="1800" b="1" u="heavy" dirty="0">
                <a:solidFill>
                  <a:schemeClr val="bg1">
                    <a:lumMod val="95000"/>
                  </a:schemeClr>
                </a:solidFill>
                <a:effectLst>
                  <a:outerShdw blurRad="38100" dist="38100" dir="2700000" algn="tl">
                    <a:srgbClr val="000000">
                      <a:alpha val="43137"/>
                    </a:srgbClr>
                  </a:outerShdw>
                </a:effectLst>
                <a:latin typeface="Calibri" panose="020F0502020204030204"/>
              </a:rPr>
              <a:t>@ </a:t>
            </a:r>
            <a:r>
              <a:rPr lang="en-US" sz="1800" b="1" u="heavy" dirty="0" err="1">
                <a:solidFill>
                  <a:schemeClr val="bg1">
                    <a:lumMod val="95000"/>
                  </a:schemeClr>
                </a:solidFill>
                <a:effectLst>
                  <a:outerShdw blurRad="38100" dist="38100" dir="2700000" algn="tl">
                    <a:srgbClr val="000000">
                      <a:alpha val="43137"/>
                    </a:srgbClr>
                  </a:outerShdw>
                </a:effectLst>
                <a:latin typeface="Calibri" panose="020F0502020204030204"/>
              </a:rPr>
              <a:t>maine.qov</a:t>
            </a:r>
            <a:endParaRPr lang="en-US" sz="1800" b="1" dirty="0">
              <a:solidFill>
                <a:schemeClr val="bg1">
                  <a:lumMod val="95000"/>
                </a:schemeClr>
              </a:solidFill>
              <a:effectLst>
                <a:outerShdw blurRad="38100" dist="38100" dir="2700000" algn="tl">
                  <a:srgbClr val="000000">
                    <a:alpha val="43137"/>
                  </a:srgbClr>
                </a:outerShdw>
              </a:effectLst>
              <a:latin typeface="Calibri" panose="020F0502020204030204"/>
            </a:endParaRPr>
          </a:p>
        </p:txBody>
      </p:sp>
    </p:spTree>
    <p:extLst>
      <p:ext uri="{BB962C8B-B14F-4D97-AF65-F5344CB8AC3E}">
        <p14:creationId xmlns:p14="http://schemas.microsoft.com/office/powerpoint/2010/main" val="2317174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2</a:t>
            </a:fld>
            <a:endParaRPr lang="en-US" dirty="0"/>
          </a:p>
        </p:txBody>
      </p:sp>
      <p:sp>
        <p:nvSpPr>
          <p:cNvPr id="10" name="TextBox 9">
            <a:extLst>
              <a:ext uri="{FF2B5EF4-FFF2-40B4-BE49-F238E27FC236}">
                <a16:creationId xmlns:a16="http://schemas.microsoft.com/office/drawing/2014/main" id="{6B4B0912-ACA5-0F41-85B8-47E73C37C32C}"/>
              </a:ext>
            </a:extLst>
          </p:cNvPr>
          <p:cNvSpPr txBox="1"/>
          <p:nvPr/>
        </p:nvSpPr>
        <p:spPr>
          <a:xfrm>
            <a:off x="2624571" y="2271102"/>
            <a:ext cx="6942858" cy="3785652"/>
          </a:xfrm>
          <a:prstGeom prst="rect">
            <a:avLst/>
          </a:prstGeom>
          <a:noFill/>
        </p:spPr>
        <p:txBody>
          <a:bodyPr wrap="square">
            <a:spAutoFit/>
          </a:bodyPr>
          <a:lstStyle/>
          <a:p>
            <a:pPr defTabSz="457200">
              <a:spcBef>
                <a:spcPct val="0"/>
              </a:spcBef>
            </a:pPr>
            <a:r>
              <a:rPr lang="en-US" altLang="en-US" sz="20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p>
          <a:p>
            <a:pPr defTabSz="457200">
              <a:spcBef>
                <a:spcPct val="0"/>
              </a:spcBef>
            </a:pPr>
            <a:r>
              <a:rPr lang="en-US" altLang="en-US" sz="20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Notice Of Rulemaking noted that Section 6(B)(1) of the rule provides that if the operator </a:t>
            </a:r>
          </a:p>
          <a:p>
            <a:pPr defTabSz="457200">
              <a:spcBef>
                <a:spcPct val="0"/>
              </a:spcBef>
            </a:pPr>
            <a:r>
              <a:rPr lang="en-US" altLang="en-US" sz="20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determines that there are no facilities in the proposed excavation area that it is obligated </a:t>
            </a:r>
          </a:p>
          <a:p>
            <a:pPr defTabSz="457200">
              <a:spcBef>
                <a:spcPct val="0"/>
              </a:spcBef>
            </a:pPr>
            <a:r>
              <a:rPr lang="en-US" altLang="en-US" sz="20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to mark, it shall inform the excavator in writing, prior to the expiration of the excavator's waiting period, either by electronic facsimile or e-mail or by placing marks at the excavation site that so indicate. Given the increased use of text messaging, the amended proposed rule also proposed </a:t>
            </a:r>
            <a:r>
              <a:rPr lang="en-US" altLang="en-US" sz="2000" b="1" u="sng"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allowing the operator to use text messaging to notify the excavator in addition to facsimile, e-mail or writing on the ground. </a:t>
            </a:r>
          </a:p>
        </p:txBody>
      </p:sp>
      <p:sp>
        <p:nvSpPr>
          <p:cNvPr id="12" name="TextBox 11">
            <a:extLst>
              <a:ext uri="{FF2B5EF4-FFF2-40B4-BE49-F238E27FC236}">
                <a16:creationId xmlns:a16="http://schemas.microsoft.com/office/drawing/2014/main" id="{8BE53B2C-E309-C047-FCC0-56002836B6BA}"/>
              </a:ext>
            </a:extLst>
          </p:cNvPr>
          <p:cNvSpPr txBox="1"/>
          <p:nvPr/>
        </p:nvSpPr>
        <p:spPr>
          <a:xfrm>
            <a:off x="3035878" y="271447"/>
            <a:ext cx="6120244" cy="1938992"/>
          </a:xfrm>
          <a:prstGeom prst="rect">
            <a:avLst/>
          </a:prstGeom>
          <a:noFill/>
        </p:spPr>
        <p:txBody>
          <a:bodyPr wrap="square">
            <a:spAutoFit/>
          </a:bodyPr>
          <a:lstStyle/>
          <a:p>
            <a:pPr algn="ctr" defTabSz="457200"/>
            <a:r>
              <a:rPr lang="en-US" sz="40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Recent Law Changes</a:t>
            </a:r>
          </a:p>
          <a:p>
            <a:pPr algn="ctr" defTabSz="457200"/>
            <a:endParaRPr lang="en-US" sz="40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ctr" defTabSz="457200"/>
            <a:r>
              <a:rPr lang="en-US" sz="40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Positive Response</a:t>
            </a:r>
          </a:p>
        </p:txBody>
      </p:sp>
    </p:spTree>
    <p:extLst>
      <p:ext uri="{BB962C8B-B14F-4D97-AF65-F5344CB8AC3E}">
        <p14:creationId xmlns:p14="http://schemas.microsoft.com/office/powerpoint/2010/main" val="290279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4F99A5A-2518-1B15-5FA2-C13C61568E69}"/>
              </a:ext>
            </a:extLst>
          </p:cNvPr>
          <p:cNvSpPr>
            <a:spLocks noGrp="1"/>
          </p:cNvSpPr>
          <p:nvPr>
            <p:ph type="sldNum" sz="quarter" idx="12"/>
          </p:nvPr>
        </p:nvSpPr>
        <p:spPr/>
        <p:txBody>
          <a:bodyPr/>
          <a:lstStyle/>
          <a:p>
            <a:fld id="{C263D6C4-4840-40CC-AC84-17E24B3B7BDE}" type="slidenum">
              <a:rPr lang="en-US" noProof="0" smtClean="0"/>
              <a:pPr/>
              <a:t>3</a:t>
            </a:fld>
            <a:endParaRPr lang="en-US" noProof="0" dirty="0"/>
          </a:p>
        </p:txBody>
      </p:sp>
      <p:sp>
        <p:nvSpPr>
          <p:cNvPr id="6" name="TextBox 5">
            <a:extLst>
              <a:ext uri="{FF2B5EF4-FFF2-40B4-BE49-F238E27FC236}">
                <a16:creationId xmlns:a16="http://schemas.microsoft.com/office/drawing/2014/main" id="{5EA120C0-60AA-562D-9BC0-D4BD16507323}"/>
              </a:ext>
            </a:extLst>
          </p:cNvPr>
          <p:cNvSpPr txBox="1"/>
          <p:nvPr/>
        </p:nvSpPr>
        <p:spPr>
          <a:xfrm>
            <a:off x="2085109" y="196972"/>
            <a:ext cx="8021782" cy="1938992"/>
          </a:xfrm>
          <a:prstGeom prst="rect">
            <a:avLst/>
          </a:prstGeom>
          <a:noFill/>
        </p:spPr>
        <p:txBody>
          <a:bodyPr wrap="square">
            <a:spAutoFit/>
          </a:bodyPr>
          <a:lstStyle/>
          <a:p>
            <a:pPr algn="ctr" defTabSz="457200"/>
            <a:r>
              <a:rPr lang="en-US" sz="40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Recent Law Changes</a:t>
            </a:r>
          </a:p>
          <a:p>
            <a:pPr algn="ctr" defTabSz="457200"/>
            <a:endParaRPr lang="en-US" sz="40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ctr" defTabSz="457200"/>
            <a:r>
              <a:rPr lang="en-US" sz="40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Propane Inclusion and Notifying 911</a:t>
            </a:r>
          </a:p>
        </p:txBody>
      </p:sp>
      <p:sp>
        <p:nvSpPr>
          <p:cNvPr id="8" name="TextBox 7">
            <a:extLst>
              <a:ext uri="{FF2B5EF4-FFF2-40B4-BE49-F238E27FC236}">
                <a16:creationId xmlns:a16="http://schemas.microsoft.com/office/drawing/2014/main" id="{A84AC4B4-B115-D5F1-7B17-662BA38303D8}"/>
              </a:ext>
            </a:extLst>
          </p:cNvPr>
          <p:cNvSpPr txBox="1"/>
          <p:nvPr/>
        </p:nvSpPr>
        <p:spPr>
          <a:xfrm>
            <a:off x="2085109" y="2690710"/>
            <a:ext cx="8120495" cy="3970318"/>
          </a:xfrm>
          <a:prstGeom prst="rect">
            <a:avLst/>
          </a:prstGeom>
          <a:noFill/>
        </p:spPr>
        <p:txBody>
          <a:bodyPr wrap="square">
            <a:spAutoFit/>
          </a:bodyPr>
          <a:lstStyle/>
          <a:p>
            <a:pPr defTabSz="457200">
              <a:spcBef>
                <a:spcPct val="0"/>
              </a:spcBef>
            </a:pPr>
            <a:r>
              <a:rPr lang="en-US" altLang="en-US" sz="18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During its 2020 session, the Legislature enacted An Act to Make Changes to the So-called Dig Safe Law. P.L. 2019, c. 592 (Act).</a:t>
            </a:r>
          </a:p>
          <a:p>
            <a:pPr defTabSz="457200">
              <a:spcBef>
                <a:spcPct val="0"/>
              </a:spcBef>
            </a:pPr>
            <a:r>
              <a:rPr lang="en-US" altLang="en-US" sz="18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altLang="en-US" sz="1800" b="1" u="sng"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Act makes liquefied propane gas (LPG) distribution systems that have underground pipes subject to the Dig Safe Law and increases the administrative penalties for violations of the law. </a:t>
            </a:r>
          </a:p>
          <a:p>
            <a:pPr defTabSz="457200">
              <a:spcBef>
                <a:spcPct val="0"/>
              </a:spcBef>
            </a:pPr>
            <a:endParaRPr lang="en-US" altLang="en-US" sz="1800" b="1" u="sng"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defTabSz="457200">
              <a:spcBef>
                <a:spcPct val="0"/>
              </a:spcBef>
            </a:pPr>
            <a:endParaRPr lang="en-US" altLang="en-US" sz="18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defTabSz="457200">
              <a:spcBef>
                <a:spcPct val="0"/>
              </a:spcBef>
            </a:pPr>
            <a:endParaRPr lang="en-US" altLang="en-US"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defTabSz="457200">
              <a:spcBef>
                <a:spcPct val="0"/>
              </a:spcBef>
            </a:pPr>
            <a:r>
              <a:rPr lang="en-US" altLang="en-US" sz="18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During its 2019 session, the Legislature enacted An Act to Amend the So-called Dig Safe Law </a:t>
            </a:r>
            <a:r>
              <a:rPr lang="en-US" altLang="en-US" sz="1800" b="1" u="sng"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which requires excavators to immediately report by calling 9-1-1 if contact with, or damage to, an underground pipe or another underground facility results in the escape of any natural gas or other hazardous substance or material regulated by the United States Department of Transportation, Pipeline and Hazardous Materials Safety Administration (U.S. DOT, PHMSA). P.L. 2019, c. 322. </a:t>
            </a:r>
          </a:p>
        </p:txBody>
      </p:sp>
    </p:spTree>
    <p:extLst>
      <p:ext uri="{BB962C8B-B14F-4D97-AF65-F5344CB8AC3E}">
        <p14:creationId xmlns:p14="http://schemas.microsoft.com/office/powerpoint/2010/main" val="3354167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69CBEB0-B6B9-C69F-E2A8-A2DCE55D4BA6}"/>
              </a:ext>
            </a:extLst>
          </p:cNvPr>
          <p:cNvSpPr>
            <a:spLocks noGrp="1"/>
          </p:cNvSpPr>
          <p:nvPr>
            <p:ph type="sldNum" sz="quarter" idx="12"/>
          </p:nvPr>
        </p:nvSpPr>
        <p:spPr/>
        <p:txBody>
          <a:bodyPr/>
          <a:lstStyle/>
          <a:p>
            <a:fld id="{C263D6C4-4840-40CC-AC84-17E24B3B7BDE}" type="slidenum">
              <a:rPr lang="en-US" noProof="0" smtClean="0"/>
              <a:pPr/>
              <a:t>4</a:t>
            </a:fld>
            <a:endParaRPr lang="en-US" noProof="0" dirty="0"/>
          </a:p>
        </p:txBody>
      </p:sp>
      <p:sp>
        <p:nvSpPr>
          <p:cNvPr id="6" name="TextBox 5">
            <a:extLst>
              <a:ext uri="{FF2B5EF4-FFF2-40B4-BE49-F238E27FC236}">
                <a16:creationId xmlns:a16="http://schemas.microsoft.com/office/drawing/2014/main" id="{F8D22653-060D-B1B6-7F9A-5D77736A0D74}"/>
              </a:ext>
            </a:extLst>
          </p:cNvPr>
          <p:cNvSpPr txBox="1"/>
          <p:nvPr/>
        </p:nvSpPr>
        <p:spPr>
          <a:xfrm>
            <a:off x="3035878" y="151527"/>
            <a:ext cx="6120244" cy="1938992"/>
          </a:xfrm>
          <a:prstGeom prst="rect">
            <a:avLst/>
          </a:prstGeom>
          <a:noFill/>
        </p:spPr>
        <p:txBody>
          <a:bodyPr wrap="square">
            <a:spAutoFit/>
          </a:bodyPr>
          <a:lstStyle/>
          <a:p>
            <a:pPr algn="ctr" defTabSz="457200"/>
            <a:r>
              <a:rPr lang="en-US" sz="40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Recent Law Changes</a:t>
            </a:r>
          </a:p>
          <a:p>
            <a:pPr algn="ctr" defTabSz="457200"/>
            <a:endParaRPr lang="en-US" sz="40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ctr" defTabSz="457200"/>
            <a:r>
              <a:rPr lang="en-US" sz="40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Incident Reporting</a:t>
            </a:r>
          </a:p>
        </p:txBody>
      </p:sp>
      <p:sp>
        <p:nvSpPr>
          <p:cNvPr id="8" name="TextBox 7">
            <a:extLst>
              <a:ext uri="{FF2B5EF4-FFF2-40B4-BE49-F238E27FC236}">
                <a16:creationId xmlns:a16="http://schemas.microsoft.com/office/drawing/2014/main" id="{12F2AA3A-874A-548A-61EE-8FE7CFD9D081}"/>
              </a:ext>
            </a:extLst>
          </p:cNvPr>
          <p:cNvSpPr txBox="1"/>
          <p:nvPr/>
        </p:nvSpPr>
        <p:spPr>
          <a:xfrm>
            <a:off x="1465118" y="2688834"/>
            <a:ext cx="9787082" cy="3416320"/>
          </a:xfrm>
          <a:prstGeom prst="rect">
            <a:avLst/>
          </a:prstGeom>
          <a:noFill/>
        </p:spPr>
        <p:txBody>
          <a:bodyPr wrap="square">
            <a:spAutoFit/>
          </a:bodyPr>
          <a:lstStyle/>
          <a:p>
            <a:pPr defTabSz="457200">
              <a:defRPr/>
            </a:pPr>
            <a:r>
              <a:rPr lang="en-US" sz="24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Responsibilities of the </a:t>
            </a:r>
            <a:r>
              <a:rPr lang="en-US" sz="2400" b="1" u="sng"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Excavator</a:t>
            </a:r>
            <a:r>
              <a:rPr lang="en-US" sz="24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Reporting (Section 4(D))</a:t>
            </a:r>
          </a:p>
          <a:p>
            <a:pPr defTabSz="457200">
              <a:defRPr/>
            </a:pPr>
            <a:endParaRPr lang="en-US" sz="24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defTabSz="457200">
              <a:defRPr/>
            </a:pPr>
            <a:r>
              <a:rPr lang="en-US" sz="24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Notice Of Rulemaking noted that when an excavator has reason to believe that one or more damage prevention incidents have occurred in association with an excavation, the rule requires the excavator to submit a written incident report to the Commission within 10 days. Section 4(D)(2) of the proposed amended rule also </a:t>
            </a:r>
            <a:r>
              <a:rPr lang="en-US" sz="2400" b="1" u="sng"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required that the excavator notify the Commission of this by calling the Commission as soon as possible after an incident occurs.</a:t>
            </a:r>
          </a:p>
        </p:txBody>
      </p:sp>
    </p:spTree>
    <p:extLst>
      <p:ext uri="{BB962C8B-B14F-4D97-AF65-F5344CB8AC3E}">
        <p14:creationId xmlns:p14="http://schemas.microsoft.com/office/powerpoint/2010/main" val="921568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4677AFD-25B1-6712-05DD-506BA377545A}"/>
              </a:ext>
            </a:extLst>
          </p:cNvPr>
          <p:cNvSpPr>
            <a:spLocks noGrp="1"/>
          </p:cNvSpPr>
          <p:nvPr>
            <p:ph type="sldNum" sz="quarter" idx="12"/>
          </p:nvPr>
        </p:nvSpPr>
        <p:spPr/>
        <p:txBody>
          <a:bodyPr/>
          <a:lstStyle/>
          <a:p>
            <a:fld id="{C263D6C4-4840-40CC-AC84-17E24B3B7BDE}" type="slidenum">
              <a:rPr lang="en-US" noProof="0" smtClean="0"/>
              <a:pPr/>
              <a:t>5</a:t>
            </a:fld>
            <a:endParaRPr lang="en-US" noProof="0" dirty="0"/>
          </a:p>
        </p:txBody>
      </p:sp>
      <p:sp>
        <p:nvSpPr>
          <p:cNvPr id="8" name="TextBox 7">
            <a:extLst>
              <a:ext uri="{FF2B5EF4-FFF2-40B4-BE49-F238E27FC236}">
                <a16:creationId xmlns:a16="http://schemas.microsoft.com/office/drawing/2014/main" id="{C77ED513-4346-7218-CEF7-8D9B937306EA}"/>
              </a:ext>
            </a:extLst>
          </p:cNvPr>
          <p:cNvSpPr txBox="1"/>
          <p:nvPr/>
        </p:nvSpPr>
        <p:spPr>
          <a:xfrm>
            <a:off x="2035753" y="2590438"/>
            <a:ext cx="8120494" cy="3785652"/>
          </a:xfrm>
          <a:prstGeom prst="rect">
            <a:avLst/>
          </a:prstGeom>
          <a:noFill/>
        </p:spPr>
        <p:txBody>
          <a:bodyPr wrap="square">
            <a:spAutoFit/>
          </a:bodyPr>
          <a:lstStyle/>
          <a:p>
            <a:pPr defTabSz="457200">
              <a:defRPr/>
            </a:pPr>
            <a:r>
              <a:rPr lang="en-US" sz="18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24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Responsibilities of the </a:t>
            </a:r>
            <a:r>
              <a:rPr lang="en-US" sz="2400" b="1" u="sng"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Operator</a:t>
            </a:r>
            <a:r>
              <a:rPr lang="en-US" sz="24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Reporting (Section 6(C)(1))</a:t>
            </a:r>
          </a:p>
          <a:p>
            <a:pPr marL="342900" indent="-342900" defTabSz="457200">
              <a:buFontTx/>
              <a:buAutoNum type="alphaUcPeriod" startAt="5"/>
              <a:defRPr/>
            </a:pPr>
            <a:endParaRPr lang="en-US" sz="24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defTabSz="457200">
              <a:defRPr/>
            </a:pPr>
            <a:r>
              <a:rPr lang="en-US" sz="24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Notice Of Rulemaking noted that when an operator has reason to believe that one or more damage prevention incidents have occurred in association with an excavation, the current rule requires the operator to submit a written incident report to the Commission within 10 days. Section 6(C)(1) of the proposed amended rule proposed </a:t>
            </a:r>
            <a:r>
              <a:rPr lang="en-US" sz="2400" b="1" u="sng"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requiring the operator to notify the Commission as soon as possible after an incident occurs. </a:t>
            </a:r>
          </a:p>
        </p:txBody>
      </p:sp>
      <p:sp>
        <p:nvSpPr>
          <p:cNvPr id="10" name="TextBox 9">
            <a:extLst>
              <a:ext uri="{FF2B5EF4-FFF2-40B4-BE49-F238E27FC236}">
                <a16:creationId xmlns:a16="http://schemas.microsoft.com/office/drawing/2014/main" id="{97ABC727-2F90-97A4-185C-75582ADA65C4}"/>
              </a:ext>
            </a:extLst>
          </p:cNvPr>
          <p:cNvSpPr txBox="1"/>
          <p:nvPr/>
        </p:nvSpPr>
        <p:spPr>
          <a:xfrm>
            <a:off x="3035878" y="139010"/>
            <a:ext cx="6120244" cy="1938992"/>
          </a:xfrm>
          <a:prstGeom prst="rect">
            <a:avLst/>
          </a:prstGeom>
          <a:noFill/>
        </p:spPr>
        <p:txBody>
          <a:bodyPr wrap="square">
            <a:spAutoFit/>
          </a:bodyPr>
          <a:lstStyle/>
          <a:p>
            <a:pPr algn="ctr" defTabSz="457200"/>
            <a:r>
              <a:rPr lang="en-US" sz="40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Recent Law Changes</a:t>
            </a:r>
          </a:p>
          <a:p>
            <a:pPr algn="ctr" defTabSz="457200"/>
            <a:endParaRPr lang="en-US" sz="40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ctr" defTabSz="457200"/>
            <a:r>
              <a:rPr lang="en-US" sz="4000" b="1" dirty="0">
                <a:solidFill>
                  <a:schemeClr val="bg1">
                    <a:lumMod val="9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Incident Reporting</a:t>
            </a:r>
          </a:p>
        </p:txBody>
      </p:sp>
    </p:spTree>
    <p:extLst>
      <p:ext uri="{BB962C8B-B14F-4D97-AF65-F5344CB8AC3E}">
        <p14:creationId xmlns:p14="http://schemas.microsoft.com/office/powerpoint/2010/main" val="134004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4AD70CC-B0D6-C73F-824F-38F93FD54EB4}"/>
              </a:ext>
            </a:extLst>
          </p:cNvPr>
          <p:cNvSpPr txBox="1"/>
          <p:nvPr/>
        </p:nvSpPr>
        <p:spPr>
          <a:xfrm>
            <a:off x="3439391" y="582067"/>
            <a:ext cx="8356888" cy="5693866"/>
          </a:xfrm>
          <a:prstGeom prst="rect">
            <a:avLst/>
          </a:prstGeom>
          <a:noFill/>
        </p:spPr>
        <p:txBody>
          <a:bodyPr wrap="square">
            <a:spAutoFit/>
          </a:bodyPr>
          <a:lstStyle/>
          <a:p>
            <a:pPr marL="0" marR="0">
              <a:spcBef>
                <a:spcPts val="0"/>
              </a:spcBef>
              <a:spcAft>
                <a:spcPts val="0"/>
              </a:spcAft>
              <a:tabLst>
                <a:tab pos="-285750" algn="l"/>
                <a:tab pos="457200" algn="l"/>
                <a:tab pos="914400" algn="l"/>
                <a:tab pos="457200" algn="l"/>
                <a:tab pos="914400" algn="l"/>
                <a:tab pos="1371600" algn="l"/>
                <a:tab pos="1828800" algn="l"/>
                <a:tab pos="2286000" algn="l"/>
                <a:tab pos="5943600" algn="r"/>
              </a:tabLst>
            </a:pPr>
            <a:r>
              <a:rPr lang="en-US" sz="3200" b="1" dirty="0">
                <a:solidFill>
                  <a:schemeClr val="bg1">
                    <a:lumMod val="9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RESPONSIBILITIES OF THE EXCAVATOR</a:t>
            </a:r>
            <a:endParaRPr lang="en-US" sz="3200" dirty="0">
              <a:solidFill>
                <a:schemeClr val="bg1">
                  <a:lumMod val="9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tabLst>
                <a:tab pos="-285750" algn="l"/>
                <a:tab pos="457200" algn="l"/>
                <a:tab pos="914400" algn="l"/>
                <a:tab pos="457200" algn="l"/>
                <a:tab pos="914400" algn="l"/>
                <a:tab pos="1371600" algn="l"/>
                <a:tab pos="1828800" algn="l"/>
                <a:tab pos="2286000" algn="l"/>
                <a:tab pos="5943600" algn="r"/>
              </a:tabLst>
            </a:pPr>
            <a:r>
              <a:rPr lang="en-US" sz="2400" b="1" dirty="0">
                <a:solidFill>
                  <a:schemeClr val="bg1">
                    <a:lumMod val="9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1">
                  <a:lumMod val="9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pPr marL="914400" marR="0" indent="-914400">
              <a:spcBef>
                <a:spcPts val="0"/>
              </a:spcBef>
              <a:spcAft>
                <a:spcPts val="0"/>
              </a:spcAft>
              <a:tabLst>
                <a:tab pos="-285750" algn="l"/>
                <a:tab pos="457200" algn="l"/>
                <a:tab pos="914400" algn="l"/>
                <a:tab pos="457200" algn="l"/>
                <a:tab pos="914400" algn="l"/>
                <a:tab pos="1371600" algn="l"/>
                <a:tab pos="1828800" algn="l"/>
                <a:tab pos="2286000" algn="l"/>
                <a:tab pos="5943600" algn="r"/>
              </a:tabLst>
            </a:pPr>
            <a:r>
              <a:rPr lang="en-US" sz="2400" dirty="0">
                <a:solidFill>
                  <a:schemeClr val="bg1">
                    <a:lumMod val="9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chemeClr val="bg1">
                    <a:lumMod val="9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Pre-marking</a:t>
            </a:r>
            <a:r>
              <a:rPr lang="en-US" sz="2800" dirty="0">
                <a:solidFill>
                  <a:schemeClr val="bg1">
                    <a:lumMod val="9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The excavator </a:t>
            </a:r>
            <a:r>
              <a:rPr lang="en-US" sz="2800" b="1" dirty="0">
                <a:solidFill>
                  <a:schemeClr val="bg1">
                    <a:lumMod val="9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SHALL</a:t>
            </a:r>
            <a:r>
              <a:rPr lang="en-US" sz="2800" dirty="0">
                <a:solidFill>
                  <a:schemeClr val="bg1">
                    <a:lumMod val="9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mark the </a:t>
            </a:r>
            <a:r>
              <a:rPr lang="en-US" sz="2800" u="sng" dirty="0">
                <a:solidFill>
                  <a:schemeClr val="bg1">
                    <a:lumMod val="9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approximate</a:t>
            </a:r>
            <a:r>
              <a:rPr lang="en-US" sz="2800" dirty="0">
                <a:solidFill>
                  <a:schemeClr val="bg1">
                    <a:lumMod val="9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boundary of a proposed excavation and the excavator’s initials in white, or as otherwise established by the Dig Safe System, prior to notifying the Dig Safe System, as required by Section 4(B). If an excavator uses a single stake or other single point indicator as a pre-mark, the excavator must indicate the radius of the proposed excavation area. Alternative colors, pink or black, may be used by the excavator during snow or ice conditions.</a:t>
            </a:r>
            <a:endParaRPr lang="en-US" sz="2800" dirty="0">
              <a:solidFill>
                <a:schemeClr val="bg1">
                  <a:lumMod val="9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52693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7F98B17-79BC-B18D-6D0B-EBA1049D3F82}"/>
              </a:ext>
            </a:extLst>
          </p:cNvPr>
          <p:cNvSpPr>
            <a:spLocks noGrp="1"/>
          </p:cNvSpPr>
          <p:nvPr>
            <p:ph type="sldNum" sz="quarter" idx="12"/>
          </p:nvPr>
        </p:nvSpPr>
        <p:spPr/>
        <p:txBody>
          <a:bodyPr/>
          <a:lstStyle/>
          <a:p>
            <a:fld id="{C263D6C4-4840-40CC-AC84-17E24B3B7BDE}" type="slidenum">
              <a:rPr lang="en-US" noProof="0" smtClean="0"/>
              <a:pPr/>
              <a:t>7</a:t>
            </a:fld>
            <a:endParaRPr lang="en-US" noProof="0" dirty="0"/>
          </a:p>
        </p:txBody>
      </p:sp>
      <p:sp>
        <p:nvSpPr>
          <p:cNvPr id="8" name="TextBox 7">
            <a:extLst>
              <a:ext uri="{FF2B5EF4-FFF2-40B4-BE49-F238E27FC236}">
                <a16:creationId xmlns:a16="http://schemas.microsoft.com/office/drawing/2014/main" id="{3924D81F-0F59-F8EC-283A-F613BA335631}"/>
              </a:ext>
            </a:extLst>
          </p:cNvPr>
          <p:cNvSpPr txBox="1"/>
          <p:nvPr/>
        </p:nvSpPr>
        <p:spPr>
          <a:xfrm>
            <a:off x="3620365" y="523693"/>
            <a:ext cx="4951269" cy="707886"/>
          </a:xfrm>
          <a:prstGeom prst="rect">
            <a:avLst/>
          </a:prstGeom>
          <a:noFill/>
        </p:spPr>
        <p:txBody>
          <a:bodyPr wrap="square">
            <a:spAutoFit/>
          </a:bodyPr>
          <a:lstStyle/>
          <a:p>
            <a:r>
              <a:rPr lang="en-US" sz="4000" b="1" dirty="0">
                <a:solidFill>
                  <a:schemeClr val="bg1">
                    <a:lumMod val="95000"/>
                  </a:schemeClr>
                </a:solidFill>
                <a:effectLst>
                  <a:outerShdw blurRad="38100" dist="38100" dir="2700000" algn="tl">
                    <a:srgbClr val="000000"/>
                  </a:outerShdw>
                </a:effectLst>
                <a:latin typeface="Arial" charset="0"/>
              </a:rPr>
              <a:t>Notifying Dig Safe</a:t>
            </a:r>
            <a:endParaRPr lang="en-US" sz="4000" dirty="0">
              <a:solidFill>
                <a:schemeClr val="bg1">
                  <a:lumMod val="95000"/>
                </a:schemeClr>
              </a:solidFill>
            </a:endParaRPr>
          </a:p>
        </p:txBody>
      </p:sp>
      <p:sp>
        <p:nvSpPr>
          <p:cNvPr id="10" name="TextBox 9">
            <a:extLst>
              <a:ext uri="{FF2B5EF4-FFF2-40B4-BE49-F238E27FC236}">
                <a16:creationId xmlns:a16="http://schemas.microsoft.com/office/drawing/2014/main" id="{89D2CF87-61B7-FA01-9C92-2B1797E3B16B}"/>
              </a:ext>
            </a:extLst>
          </p:cNvPr>
          <p:cNvSpPr txBox="1"/>
          <p:nvPr/>
        </p:nvSpPr>
        <p:spPr>
          <a:xfrm>
            <a:off x="3035877" y="2293239"/>
            <a:ext cx="6120244" cy="646331"/>
          </a:xfrm>
          <a:prstGeom prst="rect">
            <a:avLst/>
          </a:prstGeom>
          <a:noFill/>
        </p:spPr>
        <p:txBody>
          <a:bodyPr wrap="square">
            <a:spAutoFit/>
          </a:bodyPr>
          <a:lstStyle/>
          <a:p>
            <a:r>
              <a:rPr lang="en-US" sz="3600" b="1" dirty="0">
                <a:solidFill>
                  <a:schemeClr val="bg1">
                    <a:lumMod val="95000"/>
                  </a:schemeClr>
                </a:solidFill>
                <a:effectLst>
                  <a:outerShdw blurRad="38100" dist="38100" dir="2700000" algn="tl">
                    <a:srgbClr val="000000"/>
                  </a:outerShdw>
                </a:effectLst>
                <a:latin typeface="Arial" charset="0"/>
              </a:rPr>
              <a:t>Member Facility Operators</a:t>
            </a:r>
            <a:endParaRPr lang="en-US" sz="3600" dirty="0">
              <a:solidFill>
                <a:schemeClr val="bg1">
                  <a:lumMod val="95000"/>
                </a:schemeClr>
              </a:solidFill>
            </a:endParaRPr>
          </a:p>
        </p:txBody>
      </p:sp>
      <p:sp>
        <p:nvSpPr>
          <p:cNvPr id="12" name="TextBox 11">
            <a:extLst>
              <a:ext uri="{FF2B5EF4-FFF2-40B4-BE49-F238E27FC236}">
                <a16:creationId xmlns:a16="http://schemas.microsoft.com/office/drawing/2014/main" id="{99DD3BBF-CC10-535C-6ABF-82ED23795B6C}"/>
              </a:ext>
            </a:extLst>
          </p:cNvPr>
          <p:cNvSpPr txBox="1"/>
          <p:nvPr/>
        </p:nvSpPr>
        <p:spPr>
          <a:xfrm>
            <a:off x="3035877" y="3315430"/>
            <a:ext cx="6120244" cy="1754326"/>
          </a:xfrm>
          <a:prstGeom prst="rect">
            <a:avLst/>
          </a:prstGeom>
          <a:noFill/>
        </p:spPr>
        <p:txBody>
          <a:bodyPr wrap="square">
            <a:spAutoFit/>
          </a:bodyPr>
          <a:lstStyle/>
          <a:p>
            <a:pPr algn="ctr" defTabSz="457200">
              <a:defRPr/>
            </a:pPr>
            <a:r>
              <a:rPr lang="en-US" sz="3600" b="1" dirty="0">
                <a:solidFill>
                  <a:srgbClr val="FF0000"/>
                </a:solidFill>
                <a:effectLst>
                  <a:outerShdw blurRad="38100" dist="38100" dir="2700000" algn="tl">
                    <a:srgbClr val="000000"/>
                  </a:outerShdw>
                </a:effectLst>
                <a:latin typeface="Calibri" panose="020F0502020204030204"/>
              </a:rPr>
              <a:t>Electrical</a:t>
            </a:r>
          </a:p>
          <a:p>
            <a:pPr algn="ctr" defTabSz="457200">
              <a:defRPr/>
            </a:pPr>
            <a:r>
              <a:rPr lang="en-US" sz="3600" b="1" dirty="0">
                <a:solidFill>
                  <a:srgbClr val="FFFF00"/>
                </a:solidFill>
                <a:effectLst>
                  <a:outerShdw blurRad="38100" dist="38100" dir="2700000" algn="tl">
                    <a:srgbClr val="000000"/>
                  </a:outerShdw>
                </a:effectLst>
                <a:latin typeface="Calibri" panose="020F0502020204030204"/>
              </a:rPr>
              <a:t>Gas, Oil, Steam</a:t>
            </a:r>
          </a:p>
          <a:p>
            <a:pPr algn="ctr" defTabSz="457200">
              <a:defRPr/>
            </a:pPr>
            <a:r>
              <a:rPr lang="en-US" sz="3600" b="1" dirty="0">
                <a:solidFill>
                  <a:srgbClr val="FF9900"/>
                </a:solidFill>
                <a:effectLst>
                  <a:outerShdw blurRad="38100" dist="38100" dir="2700000" algn="tl">
                    <a:srgbClr val="000000"/>
                  </a:outerShdw>
                </a:effectLst>
                <a:latin typeface="Calibri" panose="020F0502020204030204"/>
              </a:rPr>
              <a:t>Telephone, CATV, Fiber Optic</a:t>
            </a:r>
            <a:endParaRPr lang="en-US" sz="3600" dirty="0">
              <a:solidFill>
                <a:srgbClr val="66FF33"/>
              </a:solidFill>
              <a:effectLst>
                <a:outerShdw blurRad="38100" dist="38100" dir="2700000" algn="tl">
                  <a:srgbClr val="000000"/>
                </a:outerShdw>
              </a:effectLst>
              <a:latin typeface="Calibri" panose="020F0502020204030204"/>
            </a:endParaRPr>
          </a:p>
        </p:txBody>
      </p:sp>
    </p:spTree>
    <p:extLst>
      <p:ext uri="{BB962C8B-B14F-4D97-AF65-F5344CB8AC3E}">
        <p14:creationId xmlns:p14="http://schemas.microsoft.com/office/powerpoint/2010/main" val="2624273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E56C396-7A3F-621E-0A34-10C9499F2B16}"/>
              </a:ext>
            </a:extLst>
          </p:cNvPr>
          <p:cNvSpPr>
            <a:spLocks noGrp="1"/>
          </p:cNvSpPr>
          <p:nvPr>
            <p:ph type="sldNum" sz="quarter" idx="12"/>
          </p:nvPr>
        </p:nvSpPr>
        <p:spPr/>
        <p:txBody>
          <a:bodyPr/>
          <a:lstStyle/>
          <a:p>
            <a:fld id="{C263D6C4-4840-40CC-AC84-17E24B3B7BDE}" type="slidenum">
              <a:rPr lang="en-US" noProof="0" smtClean="0"/>
              <a:pPr/>
              <a:t>8</a:t>
            </a:fld>
            <a:endParaRPr lang="en-US" noProof="0" dirty="0"/>
          </a:p>
        </p:txBody>
      </p:sp>
      <p:sp>
        <p:nvSpPr>
          <p:cNvPr id="6" name="TextBox 5">
            <a:extLst>
              <a:ext uri="{FF2B5EF4-FFF2-40B4-BE49-F238E27FC236}">
                <a16:creationId xmlns:a16="http://schemas.microsoft.com/office/drawing/2014/main" id="{E128E533-EE5A-4FE2-3F54-393232769BA7}"/>
              </a:ext>
            </a:extLst>
          </p:cNvPr>
          <p:cNvSpPr txBox="1"/>
          <p:nvPr/>
        </p:nvSpPr>
        <p:spPr>
          <a:xfrm>
            <a:off x="4482811" y="682974"/>
            <a:ext cx="3226377" cy="1323439"/>
          </a:xfrm>
          <a:prstGeom prst="rect">
            <a:avLst/>
          </a:prstGeom>
          <a:noFill/>
        </p:spPr>
        <p:txBody>
          <a:bodyPr wrap="square">
            <a:spAutoFit/>
          </a:bodyPr>
          <a:lstStyle/>
          <a:p>
            <a:pPr algn="ctr" defTabSz="457200">
              <a:defRPr/>
            </a:pPr>
            <a:r>
              <a:rPr lang="en-US" sz="4000" b="1" u="sng" dirty="0">
                <a:solidFill>
                  <a:schemeClr val="bg1">
                    <a:lumMod val="95000"/>
                  </a:schemeClr>
                </a:solidFill>
                <a:effectLst>
                  <a:outerShdw blurRad="38100" dist="38100" dir="2700000" algn="tl">
                    <a:srgbClr val="000000"/>
                  </a:outerShdw>
                </a:effectLst>
                <a:latin typeface="Calibri" panose="020F0502020204030204"/>
              </a:rPr>
              <a:t>Non-members</a:t>
            </a:r>
            <a:r>
              <a:rPr lang="en-US" sz="4000" b="1" dirty="0">
                <a:solidFill>
                  <a:schemeClr val="bg1">
                    <a:lumMod val="95000"/>
                  </a:schemeClr>
                </a:solidFill>
                <a:effectLst>
                  <a:outerShdw blurRad="38100" dist="38100" dir="2700000" algn="tl">
                    <a:srgbClr val="000000"/>
                  </a:outerShdw>
                </a:effectLst>
                <a:latin typeface="Calibri" panose="020F0502020204030204"/>
              </a:rPr>
              <a:t> </a:t>
            </a:r>
          </a:p>
          <a:p>
            <a:pPr algn="ctr" defTabSz="457200">
              <a:defRPr/>
            </a:pPr>
            <a:r>
              <a:rPr lang="en-US" sz="4000" b="1" dirty="0">
                <a:solidFill>
                  <a:schemeClr val="bg1">
                    <a:lumMod val="95000"/>
                  </a:schemeClr>
                </a:solidFill>
                <a:effectLst>
                  <a:outerShdw blurRad="38100" dist="38100" dir="2700000" algn="tl">
                    <a:srgbClr val="000000"/>
                  </a:outerShdw>
                </a:effectLst>
                <a:latin typeface="Calibri" panose="020F0502020204030204"/>
              </a:rPr>
              <a:t>    Voluntary</a:t>
            </a:r>
            <a:endParaRPr lang="en-US" sz="4000" b="1" u="sng" dirty="0">
              <a:solidFill>
                <a:schemeClr val="bg1">
                  <a:lumMod val="95000"/>
                </a:schemeClr>
              </a:solidFill>
              <a:effectLst>
                <a:outerShdw blurRad="38100" dist="38100" dir="2700000" algn="tl">
                  <a:srgbClr val="000000"/>
                </a:outerShdw>
              </a:effectLst>
              <a:latin typeface="Calibri" panose="020F0502020204030204"/>
            </a:endParaRPr>
          </a:p>
        </p:txBody>
      </p:sp>
      <p:sp>
        <p:nvSpPr>
          <p:cNvPr id="8" name="TextBox 7">
            <a:extLst>
              <a:ext uri="{FF2B5EF4-FFF2-40B4-BE49-F238E27FC236}">
                <a16:creationId xmlns:a16="http://schemas.microsoft.com/office/drawing/2014/main" id="{12A5B984-08DD-74A9-7831-B9DFC5E8A293}"/>
              </a:ext>
            </a:extLst>
          </p:cNvPr>
          <p:cNvSpPr txBox="1"/>
          <p:nvPr/>
        </p:nvSpPr>
        <p:spPr>
          <a:xfrm>
            <a:off x="2371724" y="2750765"/>
            <a:ext cx="7448550" cy="2554545"/>
          </a:xfrm>
          <a:prstGeom prst="rect">
            <a:avLst/>
          </a:prstGeom>
          <a:noFill/>
        </p:spPr>
        <p:txBody>
          <a:bodyPr wrap="square">
            <a:spAutoFit/>
          </a:bodyPr>
          <a:lstStyle/>
          <a:p>
            <a:pPr algn="ctr"/>
            <a:r>
              <a:rPr lang="en-US" sz="4000" dirty="0">
                <a:solidFill>
                  <a:srgbClr val="3366FF"/>
                </a:solidFill>
                <a:effectLst>
                  <a:outerShdw blurRad="38100" dist="38100" dir="2700000" algn="tl">
                    <a:srgbClr val="000000"/>
                  </a:outerShdw>
                </a:effectLst>
                <a:latin typeface="Calibri" panose="020F0502020204030204"/>
              </a:rPr>
              <a:t>Water</a:t>
            </a:r>
            <a:r>
              <a:rPr lang="en-US" sz="4000" dirty="0">
                <a:solidFill>
                  <a:schemeClr val="bg1">
                    <a:lumMod val="95000"/>
                  </a:schemeClr>
                </a:solidFill>
                <a:effectLst>
                  <a:outerShdw blurRad="38100" dist="38100" dir="2700000" algn="tl">
                    <a:srgbClr val="000000"/>
                  </a:outerShdw>
                </a:effectLst>
                <a:latin typeface="Calibri" panose="020F0502020204030204"/>
              </a:rPr>
              <a:t>,</a:t>
            </a:r>
            <a:r>
              <a:rPr lang="en-US" sz="4000" dirty="0">
                <a:solidFill>
                  <a:prstClr val="white"/>
                </a:solidFill>
                <a:effectLst>
                  <a:outerShdw blurRad="38100" dist="38100" dir="2700000" algn="tl">
                    <a:srgbClr val="000000"/>
                  </a:outerShdw>
                </a:effectLst>
                <a:latin typeface="Calibri" panose="020F0502020204030204"/>
              </a:rPr>
              <a:t> </a:t>
            </a:r>
            <a:r>
              <a:rPr lang="en-US" sz="4000" dirty="0">
                <a:solidFill>
                  <a:srgbClr val="66FF33"/>
                </a:solidFill>
                <a:effectLst>
                  <a:outerShdw blurRad="38100" dist="38100" dir="2700000" algn="tl">
                    <a:srgbClr val="000000"/>
                  </a:outerShdw>
                </a:effectLst>
                <a:latin typeface="Calibri" panose="020F0502020204030204"/>
              </a:rPr>
              <a:t>Sewer</a:t>
            </a:r>
            <a:r>
              <a:rPr lang="en-US" sz="4000" b="1" dirty="0">
                <a:solidFill>
                  <a:schemeClr val="bg1">
                    <a:lumMod val="95000"/>
                  </a:schemeClr>
                </a:solidFill>
                <a:effectLst>
                  <a:outerShdw blurRad="38100" dist="38100" dir="2700000" algn="tl">
                    <a:srgbClr val="000000"/>
                  </a:outerShdw>
                </a:effectLst>
                <a:latin typeface="Calibri" panose="020F0502020204030204"/>
              </a:rPr>
              <a:t>,</a:t>
            </a:r>
            <a:r>
              <a:rPr lang="en-US" sz="4000" b="1" dirty="0">
                <a:solidFill>
                  <a:srgbClr val="CE8D3E">
                    <a:lumMod val="60000"/>
                    <a:lumOff val="40000"/>
                  </a:srgbClr>
                </a:solidFill>
                <a:effectLst>
                  <a:outerShdw blurRad="38100" dist="38100" dir="2700000" algn="tl">
                    <a:srgbClr val="000000"/>
                  </a:outerShdw>
                </a:effectLst>
                <a:latin typeface="Calibri" panose="020F0502020204030204"/>
              </a:rPr>
              <a:t> </a:t>
            </a:r>
            <a:r>
              <a:rPr lang="en-US" sz="4000" b="1" dirty="0">
                <a:solidFill>
                  <a:schemeClr val="bg1">
                    <a:lumMod val="95000"/>
                  </a:schemeClr>
                </a:solidFill>
                <a:effectLst>
                  <a:outerShdw blurRad="38100" dist="38100" dir="2700000" algn="tl">
                    <a:srgbClr val="000000"/>
                  </a:outerShdw>
                </a:effectLst>
                <a:latin typeface="Calibri" panose="020F0502020204030204"/>
              </a:rPr>
              <a:t>private property owners and some small utilities – Less than 5 employees or fewer than 300 customers</a:t>
            </a:r>
            <a:endParaRPr lang="en-US" sz="4000" dirty="0">
              <a:solidFill>
                <a:schemeClr val="bg1">
                  <a:lumMod val="95000"/>
                </a:schemeClr>
              </a:solidFill>
            </a:endParaRPr>
          </a:p>
        </p:txBody>
      </p:sp>
    </p:spTree>
    <p:extLst>
      <p:ext uri="{BB962C8B-B14F-4D97-AF65-F5344CB8AC3E}">
        <p14:creationId xmlns:p14="http://schemas.microsoft.com/office/powerpoint/2010/main" val="3178027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9</a:t>
            </a:fld>
            <a:endParaRPr lang="en-US" dirty="0"/>
          </a:p>
        </p:txBody>
      </p:sp>
      <p:sp>
        <p:nvSpPr>
          <p:cNvPr id="10" name="TextBox 9">
            <a:extLst>
              <a:ext uri="{FF2B5EF4-FFF2-40B4-BE49-F238E27FC236}">
                <a16:creationId xmlns:a16="http://schemas.microsoft.com/office/drawing/2014/main" id="{AA6E58BF-A791-A5E3-D6E5-17C0E68AB68B}"/>
              </a:ext>
            </a:extLst>
          </p:cNvPr>
          <p:cNvSpPr txBox="1"/>
          <p:nvPr/>
        </p:nvSpPr>
        <p:spPr>
          <a:xfrm>
            <a:off x="2508538" y="579066"/>
            <a:ext cx="7174923" cy="707886"/>
          </a:xfrm>
          <a:prstGeom prst="rect">
            <a:avLst/>
          </a:prstGeom>
          <a:noFill/>
        </p:spPr>
        <p:txBody>
          <a:bodyPr wrap="square">
            <a:spAutoFit/>
          </a:bodyPr>
          <a:lstStyle/>
          <a:p>
            <a:r>
              <a:rPr lang="en-US" sz="4000" b="1" dirty="0">
                <a:solidFill>
                  <a:schemeClr val="bg1">
                    <a:lumMod val="95000"/>
                  </a:schemeClr>
                </a:solidFill>
                <a:effectLst>
                  <a:outerShdw blurRad="38100" dist="38100" dir="2700000" algn="tl">
                    <a:srgbClr val="000000"/>
                  </a:outerShdw>
                </a:effectLst>
              </a:rPr>
              <a:t>Facility Operator Notification</a:t>
            </a:r>
            <a:endParaRPr lang="en-US" sz="4000" dirty="0">
              <a:solidFill>
                <a:schemeClr val="bg1">
                  <a:lumMod val="95000"/>
                </a:schemeClr>
              </a:solidFill>
            </a:endParaRPr>
          </a:p>
        </p:txBody>
      </p:sp>
      <p:sp>
        <p:nvSpPr>
          <p:cNvPr id="12" name="TextBox 11">
            <a:extLst>
              <a:ext uri="{FF2B5EF4-FFF2-40B4-BE49-F238E27FC236}">
                <a16:creationId xmlns:a16="http://schemas.microsoft.com/office/drawing/2014/main" id="{DB3D2C19-A9EB-CFA2-A660-F1B669C0929B}"/>
              </a:ext>
            </a:extLst>
          </p:cNvPr>
          <p:cNvSpPr txBox="1"/>
          <p:nvPr/>
        </p:nvSpPr>
        <p:spPr>
          <a:xfrm>
            <a:off x="3046268" y="2096277"/>
            <a:ext cx="6099462" cy="2862322"/>
          </a:xfrm>
          <a:prstGeom prst="rect">
            <a:avLst/>
          </a:prstGeom>
          <a:noFill/>
        </p:spPr>
        <p:txBody>
          <a:bodyPr wrap="square">
            <a:spAutoFit/>
          </a:bodyPr>
          <a:lstStyle/>
          <a:p>
            <a:pPr algn="ctr">
              <a:buClrTx/>
              <a:defRPr/>
            </a:pPr>
            <a:r>
              <a:rPr lang="en-US" sz="3600" b="1" dirty="0">
                <a:solidFill>
                  <a:schemeClr val="bg1">
                    <a:lumMod val="95000"/>
                  </a:schemeClr>
                </a:solidFill>
                <a:effectLst>
                  <a:outerShdw blurRad="38100" dist="38100" dir="2700000" algn="tl">
                    <a:srgbClr val="000000">
                      <a:alpha val="43137"/>
                    </a:srgbClr>
                  </a:outerShdw>
                </a:effectLst>
                <a:latin typeface="Arial Black" pitchFamily="34" charset="0"/>
              </a:rPr>
              <a:t>Notification </a:t>
            </a:r>
            <a:r>
              <a:rPr lang="en-US" sz="3600" b="1" u="sng" dirty="0">
                <a:solidFill>
                  <a:schemeClr val="bg1">
                    <a:lumMod val="95000"/>
                  </a:schemeClr>
                </a:solidFill>
                <a:effectLst>
                  <a:outerShdw blurRad="38100" dist="38100" dir="2700000" algn="tl">
                    <a:srgbClr val="000000">
                      <a:alpha val="43137"/>
                    </a:srgbClr>
                  </a:outerShdw>
                </a:effectLst>
                <a:latin typeface="Arial Black" pitchFamily="34" charset="0"/>
              </a:rPr>
              <a:t>MUST</a:t>
            </a:r>
            <a:r>
              <a:rPr lang="en-US" sz="3600" b="1" dirty="0">
                <a:solidFill>
                  <a:schemeClr val="bg1">
                    <a:lumMod val="95000"/>
                  </a:schemeClr>
                </a:solidFill>
                <a:effectLst>
                  <a:outerShdw blurRad="38100" dist="38100" dir="2700000" algn="tl">
                    <a:srgbClr val="000000">
                      <a:alpha val="43137"/>
                    </a:srgbClr>
                  </a:outerShdw>
                </a:effectLst>
                <a:latin typeface="Arial Black" pitchFamily="34" charset="0"/>
              </a:rPr>
              <a:t> take </a:t>
            </a:r>
          </a:p>
          <a:p>
            <a:pPr algn="ctr">
              <a:buClrTx/>
              <a:defRPr/>
            </a:pPr>
            <a:r>
              <a:rPr lang="en-US" sz="3600" b="1" dirty="0">
                <a:solidFill>
                  <a:schemeClr val="bg1">
                    <a:lumMod val="95000"/>
                  </a:schemeClr>
                </a:solidFill>
                <a:effectLst>
                  <a:outerShdw blurRad="38100" dist="38100" dir="2700000" algn="tl">
                    <a:srgbClr val="000000">
                      <a:alpha val="43137"/>
                    </a:srgbClr>
                  </a:outerShdw>
                </a:effectLst>
                <a:latin typeface="Arial Black" pitchFamily="34" charset="0"/>
              </a:rPr>
              <a:t>place at least </a:t>
            </a:r>
          </a:p>
          <a:p>
            <a:pPr algn="ctr">
              <a:buClrTx/>
              <a:defRPr/>
            </a:pPr>
            <a:r>
              <a:rPr lang="en-US" sz="3600" b="1" u="sng" dirty="0">
                <a:solidFill>
                  <a:schemeClr val="bg1">
                    <a:lumMod val="95000"/>
                  </a:schemeClr>
                </a:solidFill>
                <a:effectLst>
                  <a:outerShdw blurRad="38100" dist="38100" dir="2700000" algn="tl">
                    <a:srgbClr val="000000">
                      <a:alpha val="43137"/>
                    </a:srgbClr>
                  </a:outerShdw>
                </a:effectLst>
                <a:latin typeface="Arial Black" pitchFamily="34" charset="0"/>
              </a:rPr>
              <a:t>3 business days</a:t>
            </a:r>
            <a:r>
              <a:rPr lang="en-US" sz="3600" b="1" dirty="0">
                <a:solidFill>
                  <a:schemeClr val="bg1">
                    <a:lumMod val="95000"/>
                  </a:schemeClr>
                </a:solidFill>
                <a:effectLst>
                  <a:outerShdw blurRad="38100" dist="38100" dir="2700000" algn="tl">
                    <a:srgbClr val="000000">
                      <a:alpha val="43137"/>
                    </a:srgbClr>
                  </a:outerShdw>
                </a:effectLst>
                <a:latin typeface="Arial Black" pitchFamily="34" charset="0"/>
              </a:rPr>
              <a:t> but </a:t>
            </a:r>
          </a:p>
          <a:p>
            <a:pPr algn="ctr">
              <a:buClrTx/>
              <a:defRPr/>
            </a:pPr>
            <a:r>
              <a:rPr lang="en-US" sz="3600" b="1" u="sng" dirty="0">
                <a:solidFill>
                  <a:schemeClr val="bg1">
                    <a:lumMod val="95000"/>
                  </a:schemeClr>
                </a:solidFill>
                <a:effectLst>
                  <a:outerShdw blurRad="38100" dist="38100" dir="2700000" algn="tl">
                    <a:srgbClr val="000000">
                      <a:alpha val="43137"/>
                    </a:srgbClr>
                  </a:outerShdw>
                </a:effectLst>
                <a:latin typeface="Arial Black" pitchFamily="34" charset="0"/>
              </a:rPr>
              <a:t>not more than 30 days</a:t>
            </a:r>
            <a:r>
              <a:rPr lang="en-US" sz="3600" b="1" dirty="0">
                <a:solidFill>
                  <a:schemeClr val="bg1">
                    <a:lumMod val="95000"/>
                  </a:schemeClr>
                </a:solidFill>
                <a:effectLst>
                  <a:outerShdw blurRad="38100" dist="38100" dir="2700000" algn="tl">
                    <a:srgbClr val="000000">
                      <a:alpha val="43137"/>
                    </a:srgbClr>
                  </a:outerShdw>
                </a:effectLst>
                <a:latin typeface="Arial Black" pitchFamily="34" charset="0"/>
              </a:rPr>
              <a:t> prior to excavating</a:t>
            </a:r>
            <a:endParaRPr lang="en-US" sz="3600" dirty="0">
              <a:solidFill>
                <a:schemeClr val="bg1">
                  <a:lumMod val="95000"/>
                </a:schemeClr>
              </a:solidFill>
            </a:endParaRPr>
          </a:p>
        </p:txBody>
      </p:sp>
    </p:spTree>
    <p:extLst>
      <p:ext uri="{BB962C8B-B14F-4D97-AF65-F5344CB8AC3E}">
        <p14:creationId xmlns:p14="http://schemas.microsoft.com/office/powerpoint/2010/main" val="70982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2.xml><?xml version="1.0" encoding="utf-8"?>
<ds:datastoreItem xmlns:ds="http://schemas.openxmlformats.org/officeDocument/2006/customXml" ds:itemID="{F5757914-1161-4661-9696-421FD6935CDD}">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179</TotalTime>
  <Words>949</Words>
  <Application>Microsoft Office PowerPoint</Application>
  <PresentationFormat>Widescreen</PresentationFormat>
  <Paragraphs>108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Black</vt:lpstr>
      <vt:lpstr>Calibri</vt:lpstr>
      <vt:lpstr>Times New Roman</vt:lpstr>
      <vt:lpstr>Trade Gothic LT Pro</vt:lpstr>
      <vt:lpstr>Trebuchet MS</vt:lpstr>
      <vt:lpstr>Office Theme</vt:lpstr>
      <vt:lpstr>MPUC 2024 MUST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MPUC 2024 MUST</dc:title>
  <dc:creator>Truman, Barry E</dc:creator>
  <cp:lastModifiedBy>Hattie Trask</cp:lastModifiedBy>
  <cp:revision>2</cp:revision>
  <dcterms:created xsi:type="dcterms:W3CDTF">2024-02-15T13:25:13Z</dcterms:created>
  <dcterms:modified xsi:type="dcterms:W3CDTF">2024-02-15T17:02:13Z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