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70" r:id="rId3"/>
    <p:sldId id="257" r:id="rId4"/>
    <p:sldId id="259" r:id="rId5"/>
    <p:sldId id="260" r:id="rId6"/>
    <p:sldId id="263" r:id="rId7"/>
    <p:sldId id="271" r:id="rId8"/>
    <p:sldId id="272" r:id="rId9"/>
    <p:sldId id="273" r:id="rId10"/>
    <p:sldId id="264" r:id="rId11"/>
    <p:sldId id="274" r:id="rId12"/>
    <p:sldId id="275" r:id="rId13"/>
    <p:sldId id="277" r:id="rId14"/>
    <p:sldId id="278" r:id="rId15"/>
    <p:sldId id="279" r:id="rId16"/>
    <p:sldId id="280" r:id="rId17"/>
    <p:sldId id="281" r:id="rId18"/>
    <p:sldId id="276" r:id="rId19"/>
    <p:sldId id="282" r:id="rId20"/>
    <p:sldId id="267" r:id="rId21"/>
    <p:sldId id="283" r:id="rId22"/>
    <p:sldId id="284" r:id="rId23"/>
    <p:sldId id="285"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7728E-EDE5-4F23-A383-324173A9CDD3}" v="43" dt="2023-10-10T16:10:26.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00" autoAdjust="0"/>
  </p:normalViewPr>
  <p:slideViewPr>
    <p:cSldViewPr snapToGrid="0">
      <p:cViewPr varScale="1">
        <p:scale>
          <a:sx n="94" d="100"/>
          <a:sy n="94" d="100"/>
        </p:scale>
        <p:origin x="2094" y="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4870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a:t>
            </a:r>
            <a:r>
              <a:rPr lang="en-US" baseline="0" dirty="0"/>
              <a:t> are the four major electric utilities in NH.  </a:t>
            </a:r>
            <a:endParaRPr dirty="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498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26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579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35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501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842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807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5" name="Google Shape;9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07133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06" name="Google Shape;1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621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picture</a:t>
            </a:r>
            <a:r>
              <a:rPr lang="en-US" baseline="0" dirty="0"/>
              <a:t> shows the underground cables within the </a:t>
            </a:r>
            <a:r>
              <a:rPr lang="en-US" baseline="0" dirty="0" err="1"/>
              <a:t>padmounted</a:t>
            </a:r>
            <a:r>
              <a:rPr lang="en-US" baseline="0" dirty="0"/>
              <a:t> transformer.  The picture on the right shows how the grounding wire (copper color) is connected to the transformer which is also located around the perimeter of the concrete pad as mentioned in the prior slide.   There have been occasions where excavations have taken place along the perimeter of the concrete pad where the excavator was not aware of the grounding wire being present and so shallow resulting in pulling on the ground wire which has led to the wire pulling out of the transformer lugs resulting in an oil leak causing tens of thousands of dollars damage and oil spill clean up.  </a:t>
            </a:r>
            <a:endParaRPr dirty="0"/>
          </a:p>
        </p:txBody>
      </p:sp>
      <p:sp>
        <p:nvSpPr>
          <p:cNvPr id="114" name="Google Shape;11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46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
        <p:nvSpPr>
          <p:cNvPr id="135" name="Google Shape;13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3443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53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85" name="Google Shape;18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Verdana"/>
                <a:ea typeface="Verdana"/>
                <a:cs typeface="Verdana"/>
                <a:sym typeface="Verdana"/>
              </a:rPr>
              <a:t>10</a:t>
            </a:fld>
            <a:endParaRPr sz="1200" b="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95235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73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685800" y="2130426"/>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5" name="Google Shape;35;p5"/>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722313" y="2906714"/>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6"/>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1"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1"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1"/>
            <a:ext cx="5111751"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1" y="1435101"/>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rds.yahoo.com/_ylt=A0PDoX8ceI9N4TUAWQmjzbkF/SIG=12orr1fac/EXP=1301276828/**http:/unioncitymachines.com/wp-content/uploads/2010/08/JD-450D1.jpg" TargetMode="Externa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hyperlink" Target="http://rds.yahoo.com/_ylt=A0PDoX_beI9NcToAUUGjzbkF/SIG=12qf62oj6/EXP=1301277019/**http:/www.rbiassets.com/GetImage.ashx/11513768352/14001cc9.jpg/medium" TargetMode="Externa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a:stretch/>
        </p:blipFill>
        <p:spPr>
          <a:xfrm>
            <a:off x="713509" y="3485862"/>
            <a:ext cx="3629891" cy="1848138"/>
          </a:xfrm>
          <a:prstGeom prst="rect">
            <a:avLst/>
          </a:prstGeom>
          <a:noFill/>
          <a:ln>
            <a:noFill/>
          </a:ln>
        </p:spPr>
      </p:pic>
      <p:pic>
        <p:nvPicPr>
          <p:cNvPr id="90" name="Google Shape;90;p13" descr="Unitil_25"/>
          <p:cNvPicPr preferRelativeResize="0"/>
          <p:nvPr/>
        </p:nvPicPr>
        <p:blipFill rotWithShape="1">
          <a:blip r:embed="rId4">
            <a:alphaModFix/>
          </a:blip>
          <a:srcRect/>
          <a:stretch/>
        </p:blipFill>
        <p:spPr>
          <a:xfrm>
            <a:off x="5105400" y="3762087"/>
            <a:ext cx="3182937" cy="927100"/>
          </a:xfrm>
          <a:prstGeom prst="rect">
            <a:avLst/>
          </a:prstGeom>
          <a:noFill/>
          <a:ln>
            <a:noFill/>
          </a:ln>
        </p:spPr>
      </p:pic>
      <p:pic>
        <p:nvPicPr>
          <p:cNvPr id="91" name="Google Shape;91;p13"/>
          <p:cNvPicPr preferRelativeResize="0"/>
          <p:nvPr/>
        </p:nvPicPr>
        <p:blipFill rotWithShape="1">
          <a:blip r:embed="rId5">
            <a:alphaModFix/>
          </a:blip>
          <a:srcRect/>
          <a:stretch/>
        </p:blipFill>
        <p:spPr>
          <a:xfrm>
            <a:off x="2311400" y="1066801"/>
            <a:ext cx="4038601" cy="160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title"/>
          </p:nvPr>
        </p:nvSpPr>
        <p:spPr>
          <a:xfrm>
            <a:off x="457200" y="228600"/>
            <a:ext cx="82296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2800" b="1" dirty="0"/>
              <a:t>Working Clearances - OSHA</a:t>
            </a:r>
            <a:endParaRPr sz="2800" dirty="0"/>
          </a:p>
        </p:txBody>
      </p:sp>
      <p:sp>
        <p:nvSpPr>
          <p:cNvPr id="188" name="Google Shape;188;p21"/>
          <p:cNvSpPr txBox="1">
            <a:spLocks noGrp="1"/>
          </p:cNvSpPr>
          <p:nvPr>
            <p:ph type="body" idx="1"/>
          </p:nvPr>
        </p:nvSpPr>
        <p:spPr>
          <a:xfrm>
            <a:off x="457200" y="1066801"/>
            <a:ext cx="8229600" cy="325870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600"/>
              <a:buNone/>
            </a:pPr>
            <a:r>
              <a:rPr lang="en-US" sz="2000" b="1" dirty="0"/>
              <a:t>Backhoes, Excavators &amp; Cranes</a:t>
            </a:r>
            <a:endParaRPr lang="en-US" sz="2200" dirty="0"/>
          </a:p>
          <a:p>
            <a:pPr marL="800100" lvl="1" algn="l" rtl="0">
              <a:spcBef>
                <a:spcPts val="440"/>
              </a:spcBef>
              <a:spcAft>
                <a:spcPts val="0"/>
              </a:spcAft>
              <a:buClr>
                <a:schemeClr val="dk1"/>
              </a:buClr>
              <a:buSzPts val="2200"/>
              <a:buFont typeface="Wingdings" panose="05000000000000000000" pitchFamily="2" charset="2"/>
              <a:buChar char="§"/>
            </a:pPr>
            <a:r>
              <a:rPr lang="en-US" sz="2200" dirty="0"/>
              <a:t>Know the power line clearance requirements (Refer to the National Fire Protection Association (NFPA-70E) for safe approach distances).</a:t>
            </a:r>
          </a:p>
          <a:p>
            <a:pPr marL="742950" lvl="1" indent="-285750" algn="l" rtl="0">
              <a:spcBef>
                <a:spcPts val="440"/>
              </a:spcBef>
              <a:spcAft>
                <a:spcPts val="0"/>
              </a:spcAft>
              <a:buClr>
                <a:schemeClr val="dk1"/>
              </a:buClr>
              <a:buSzPts val="2200"/>
              <a:buFont typeface="Noto Sans Symbols"/>
              <a:buChar char="▪"/>
            </a:pPr>
            <a:r>
              <a:rPr lang="en-US" sz="2200" dirty="0"/>
              <a:t>For lines 50kV or less, the operator must keep </a:t>
            </a:r>
            <a:r>
              <a:rPr lang="en-US" sz="2200" b="1" u="sng" dirty="0"/>
              <a:t>ALL</a:t>
            </a:r>
            <a:r>
              <a:rPr lang="en-US" sz="2200" dirty="0"/>
              <a:t> equipment, material and personnel at least 10ft. Away.</a:t>
            </a:r>
            <a:endParaRPr sz="2200" dirty="0"/>
          </a:p>
          <a:p>
            <a:pPr marL="742950" lvl="1" indent="-285750" algn="l" rtl="0">
              <a:spcBef>
                <a:spcPts val="440"/>
              </a:spcBef>
              <a:spcAft>
                <a:spcPts val="0"/>
              </a:spcAft>
              <a:buClr>
                <a:schemeClr val="dk1"/>
              </a:buClr>
              <a:buSzPts val="2200"/>
              <a:buFont typeface="Noto Sans Symbols"/>
              <a:buChar char="▪"/>
            </a:pPr>
            <a:r>
              <a:rPr lang="en-US" sz="2200" dirty="0"/>
              <a:t>Crane operation has other specific rules (4” per kV) and if voltage is not known crane must remain 20 feet away unless de-energized and grounded. This is very unlikely.</a:t>
            </a:r>
            <a:endParaRPr dirty="0"/>
          </a:p>
          <a:p>
            <a:pPr marL="742950" lvl="1" indent="-146050" algn="l" rtl="0">
              <a:spcBef>
                <a:spcPts val="440"/>
              </a:spcBef>
              <a:spcAft>
                <a:spcPts val="0"/>
              </a:spcAft>
              <a:buClr>
                <a:schemeClr val="dk1"/>
              </a:buClr>
              <a:buSzPts val="2200"/>
              <a:buNone/>
            </a:pPr>
            <a:endParaRPr sz="2200" dirty="0"/>
          </a:p>
          <a:p>
            <a:pPr marL="742950" lvl="1" indent="-285750" algn="l" rtl="0">
              <a:spcBef>
                <a:spcPts val="440"/>
              </a:spcBef>
              <a:spcAft>
                <a:spcPts val="0"/>
              </a:spcAft>
              <a:buClr>
                <a:schemeClr val="dk1"/>
              </a:buClr>
              <a:buSzPts val="2200"/>
              <a:buFont typeface="Noto Sans Symbols"/>
              <a:buNone/>
            </a:pPr>
            <a:endParaRPr sz="2200" dirty="0"/>
          </a:p>
        </p:txBody>
      </p:sp>
      <p:pic>
        <p:nvPicPr>
          <p:cNvPr id="189" name="Google Shape;189;p21" descr="View Image">
            <a:hlinkClick r:id="rId3"/>
          </p:cNvPr>
          <p:cNvPicPr preferRelativeResize="0"/>
          <p:nvPr/>
        </p:nvPicPr>
        <p:blipFill rotWithShape="1">
          <a:blip r:embed="rId4">
            <a:alphaModFix/>
          </a:blip>
          <a:srcRect/>
          <a:stretch/>
        </p:blipFill>
        <p:spPr>
          <a:xfrm>
            <a:off x="3381375" y="4678017"/>
            <a:ext cx="2381250" cy="1790700"/>
          </a:xfrm>
          <a:prstGeom prst="rect">
            <a:avLst/>
          </a:prstGeom>
          <a:noFill/>
          <a:ln>
            <a:noFill/>
          </a:ln>
        </p:spPr>
      </p:pic>
      <p:pic>
        <p:nvPicPr>
          <p:cNvPr id="190" name="Google Shape;190;p21" descr="View Image">
            <a:hlinkClick r:id="rId5"/>
          </p:cNvPr>
          <p:cNvPicPr preferRelativeResize="0"/>
          <p:nvPr/>
        </p:nvPicPr>
        <p:blipFill rotWithShape="1">
          <a:blip r:embed="rId6">
            <a:alphaModFix/>
          </a:blip>
          <a:srcRect/>
          <a:stretch/>
        </p:blipFill>
        <p:spPr>
          <a:xfrm>
            <a:off x="457200" y="4678017"/>
            <a:ext cx="2381250" cy="1790700"/>
          </a:xfrm>
          <a:prstGeom prst="rect">
            <a:avLst/>
          </a:prstGeom>
          <a:noFill/>
          <a:ln>
            <a:noFill/>
          </a:ln>
        </p:spPr>
      </p:pic>
      <p:pic>
        <p:nvPicPr>
          <p:cNvPr id="2" name="Picture 1">
            <a:extLst>
              <a:ext uri="{FF2B5EF4-FFF2-40B4-BE49-F238E27FC236}">
                <a16:creationId xmlns:a16="http://schemas.microsoft.com/office/drawing/2014/main" id="{F8A6290A-EF41-9115-35A4-B2FC281E13C4}"/>
              </a:ext>
            </a:extLst>
          </p:cNvPr>
          <p:cNvPicPr>
            <a:picLocks noChangeAspect="1"/>
          </p:cNvPicPr>
          <p:nvPr/>
        </p:nvPicPr>
        <p:blipFill>
          <a:blip r:embed="rId7"/>
          <a:stretch>
            <a:fillRect/>
          </a:stretch>
        </p:blipFill>
        <p:spPr>
          <a:xfrm>
            <a:off x="6508143" y="4678017"/>
            <a:ext cx="2178657" cy="17907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5979-C4BD-8736-3948-7A44C4ED30E4}"/>
              </a:ext>
            </a:extLst>
          </p:cNvPr>
          <p:cNvSpPr>
            <a:spLocks noGrp="1"/>
          </p:cNvSpPr>
          <p:nvPr>
            <p:ph type="title"/>
          </p:nvPr>
        </p:nvSpPr>
        <p:spPr/>
        <p:txBody>
          <a:bodyPr/>
          <a:lstStyle/>
          <a:p>
            <a:r>
              <a:rPr lang="en-US" sz="2800" b="1" u="sng" dirty="0"/>
              <a:t>Wire Down Safety</a:t>
            </a:r>
          </a:p>
        </p:txBody>
      </p:sp>
      <p:sp>
        <p:nvSpPr>
          <p:cNvPr id="3" name="Text Placeholder 2">
            <a:extLst>
              <a:ext uri="{FF2B5EF4-FFF2-40B4-BE49-F238E27FC236}">
                <a16:creationId xmlns:a16="http://schemas.microsoft.com/office/drawing/2014/main" id="{71CA869F-A8E5-578D-54B7-0E0C309B0652}"/>
              </a:ext>
            </a:extLst>
          </p:cNvPr>
          <p:cNvSpPr>
            <a:spLocks noGrp="1"/>
          </p:cNvSpPr>
          <p:nvPr>
            <p:ph type="body" idx="1"/>
          </p:nvPr>
        </p:nvSpPr>
        <p:spPr/>
        <p:txBody>
          <a:bodyPr/>
          <a:lstStyle/>
          <a:p>
            <a:pPr marL="2286000" marR="0" indent="45720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 </a:t>
            </a:r>
          </a:p>
          <a:p>
            <a:pPr marL="342900" marR="0" lvl="0" indent="-342900">
              <a:spcBef>
                <a:spcPts val="0"/>
              </a:spcBef>
              <a:spcAft>
                <a:spcPts val="270"/>
              </a:spcAft>
              <a:buFont typeface="Symbol" panose="05050102010706020507" pitchFamily="18" charset="2"/>
              <a:buChar char=""/>
            </a:pPr>
            <a:r>
              <a:rPr lang="en-US" sz="1800" b="1" i="1" dirty="0">
                <a:solidFill>
                  <a:srgbClr val="000000"/>
                </a:solidFill>
                <a:effectLst/>
                <a:latin typeface="Arial" panose="020B0604020202020204" pitchFamily="34" charset="0"/>
                <a:ea typeface="Calibri" panose="020F0502020204030204" pitchFamily="34" charset="0"/>
              </a:rPr>
              <a:t>Maintain a minimum of 10 feet from all conductors (MAD).</a:t>
            </a:r>
          </a:p>
          <a:p>
            <a:pPr marL="0" marR="0" lvl="0" indent="0">
              <a:spcBef>
                <a:spcPts val="0"/>
              </a:spcBef>
              <a:spcAft>
                <a:spcPts val="270"/>
              </a:spcAft>
              <a:buNone/>
            </a:pP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270"/>
              </a:spcAft>
              <a:buFont typeface="Symbol" panose="05050102010706020507" pitchFamily="18" charset="2"/>
              <a:buChar char=""/>
            </a:pPr>
            <a:r>
              <a:rPr lang="en-US" sz="1800" b="1" i="1" dirty="0">
                <a:solidFill>
                  <a:srgbClr val="000000"/>
                </a:solidFill>
                <a:effectLst/>
                <a:latin typeface="Arial" panose="020B0604020202020204" pitchFamily="34" charset="0"/>
                <a:ea typeface="Calibri" panose="020F0502020204030204" pitchFamily="34" charset="0"/>
              </a:rPr>
              <a:t>Any conductors on the pole can be energized at any time.</a:t>
            </a:r>
          </a:p>
          <a:p>
            <a:pPr marL="0" marR="0" lvl="0" indent="0">
              <a:spcBef>
                <a:spcPts val="0"/>
              </a:spcBef>
              <a:spcAft>
                <a:spcPts val="270"/>
              </a:spcAft>
              <a:buNone/>
            </a:pP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270"/>
              </a:spcAft>
              <a:buFont typeface="Symbol" panose="05050102010706020507" pitchFamily="18" charset="2"/>
              <a:buChar char=""/>
            </a:pPr>
            <a:r>
              <a:rPr lang="en-US" sz="1800" b="1" i="1" dirty="0">
                <a:solidFill>
                  <a:srgbClr val="000000"/>
                </a:solidFill>
                <a:effectLst/>
                <a:latin typeface="Arial" panose="020B0604020202020204" pitchFamily="34" charset="0"/>
                <a:ea typeface="Calibri" panose="020F0502020204030204" pitchFamily="34" charset="0"/>
              </a:rPr>
              <a:t>Listen for generators in the area –generators can cause back feed.</a:t>
            </a:r>
          </a:p>
          <a:p>
            <a:pPr marL="342900" marR="0" lvl="0" indent="-342900">
              <a:spcBef>
                <a:spcPts val="0"/>
              </a:spcBef>
              <a:spcAft>
                <a:spcPts val="270"/>
              </a:spcAft>
              <a:buFont typeface="Symbol" panose="05050102010706020507" pitchFamily="18" charset="2"/>
              <a:buChar char=""/>
            </a:pPr>
            <a:endParaRPr lang="en-US" sz="1800" b="1" i="1"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270"/>
              </a:spcAft>
              <a:buFont typeface="Symbol" panose="05050102010706020507" pitchFamily="18" charset="2"/>
              <a:buChar char=""/>
            </a:pPr>
            <a:r>
              <a:rPr lang="en-US" sz="1800" b="1" i="1" dirty="0">
                <a:solidFill>
                  <a:srgbClr val="000000"/>
                </a:solidFill>
                <a:effectLst/>
                <a:latin typeface="Arial" panose="020B0604020202020204" pitchFamily="34" charset="0"/>
                <a:ea typeface="Calibri" panose="020F0502020204030204" pitchFamily="34" charset="0"/>
              </a:rPr>
              <a:t>Trees can conduct electricity.</a:t>
            </a:r>
          </a:p>
          <a:p>
            <a:pPr marL="0" marR="0" lvl="0" indent="0">
              <a:spcBef>
                <a:spcPts val="0"/>
              </a:spcBef>
              <a:spcAft>
                <a:spcPts val="270"/>
              </a:spcAft>
              <a:buNone/>
            </a:pP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270"/>
              </a:spcAft>
              <a:buFont typeface="Symbol" panose="05050102010706020507" pitchFamily="18" charset="2"/>
              <a:buChar char=""/>
            </a:pPr>
            <a:r>
              <a:rPr lang="en-US" sz="1800" b="1" i="1" dirty="0">
                <a:solidFill>
                  <a:srgbClr val="000000"/>
                </a:solidFill>
                <a:effectLst/>
                <a:latin typeface="Arial" panose="020B0604020202020204" pitchFamily="34" charset="0"/>
                <a:ea typeface="Calibri" panose="020F0502020204030204" pitchFamily="34" charset="0"/>
              </a:rPr>
              <a:t>Be aware of your surroundings, is there a wire down and lights on around you?</a:t>
            </a:r>
          </a:p>
          <a:p>
            <a:pPr marL="0" marR="0" lvl="0" indent="0">
              <a:spcBef>
                <a:spcPts val="0"/>
              </a:spcBef>
              <a:spcAft>
                <a:spcPts val="270"/>
              </a:spcAft>
              <a:buNone/>
            </a:pP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i="1" dirty="0">
                <a:solidFill>
                  <a:srgbClr val="000000"/>
                </a:solidFill>
                <a:effectLst/>
                <a:latin typeface="Arial" panose="020B0604020202020204" pitchFamily="34" charset="0"/>
                <a:ea typeface="Calibri" panose="020F0502020204030204" pitchFamily="34" charset="0"/>
              </a:rPr>
              <a:t>Do not work until you are told it is safe and grounded by an Electric Utility employee.</a:t>
            </a:r>
            <a:endParaRPr lang="en-US" sz="1800" dirty="0">
              <a:solidFill>
                <a:srgbClr val="000000"/>
              </a:solidFill>
              <a:effectLst/>
              <a:latin typeface="Arial" panose="020B0604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570378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1DEC-3385-D53C-FF0B-90C95AD91D6F}"/>
              </a:ext>
            </a:extLst>
          </p:cNvPr>
          <p:cNvSpPr>
            <a:spLocks noGrp="1"/>
          </p:cNvSpPr>
          <p:nvPr>
            <p:ph type="title"/>
          </p:nvPr>
        </p:nvSpPr>
        <p:spPr/>
        <p:txBody>
          <a:bodyPr/>
          <a:lstStyle/>
          <a:p>
            <a:r>
              <a:rPr lang="en-US" sz="2800" b="0" i="0" u="none" strike="noStrike" baseline="0" dirty="0">
                <a:solidFill>
                  <a:srgbClr val="000000"/>
                </a:solidFill>
                <a:latin typeface="Arial" panose="020B0604020202020204" pitchFamily="34" charset="0"/>
              </a:rPr>
              <a:t>Overhead Electrical Power Lines-The Silent Killer</a:t>
            </a:r>
            <a:endParaRPr lang="en-US" sz="2800" dirty="0"/>
          </a:p>
        </p:txBody>
      </p:sp>
      <p:sp>
        <p:nvSpPr>
          <p:cNvPr id="3" name="Text Placeholder 2">
            <a:extLst>
              <a:ext uri="{FF2B5EF4-FFF2-40B4-BE49-F238E27FC236}">
                <a16:creationId xmlns:a16="http://schemas.microsoft.com/office/drawing/2014/main" id="{97F9E0ED-8698-9E56-874F-4C1E4514FE43}"/>
              </a:ext>
            </a:extLst>
          </p:cNvPr>
          <p:cNvSpPr>
            <a:spLocks noGrp="1"/>
          </p:cNvSpPr>
          <p:nvPr>
            <p:ph type="body" idx="1"/>
          </p:nvPr>
        </p:nvSpPr>
        <p:spPr/>
        <p:txBody>
          <a:bodyPr/>
          <a:lstStyle/>
          <a:p>
            <a:pPr marL="114300" indent="0">
              <a:buNone/>
            </a:pPr>
            <a:r>
              <a:rPr lang="en-US" sz="1800" b="1" i="0" u="none" strike="noStrike" baseline="0" dirty="0">
                <a:solidFill>
                  <a:srgbClr val="000000"/>
                </a:solidFill>
                <a:latin typeface="Arial" panose="020B0604020202020204" pitchFamily="34" charset="0"/>
              </a:rPr>
              <a:t>The leading cause of fatal electrical incidents while on the job is contact with power lines!!</a:t>
            </a:r>
          </a:p>
          <a:p>
            <a:pPr marL="114300" indent="0">
              <a:buNone/>
            </a:pPr>
            <a:endParaRPr lang="en-US" sz="1800" b="1" i="0" u="none" strike="noStrike" baseline="0" dirty="0">
              <a:solidFill>
                <a:srgbClr val="000000"/>
              </a:solidFill>
              <a:latin typeface="Arial" panose="020B0604020202020204" pitchFamily="34" charset="0"/>
            </a:endParaRPr>
          </a:p>
          <a:p>
            <a:pPr>
              <a:buFont typeface="Wingdings" panose="05000000000000000000" pitchFamily="2" charset="2"/>
              <a:buChar char="§"/>
            </a:pPr>
            <a:r>
              <a:rPr lang="en-US" sz="1800" b="1" i="0" u="none" strike="noStrike" baseline="0" dirty="0">
                <a:solidFill>
                  <a:srgbClr val="000000"/>
                </a:solidFill>
                <a:latin typeface="Arial" panose="020B0604020202020204" pitchFamily="34" charset="0"/>
              </a:rPr>
              <a:t>Power lines </a:t>
            </a:r>
            <a:r>
              <a:rPr lang="en-US" sz="1800" b="0" i="0" u="none" strike="noStrike" baseline="0" dirty="0">
                <a:solidFill>
                  <a:srgbClr val="000000"/>
                </a:solidFill>
                <a:latin typeface="Arial" panose="020B0604020202020204" pitchFamily="34" charset="0"/>
              </a:rPr>
              <a:t>kill an average of 152 workers per year(2011-2019){2020-126} [2021-152]</a:t>
            </a:r>
          </a:p>
          <a:p>
            <a:pPr>
              <a:buFont typeface="Wingdings" panose="05000000000000000000" pitchFamily="2" charset="2"/>
              <a:buChar char="§"/>
            </a:pPr>
            <a:endParaRPr lang="en-US" sz="1800" b="0" i="0" u="none" strike="noStrike" baseline="0" dirty="0">
              <a:solidFill>
                <a:srgbClr val="000000"/>
              </a:solidFill>
              <a:latin typeface="Arial" panose="020B0604020202020204" pitchFamily="34" charset="0"/>
            </a:endParaRPr>
          </a:p>
          <a:p>
            <a:pPr>
              <a:buFont typeface="Wingdings" panose="05000000000000000000" pitchFamily="2" charset="2"/>
              <a:buChar char="§"/>
            </a:pPr>
            <a:r>
              <a:rPr lang="en-US" sz="1800" b="0" i="0" u="none" strike="noStrike" baseline="0" dirty="0">
                <a:solidFill>
                  <a:srgbClr val="000000"/>
                </a:solidFill>
                <a:latin typeface="Arial" panose="020B0604020202020204" pitchFamily="34" charset="0"/>
              </a:rPr>
              <a:t>25 percent of these workers are between 25-35 years of age.</a:t>
            </a:r>
          </a:p>
          <a:p>
            <a:pPr marL="114300" indent="0">
              <a:buNone/>
            </a:pPr>
            <a:endParaRPr lang="en-US" sz="1800" b="0" i="0" u="none" strike="noStrike" baseline="0" dirty="0">
              <a:solidFill>
                <a:srgbClr val="000000"/>
              </a:solidFill>
              <a:latin typeface="Arial" panose="020B0604020202020204" pitchFamily="34" charset="0"/>
            </a:endParaRPr>
          </a:p>
          <a:p>
            <a:pPr>
              <a:buFont typeface="Wingdings" panose="05000000000000000000" pitchFamily="2" charset="2"/>
              <a:buChar char="§"/>
            </a:pPr>
            <a:r>
              <a:rPr lang="en-US" sz="1800" b="0" i="0" u="none" strike="noStrike" baseline="0" dirty="0">
                <a:solidFill>
                  <a:srgbClr val="000000"/>
                </a:solidFill>
                <a:latin typeface="Arial" panose="020B0604020202020204" pitchFamily="34" charset="0"/>
              </a:rPr>
              <a:t>Leading causes:</a:t>
            </a:r>
          </a:p>
          <a:p>
            <a:pPr marL="114300" indent="0">
              <a:buNone/>
            </a:pPr>
            <a:r>
              <a:rPr lang="en-US" sz="1800" dirty="0">
                <a:solidFill>
                  <a:srgbClr val="000000"/>
                </a:solidFill>
                <a:latin typeface="Arial" panose="020B0604020202020204" pitchFamily="34" charset="0"/>
              </a:rPr>
              <a:t>         </a:t>
            </a:r>
            <a:r>
              <a:rPr lang="en-US" sz="1800" b="1" dirty="0">
                <a:solidFill>
                  <a:srgbClr val="000000"/>
                </a:solidFill>
                <a:latin typeface="Arial" panose="020B0604020202020204" pitchFamily="34" charset="0"/>
              </a:rPr>
              <a:t>&lt;&gt;</a:t>
            </a:r>
            <a:r>
              <a:rPr lang="en-US" sz="1800" dirty="0">
                <a:solidFill>
                  <a:srgbClr val="000000"/>
                </a:solidFill>
                <a:latin typeface="Arial" panose="020B0604020202020204" pitchFamily="34" charset="0"/>
              </a:rPr>
              <a:t> C</a:t>
            </a:r>
            <a:r>
              <a:rPr lang="en-US" sz="1800" b="0" i="0" u="none" strike="noStrike" baseline="0" dirty="0">
                <a:solidFill>
                  <a:srgbClr val="000000"/>
                </a:solidFill>
                <a:latin typeface="Arial" panose="020B0604020202020204" pitchFamily="34" charset="0"/>
              </a:rPr>
              <a:t>ontact with heavy equipment (cranes, drilling rigs, backhoes, dump trucks, excavators) 50%</a:t>
            </a:r>
          </a:p>
          <a:p>
            <a:pPr marL="114300" indent="0">
              <a:buNone/>
            </a:pPr>
            <a:r>
              <a:rPr lang="en-US" sz="1800" dirty="0">
                <a:solidFill>
                  <a:srgbClr val="000000"/>
                </a:solidFill>
                <a:latin typeface="Arial" panose="020B0604020202020204" pitchFamily="34" charset="0"/>
              </a:rPr>
              <a:t>         </a:t>
            </a:r>
            <a:r>
              <a:rPr lang="en-US" sz="1800" b="1" dirty="0">
                <a:solidFill>
                  <a:srgbClr val="000000"/>
                </a:solidFill>
                <a:latin typeface="Arial" panose="020B0604020202020204" pitchFamily="34" charset="0"/>
              </a:rPr>
              <a:t>&lt;&gt;</a:t>
            </a:r>
            <a:r>
              <a:rPr lang="en-US" sz="1800" dirty="0">
                <a:solidFill>
                  <a:srgbClr val="000000"/>
                </a:solidFill>
                <a:latin typeface="Arial" panose="020B0604020202020204" pitchFamily="34" charset="0"/>
              </a:rPr>
              <a:t> C</a:t>
            </a:r>
            <a:r>
              <a:rPr lang="en-US" sz="1800" b="0" i="0" u="none" strike="noStrike" baseline="0" dirty="0">
                <a:solidFill>
                  <a:srgbClr val="000000"/>
                </a:solidFill>
                <a:latin typeface="Arial" panose="020B0604020202020204" pitchFamily="34" charset="0"/>
              </a:rPr>
              <a:t>ontact with long handled tools and hand carried items </a:t>
            </a:r>
            <a:r>
              <a:rPr lang="nb-NO" sz="1800" b="0" i="0" u="none" strike="noStrike" baseline="0" dirty="0">
                <a:solidFill>
                  <a:srgbClr val="000000"/>
                </a:solidFill>
                <a:latin typeface="Arial" panose="020B0604020202020204" pitchFamily="34" charset="0"/>
              </a:rPr>
              <a:t>(ladders, scaffolding, metal siding, metal poles,) 20%</a:t>
            </a:r>
            <a:endParaRPr lang="en-US" dirty="0"/>
          </a:p>
        </p:txBody>
      </p:sp>
    </p:spTree>
    <p:extLst>
      <p:ext uri="{BB962C8B-B14F-4D97-AF65-F5344CB8AC3E}">
        <p14:creationId xmlns:p14="http://schemas.microsoft.com/office/powerpoint/2010/main" val="384860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C1E8-F579-4B9F-3FAB-750B425DEB7D}"/>
              </a:ext>
            </a:extLst>
          </p:cNvPr>
          <p:cNvSpPr>
            <a:spLocks noGrp="1"/>
          </p:cNvSpPr>
          <p:nvPr>
            <p:ph type="title" idx="4294967295"/>
          </p:nvPr>
        </p:nvSpPr>
        <p:spPr>
          <a:xfrm>
            <a:off x="0" y="274638"/>
            <a:ext cx="8229600" cy="1143000"/>
          </a:xfrm>
        </p:spPr>
        <p:txBody>
          <a:bodyPr/>
          <a:lstStyle/>
          <a:p>
            <a:r>
              <a:rPr lang="en-US" sz="2400" b="1" i="0" u="none" strike="noStrike" baseline="0" dirty="0">
                <a:solidFill>
                  <a:srgbClr val="000000"/>
                </a:solidFill>
                <a:latin typeface="Arial" panose="020B0604020202020204" pitchFamily="34" charset="0"/>
              </a:rPr>
              <a:t>Three people were killed at a concrete plant in Telford, PA when a crane struck a 7,200-volt power line.</a:t>
            </a:r>
            <a:endParaRPr lang="en-US" sz="2400" dirty="0"/>
          </a:p>
        </p:txBody>
      </p:sp>
      <p:pic>
        <p:nvPicPr>
          <p:cNvPr id="5" name="Picture 4">
            <a:extLst>
              <a:ext uri="{FF2B5EF4-FFF2-40B4-BE49-F238E27FC236}">
                <a16:creationId xmlns:a16="http://schemas.microsoft.com/office/drawing/2014/main" id="{4C42A802-69F2-7D71-572D-2FD6C18DDEDB}"/>
              </a:ext>
            </a:extLst>
          </p:cNvPr>
          <p:cNvPicPr>
            <a:picLocks noChangeAspect="1"/>
          </p:cNvPicPr>
          <p:nvPr/>
        </p:nvPicPr>
        <p:blipFill>
          <a:blip r:embed="rId2"/>
          <a:stretch>
            <a:fillRect/>
          </a:stretch>
        </p:blipFill>
        <p:spPr>
          <a:xfrm>
            <a:off x="111148" y="1258295"/>
            <a:ext cx="4190508" cy="3680671"/>
          </a:xfrm>
          <a:prstGeom prst="rect">
            <a:avLst/>
          </a:prstGeom>
        </p:spPr>
      </p:pic>
      <p:pic>
        <p:nvPicPr>
          <p:cNvPr id="7" name="Picture 6">
            <a:extLst>
              <a:ext uri="{FF2B5EF4-FFF2-40B4-BE49-F238E27FC236}">
                <a16:creationId xmlns:a16="http://schemas.microsoft.com/office/drawing/2014/main" id="{97B5462D-A035-4782-7944-FF4809956B73}"/>
              </a:ext>
            </a:extLst>
          </p:cNvPr>
          <p:cNvPicPr>
            <a:picLocks noChangeAspect="1"/>
          </p:cNvPicPr>
          <p:nvPr/>
        </p:nvPicPr>
        <p:blipFill>
          <a:blip r:embed="rId3"/>
          <a:stretch>
            <a:fillRect/>
          </a:stretch>
        </p:blipFill>
        <p:spPr>
          <a:xfrm>
            <a:off x="4071136" y="1798984"/>
            <a:ext cx="2643894" cy="3999504"/>
          </a:xfrm>
          <a:prstGeom prst="rect">
            <a:avLst/>
          </a:prstGeom>
        </p:spPr>
      </p:pic>
      <p:pic>
        <p:nvPicPr>
          <p:cNvPr id="9" name="Picture 8">
            <a:extLst>
              <a:ext uri="{FF2B5EF4-FFF2-40B4-BE49-F238E27FC236}">
                <a16:creationId xmlns:a16="http://schemas.microsoft.com/office/drawing/2014/main" id="{20AEA5E4-D91F-5567-5ED4-50B22F3A4798}"/>
              </a:ext>
            </a:extLst>
          </p:cNvPr>
          <p:cNvPicPr>
            <a:picLocks noChangeAspect="1"/>
          </p:cNvPicPr>
          <p:nvPr/>
        </p:nvPicPr>
        <p:blipFill>
          <a:blip r:embed="rId4"/>
          <a:stretch>
            <a:fillRect/>
          </a:stretch>
        </p:blipFill>
        <p:spPr>
          <a:xfrm>
            <a:off x="6217920" y="1270539"/>
            <a:ext cx="2783989" cy="2638544"/>
          </a:xfrm>
          <a:prstGeom prst="rect">
            <a:avLst/>
          </a:prstGeom>
        </p:spPr>
      </p:pic>
      <p:sp>
        <p:nvSpPr>
          <p:cNvPr id="11" name="TextBox 10">
            <a:extLst>
              <a:ext uri="{FF2B5EF4-FFF2-40B4-BE49-F238E27FC236}">
                <a16:creationId xmlns:a16="http://schemas.microsoft.com/office/drawing/2014/main" id="{73B14EBB-8A2E-EA84-E5CF-05149C70326F}"/>
              </a:ext>
            </a:extLst>
          </p:cNvPr>
          <p:cNvSpPr txBox="1"/>
          <p:nvPr/>
        </p:nvSpPr>
        <p:spPr>
          <a:xfrm>
            <a:off x="6825730" y="4420608"/>
            <a:ext cx="2065479" cy="1600438"/>
          </a:xfrm>
          <a:prstGeom prst="rect">
            <a:avLst/>
          </a:prstGeom>
          <a:noFill/>
        </p:spPr>
        <p:txBody>
          <a:bodyPr wrap="square">
            <a:spAutoFit/>
          </a:bodyPr>
          <a:lstStyle/>
          <a:p>
            <a:r>
              <a:rPr lang="en-US" sz="1400" b="0" i="0" u="none" strike="noStrike" baseline="0" dirty="0">
                <a:solidFill>
                  <a:srgbClr val="000000"/>
                </a:solidFill>
                <a:latin typeface="Arial" panose="020B0604020202020204" pitchFamily="34" charset="0"/>
              </a:rPr>
              <a:t>The crane operator was electrocuted immediately, and two co-workers were also  electrocuted when they attempted to rescue the operator. </a:t>
            </a:r>
            <a:endParaRPr lang="en-US" dirty="0"/>
          </a:p>
        </p:txBody>
      </p:sp>
    </p:spTree>
    <p:extLst>
      <p:ext uri="{BB962C8B-B14F-4D97-AF65-F5344CB8AC3E}">
        <p14:creationId xmlns:p14="http://schemas.microsoft.com/office/powerpoint/2010/main" val="147024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85F4C5-9256-CE1D-0962-AB357816AE93}"/>
              </a:ext>
            </a:extLst>
          </p:cNvPr>
          <p:cNvSpPr>
            <a:spLocks noGrp="1"/>
          </p:cNvSpPr>
          <p:nvPr>
            <p:ph type="title"/>
          </p:nvPr>
        </p:nvSpPr>
        <p:spPr/>
        <p:txBody>
          <a:bodyPr/>
          <a:lstStyle/>
          <a:p>
            <a:r>
              <a:rPr lang="en-US" dirty="0"/>
              <a:t>It Happens</a:t>
            </a:r>
          </a:p>
        </p:txBody>
      </p:sp>
      <p:sp>
        <p:nvSpPr>
          <p:cNvPr id="11" name="Text Placeholder 10">
            <a:extLst>
              <a:ext uri="{FF2B5EF4-FFF2-40B4-BE49-F238E27FC236}">
                <a16:creationId xmlns:a16="http://schemas.microsoft.com/office/drawing/2014/main" id="{5738F085-35C7-3E8F-0E83-3CCEE15F1FBF}"/>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24C65260-A072-8536-BB5A-6A7360E28189}"/>
              </a:ext>
            </a:extLst>
          </p:cNvPr>
          <p:cNvPicPr>
            <a:picLocks noChangeAspect="1"/>
          </p:cNvPicPr>
          <p:nvPr/>
        </p:nvPicPr>
        <p:blipFill>
          <a:blip r:embed="rId3"/>
          <a:stretch>
            <a:fillRect/>
          </a:stretch>
        </p:blipFill>
        <p:spPr>
          <a:xfrm>
            <a:off x="457200" y="1159738"/>
            <a:ext cx="4023046" cy="3130824"/>
          </a:xfrm>
          <a:prstGeom prst="rect">
            <a:avLst/>
          </a:prstGeom>
        </p:spPr>
      </p:pic>
      <p:pic>
        <p:nvPicPr>
          <p:cNvPr id="7" name="Picture 6">
            <a:extLst>
              <a:ext uri="{FF2B5EF4-FFF2-40B4-BE49-F238E27FC236}">
                <a16:creationId xmlns:a16="http://schemas.microsoft.com/office/drawing/2014/main" id="{CE207A47-F2B2-0B27-6EA1-38E754614938}"/>
              </a:ext>
            </a:extLst>
          </p:cNvPr>
          <p:cNvPicPr>
            <a:picLocks noChangeAspect="1"/>
          </p:cNvPicPr>
          <p:nvPr/>
        </p:nvPicPr>
        <p:blipFill>
          <a:blip r:embed="rId4"/>
          <a:stretch>
            <a:fillRect/>
          </a:stretch>
        </p:blipFill>
        <p:spPr>
          <a:xfrm>
            <a:off x="457200" y="3840480"/>
            <a:ext cx="4023046" cy="2934031"/>
          </a:xfrm>
          <a:prstGeom prst="rect">
            <a:avLst/>
          </a:prstGeom>
        </p:spPr>
      </p:pic>
      <p:pic>
        <p:nvPicPr>
          <p:cNvPr id="13" name="Picture 12">
            <a:extLst>
              <a:ext uri="{FF2B5EF4-FFF2-40B4-BE49-F238E27FC236}">
                <a16:creationId xmlns:a16="http://schemas.microsoft.com/office/drawing/2014/main" id="{5C70BB2A-1CC4-D896-8733-721E3018DF3B}"/>
              </a:ext>
            </a:extLst>
          </p:cNvPr>
          <p:cNvPicPr>
            <a:picLocks noChangeAspect="1"/>
          </p:cNvPicPr>
          <p:nvPr/>
        </p:nvPicPr>
        <p:blipFill>
          <a:blip r:embed="rId5"/>
          <a:stretch>
            <a:fillRect/>
          </a:stretch>
        </p:blipFill>
        <p:spPr>
          <a:xfrm>
            <a:off x="4572000" y="1159738"/>
            <a:ext cx="4362132" cy="5614773"/>
          </a:xfrm>
          <a:prstGeom prst="rect">
            <a:avLst/>
          </a:prstGeom>
        </p:spPr>
      </p:pic>
    </p:spTree>
    <p:extLst>
      <p:ext uri="{BB962C8B-B14F-4D97-AF65-F5344CB8AC3E}">
        <p14:creationId xmlns:p14="http://schemas.microsoft.com/office/powerpoint/2010/main" val="227832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2D7A-FB7A-F2A0-2C0A-1CCBCA9986C1}"/>
              </a:ext>
            </a:extLst>
          </p:cNvPr>
          <p:cNvSpPr>
            <a:spLocks noGrp="1"/>
          </p:cNvSpPr>
          <p:nvPr>
            <p:ph type="title"/>
          </p:nvPr>
        </p:nvSpPr>
        <p:spPr/>
        <p:txBody>
          <a:bodyPr/>
          <a:lstStyle/>
          <a:p>
            <a:r>
              <a:rPr lang="en-US" sz="2800" b="1" i="0" u="sng" strike="noStrike" baseline="0" dirty="0">
                <a:solidFill>
                  <a:srgbClr val="000000"/>
                </a:solidFill>
                <a:latin typeface="Arial" panose="020B0604020202020204" pitchFamily="34" charset="0"/>
              </a:rPr>
              <a:t>Planning for Work Near Overhead Power Lines</a:t>
            </a:r>
            <a:endParaRPr lang="en-US" sz="2800" u="sng" dirty="0"/>
          </a:p>
        </p:txBody>
      </p:sp>
      <p:sp>
        <p:nvSpPr>
          <p:cNvPr id="3" name="Text Placeholder 2">
            <a:extLst>
              <a:ext uri="{FF2B5EF4-FFF2-40B4-BE49-F238E27FC236}">
                <a16:creationId xmlns:a16="http://schemas.microsoft.com/office/drawing/2014/main" id="{799BAC85-44A3-72A8-3CDA-F3B2EFE520D1}"/>
              </a:ext>
            </a:extLst>
          </p:cNvPr>
          <p:cNvSpPr>
            <a:spLocks noGrp="1"/>
          </p:cNvSpPr>
          <p:nvPr>
            <p:ph type="body" idx="1"/>
          </p:nvPr>
        </p:nvSpPr>
        <p:spPr>
          <a:xfrm>
            <a:off x="457200" y="1600201"/>
            <a:ext cx="8229600" cy="4760842"/>
          </a:xfrm>
        </p:spPr>
        <p:txBody>
          <a:bodyPr/>
          <a:lstStyle/>
          <a:p>
            <a:pPr>
              <a:buFont typeface="Arial" panose="020B0604020202020204" pitchFamily="34" charset="0"/>
              <a:buChar char="•"/>
            </a:pPr>
            <a:r>
              <a:rPr lang="en-US" sz="1800" b="1" i="0" u="none" strike="noStrike" baseline="0" dirty="0">
                <a:solidFill>
                  <a:srgbClr val="000000"/>
                </a:solidFill>
                <a:latin typeface="Arial" panose="020B0604020202020204" pitchFamily="34" charset="0"/>
              </a:rPr>
              <a:t>Conduct a full Walk down</a:t>
            </a:r>
            <a:r>
              <a:rPr lang="en-US" sz="1800" b="0" i="0" u="none" strike="noStrike" baseline="0" dirty="0">
                <a:solidFill>
                  <a:srgbClr val="000000"/>
                </a:solidFill>
                <a:latin typeface="Arial" panose="020B0604020202020204" pitchFamily="34" charset="0"/>
              </a:rPr>
              <a:t> and survey the work site before beginning work to identify all overhead power lines.  Consider equipment travel paths and movement. </a:t>
            </a:r>
            <a:r>
              <a:rPr lang="en-US" sz="1800" b="1" i="1" u="none" strike="noStrike" baseline="0" dirty="0">
                <a:solidFill>
                  <a:srgbClr val="000000"/>
                </a:solidFill>
                <a:latin typeface="Arial" panose="020B0604020202020204" pitchFamily="34" charset="0"/>
              </a:rPr>
              <a:t>LOOK UP!</a:t>
            </a:r>
            <a:endParaRPr lang="en-US" sz="180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All overhead power lines shall be considered energized </a:t>
            </a:r>
            <a:r>
              <a:rPr lang="en-US" sz="1800" b="0" i="0" u="none" strike="noStrike" baseline="0" dirty="0">
                <a:solidFill>
                  <a:srgbClr val="000000"/>
                </a:solidFill>
                <a:latin typeface="Arial" panose="020B0604020202020204" pitchFamily="34" charset="0"/>
              </a:rPr>
              <a:t>until proven otherwise by the Electric Utility.</a:t>
            </a:r>
          </a:p>
          <a:p>
            <a:r>
              <a:rPr lang="en-US" sz="1800" b="1" i="0" u="none" strike="noStrike" baseline="0" dirty="0">
                <a:solidFill>
                  <a:srgbClr val="000000"/>
                </a:solidFill>
                <a:latin typeface="Arial" panose="020B0604020202020204" pitchFamily="34" charset="0"/>
              </a:rPr>
              <a:t>Contact the owner of the lines </a:t>
            </a:r>
            <a:r>
              <a:rPr lang="en-US" sz="1800" b="0" i="0" u="none" strike="noStrike" baseline="0" dirty="0">
                <a:solidFill>
                  <a:srgbClr val="000000"/>
                </a:solidFill>
                <a:latin typeface="Arial" panose="020B0604020202020204" pitchFamily="34" charset="0"/>
              </a:rPr>
              <a:t>to determine the voltage, and to request a  line to be de-energized and grounded. </a:t>
            </a:r>
          </a:p>
          <a:p>
            <a:pPr>
              <a:buFont typeface="Arial" panose="020B0604020202020204" pitchFamily="34" charset="0"/>
              <a:buChar char="•"/>
            </a:pPr>
            <a:r>
              <a:rPr lang="en-US" sz="1800" b="1" i="0" u="none" strike="noStrike" baseline="0" dirty="0">
                <a:solidFill>
                  <a:srgbClr val="000000"/>
                </a:solidFill>
                <a:latin typeface="Arial" panose="020B0604020202020204" pitchFamily="34" charset="0"/>
              </a:rPr>
              <a:t>Implement a two barrier control system </a:t>
            </a:r>
            <a:r>
              <a:rPr lang="en-US" sz="1800" b="0" i="0" u="none" strike="noStrike" baseline="0" dirty="0">
                <a:solidFill>
                  <a:srgbClr val="000000"/>
                </a:solidFill>
                <a:latin typeface="Arial" panose="020B0604020202020204" pitchFamily="34" charset="0"/>
              </a:rPr>
              <a:t>to maintain effective standoff distances.  Examples include:</a:t>
            </a:r>
          </a:p>
          <a:p>
            <a:pPr>
              <a:buFont typeface="Wingdings" panose="05000000000000000000" pitchFamily="2" charset="2"/>
              <a:buChar char="ü"/>
            </a:pPr>
            <a:r>
              <a:rPr lang="en-US" sz="1800" b="1" i="0" u="none" strike="noStrike" baseline="0" dirty="0">
                <a:solidFill>
                  <a:srgbClr val="000000"/>
                </a:solidFill>
                <a:latin typeface="Arial" panose="020B0604020202020204" pitchFamily="34" charset="0"/>
              </a:rPr>
              <a:t>     Use trained dedicated spotters </a:t>
            </a:r>
            <a:r>
              <a:rPr lang="en-US" sz="1800" b="0" i="0" u="none" strike="noStrike" baseline="0" dirty="0">
                <a:solidFill>
                  <a:srgbClr val="000000"/>
                </a:solidFill>
                <a:latin typeface="Arial" panose="020B0604020202020204" pitchFamily="34" charset="0"/>
              </a:rPr>
              <a:t>that maintain radio contact with operator.  Ensure spotters understand hand signals.  Use of radios is preferred for communications.</a:t>
            </a:r>
          </a:p>
          <a:p>
            <a:pPr>
              <a:buFont typeface="Wingdings" panose="05000000000000000000" pitchFamily="2" charset="2"/>
              <a:buChar char="ü"/>
            </a:pP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Use physical barriers </a:t>
            </a:r>
            <a:r>
              <a:rPr lang="en-US" sz="1800" b="0" i="0" u="none" strike="noStrike" baseline="0" dirty="0">
                <a:solidFill>
                  <a:srgbClr val="000000"/>
                </a:solidFill>
                <a:latin typeface="Arial" panose="020B0604020202020204" pitchFamily="34" charset="0"/>
              </a:rPr>
              <a:t>that prevent equipment from intrusion (insulation blankets, Hard Guard, Marker Balls etc.)</a:t>
            </a:r>
          </a:p>
          <a:p>
            <a:pPr>
              <a:buFont typeface="Wingdings" panose="05000000000000000000" pitchFamily="2" charset="2"/>
              <a:buChar char="ü"/>
            </a:pPr>
            <a:r>
              <a:rPr lang="en-US" sz="1800" b="1" i="0" u="none" strike="noStrike" baseline="0" dirty="0">
                <a:solidFill>
                  <a:srgbClr val="000000"/>
                </a:solidFill>
                <a:latin typeface="Arial" panose="020B0604020202020204" pitchFamily="34" charset="0"/>
              </a:rPr>
              <a:t>Use stakes, cones, and painted lines </a:t>
            </a:r>
            <a:r>
              <a:rPr lang="en-US" sz="1800" b="0" i="0" u="none" strike="noStrike" baseline="0" dirty="0">
                <a:solidFill>
                  <a:srgbClr val="000000"/>
                </a:solidFill>
                <a:latin typeface="Arial" panose="020B0604020202020204" pitchFamily="34" charset="0"/>
              </a:rPr>
              <a:t>to remind operators of demarcation lines.</a:t>
            </a: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36511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51A2EE-D5A8-E9F9-CE6D-2AE4B472AE90}"/>
              </a:ext>
            </a:extLst>
          </p:cNvPr>
          <p:cNvSpPr>
            <a:spLocks noGrp="1"/>
          </p:cNvSpPr>
          <p:nvPr>
            <p:ph type="title"/>
          </p:nvPr>
        </p:nvSpPr>
        <p:spPr/>
        <p:txBody>
          <a:bodyPr/>
          <a:lstStyle/>
          <a:p>
            <a:r>
              <a:rPr lang="en-US" sz="2800" b="1" i="0" u="none" strike="noStrike" baseline="0" dirty="0">
                <a:solidFill>
                  <a:srgbClr val="000000"/>
                </a:solidFill>
                <a:latin typeface="Arial" panose="020B0604020202020204" pitchFamily="34" charset="0"/>
              </a:rPr>
              <a:t>Safe Practices Handling Materials and Ladders</a:t>
            </a:r>
            <a:endParaRPr lang="en-US" sz="2800" dirty="0"/>
          </a:p>
        </p:txBody>
      </p:sp>
      <p:sp>
        <p:nvSpPr>
          <p:cNvPr id="7" name="Text Placeholder 6">
            <a:extLst>
              <a:ext uri="{FF2B5EF4-FFF2-40B4-BE49-F238E27FC236}">
                <a16:creationId xmlns:a16="http://schemas.microsoft.com/office/drawing/2014/main" id="{36E581B5-0FAA-BD8E-933D-95FB756D901C}"/>
              </a:ext>
            </a:extLst>
          </p:cNvPr>
          <p:cNvSpPr>
            <a:spLocks noGrp="1"/>
          </p:cNvSpPr>
          <p:nvPr>
            <p:ph type="body" idx="1"/>
          </p:nvPr>
        </p:nvSpPr>
        <p:spPr/>
        <p:txBody>
          <a:bodyPr/>
          <a:lstStyle/>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When working around overhead electric lines or with electrical equipment, use non-conductive ladders and tools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Never attempt to carry a ladder in a vertical position. Ladders should be lowered and turned horizontally when transported from one location to another.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Extension ladders should be collapsed before lowering from a vertical position.</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Unload materials from trucks and flatbeds away from overhead lines  </a:t>
            </a:r>
          </a:p>
          <a:p>
            <a:endParaRPr lang="en-US" dirty="0"/>
          </a:p>
        </p:txBody>
      </p:sp>
    </p:spTree>
    <p:extLst>
      <p:ext uri="{BB962C8B-B14F-4D97-AF65-F5344CB8AC3E}">
        <p14:creationId xmlns:p14="http://schemas.microsoft.com/office/powerpoint/2010/main" val="3264836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282E-E1EC-8AB3-A436-5C2280F56ABA}"/>
              </a:ext>
            </a:extLst>
          </p:cNvPr>
          <p:cNvSpPr>
            <a:spLocks noGrp="1"/>
          </p:cNvSpPr>
          <p:nvPr>
            <p:ph type="title"/>
          </p:nvPr>
        </p:nvSpPr>
        <p:spPr/>
        <p:txBody>
          <a:bodyPr/>
          <a:lstStyle/>
          <a:p>
            <a:r>
              <a:rPr lang="en-US" sz="2800" dirty="0"/>
              <a:t>Overhead Considerations – In Summary</a:t>
            </a:r>
          </a:p>
        </p:txBody>
      </p:sp>
      <p:sp>
        <p:nvSpPr>
          <p:cNvPr id="3" name="Text Placeholder 2">
            <a:extLst>
              <a:ext uri="{FF2B5EF4-FFF2-40B4-BE49-F238E27FC236}">
                <a16:creationId xmlns:a16="http://schemas.microsoft.com/office/drawing/2014/main" id="{34232ADA-F625-CCA2-AD72-EEB1B374E83F}"/>
              </a:ext>
            </a:extLst>
          </p:cNvPr>
          <p:cNvSpPr>
            <a:spLocks noGrp="1"/>
          </p:cNvSpPr>
          <p:nvPr>
            <p:ph type="body" idx="1"/>
          </p:nvPr>
        </p:nvSpPr>
        <p:spPr>
          <a:xfrm>
            <a:off x="457200" y="1600201"/>
            <a:ext cx="8229600" cy="4721086"/>
          </a:xfrm>
        </p:spPr>
        <p:txBody>
          <a:bodyPr/>
          <a:lstStyle/>
          <a:p>
            <a:pPr algn="l"/>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Conduct a job site meeting (tailboard) </a:t>
            </a:r>
            <a:r>
              <a:rPr lang="en-US" sz="1800" b="0" i="0" u="none" strike="noStrike" baseline="0" dirty="0">
                <a:solidFill>
                  <a:srgbClr val="000000"/>
                </a:solidFill>
                <a:latin typeface="Arial" panose="020B0604020202020204" pitchFamily="34" charset="0"/>
              </a:rPr>
              <a:t>with everyone involved, to discuss the planned work as it relates to the power lines. Discuss topics such as the use of long-handled tools, and equipment (raised dump trucks, back hoes, etc.) that could come in contact with power lines. Consider the two barrier controls.</a:t>
            </a:r>
          </a:p>
          <a:p>
            <a:pPr marL="114300" indent="0">
              <a:buNone/>
            </a:pP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Prohibit work when environmental conditions warrant </a:t>
            </a:r>
            <a:r>
              <a:rPr lang="en-US" sz="1800" b="0" i="0" u="none" strike="noStrike" baseline="0" dirty="0">
                <a:solidFill>
                  <a:srgbClr val="000000"/>
                </a:solidFill>
                <a:latin typeface="Arial" panose="020B0604020202020204" pitchFamily="34" charset="0"/>
              </a:rPr>
              <a:t>(fog, precipitation, smoke, darkness, etc.)</a:t>
            </a:r>
          </a:p>
          <a:p>
            <a:pPr marL="114300" indent="0">
              <a:buNone/>
            </a:pP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Only use nonconductive ladders </a:t>
            </a:r>
            <a:r>
              <a:rPr lang="en-US" sz="1800" b="0" i="0" u="none" strike="noStrike" baseline="0" dirty="0">
                <a:solidFill>
                  <a:srgbClr val="000000"/>
                </a:solidFill>
                <a:latin typeface="Arial" panose="020B0604020202020204" pitchFamily="34" charset="0"/>
              </a:rPr>
              <a:t>and material handling equipment. Aluminum ladders and metal scaffolds or frames are efficient conductors of electricity.</a:t>
            </a:r>
          </a:p>
          <a:p>
            <a:pPr marL="114300" indent="0">
              <a:buNone/>
            </a:pP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Keep all personnel from leaning </a:t>
            </a:r>
            <a:r>
              <a:rPr lang="en-US" sz="1800" b="0" i="0" u="none" strike="noStrike" baseline="0" dirty="0">
                <a:solidFill>
                  <a:srgbClr val="000000"/>
                </a:solidFill>
                <a:latin typeface="Arial" panose="020B0604020202020204" pitchFamily="34" charset="0"/>
              </a:rPr>
              <a:t>on the equipment while it is operating!</a:t>
            </a:r>
          </a:p>
          <a:p>
            <a:endParaRPr lang="en-US" dirty="0"/>
          </a:p>
        </p:txBody>
      </p:sp>
    </p:spTree>
    <p:extLst>
      <p:ext uri="{BB962C8B-B14F-4D97-AF65-F5344CB8AC3E}">
        <p14:creationId xmlns:p14="http://schemas.microsoft.com/office/powerpoint/2010/main" val="391084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DC0C-BEE7-E1D8-6513-643C63CAEA33}"/>
              </a:ext>
            </a:extLst>
          </p:cNvPr>
          <p:cNvSpPr>
            <a:spLocks noGrp="1"/>
          </p:cNvSpPr>
          <p:nvPr>
            <p:ph type="title"/>
          </p:nvPr>
        </p:nvSpPr>
        <p:spPr/>
        <p:txBody>
          <a:bodyPr/>
          <a:lstStyle/>
          <a:p>
            <a:r>
              <a:rPr lang="en-US" sz="2800" b="0" i="0" u="none" strike="noStrike" baseline="0" dirty="0">
                <a:solidFill>
                  <a:srgbClr val="000000"/>
                </a:solidFill>
                <a:latin typeface="Arial" panose="020B0604020202020204" pitchFamily="34" charset="0"/>
              </a:rPr>
              <a:t>Underground Power Lines</a:t>
            </a:r>
            <a:endParaRPr lang="en-US" sz="2800" dirty="0"/>
          </a:p>
        </p:txBody>
      </p:sp>
      <p:sp>
        <p:nvSpPr>
          <p:cNvPr id="3" name="Text Placeholder 2">
            <a:extLst>
              <a:ext uri="{FF2B5EF4-FFF2-40B4-BE49-F238E27FC236}">
                <a16:creationId xmlns:a16="http://schemas.microsoft.com/office/drawing/2014/main" id="{2E5826CE-C7AE-69BF-D768-49AA59B91005}"/>
              </a:ext>
            </a:extLst>
          </p:cNvPr>
          <p:cNvSpPr>
            <a:spLocks noGrp="1"/>
          </p:cNvSpPr>
          <p:nvPr>
            <p:ph type="body" idx="1"/>
          </p:nvPr>
        </p:nvSpPr>
        <p:spPr/>
        <p:txBody>
          <a:bodyPr/>
          <a:lstStyle/>
          <a:p>
            <a:pPr marL="114300" indent="0">
              <a:buNone/>
            </a:pPr>
            <a:r>
              <a:rPr lang="en-US" sz="1800" b="1" i="0" u="none" strike="noStrike" baseline="0" dirty="0">
                <a:solidFill>
                  <a:srgbClr val="000000"/>
                </a:solidFill>
                <a:latin typeface="Arial" panose="020B0604020202020204" pitchFamily="34" charset="0"/>
              </a:rPr>
              <a:t>The leading cause of fatal electrical incidents while on the job is contact with power lines!!</a:t>
            </a:r>
          </a:p>
          <a:p>
            <a:pPr marL="114300" indent="0">
              <a:buNone/>
            </a:pPr>
            <a:endParaRPr lang="en-US" sz="1800" b="1" i="0" u="none" strike="noStrike" baseline="0" dirty="0">
              <a:solidFill>
                <a:srgbClr val="000000"/>
              </a:solidFill>
              <a:latin typeface="Arial" panose="020B0604020202020204" pitchFamily="34" charset="0"/>
            </a:endParaRPr>
          </a:p>
          <a:p>
            <a:pPr>
              <a:buFont typeface="Wingdings" panose="05000000000000000000" pitchFamily="2" charset="2"/>
              <a:buChar char="§"/>
            </a:pPr>
            <a:r>
              <a:rPr lang="en-US" sz="1800" b="0" i="0" u="none" strike="noStrike" baseline="0" dirty="0">
                <a:solidFill>
                  <a:srgbClr val="000000"/>
                </a:solidFill>
                <a:latin typeface="Arial" panose="020B0604020202020204" pitchFamily="34" charset="0"/>
              </a:rPr>
              <a:t>In the last 5 years, </a:t>
            </a:r>
            <a:r>
              <a:rPr lang="en-US" sz="1800" b="1" i="0" u="none" strike="noStrike" baseline="0" dirty="0">
                <a:solidFill>
                  <a:srgbClr val="000000"/>
                </a:solidFill>
                <a:latin typeface="Arial" panose="020B0604020202020204" pitchFamily="34" charset="0"/>
              </a:rPr>
              <a:t>254 </a:t>
            </a:r>
            <a:r>
              <a:rPr lang="en-US" sz="1800" b="0" i="0" u="none" strike="noStrike" baseline="0" dirty="0">
                <a:solidFill>
                  <a:srgbClr val="000000"/>
                </a:solidFill>
                <a:latin typeface="Arial" panose="020B0604020202020204" pitchFamily="34" charset="0"/>
              </a:rPr>
              <a:t>workers have suffered life changing injuries.</a:t>
            </a:r>
          </a:p>
          <a:p>
            <a:pPr>
              <a:buFont typeface="Wingdings" panose="05000000000000000000" pitchFamily="2" charset="2"/>
              <a:buChar char="§"/>
            </a:pPr>
            <a:r>
              <a:rPr lang="en-US" sz="1800" b="1" i="0" u="none" strike="noStrike" baseline="0" dirty="0">
                <a:solidFill>
                  <a:srgbClr val="000000"/>
                </a:solidFill>
                <a:latin typeface="Arial" panose="020B0604020202020204" pitchFamily="34" charset="0"/>
              </a:rPr>
              <a:t>4 out of 5 </a:t>
            </a:r>
            <a:r>
              <a:rPr lang="en-US" sz="1800" b="0" i="0" u="none" strike="noStrike" baseline="0" dirty="0">
                <a:solidFill>
                  <a:srgbClr val="000000"/>
                </a:solidFill>
                <a:latin typeface="Arial" panose="020B0604020202020204" pitchFamily="34" charset="0"/>
              </a:rPr>
              <a:t>incidents involve a tradesperson.</a:t>
            </a:r>
          </a:p>
          <a:p>
            <a:pPr>
              <a:buFont typeface="Wingdings" panose="05000000000000000000" pitchFamily="2" charset="2"/>
              <a:buChar char="§"/>
            </a:pPr>
            <a:r>
              <a:rPr lang="en-US" sz="1800" b="0" i="0" u="none" strike="noStrike" baseline="0" dirty="0">
                <a:solidFill>
                  <a:srgbClr val="000000"/>
                </a:solidFill>
                <a:latin typeface="Arial" panose="020B0604020202020204" pitchFamily="34" charset="0"/>
              </a:rPr>
              <a:t>Research says:</a:t>
            </a:r>
          </a:p>
          <a:p>
            <a:pPr>
              <a:buFont typeface="Wingdings" panose="05000000000000000000" pitchFamily="2" charset="2"/>
              <a:buChar char="ü"/>
            </a:pPr>
            <a:r>
              <a:rPr lang="en-US" sz="1800" b="1" i="0" u="none" strike="noStrike" baseline="0" dirty="0">
                <a:solidFill>
                  <a:srgbClr val="000000"/>
                </a:solidFill>
                <a:latin typeface="Arial" panose="020B0604020202020204" pitchFamily="34" charset="0"/>
              </a:rPr>
              <a:t>     1/3 </a:t>
            </a:r>
            <a:r>
              <a:rPr lang="en-US" sz="1800" b="0" i="0" u="none" strike="noStrike" baseline="0" dirty="0">
                <a:solidFill>
                  <a:srgbClr val="000000"/>
                </a:solidFill>
                <a:latin typeface="Arial" panose="020B0604020202020204" pitchFamily="34" charset="0"/>
              </a:rPr>
              <a:t>of tradespeople do not always check for underground cables. Of those people, </a:t>
            </a:r>
            <a:r>
              <a:rPr lang="en-US" sz="1800" b="1" i="0" u="none" strike="noStrike" baseline="0" dirty="0">
                <a:solidFill>
                  <a:srgbClr val="000000"/>
                </a:solidFill>
                <a:latin typeface="Arial" panose="020B0604020202020204" pitchFamily="34" charset="0"/>
              </a:rPr>
              <a:t>15% </a:t>
            </a:r>
            <a:r>
              <a:rPr lang="en-US" sz="1800" b="0" i="0" u="none" strike="noStrike" baseline="0" dirty="0">
                <a:solidFill>
                  <a:srgbClr val="000000"/>
                </a:solidFill>
                <a:latin typeface="Arial" panose="020B0604020202020204" pitchFamily="34" charset="0"/>
              </a:rPr>
              <a:t>do not believe it is their responsibility, and </a:t>
            </a:r>
            <a:r>
              <a:rPr lang="en-US" sz="1800" b="1" i="0" u="none" strike="noStrike" baseline="0" dirty="0">
                <a:solidFill>
                  <a:srgbClr val="000000"/>
                </a:solidFill>
                <a:latin typeface="Arial" panose="020B0604020202020204" pitchFamily="34" charset="0"/>
              </a:rPr>
              <a:t>24% </a:t>
            </a:r>
            <a:r>
              <a:rPr lang="en-US" sz="1800" b="0" i="0" u="none" strike="noStrike" baseline="0" dirty="0">
                <a:solidFill>
                  <a:srgbClr val="000000"/>
                </a:solidFill>
                <a:latin typeface="Arial" panose="020B0604020202020204" pitchFamily="34" charset="0"/>
              </a:rPr>
              <a:t>do not  believe they will be digging deep enough.     </a:t>
            </a:r>
          </a:p>
          <a:p>
            <a:pPr>
              <a:buFont typeface="Wingdings" panose="05000000000000000000" pitchFamily="2" charset="2"/>
              <a:buChar char="ü"/>
            </a:pPr>
            <a:r>
              <a:rPr lang="en-US" sz="1800" dirty="0">
                <a:solidFill>
                  <a:srgbClr val="000000"/>
                </a:solidFill>
                <a:latin typeface="Arial" panose="020B0604020202020204" pitchFamily="34" charset="0"/>
              </a:rPr>
              <a:t>      There has been a </a:t>
            </a:r>
            <a:r>
              <a:rPr lang="en-US" sz="1800" b="1" i="0" u="none" strike="noStrike" baseline="0" dirty="0">
                <a:solidFill>
                  <a:srgbClr val="000000"/>
                </a:solidFill>
                <a:latin typeface="Arial" panose="020B0604020202020204" pitchFamily="34" charset="0"/>
              </a:rPr>
              <a:t>30% </a:t>
            </a:r>
            <a:r>
              <a:rPr lang="en-US" sz="1800" b="0" i="0" u="none" strike="noStrike" baseline="0" dirty="0">
                <a:solidFill>
                  <a:srgbClr val="000000"/>
                </a:solidFill>
                <a:latin typeface="Arial" panose="020B0604020202020204" pitchFamily="34" charset="0"/>
              </a:rPr>
              <a:t>increase since COVID lockdowns have ended.</a:t>
            </a:r>
          </a:p>
          <a:p>
            <a:pPr>
              <a:buFont typeface="Wingdings" panose="05000000000000000000" pitchFamily="2" charset="2"/>
              <a:buChar char="ü"/>
            </a:pPr>
            <a:r>
              <a:rPr lang="en-US" sz="1800" dirty="0">
                <a:solidFill>
                  <a:srgbClr val="000000"/>
                </a:solidFill>
                <a:latin typeface="Arial" panose="020B0604020202020204" pitchFamily="34" charset="0"/>
              </a:rPr>
              <a:t>     V</a:t>
            </a:r>
            <a:r>
              <a:rPr lang="en-US" sz="1800" b="0" i="0" u="none" strike="noStrike" baseline="0" dirty="0">
                <a:solidFill>
                  <a:srgbClr val="000000"/>
                </a:solidFill>
                <a:latin typeface="Arial" panose="020B0604020202020204" pitchFamily="34" charset="0"/>
              </a:rPr>
              <a:t>oltages can range from </a:t>
            </a:r>
            <a:r>
              <a:rPr lang="en-US" sz="1800" b="1" i="0" u="none" strike="noStrike" baseline="0" dirty="0">
                <a:solidFill>
                  <a:srgbClr val="000000"/>
                </a:solidFill>
                <a:latin typeface="Arial" panose="020B0604020202020204" pitchFamily="34" charset="0"/>
              </a:rPr>
              <a:t>240 </a:t>
            </a:r>
            <a:r>
              <a:rPr lang="en-US" sz="1800" b="0" i="0" u="none" strike="noStrike" baseline="0" dirty="0">
                <a:solidFill>
                  <a:srgbClr val="000000"/>
                </a:solidFill>
                <a:latin typeface="Arial" panose="020B0604020202020204" pitchFamily="34" charset="0"/>
              </a:rPr>
              <a:t>volts and up to </a:t>
            </a:r>
            <a:r>
              <a:rPr lang="en-US" sz="1800" b="1" i="0" u="none" strike="noStrike" baseline="0" dirty="0">
                <a:solidFill>
                  <a:srgbClr val="000000"/>
                </a:solidFill>
                <a:latin typeface="Arial" panose="020B0604020202020204" pitchFamily="34" charset="0"/>
              </a:rPr>
              <a:t>115 KV</a:t>
            </a:r>
            <a:endParaRPr lang="en-US" sz="1800" b="0" i="0" u="none" strike="noStrike" baseline="0" dirty="0">
              <a:solidFill>
                <a:srgbClr val="000000"/>
              </a:solidFill>
              <a:latin typeface="Arial" panose="020B0604020202020204" pitchFamily="34" charset="0"/>
            </a:endParaRPr>
          </a:p>
          <a:p>
            <a:pPr>
              <a:buFont typeface="Wingdings" panose="05000000000000000000" pitchFamily="2" charset="2"/>
              <a:buChar char="ü"/>
            </a:pPr>
            <a:r>
              <a:rPr lang="en-US" sz="1800" b="1" i="0" u="none" strike="noStrike" baseline="0" dirty="0">
                <a:solidFill>
                  <a:srgbClr val="000000"/>
                </a:solidFill>
                <a:latin typeface="Arial" panose="020B0604020202020204" pitchFamily="34" charset="0"/>
              </a:rPr>
              <a:t>     15% </a:t>
            </a:r>
            <a:r>
              <a:rPr lang="en-US" sz="1800" b="0" i="0" u="none" strike="noStrike" baseline="0" dirty="0">
                <a:solidFill>
                  <a:srgbClr val="000000"/>
                </a:solidFill>
                <a:latin typeface="Arial" panose="020B0604020202020204" pitchFamily="34" charset="0"/>
              </a:rPr>
              <a:t>say that if they uncovered electricity cable encased in concrete,                   they would attempt to break them out.</a:t>
            </a:r>
            <a:endParaRPr lang="en-US" dirty="0"/>
          </a:p>
        </p:txBody>
      </p:sp>
    </p:spTree>
    <p:extLst>
      <p:ext uri="{BB962C8B-B14F-4D97-AF65-F5344CB8AC3E}">
        <p14:creationId xmlns:p14="http://schemas.microsoft.com/office/powerpoint/2010/main" val="355248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2F59-6153-3681-A455-61FFFC2882AF}"/>
              </a:ext>
            </a:extLst>
          </p:cNvPr>
          <p:cNvSpPr>
            <a:spLocks noGrp="1"/>
          </p:cNvSpPr>
          <p:nvPr>
            <p:ph type="title"/>
          </p:nvPr>
        </p:nvSpPr>
        <p:spPr>
          <a:xfrm>
            <a:off x="174929" y="274638"/>
            <a:ext cx="8802093" cy="1143000"/>
          </a:xfrm>
        </p:spPr>
        <p:txBody>
          <a:bodyPr/>
          <a:lstStyle/>
          <a:p>
            <a:r>
              <a:rPr lang="en-US" sz="2800" b="1" i="0" u="sng" strike="noStrike" baseline="0" dirty="0">
                <a:solidFill>
                  <a:srgbClr val="000000"/>
                </a:solidFill>
                <a:latin typeface="Arial" panose="020B0604020202020204" pitchFamily="34" charset="0"/>
              </a:rPr>
              <a:t>Planning for Work Near Underground Power Lines</a:t>
            </a:r>
            <a:endParaRPr lang="en-US" sz="2800" u="sng" dirty="0"/>
          </a:p>
        </p:txBody>
      </p:sp>
      <p:sp>
        <p:nvSpPr>
          <p:cNvPr id="4" name="Text Placeholder 3">
            <a:extLst>
              <a:ext uri="{FF2B5EF4-FFF2-40B4-BE49-F238E27FC236}">
                <a16:creationId xmlns:a16="http://schemas.microsoft.com/office/drawing/2014/main" id="{BBC750D7-CAC3-24D7-E43D-D377BF8350CF}"/>
              </a:ext>
            </a:extLst>
          </p:cNvPr>
          <p:cNvSpPr>
            <a:spLocks noGrp="1"/>
          </p:cNvSpPr>
          <p:nvPr>
            <p:ph type="body" idx="1"/>
          </p:nvPr>
        </p:nvSpPr>
        <p:spPr>
          <a:xfrm>
            <a:off x="457200" y="1600201"/>
            <a:ext cx="8229600" cy="4768794"/>
          </a:xfrm>
        </p:spPr>
        <p:txBody>
          <a:bodyPr/>
          <a:lstStyle/>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Conduct a full Walk down</a:t>
            </a:r>
            <a:r>
              <a:rPr lang="en-US" sz="1800" dirty="0">
                <a:solidFill>
                  <a:srgbClr val="000000"/>
                </a:solidFill>
                <a:effectLst/>
                <a:latin typeface="Arial" panose="020B0604020202020204" pitchFamily="34" charset="0"/>
                <a:ea typeface="Calibri" panose="020F0502020204030204" pitchFamily="34" charset="0"/>
              </a:rPr>
              <a:t> and survey the work site before beginning the work to identify all </a:t>
            </a:r>
            <a:r>
              <a:rPr lang="en-US" sz="1800" dirty="0" err="1">
                <a:solidFill>
                  <a:srgbClr val="000000"/>
                </a:solidFill>
                <a:effectLst/>
                <a:latin typeface="Arial" panose="020B0604020202020204" pitchFamily="34" charset="0"/>
                <a:ea typeface="Calibri" panose="020F0502020204030204" pitchFamily="34" charset="0"/>
              </a:rPr>
              <a:t>DigSafe</a:t>
            </a:r>
            <a:r>
              <a:rPr lang="en-US" sz="1800" dirty="0">
                <a:solidFill>
                  <a:srgbClr val="000000"/>
                </a:solidFill>
                <a:effectLst/>
                <a:latin typeface="Arial" panose="020B0604020202020204" pitchFamily="34" charset="0"/>
                <a:ea typeface="Calibri" panose="020F0502020204030204" pitchFamily="34" charset="0"/>
              </a:rPr>
              <a:t> markings.  Consider equipment travel paths and movement. </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All underground power lines shall be considered energized </a:t>
            </a:r>
            <a:r>
              <a:rPr lang="en-US" sz="1800" dirty="0">
                <a:solidFill>
                  <a:srgbClr val="000000"/>
                </a:solidFill>
                <a:effectLst/>
                <a:latin typeface="Arial" panose="020B0604020202020204" pitchFamily="34" charset="0"/>
                <a:ea typeface="Calibri" panose="020F0502020204030204" pitchFamily="34" charset="0"/>
              </a:rPr>
              <a:t>until proven otherwise by the power utility.</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Contact the owner of the lines </a:t>
            </a:r>
            <a:r>
              <a:rPr lang="en-US" sz="1800" dirty="0">
                <a:solidFill>
                  <a:srgbClr val="000000"/>
                </a:solidFill>
                <a:effectLst/>
                <a:latin typeface="Arial" panose="020B0604020202020204" pitchFamily="34" charset="0"/>
                <a:ea typeface="Calibri" panose="020F0502020204030204" pitchFamily="34" charset="0"/>
              </a:rPr>
              <a:t>to determine the voltage of the lines and request the lines be de-energized and grounded. </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Has the </a:t>
            </a:r>
            <a:r>
              <a:rPr lang="en-US" sz="1800" b="1" dirty="0" err="1">
                <a:solidFill>
                  <a:srgbClr val="000000"/>
                </a:solidFill>
                <a:effectLst/>
                <a:latin typeface="Arial" panose="020B0604020202020204" pitchFamily="34" charset="0"/>
                <a:ea typeface="Calibri" panose="020F0502020204030204" pitchFamily="34" charset="0"/>
              </a:rPr>
              <a:t>DigSafe</a:t>
            </a:r>
            <a:r>
              <a:rPr lang="en-US" sz="1800" dirty="0">
                <a:solidFill>
                  <a:srgbClr val="000000"/>
                </a:solidFill>
                <a:effectLst/>
                <a:latin typeface="Arial" panose="020B0604020202020204" pitchFamily="34" charset="0"/>
                <a:ea typeface="Calibri" panose="020F0502020204030204" pitchFamily="34" charset="0"/>
              </a:rPr>
              <a:t> been completed and fully marked out? </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Is everyone on scene</a:t>
            </a:r>
            <a:r>
              <a:rPr lang="en-US" sz="1800" dirty="0">
                <a:solidFill>
                  <a:srgbClr val="000000"/>
                </a:solidFill>
                <a:effectLst/>
                <a:latin typeface="Arial" panose="020B0604020202020204" pitchFamily="34" charset="0"/>
                <a:ea typeface="Calibri" panose="020F0502020204030204" pitchFamily="34" charset="0"/>
              </a:rPr>
              <a:t> aware of the tolerance zones and markings including the spotters?</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Be aware</a:t>
            </a:r>
            <a:r>
              <a:rPr lang="en-US" sz="1800" dirty="0">
                <a:solidFill>
                  <a:srgbClr val="000000"/>
                </a:solidFill>
                <a:effectLst/>
                <a:latin typeface="Arial" panose="020B0604020202020204" pitchFamily="34" charset="0"/>
                <a:ea typeface="Calibri" panose="020F0502020204030204" pitchFamily="34" charset="0"/>
              </a:rPr>
              <a:t> that there still may be locating issues due to bad or outdated mapping or locator error.</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There is no minimum depth!!!</a:t>
            </a:r>
            <a:endParaRPr lang="en-US" sz="1800" dirty="0">
              <a:solidFill>
                <a:srgbClr val="000000"/>
              </a:solidFill>
              <a:effectLst/>
              <a:latin typeface="Arial" panose="020B060402020202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b="1" dirty="0">
                <a:solidFill>
                  <a:srgbClr val="000000"/>
                </a:solidFill>
                <a:effectLst/>
                <a:latin typeface="Arial" panose="020B0604020202020204" pitchFamily="34" charset="0"/>
                <a:ea typeface="Calibri" panose="020F0502020204030204" pitchFamily="34" charset="0"/>
              </a:rPr>
              <a:t>When in doubt, stop</a:t>
            </a:r>
            <a:r>
              <a:rPr lang="en-US" sz="1800" dirty="0">
                <a:solidFill>
                  <a:srgbClr val="000000"/>
                </a:solidFill>
                <a:effectLst/>
                <a:latin typeface="Arial" panose="020B0604020202020204" pitchFamily="34" charset="0"/>
                <a:ea typeface="Calibri" panose="020F0502020204030204" pitchFamily="34" charset="0"/>
              </a:rPr>
              <a:t> and either hand dig or use a vacuum to accurately locate the utility lines in question.</a:t>
            </a:r>
          </a:p>
          <a:p>
            <a:endParaRPr lang="en-US" dirty="0"/>
          </a:p>
        </p:txBody>
      </p:sp>
    </p:spTree>
    <p:extLst>
      <p:ext uri="{BB962C8B-B14F-4D97-AF65-F5344CB8AC3E}">
        <p14:creationId xmlns:p14="http://schemas.microsoft.com/office/powerpoint/2010/main" val="278375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E804A1-C784-C07C-FA41-588A1FBFCBCF}"/>
              </a:ext>
            </a:extLst>
          </p:cNvPr>
          <p:cNvSpPr txBox="1"/>
          <p:nvPr/>
        </p:nvSpPr>
        <p:spPr>
          <a:xfrm>
            <a:off x="437322" y="159809"/>
            <a:ext cx="8269355" cy="4154984"/>
          </a:xfrm>
          <a:prstGeom prst="rect">
            <a:avLst/>
          </a:prstGeom>
          <a:noFill/>
        </p:spPr>
        <p:txBody>
          <a:bodyPr wrap="square">
            <a:spAutoFit/>
          </a:bodyPr>
          <a:lstStyle/>
          <a:p>
            <a:r>
              <a:rPr lang="en-US" sz="2400" b="0" i="0" u="none" strike="noStrike" baseline="0" dirty="0">
                <a:solidFill>
                  <a:srgbClr val="000000"/>
                </a:solidFill>
                <a:latin typeface="Calibri" panose="020F0502020204030204" pitchFamily="34" charset="0"/>
              </a:rPr>
              <a:t>This program is designed to provide basic knowledge and Safety awareness on the following topics:</a:t>
            </a:r>
          </a:p>
          <a:p>
            <a:endParaRPr lang="en-US" sz="2400" dirty="0">
              <a:latin typeface="Calibri" panose="020F0502020204030204" pitchFamily="34" charset="0"/>
            </a:endParaRPr>
          </a:p>
          <a:p>
            <a:pPr marL="285750" indent="-285750">
              <a:buFont typeface="Courier New" panose="02070309020205020404" pitchFamily="49" charset="0"/>
              <a:buChar char="o"/>
            </a:pPr>
            <a:r>
              <a:rPr lang="en-US" sz="1600" dirty="0">
                <a:latin typeface="Calibri" panose="020F0502020204030204" pitchFamily="34" charset="0"/>
              </a:rPr>
              <a:t>               Privately owned underground electric wires</a:t>
            </a:r>
          </a:p>
          <a:p>
            <a:pPr marL="285750" indent="-285750">
              <a:buFont typeface="Courier New" panose="02070309020205020404" pitchFamily="49" charset="0"/>
              <a:buChar char="o"/>
            </a:pPr>
            <a:endParaRPr lang="en-US" sz="1600" dirty="0">
              <a:latin typeface="Calibri" panose="020F0502020204030204" pitchFamily="34" charset="0"/>
            </a:endParaRPr>
          </a:p>
          <a:p>
            <a:pPr marL="285750" indent="-285750">
              <a:buFont typeface="Courier New" panose="02070309020205020404" pitchFamily="49" charset="0"/>
              <a:buChar char="o"/>
            </a:pPr>
            <a:r>
              <a:rPr lang="en-US" sz="1600" dirty="0">
                <a:latin typeface="Calibri" panose="020F0502020204030204" pitchFamily="34" charset="0"/>
              </a:rPr>
              <a:t>               Underground wires - </a:t>
            </a:r>
            <a:r>
              <a:rPr lang="en-US" sz="1600" dirty="0" err="1">
                <a:latin typeface="Calibri" panose="020F0502020204030204" pitchFamily="34" charset="0"/>
              </a:rPr>
              <a:t>Padmounted</a:t>
            </a:r>
            <a:r>
              <a:rPr lang="en-US" sz="1600" dirty="0">
                <a:latin typeface="Calibri" panose="020F0502020204030204" pitchFamily="34" charset="0"/>
              </a:rPr>
              <a:t> transformers and Sector cabinets</a:t>
            </a:r>
          </a:p>
          <a:p>
            <a:pPr marL="285750" indent="-285750">
              <a:buFont typeface="Courier New" panose="02070309020205020404" pitchFamily="49" charset="0"/>
              <a:buChar char="o"/>
            </a:pPr>
            <a:endParaRPr lang="en-US" sz="1600" dirty="0">
              <a:latin typeface="Calibri" panose="020F0502020204030204" pitchFamily="34" charset="0"/>
            </a:endParaRPr>
          </a:p>
          <a:p>
            <a:pPr marL="285750" indent="-285750">
              <a:buFont typeface="Courier New" panose="02070309020205020404" pitchFamily="49" charset="0"/>
              <a:buChar char="o"/>
            </a:pPr>
            <a:r>
              <a:rPr lang="en-US" sz="1600" dirty="0">
                <a:latin typeface="Calibri" panose="020F0502020204030204" pitchFamily="34" charset="0"/>
              </a:rPr>
              <a:t>               Step Potential</a:t>
            </a:r>
          </a:p>
          <a:p>
            <a:pPr marL="285750" indent="-285750">
              <a:buFont typeface="Courier New" panose="02070309020205020404" pitchFamily="49" charset="0"/>
              <a:buChar char="o"/>
            </a:pPr>
            <a:endParaRPr lang="en-US" sz="1600" dirty="0">
              <a:latin typeface="Calibri" panose="020F0502020204030204" pitchFamily="34" charset="0"/>
            </a:endParaRPr>
          </a:p>
          <a:p>
            <a:pPr marL="285750" indent="-285750">
              <a:buFont typeface="Courier New" panose="02070309020205020404" pitchFamily="49" charset="0"/>
              <a:buChar char="o"/>
            </a:pPr>
            <a:r>
              <a:rPr lang="en-US" sz="1600" dirty="0">
                <a:latin typeface="Calibri" panose="020F0502020204030204" pitchFamily="34" charset="0"/>
              </a:rPr>
              <a:t>               Overhead wires – Transmission &amp; Distribution &amp; Working Clearances</a:t>
            </a:r>
          </a:p>
          <a:p>
            <a:pPr marL="285750" indent="-285750">
              <a:buFont typeface="Courier New" panose="02070309020205020404" pitchFamily="49" charset="0"/>
              <a:buChar char="o"/>
            </a:pPr>
            <a:endParaRPr lang="en-US" sz="1600" dirty="0">
              <a:latin typeface="Calibri" panose="020F0502020204030204" pitchFamily="34" charset="0"/>
            </a:endParaRPr>
          </a:p>
          <a:p>
            <a:pPr marL="285750" indent="-285750">
              <a:buFont typeface="Courier New" panose="02070309020205020404" pitchFamily="49" charset="0"/>
              <a:buChar char="o"/>
            </a:pPr>
            <a:r>
              <a:rPr lang="en-US" sz="1600" dirty="0">
                <a:latin typeface="Calibri" panose="020F0502020204030204" pitchFamily="34" charset="0"/>
              </a:rPr>
              <a:t>               Wire Down Safety, General Safety Topis &amp; Discussions</a:t>
            </a:r>
          </a:p>
          <a:p>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a:t>  </a:t>
            </a:r>
          </a:p>
        </p:txBody>
      </p:sp>
      <p:pic>
        <p:nvPicPr>
          <p:cNvPr id="7" name="Picture 6">
            <a:extLst>
              <a:ext uri="{FF2B5EF4-FFF2-40B4-BE49-F238E27FC236}">
                <a16:creationId xmlns:a16="http://schemas.microsoft.com/office/drawing/2014/main" id="{327CF112-F540-395F-E9AB-507DCAEFFA0F}"/>
              </a:ext>
            </a:extLst>
          </p:cNvPr>
          <p:cNvPicPr>
            <a:picLocks noChangeAspect="1"/>
          </p:cNvPicPr>
          <p:nvPr/>
        </p:nvPicPr>
        <p:blipFill>
          <a:blip r:embed="rId3"/>
          <a:stretch>
            <a:fillRect/>
          </a:stretch>
        </p:blipFill>
        <p:spPr>
          <a:xfrm>
            <a:off x="912024" y="3762170"/>
            <a:ext cx="4035908" cy="2751151"/>
          </a:xfrm>
          <a:prstGeom prst="rect">
            <a:avLst/>
          </a:prstGeom>
        </p:spPr>
      </p:pic>
      <p:pic>
        <p:nvPicPr>
          <p:cNvPr id="9" name="Picture 8">
            <a:extLst>
              <a:ext uri="{FF2B5EF4-FFF2-40B4-BE49-F238E27FC236}">
                <a16:creationId xmlns:a16="http://schemas.microsoft.com/office/drawing/2014/main" id="{56685DC9-B948-CD00-4BB3-3C29797585FC}"/>
              </a:ext>
            </a:extLst>
          </p:cNvPr>
          <p:cNvPicPr>
            <a:picLocks noChangeAspect="1"/>
          </p:cNvPicPr>
          <p:nvPr/>
        </p:nvPicPr>
        <p:blipFill>
          <a:blip r:embed="rId4"/>
          <a:stretch>
            <a:fillRect/>
          </a:stretch>
        </p:blipFill>
        <p:spPr>
          <a:xfrm>
            <a:off x="5152445" y="3762171"/>
            <a:ext cx="3554231" cy="2751150"/>
          </a:xfrm>
          <a:prstGeom prst="rect">
            <a:avLst/>
          </a:prstGeom>
        </p:spPr>
      </p:pic>
    </p:spTree>
    <p:extLst>
      <p:ext uri="{BB962C8B-B14F-4D97-AF65-F5344CB8AC3E}">
        <p14:creationId xmlns:p14="http://schemas.microsoft.com/office/powerpoint/2010/main" val="2819669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Examples of Dig Ins</a:t>
            </a:r>
          </a:p>
        </p:txBody>
      </p:sp>
      <p:sp>
        <p:nvSpPr>
          <p:cNvPr id="6" name="Text Placeholder 5">
            <a:extLst>
              <a:ext uri="{FF2B5EF4-FFF2-40B4-BE49-F238E27FC236}">
                <a16:creationId xmlns:a16="http://schemas.microsoft.com/office/drawing/2014/main" id="{6EA6AF9F-6DAB-96D5-8038-2C2B73E415E7}"/>
              </a:ext>
            </a:extLst>
          </p:cNvPr>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1"/>
            <a:ext cx="4114800" cy="4525962"/>
          </a:xfrm>
          <a:prstGeom prst="rect">
            <a:avLst/>
          </a:prstGeom>
        </p:spPr>
      </p:pic>
      <p:pic>
        <p:nvPicPr>
          <p:cNvPr id="5" name="Picture 4">
            <a:extLst>
              <a:ext uri="{FF2B5EF4-FFF2-40B4-BE49-F238E27FC236}">
                <a16:creationId xmlns:a16="http://schemas.microsoft.com/office/drawing/2014/main" id="{C3A54C80-4DBA-C03C-CA86-88503F5E9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659" y="1609927"/>
            <a:ext cx="4059141" cy="4516236"/>
          </a:xfrm>
          <a:prstGeom prst="rect">
            <a:avLst/>
          </a:prstGeom>
        </p:spPr>
      </p:pic>
    </p:spTree>
    <p:extLst>
      <p:ext uri="{BB962C8B-B14F-4D97-AF65-F5344CB8AC3E}">
        <p14:creationId xmlns:p14="http://schemas.microsoft.com/office/powerpoint/2010/main" val="4289187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2101-135A-D879-705C-7AC4ED23F761}"/>
              </a:ext>
            </a:extLst>
          </p:cNvPr>
          <p:cNvSpPr>
            <a:spLocks noGrp="1"/>
          </p:cNvSpPr>
          <p:nvPr>
            <p:ph type="title"/>
          </p:nvPr>
        </p:nvSpPr>
        <p:spPr/>
        <p:txBody>
          <a:bodyPr/>
          <a:lstStyle/>
          <a:p>
            <a:r>
              <a:rPr lang="en-US" dirty="0"/>
              <a:t>And… More</a:t>
            </a:r>
          </a:p>
        </p:txBody>
      </p:sp>
      <p:sp>
        <p:nvSpPr>
          <p:cNvPr id="3" name="Text Placeholder 2">
            <a:extLst>
              <a:ext uri="{FF2B5EF4-FFF2-40B4-BE49-F238E27FC236}">
                <a16:creationId xmlns:a16="http://schemas.microsoft.com/office/drawing/2014/main" id="{EE70AD1A-CAAE-C517-330E-86B57087D23B}"/>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68C88791-3B6E-3997-6B27-CB6F44F3F39C}"/>
              </a:ext>
            </a:extLst>
          </p:cNvPr>
          <p:cNvPicPr>
            <a:picLocks noChangeAspect="1"/>
          </p:cNvPicPr>
          <p:nvPr/>
        </p:nvPicPr>
        <p:blipFill>
          <a:blip r:embed="rId3"/>
          <a:stretch>
            <a:fillRect/>
          </a:stretch>
        </p:blipFill>
        <p:spPr>
          <a:xfrm>
            <a:off x="389612" y="1600201"/>
            <a:ext cx="4293705" cy="4675367"/>
          </a:xfrm>
          <a:prstGeom prst="rect">
            <a:avLst/>
          </a:prstGeom>
        </p:spPr>
      </p:pic>
      <p:pic>
        <p:nvPicPr>
          <p:cNvPr id="7" name="Picture 6">
            <a:extLst>
              <a:ext uri="{FF2B5EF4-FFF2-40B4-BE49-F238E27FC236}">
                <a16:creationId xmlns:a16="http://schemas.microsoft.com/office/drawing/2014/main" id="{6640D31E-BD22-8BE0-8229-57F38F9FB614}"/>
              </a:ext>
            </a:extLst>
          </p:cNvPr>
          <p:cNvPicPr>
            <a:picLocks noChangeAspect="1"/>
          </p:cNvPicPr>
          <p:nvPr/>
        </p:nvPicPr>
        <p:blipFill>
          <a:blip r:embed="rId4"/>
          <a:stretch>
            <a:fillRect/>
          </a:stretch>
        </p:blipFill>
        <p:spPr>
          <a:xfrm>
            <a:off x="4699221" y="1600201"/>
            <a:ext cx="3987579" cy="4675367"/>
          </a:xfrm>
          <a:prstGeom prst="rect">
            <a:avLst/>
          </a:prstGeom>
        </p:spPr>
      </p:pic>
    </p:spTree>
    <p:extLst>
      <p:ext uri="{BB962C8B-B14F-4D97-AF65-F5344CB8AC3E}">
        <p14:creationId xmlns:p14="http://schemas.microsoft.com/office/powerpoint/2010/main" val="130508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76AA-A9FD-F9E1-7ED1-2DE8F25CD658}"/>
              </a:ext>
            </a:extLst>
          </p:cNvPr>
          <p:cNvSpPr>
            <a:spLocks noGrp="1"/>
          </p:cNvSpPr>
          <p:nvPr>
            <p:ph type="title"/>
          </p:nvPr>
        </p:nvSpPr>
        <p:spPr/>
        <p:txBody>
          <a:bodyPr/>
          <a:lstStyle/>
          <a:p>
            <a:r>
              <a:rPr lang="en-US" dirty="0"/>
              <a:t>SO… What Do I Do If…</a:t>
            </a:r>
          </a:p>
        </p:txBody>
      </p:sp>
      <p:sp>
        <p:nvSpPr>
          <p:cNvPr id="3" name="Text Placeholder 2">
            <a:extLst>
              <a:ext uri="{FF2B5EF4-FFF2-40B4-BE49-F238E27FC236}">
                <a16:creationId xmlns:a16="http://schemas.microsoft.com/office/drawing/2014/main" id="{F140EA6D-8B44-717B-FD30-4E75B03A2616}"/>
              </a:ext>
            </a:extLst>
          </p:cNvPr>
          <p:cNvSpPr>
            <a:spLocks noGrp="1"/>
          </p:cNvSpPr>
          <p:nvPr>
            <p:ph type="body" idx="1"/>
          </p:nvPr>
        </p:nvSpPr>
        <p:spPr/>
        <p:txBody>
          <a:bodyPr/>
          <a:lstStyle/>
          <a:p>
            <a:pPr marL="114300" indent="0" algn="ctr">
              <a:buNone/>
            </a:pPr>
            <a:r>
              <a:rPr lang="en-US" sz="1800" b="1" i="0" u="none" strike="noStrike" baseline="0" dirty="0">
                <a:solidFill>
                  <a:srgbClr val="000000"/>
                </a:solidFill>
                <a:latin typeface="Arial" panose="020B0604020202020204" pitchFamily="34" charset="0"/>
              </a:rPr>
              <a:t>If Your Equipment Makes Contact with a Power Line:</a:t>
            </a:r>
          </a:p>
          <a:p>
            <a:pPr marL="114300" indent="0" algn="ctr">
              <a:buNone/>
            </a:pP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Stay on the equipment </a:t>
            </a:r>
            <a:r>
              <a:rPr lang="en-US" sz="1800" b="0" i="0" u="none" strike="noStrike" baseline="0" dirty="0">
                <a:solidFill>
                  <a:srgbClr val="000000"/>
                </a:solidFill>
                <a:latin typeface="Arial" panose="020B0604020202020204" pitchFamily="34" charset="0"/>
              </a:rPr>
              <a:t>and wait until the line is de-energized by the power company!! Does not matter whether overhead or underground.</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If you must leave the equipment, such as in a fire, jump clear and attempt to land with both feet together. Remember the Step Potential.. Do not touch any part of the equipment when contacting the ground.</a:t>
            </a:r>
          </a:p>
          <a:p>
            <a:pPr marL="114300" indent="0">
              <a:buNone/>
            </a:pP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Shuffle away from equipment in small steps while keeping feet together.</a:t>
            </a:r>
          </a:p>
          <a:p>
            <a:pPr marL="114300" indent="0">
              <a:buNone/>
            </a:pP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Better to hop with both feet together when possible. </a:t>
            </a:r>
          </a:p>
          <a:p>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384030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9E75A-42EC-14F3-FC31-BAA4A4BFDA40}"/>
              </a:ext>
            </a:extLst>
          </p:cNvPr>
          <p:cNvPicPr>
            <a:picLocks noChangeAspect="1"/>
          </p:cNvPicPr>
          <p:nvPr/>
        </p:nvPicPr>
        <p:blipFill>
          <a:blip r:embed="rId3"/>
          <a:stretch>
            <a:fillRect/>
          </a:stretch>
        </p:blipFill>
        <p:spPr>
          <a:xfrm>
            <a:off x="99136" y="4166484"/>
            <a:ext cx="4472863" cy="2568271"/>
          </a:xfrm>
          <a:prstGeom prst="rect">
            <a:avLst/>
          </a:prstGeom>
        </p:spPr>
      </p:pic>
      <p:pic>
        <p:nvPicPr>
          <p:cNvPr id="5" name="Picture 4">
            <a:extLst>
              <a:ext uri="{FF2B5EF4-FFF2-40B4-BE49-F238E27FC236}">
                <a16:creationId xmlns:a16="http://schemas.microsoft.com/office/drawing/2014/main" id="{A6B04D70-768B-13EA-1BEB-09C64BB62B78}"/>
              </a:ext>
            </a:extLst>
          </p:cNvPr>
          <p:cNvPicPr>
            <a:picLocks noChangeAspect="1"/>
          </p:cNvPicPr>
          <p:nvPr/>
        </p:nvPicPr>
        <p:blipFill>
          <a:blip r:embed="rId4"/>
          <a:stretch>
            <a:fillRect/>
          </a:stretch>
        </p:blipFill>
        <p:spPr>
          <a:xfrm>
            <a:off x="4572000" y="4166484"/>
            <a:ext cx="4472863" cy="2737530"/>
          </a:xfrm>
          <a:prstGeom prst="rect">
            <a:avLst/>
          </a:prstGeom>
        </p:spPr>
      </p:pic>
      <p:sp>
        <p:nvSpPr>
          <p:cNvPr id="6" name="Title 5">
            <a:extLst>
              <a:ext uri="{FF2B5EF4-FFF2-40B4-BE49-F238E27FC236}">
                <a16:creationId xmlns:a16="http://schemas.microsoft.com/office/drawing/2014/main" id="{42765BCD-C313-1423-618D-6DAFEFBA7BC3}"/>
              </a:ext>
            </a:extLst>
          </p:cNvPr>
          <p:cNvSpPr>
            <a:spLocks noGrp="1"/>
          </p:cNvSpPr>
          <p:nvPr>
            <p:ph type="title" idx="4294967295"/>
          </p:nvPr>
        </p:nvSpPr>
        <p:spPr>
          <a:xfrm>
            <a:off x="0" y="274638"/>
            <a:ext cx="8229600" cy="1143000"/>
          </a:xfrm>
        </p:spPr>
        <p:txBody>
          <a:bodyPr/>
          <a:lstStyle/>
          <a:p>
            <a:r>
              <a:rPr lang="en-US" dirty="0"/>
              <a:t>What Would You Do?</a:t>
            </a:r>
          </a:p>
        </p:txBody>
      </p:sp>
      <p:sp>
        <p:nvSpPr>
          <p:cNvPr id="13" name="TextBox 12">
            <a:extLst>
              <a:ext uri="{FF2B5EF4-FFF2-40B4-BE49-F238E27FC236}">
                <a16:creationId xmlns:a16="http://schemas.microsoft.com/office/drawing/2014/main" id="{5BB65E1C-ECF4-F02E-DEE3-682B4CFB376E}"/>
              </a:ext>
            </a:extLst>
          </p:cNvPr>
          <p:cNvSpPr txBox="1"/>
          <p:nvPr/>
        </p:nvSpPr>
        <p:spPr>
          <a:xfrm>
            <a:off x="405518" y="1650325"/>
            <a:ext cx="8468138" cy="1785104"/>
          </a:xfrm>
          <a:prstGeom prst="rect">
            <a:avLst/>
          </a:prstGeom>
          <a:noFill/>
        </p:spPr>
        <p:txBody>
          <a:bodyPr wrap="square">
            <a:spAutoFit/>
          </a:bodyPr>
          <a:lstStyle/>
          <a:p>
            <a:pPr algn="ctr"/>
            <a:r>
              <a:rPr lang="en-US" sz="2000" b="1" i="0" u="none" strike="noStrike" baseline="0" dirty="0">
                <a:solidFill>
                  <a:srgbClr val="000000"/>
                </a:solidFill>
                <a:latin typeface="Arial" panose="020B0604020202020204" pitchFamily="34" charset="0"/>
              </a:rPr>
              <a:t>Power Line Contact</a:t>
            </a:r>
          </a:p>
          <a:p>
            <a:endParaRPr lang="en-US" sz="2000" b="0" i="0" u="none" strike="noStrike" baseline="0" dirty="0">
              <a:solidFill>
                <a:srgbClr val="000000"/>
              </a:solidFill>
              <a:latin typeface="Arial" panose="020B0604020202020204" pitchFamily="34" charset="0"/>
            </a:endParaRPr>
          </a:p>
          <a:p>
            <a:pPr marL="285750" indent="-285750">
              <a:buFont typeface="Wingdings" panose="05000000000000000000" pitchFamily="2" charset="2"/>
              <a:buChar char="q"/>
            </a:pPr>
            <a:r>
              <a:rPr lang="en-US" sz="1400" b="1" i="0" u="none" strike="noStrike" baseline="0" dirty="0">
                <a:solidFill>
                  <a:srgbClr val="000000"/>
                </a:solidFill>
                <a:latin typeface="Arial" panose="020B0604020202020204" pitchFamily="34" charset="0"/>
              </a:rPr>
              <a:t>DO NOT </a:t>
            </a:r>
            <a:r>
              <a:rPr lang="en-US" sz="1400" b="0" i="0" u="none" strike="noStrike" baseline="0" dirty="0">
                <a:solidFill>
                  <a:srgbClr val="000000"/>
                </a:solidFill>
                <a:latin typeface="Arial" panose="020B0604020202020204" pitchFamily="34" charset="0"/>
              </a:rPr>
              <a:t>allow anyone on ground to come near or touch the vehicle or machine. Warn </a:t>
            </a:r>
            <a:r>
              <a:rPr lang="en-US" sz="1400" b="1" i="0" u="none" strike="noStrike" baseline="0" dirty="0">
                <a:solidFill>
                  <a:srgbClr val="000000"/>
                </a:solidFill>
                <a:latin typeface="Arial" panose="020B0604020202020204" pitchFamily="34" charset="0"/>
              </a:rPr>
              <a:t>ALL</a:t>
            </a:r>
            <a:r>
              <a:rPr lang="en-US" sz="1400" b="0" i="0" u="none" strike="noStrike" baseline="0" dirty="0">
                <a:solidFill>
                  <a:srgbClr val="000000"/>
                </a:solidFill>
                <a:latin typeface="Arial" panose="020B0604020202020204" pitchFamily="34" charset="0"/>
              </a:rPr>
              <a:t> people and personnel to stay away!!</a:t>
            </a:r>
          </a:p>
          <a:p>
            <a:pPr marL="285750" indent="-285750">
              <a:buFont typeface="Wingdings" panose="05000000000000000000" pitchFamily="2" charset="2"/>
              <a:buChar char="q"/>
            </a:pPr>
            <a:endParaRPr lang="en-US" sz="1400" b="0" i="0" u="none" strike="noStrike" baseline="0" dirty="0">
              <a:solidFill>
                <a:srgbClr val="000000"/>
              </a:solidFill>
              <a:latin typeface="Arial" panose="020B0604020202020204" pitchFamily="34" charset="0"/>
            </a:endParaRPr>
          </a:p>
          <a:p>
            <a:pPr marL="285750" indent="-285750">
              <a:buFont typeface="Wingdings" panose="05000000000000000000" pitchFamily="2" charset="2"/>
              <a:buChar char="q"/>
            </a:pPr>
            <a:r>
              <a:rPr lang="en-US" sz="1400" b="1" i="0" u="none" strike="noStrike" baseline="0" dirty="0">
                <a:solidFill>
                  <a:srgbClr val="000000"/>
                </a:solidFill>
                <a:latin typeface="Arial" panose="020B0604020202020204" pitchFamily="34" charset="0"/>
              </a:rPr>
              <a:t>Never touch a person or the vehicle</a:t>
            </a:r>
            <a:r>
              <a:rPr lang="en-US" sz="1400" b="0" i="0" u="none" strike="noStrike" baseline="0" dirty="0">
                <a:solidFill>
                  <a:srgbClr val="000000"/>
                </a:solidFill>
                <a:latin typeface="Arial" panose="020B0604020202020204" pitchFamily="34" charset="0"/>
              </a:rPr>
              <a:t>/machine which is in contact with a live power line.  Call for help and get power line de-energized.</a:t>
            </a:r>
          </a:p>
        </p:txBody>
      </p:sp>
    </p:spTree>
    <p:extLst>
      <p:ext uri="{BB962C8B-B14F-4D97-AF65-F5344CB8AC3E}">
        <p14:creationId xmlns:p14="http://schemas.microsoft.com/office/powerpoint/2010/main" val="113992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descr="C:\Documents and Settings\laprise\My Documents\My Pictures\2-20-2012\DSC_7207.JPG"/>
          <p:cNvPicPr preferRelativeResize="0"/>
          <p:nvPr/>
        </p:nvPicPr>
        <p:blipFill rotWithShape="1">
          <a:blip r:embed="rId3">
            <a:alphaModFix/>
          </a:blip>
          <a:srcRect/>
          <a:stretch/>
        </p:blipFill>
        <p:spPr>
          <a:xfrm>
            <a:off x="106180" y="445272"/>
            <a:ext cx="4219329" cy="4444780"/>
          </a:xfrm>
          <a:prstGeom prst="rect">
            <a:avLst/>
          </a:prstGeom>
          <a:noFill/>
          <a:ln>
            <a:noFill/>
          </a:ln>
        </p:spPr>
      </p:pic>
      <p:pic>
        <p:nvPicPr>
          <p:cNvPr id="2" name="Picture 1">
            <a:extLst>
              <a:ext uri="{FF2B5EF4-FFF2-40B4-BE49-F238E27FC236}">
                <a16:creationId xmlns:a16="http://schemas.microsoft.com/office/drawing/2014/main" id="{D3E89B31-A022-806C-C3A1-1E0EC795D90A}"/>
              </a:ext>
            </a:extLst>
          </p:cNvPr>
          <p:cNvPicPr>
            <a:picLocks noChangeAspect="1"/>
          </p:cNvPicPr>
          <p:nvPr/>
        </p:nvPicPr>
        <p:blipFill>
          <a:blip r:embed="rId4"/>
          <a:stretch>
            <a:fillRect/>
          </a:stretch>
        </p:blipFill>
        <p:spPr>
          <a:xfrm>
            <a:off x="4325510" y="445273"/>
            <a:ext cx="4712310" cy="4444780"/>
          </a:xfrm>
          <a:prstGeom prst="rect">
            <a:avLst/>
          </a:prstGeom>
        </p:spPr>
      </p:pic>
      <p:sp>
        <p:nvSpPr>
          <p:cNvPr id="4" name="TextBox 3">
            <a:extLst>
              <a:ext uri="{FF2B5EF4-FFF2-40B4-BE49-F238E27FC236}">
                <a16:creationId xmlns:a16="http://schemas.microsoft.com/office/drawing/2014/main" id="{DC0C92A8-981B-98FF-8EC4-89C3BD97A116}"/>
              </a:ext>
            </a:extLst>
          </p:cNvPr>
          <p:cNvSpPr txBox="1"/>
          <p:nvPr/>
        </p:nvSpPr>
        <p:spPr>
          <a:xfrm>
            <a:off x="106180" y="4993444"/>
            <a:ext cx="4219329" cy="1384995"/>
          </a:xfrm>
          <a:prstGeom prst="rect">
            <a:avLst/>
          </a:prstGeom>
          <a:noFill/>
        </p:spPr>
        <p:txBody>
          <a:bodyPr wrap="square">
            <a:spAutoFit/>
          </a:bodyPr>
          <a:lstStyle/>
          <a:p>
            <a:r>
              <a:rPr lang="en-US" baseline="0" dirty="0"/>
              <a:t>This is a privately owned decorative lamp post, </a:t>
            </a:r>
            <a:r>
              <a:rPr lang="en-US" dirty="0"/>
              <a:t>fed from a privately owned underground cable/wire</a:t>
            </a:r>
            <a:r>
              <a:rPr lang="en-US" baseline="0" dirty="0"/>
              <a:t> that the developer or homeowner association would be responsible for marking. It is the excavator's responsibility to recognize and contact the owner to have the underground marked.</a:t>
            </a:r>
            <a:endParaRPr lang="en-US" dirty="0"/>
          </a:p>
        </p:txBody>
      </p:sp>
      <p:sp>
        <p:nvSpPr>
          <p:cNvPr id="6" name="TextBox 5">
            <a:extLst>
              <a:ext uri="{FF2B5EF4-FFF2-40B4-BE49-F238E27FC236}">
                <a16:creationId xmlns:a16="http://schemas.microsoft.com/office/drawing/2014/main" id="{7D28BC60-4459-451D-41F9-D31C5B594850}"/>
              </a:ext>
            </a:extLst>
          </p:cNvPr>
          <p:cNvSpPr txBox="1"/>
          <p:nvPr/>
        </p:nvSpPr>
        <p:spPr>
          <a:xfrm>
            <a:off x="4572000" y="4993444"/>
            <a:ext cx="4572000" cy="954107"/>
          </a:xfrm>
          <a:prstGeom prst="rect">
            <a:avLst/>
          </a:prstGeom>
          <a:noFill/>
        </p:spPr>
        <p:txBody>
          <a:bodyPr wrap="square">
            <a:spAutoFit/>
          </a:bodyPr>
          <a:lstStyle/>
          <a:p>
            <a:r>
              <a:rPr lang="en-US" dirty="0"/>
              <a:t>Another example can</a:t>
            </a:r>
            <a:r>
              <a:rPr lang="en-US" baseline="0" dirty="0"/>
              <a:t> be found in mobile home parks where the cables beyond these two meters </a:t>
            </a:r>
            <a:r>
              <a:rPr lang="en-US" dirty="0"/>
              <a:t>are</a:t>
            </a:r>
            <a:r>
              <a:rPr lang="en-US" baseline="0" dirty="0"/>
              <a:t> privately owned. The excavator is responsible for contacting the park association to have these marked.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idx="4294967295"/>
          </p:nvPr>
        </p:nvSpPr>
        <p:spPr>
          <a:xfrm>
            <a:off x="552615" y="163320"/>
            <a:ext cx="8038769" cy="7192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2800" dirty="0" err="1"/>
              <a:t>Padmounted</a:t>
            </a:r>
            <a:r>
              <a:rPr lang="en-US" sz="2800" dirty="0"/>
              <a:t> Transformers and Sector Cabinets</a:t>
            </a:r>
            <a:endParaRPr sz="2800" dirty="0"/>
          </a:p>
        </p:txBody>
      </p:sp>
      <p:pic>
        <p:nvPicPr>
          <p:cNvPr id="111" name="Google Shape;111;p16"/>
          <p:cNvPicPr preferRelativeResize="0"/>
          <p:nvPr/>
        </p:nvPicPr>
        <p:blipFill rotWithShape="1">
          <a:blip r:embed="rId3">
            <a:alphaModFix/>
          </a:blip>
          <a:srcRect/>
          <a:stretch/>
        </p:blipFill>
        <p:spPr>
          <a:xfrm>
            <a:off x="129870" y="882595"/>
            <a:ext cx="4116126" cy="3355449"/>
          </a:xfrm>
          <a:prstGeom prst="rect">
            <a:avLst/>
          </a:prstGeom>
          <a:noFill/>
          <a:ln>
            <a:noFill/>
          </a:ln>
        </p:spPr>
      </p:pic>
      <p:pic>
        <p:nvPicPr>
          <p:cNvPr id="3" name="Picture 2">
            <a:extLst>
              <a:ext uri="{FF2B5EF4-FFF2-40B4-BE49-F238E27FC236}">
                <a16:creationId xmlns:a16="http://schemas.microsoft.com/office/drawing/2014/main" id="{9C06DA78-BAB5-0364-0F56-4AE11487AE7E}"/>
              </a:ext>
            </a:extLst>
          </p:cNvPr>
          <p:cNvPicPr>
            <a:picLocks noChangeAspect="1"/>
          </p:cNvPicPr>
          <p:nvPr/>
        </p:nvPicPr>
        <p:blipFill>
          <a:blip r:embed="rId4"/>
          <a:stretch>
            <a:fillRect/>
          </a:stretch>
        </p:blipFill>
        <p:spPr>
          <a:xfrm>
            <a:off x="4322859" y="882595"/>
            <a:ext cx="4691270" cy="3355449"/>
          </a:xfrm>
          <a:prstGeom prst="rect">
            <a:avLst/>
          </a:prstGeom>
        </p:spPr>
      </p:pic>
      <p:pic>
        <p:nvPicPr>
          <p:cNvPr id="5" name="Picture 4">
            <a:extLst>
              <a:ext uri="{FF2B5EF4-FFF2-40B4-BE49-F238E27FC236}">
                <a16:creationId xmlns:a16="http://schemas.microsoft.com/office/drawing/2014/main" id="{2368B09C-89E5-8810-936F-235E53C499A1}"/>
              </a:ext>
            </a:extLst>
          </p:cNvPr>
          <p:cNvPicPr>
            <a:picLocks noChangeAspect="1"/>
          </p:cNvPicPr>
          <p:nvPr/>
        </p:nvPicPr>
        <p:blipFill>
          <a:blip r:embed="rId5"/>
          <a:stretch>
            <a:fillRect/>
          </a:stretch>
        </p:blipFill>
        <p:spPr>
          <a:xfrm>
            <a:off x="129870" y="4238045"/>
            <a:ext cx="4116126" cy="2945957"/>
          </a:xfrm>
          <a:prstGeom prst="rect">
            <a:avLst/>
          </a:prstGeom>
        </p:spPr>
      </p:pic>
      <p:pic>
        <p:nvPicPr>
          <p:cNvPr id="6" name="Google Shape;125;p18">
            <a:extLst>
              <a:ext uri="{FF2B5EF4-FFF2-40B4-BE49-F238E27FC236}">
                <a16:creationId xmlns:a16="http://schemas.microsoft.com/office/drawing/2014/main" id="{BDAEEF66-233A-AEF5-CDAC-30030D6FF3B4}"/>
              </a:ext>
            </a:extLst>
          </p:cNvPr>
          <p:cNvPicPr preferRelativeResize="0">
            <a:picLocks/>
          </p:cNvPicPr>
          <p:nvPr/>
        </p:nvPicPr>
        <p:blipFill rotWithShape="1">
          <a:blip r:embed="rId6">
            <a:alphaModFix/>
          </a:blip>
          <a:srcRect/>
          <a:stretch/>
        </p:blipFill>
        <p:spPr>
          <a:xfrm>
            <a:off x="4322859" y="4238044"/>
            <a:ext cx="4691270" cy="28147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idx="4294967295"/>
          </p:nvPr>
        </p:nvSpPr>
        <p:spPr>
          <a:xfrm>
            <a:off x="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2800" dirty="0" err="1"/>
              <a:t>Padmount</a:t>
            </a:r>
            <a:r>
              <a:rPr lang="en-US" sz="2800" dirty="0"/>
              <a:t> Cabling &amp; Grounding</a:t>
            </a:r>
            <a:endParaRPr sz="2800" dirty="0"/>
          </a:p>
        </p:txBody>
      </p:sp>
      <p:pic>
        <p:nvPicPr>
          <p:cNvPr id="117" name="Google Shape;117;p17"/>
          <p:cNvPicPr preferRelativeResize="0">
            <a:picLocks noGrp="1"/>
          </p:cNvPicPr>
          <p:nvPr>
            <p:ph type="body" idx="4294967295"/>
          </p:nvPr>
        </p:nvPicPr>
        <p:blipFill rotWithShape="1">
          <a:blip r:embed="rId3">
            <a:alphaModFix/>
          </a:blip>
          <a:srcRect/>
          <a:stretch/>
        </p:blipFill>
        <p:spPr>
          <a:xfrm>
            <a:off x="266700" y="1417637"/>
            <a:ext cx="4038600" cy="4124421"/>
          </a:xfrm>
          <a:prstGeom prst="rect">
            <a:avLst/>
          </a:prstGeom>
          <a:noFill/>
          <a:ln>
            <a:noFill/>
          </a:ln>
        </p:spPr>
      </p:pic>
      <p:pic>
        <p:nvPicPr>
          <p:cNvPr id="118" name="Google Shape;118;p17"/>
          <p:cNvPicPr preferRelativeResize="0">
            <a:picLocks noGrp="1"/>
          </p:cNvPicPr>
          <p:nvPr>
            <p:ph type="body" idx="4294967295"/>
          </p:nvPr>
        </p:nvPicPr>
        <p:blipFill rotWithShape="1">
          <a:blip r:embed="rId4">
            <a:alphaModFix/>
          </a:blip>
          <a:srcRect/>
          <a:stretch/>
        </p:blipFill>
        <p:spPr>
          <a:xfrm>
            <a:off x="4572000" y="1417637"/>
            <a:ext cx="4038600" cy="4036957"/>
          </a:xfrm>
          <a:prstGeom prst="rect">
            <a:avLst/>
          </a:prstGeom>
          <a:noFill/>
          <a:ln>
            <a:noFill/>
          </a:ln>
        </p:spPr>
      </p:pic>
      <p:sp>
        <p:nvSpPr>
          <p:cNvPr id="3" name="TextBox 2">
            <a:extLst>
              <a:ext uri="{FF2B5EF4-FFF2-40B4-BE49-F238E27FC236}">
                <a16:creationId xmlns:a16="http://schemas.microsoft.com/office/drawing/2014/main" id="{B11A91CE-C971-D532-F4D4-ED02402755F6}"/>
              </a:ext>
            </a:extLst>
          </p:cNvPr>
          <p:cNvSpPr txBox="1"/>
          <p:nvPr/>
        </p:nvSpPr>
        <p:spPr>
          <a:xfrm>
            <a:off x="190500" y="5629255"/>
            <a:ext cx="8229599" cy="954107"/>
          </a:xfrm>
          <a:prstGeom prst="rect">
            <a:avLst/>
          </a:prstGeom>
          <a:noFill/>
        </p:spPr>
        <p:txBody>
          <a:bodyPr wrap="square">
            <a:spAutoFit/>
          </a:bodyPr>
          <a:lstStyle/>
          <a:p>
            <a:pPr marL="0" lvl="0" indent="0" algn="l" rtl="0">
              <a:spcBef>
                <a:spcPts val="0"/>
              </a:spcBef>
              <a:spcAft>
                <a:spcPts val="0"/>
              </a:spcAft>
              <a:buNone/>
            </a:pPr>
            <a:r>
              <a:rPr lang="en-US" dirty="0"/>
              <a:t>These pictures</a:t>
            </a:r>
            <a:r>
              <a:rPr lang="en-US" baseline="0" dirty="0"/>
              <a:t> show the underground cables and grounds within a transformer. The grounding wire (copper color) is connected to the transformer which is also located around the perimeter of the concrete pad (Ground Grid) which is </a:t>
            </a:r>
            <a:r>
              <a:rPr lang="en-US" b="1" u="sng" baseline="0" dirty="0"/>
              <a:t>very shallow</a:t>
            </a:r>
            <a:r>
              <a:rPr lang="en-US" baseline="0" dirty="0"/>
              <a:t>. Prior dig ins have resulted in tens of thousands of dollars in damages as well as oil spill clean up</a:t>
            </a:r>
            <a:r>
              <a:rPr lang="en-US" dirty="0"/>
              <a:t> costs.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57200" y="277813"/>
            <a:ext cx="2819400" cy="1139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600"/>
              <a:buFont typeface="Calibri"/>
              <a:buNone/>
            </a:pPr>
            <a:r>
              <a:rPr lang="en-US" sz="3600" b="1">
                <a:solidFill>
                  <a:srgbClr val="000000"/>
                </a:solidFill>
              </a:rPr>
              <a:t>Step Potential</a:t>
            </a:r>
            <a:endParaRPr/>
          </a:p>
        </p:txBody>
      </p:sp>
      <p:sp>
        <p:nvSpPr>
          <p:cNvPr id="139" name="Google Shape;139;p20"/>
          <p:cNvSpPr/>
          <p:nvPr/>
        </p:nvSpPr>
        <p:spPr>
          <a:xfrm>
            <a:off x="762000" y="1905000"/>
            <a:ext cx="7772400" cy="5334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40" name="Google Shape;140;p20"/>
          <p:cNvSpPr/>
          <p:nvPr/>
        </p:nvSpPr>
        <p:spPr>
          <a:xfrm>
            <a:off x="2743200" y="1828800"/>
            <a:ext cx="5562600" cy="4419600"/>
          </a:xfrm>
          <a:prstGeom prst="cube">
            <a:avLst>
              <a:gd name="adj" fmla="val 25000"/>
            </a:avLst>
          </a:prstGeom>
          <a:solidFill>
            <a:srgbClr val="996633"/>
          </a:solidFill>
          <a:ln w="9525" cap="flat" cmpd="sng">
            <a:solidFill>
              <a:srgbClr val="66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141" name="Google Shape;141;p20"/>
          <p:cNvSpPr/>
          <p:nvPr/>
        </p:nvSpPr>
        <p:spPr>
          <a:xfrm>
            <a:off x="4800600" y="2895600"/>
            <a:ext cx="609600" cy="1765300"/>
          </a:xfrm>
          <a:custGeom>
            <a:avLst/>
            <a:gdLst/>
            <a:ahLst/>
            <a:cxnLst/>
            <a:rect l="l" t="t" r="r" b="b"/>
            <a:pathLst>
              <a:path w="384" h="1112" extrusionOk="0">
                <a:moveTo>
                  <a:pt x="0" y="48"/>
                </a:moveTo>
                <a:cubicBezTo>
                  <a:pt x="64" y="580"/>
                  <a:pt x="128" y="1112"/>
                  <a:pt x="192" y="1104"/>
                </a:cubicBezTo>
                <a:cubicBezTo>
                  <a:pt x="256" y="1096"/>
                  <a:pt x="320" y="548"/>
                  <a:pt x="384" y="0"/>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20"/>
          <p:cNvSpPr/>
          <p:nvPr/>
        </p:nvSpPr>
        <p:spPr>
          <a:xfrm>
            <a:off x="4457700" y="2971800"/>
            <a:ext cx="1219200" cy="2057400"/>
          </a:xfrm>
          <a:custGeom>
            <a:avLst/>
            <a:gdLst/>
            <a:ahLst/>
            <a:cxnLst/>
            <a:rect l="l" t="t" r="r" b="b"/>
            <a:pathLst>
              <a:path w="768" h="1296" extrusionOk="0">
                <a:moveTo>
                  <a:pt x="0" y="0"/>
                </a:moveTo>
                <a:cubicBezTo>
                  <a:pt x="128" y="648"/>
                  <a:pt x="256" y="1296"/>
                  <a:pt x="384" y="1296"/>
                </a:cubicBezTo>
                <a:cubicBezTo>
                  <a:pt x="512" y="1296"/>
                  <a:pt x="640" y="648"/>
                  <a:pt x="768" y="0"/>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20"/>
          <p:cNvSpPr/>
          <p:nvPr/>
        </p:nvSpPr>
        <p:spPr>
          <a:xfrm>
            <a:off x="4152900" y="2895600"/>
            <a:ext cx="1828800" cy="2667000"/>
          </a:xfrm>
          <a:custGeom>
            <a:avLst/>
            <a:gdLst/>
            <a:ahLst/>
            <a:cxnLst/>
            <a:rect l="l" t="t" r="r" b="b"/>
            <a:pathLst>
              <a:path w="1152" h="1680" extrusionOk="0">
                <a:moveTo>
                  <a:pt x="0" y="0"/>
                </a:moveTo>
                <a:cubicBezTo>
                  <a:pt x="192" y="840"/>
                  <a:pt x="384" y="1680"/>
                  <a:pt x="576" y="1680"/>
                </a:cubicBezTo>
                <a:cubicBezTo>
                  <a:pt x="768" y="1680"/>
                  <a:pt x="1056" y="280"/>
                  <a:pt x="1152" y="0"/>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20"/>
          <p:cNvSpPr/>
          <p:nvPr/>
        </p:nvSpPr>
        <p:spPr>
          <a:xfrm>
            <a:off x="3848100" y="2971800"/>
            <a:ext cx="2362200" cy="2971800"/>
          </a:xfrm>
          <a:custGeom>
            <a:avLst/>
            <a:gdLst/>
            <a:ahLst/>
            <a:cxnLst/>
            <a:rect l="l" t="t" r="r" b="b"/>
            <a:pathLst>
              <a:path w="1488" h="1872" extrusionOk="0">
                <a:moveTo>
                  <a:pt x="0" y="0"/>
                </a:moveTo>
                <a:cubicBezTo>
                  <a:pt x="260" y="936"/>
                  <a:pt x="520" y="1872"/>
                  <a:pt x="768" y="1872"/>
                </a:cubicBezTo>
                <a:cubicBezTo>
                  <a:pt x="1016" y="1872"/>
                  <a:pt x="1252" y="936"/>
                  <a:pt x="1488" y="0"/>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20"/>
          <p:cNvSpPr/>
          <p:nvPr/>
        </p:nvSpPr>
        <p:spPr>
          <a:xfrm>
            <a:off x="5067300" y="2895600"/>
            <a:ext cx="76200" cy="76200"/>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u="none">
              <a:solidFill>
                <a:schemeClr val="dk1"/>
              </a:solidFill>
              <a:latin typeface="Arial"/>
              <a:ea typeface="Arial"/>
              <a:cs typeface="Arial"/>
              <a:sym typeface="Arial"/>
            </a:endParaRPr>
          </a:p>
        </p:txBody>
      </p:sp>
      <p:sp>
        <p:nvSpPr>
          <p:cNvPr id="146" name="Google Shape;146;p20"/>
          <p:cNvSpPr/>
          <p:nvPr/>
        </p:nvSpPr>
        <p:spPr>
          <a:xfrm>
            <a:off x="4762500" y="2286000"/>
            <a:ext cx="565150" cy="685800"/>
          </a:xfrm>
          <a:custGeom>
            <a:avLst/>
            <a:gdLst/>
            <a:ahLst/>
            <a:cxnLst/>
            <a:rect l="l" t="t" r="r" b="b"/>
            <a:pathLst>
              <a:path w="344" h="384" extrusionOk="0">
                <a:moveTo>
                  <a:pt x="0" y="384"/>
                </a:moveTo>
                <a:cubicBezTo>
                  <a:pt x="116" y="192"/>
                  <a:pt x="232" y="0"/>
                  <a:pt x="288" y="0"/>
                </a:cubicBezTo>
                <a:cubicBezTo>
                  <a:pt x="344" y="0"/>
                  <a:pt x="328" y="320"/>
                  <a:pt x="336" y="384"/>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20"/>
          <p:cNvSpPr/>
          <p:nvPr/>
        </p:nvSpPr>
        <p:spPr>
          <a:xfrm>
            <a:off x="4457700" y="2133600"/>
            <a:ext cx="1219200" cy="762000"/>
          </a:xfrm>
          <a:custGeom>
            <a:avLst/>
            <a:gdLst/>
            <a:ahLst/>
            <a:cxnLst/>
            <a:rect l="l" t="t" r="r" b="b"/>
            <a:pathLst>
              <a:path w="768" h="480" extrusionOk="0">
                <a:moveTo>
                  <a:pt x="0" y="480"/>
                </a:moveTo>
                <a:cubicBezTo>
                  <a:pt x="176" y="240"/>
                  <a:pt x="352" y="0"/>
                  <a:pt x="480" y="0"/>
                </a:cubicBezTo>
                <a:cubicBezTo>
                  <a:pt x="608" y="0"/>
                  <a:pt x="720" y="400"/>
                  <a:pt x="768" y="480"/>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20"/>
          <p:cNvSpPr/>
          <p:nvPr/>
        </p:nvSpPr>
        <p:spPr>
          <a:xfrm>
            <a:off x="4152900" y="1981200"/>
            <a:ext cx="1828800" cy="914400"/>
          </a:xfrm>
          <a:custGeom>
            <a:avLst/>
            <a:gdLst/>
            <a:ahLst/>
            <a:cxnLst/>
            <a:rect l="l" t="t" r="r" b="b"/>
            <a:pathLst>
              <a:path w="1152" h="576" extrusionOk="0">
                <a:moveTo>
                  <a:pt x="0" y="576"/>
                </a:moveTo>
                <a:cubicBezTo>
                  <a:pt x="240" y="288"/>
                  <a:pt x="480" y="0"/>
                  <a:pt x="672" y="0"/>
                </a:cubicBezTo>
                <a:cubicBezTo>
                  <a:pt x="864" y="0"/>
                  <a:pt x="1072" y="480"/>
                  <a:pt x="1152" y="576"/>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20"/>
          <p:cNvSpPr/>
          <p:nvPr/>
        </p:nvSpPr>
        <p:spPr>
          <a:xfrm>
            <a:off x="3848100" y="1905000"/>
            <a:ext cx="2362200" cy="1066800"/>
          </a:xfrm>
          <a:custGeom>
            <a:avLst/>
            <a:gdLst/>
            <a:ahLst/>
            <a:cxnLst/>
            <a:rect l="l" t="t" r="r" b="b"/>
            <a:pathLst>
              <a:path w="1488" h="672" extrusionOk="0">
                <a:moveTo>
                  <a:pt x="0" y="672"/>
                </a:moveTo>
                <a:cubicBezTo>
                  <a:pt x="308" y="336"/>
                  <a:pt x="616" y="0"/>
                  <a:pt x="864" y="0"/>
                </a:cubicBezTo>
                <a:cubicBezTo>
                  <a:pt x="1112" y="0"/>
                  <a:pt x="1384" y="560"/>
                  <a:pt x="1488" y="672"/>
                </a:cubicBez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20"/>
          <p:cNvSpPr txBox="1"/>
          <p:nvPr/>
        </p:nvSpPr>
        <p:spPr>
          <a:xfrm>
            <a:off x="4991100" y="4232275"/>
            <a:ext cx="4146550" cy="701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none">
                <a:solidFill>
                  <a:schemeClr val="lt1"/>
                </a:solidFill>
                <a:latin typeface="Calibri"/>
                <a:ea typeface="Calibri"/>
                <a:cs typeface="Calibri"/>
                <a:sym typeface="Calibri"/>
              </a:rPr>
              <a:t>Voltage Gradients</a:t>
            </a:r>
            <a:endParaRPr/>
          </a:p>
          <a:p>
            <a:pPr marL="0" marR="0" lvl="0" indent="0" algn="ctr" rtl="0">
              <a:spcBef>
                <a:spcPts val="0"/>
              </a:spcBef>
              <a:spcAft>
                <a:spcPts val="0"/>
              </a:spcAft>
              <a:buNone/>
            </a:pPr>
            <a:r>
              <a:rPr lang="en-US" sz="2000" b="1" u="none">
                <a:solidFill>
                  <a:schemeClr val="lt1"/>
                </a:solidFill>
                <a:latin typeface="Calibri"/>
                <a:ea typeface="Calibri"/>
                <a:cs typeface="Calibri"/>
                <a:sym typeface="Calibri"/>
              </a:rPr>
              <a:t>(Dashed Lines)</a:t>
            </a:r>
            <a:endParaRPr sz="2000" b="0" u="none">
              <a:solidFill>
                <a:schemeClr val="lt1"/>
              </a:solidFill>
              <a:latin typeface="Calibri"/>
              <a:ea typeface="Calibri"/>
              <a:cs typeface="Calibri"/>
              <a:sym typeface="Calibri"/>
            </a:endParaRPr>
          </a:p>
        </p:txBody>
      </p:sp>
      <p:cxnSp>
        <p:nvCxnSpPr>
          <p:cNvPr id="151" name="Google Shape;151;p20"/>
          <p:cNvCxnSpPr/>
          <p:nvPr/>
        </p:nvCxnSpPr>
        <p:spPr>
          <a:xfrm flipH="1">
            <a:off x="6591300" y="5105400"/>
            <a:ext cx="304800" cy="228600"/>
          </a:xfrm>
          <a:prstGeom prst="straightConnector1">
            <a:avLst/>
          </a:prstGeom>
          <a:noFill/>
          <a:ln w="28575" cap="flat" cmpd="sng">
            <a:solidFill>
              <a:schemeClr val="lt1"/>
            </a:solidFill>
            <a:prstDash val="solid"/>
            <a:round/>
            <a:headEnd type="none" w="med" len="med"/>
            <a:tailEnd type="none" w="med" len="med"/>
          </a:ln>
        </p:spPr>
      </p:cxnSp>
      <p:cxnSp>
        <p:nvCxnSpPr>
          <p:cNvPr id="152" name="Google Shape;152;p20"/>
          <p:cNvCxnSpPr/>
          <p:nvPr/>
        </p:nvCxnSpPr>
        <p:spPr>
          <a:xfrm rot="10800000">
            <a:off x="5448300" y="4953000"/>
            <a:ext cx="1143000" cy="381000"/>
          </a:xfrm>
          <a:prstGeom prst="straightConnector1">
            <a:avLst/>
          </a:prstGeom>
          <a:noFill/>
          <a:ln w="28575" cap="flat" cmpd="sng">
            <a:solidFill>
              <a:schemeClr val="lt1"/>
            </a:solidFill>
            <a:prstDash val="solid"/>
            <a:round/>
            <a:headEnd type="none" w="med" len="med"/>
            <a:tailEnd type="triangle" w="med" len="med"/>
          </a:ln>
        </p:spPr>
      </p:cxnSp>
      <p:sp>
        <p:nvSpPr>
          <p:cNvPr id="153" name="Google Shape;153;p20"/>
          <p:cNvSpPr txBox="1"/>
          <p:nvPr/>
        </p:nvSpPr>
        <p:spPr>
          <a:xfrm>
            <a:off x="6210300" y="3089275"/>
            <a:ext cx="2227263" cy="701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none">
                <a:solidFill>
                  <a:schemeClr val="lt1"/>
                </a:solidFill>
                <a:latin typeface="Calibri"/>
                <a:ea typeface="Calibri"/>
                <a:cs typeface="Calibri"/>
                <a:sym typeface="Calibri"/>
              </a:rPr>
              <a:t>Current Flows</a:t>
            </a:r>
            <a:endParaRPr/>
          </a:p>
          <a:p>
            <a:pPr marL="0" marR="0" lvl="0" indent="0" algn="ctr" rtl="0">
              <a:spcBef>
                <a:spcPts val="0"/>
              </a:spcBef>
              <a:spcAft>
                <a:spcPts val="0"/>
              </a:spcAft>
              <a:buNone/>
            </a:pPr>
            <a:r>
              <a:rPr lang="en-US" sz="2000" b="1" u="none">
                <a:solidFill>
                  <a:schemeClr val="lt1"/>
                </a:solidFill>
                <a:latin typeface="Calibri"/>
                <a:ea typeface="Calibri"/>
                <a:cs typeface="Calibri"/>
                <a:sym typeface="Calibri"/>
              </a:rPr>
              <a:t>(Arrows)</a:t>
            </a:r>
            <a:endParaRPr sz="2000" b="0" u="none">
              <a:solidFill>
                <a:schemeClr val="lt1"/>
              </a:solidFill>
              <a:latin typeface="Calibri"/>
              <a:ea typeface="Calibri"/>
              <a:cs typeface="Calibri"/>
              <a:sym typeface="Calibri"/>
            </a:endParaRPr>
          </a:p>
        </p:txBody>
      </p:sp>
      <p:cxnSp>
        <p:nvCxnSpPr>
          <p:cNvPr id="154" name="Google Shape;154;p20"/>
          <p:cNvCxnSpPr/>
          <p:nvPr/>
        </p:nvCxnSpPr>
        <p:spPr>
          <a:xfrm rot="10800000">
            <a:off x="5676900" y="3471863"/>
            <a:ext cx="685800" cy="0"/>
          </a:xfrm>
          <a:prstGeom prst="straightConnector1">
            <a:avLst/>
          </a:prstGeom>
          <a:noFill/>
          <a:ln w="28575" cap="flat" cmpd="sng">
            <a:solidFill>
              <a:schemeClr val="lt1"/>
            </a:solidFill>
            <a:prstDash val="solid"/>
            <a:round/>
            <a:headEnd type="none" w="med" len="med"/>
            <a:tailEnd type="triangle" w="med" len="med"/>
          </a:ln>
        </p:spPr>
      </p:cxnSp>
      <p:cxnSp>
        <p:nvCxnSpPr>
          <p:cNvPr id="155" name="Google Shape;155;p20"/>
          <p:cNvCxnSpPr/>
          <p:nvPr/>
        </p:nvCxnSpPr>
        <p:spPr>
          <a:xfrm rot="10800000" flipH="1">
            <a:off x="5295900" y="2590800"/>
            <a:ext cx="381000" cy="228600"/>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20"/>
          <p:cNvCxnSpPr/>
          <p:nvPr/>
        </p:nvCxnSpPr>
        <p:spPr>
          <a:xfrm>
            <a:off x="5295900" y="3048000"/>
            <a:ext cx="381000" cy="152400"/>
          </a:xfrm>
          <a:prstGeom prst="straightConnector1">
            <a:avLst/>
          </a:prstGeom>
          <a:noFill/>
          <a:ln w="9525" cap="flat" cmpd="sng">
            <a:solidFill>
              <a:srgbClr val="F3F31F"/>
            </a:solidFill>
            <a:prstDash val="solid"/>
            <a:round/>
            <a:headEnd type="none" w="med" len="med"/>
            <a:tailEnd type="triangle" w="med" len="med"/>
          </a:ln>
        </p:spPr>
      </p:cxnSp>
      <p:cxnSp>
        <p:nvCxnSpPr>
          <p:cNvPr id="157" name="Google Shape;157;p20"/>
          <p:cNvCxnSpPr/>
          <p:nvPr/>
        </p:nvCxnSpPr>
        <p:spPr>
          <a:xfrm rot="10800000">
            <a:off x="4914900" y="2514600"/>
            <a:ext cx="76200" cy="228600"/>
          </a:xfrm>
          <a:prstGeom prst="straightConnector1">
            <a:avLst/>
          </a:prstGeom>
          <a:noFill/>
          <a:ln w="9525" cap="flat" cmpd="sng">
            <a:solidFill>
              <a:srgbClr val="F3F31F"/>
            </a:solidFill>
            <a:prstDash val="solid"/>
            <a:round/>
            <a:headEnd type="none" w="med" len="med"/>
            <a:tailEnd type="triangle" w="med" len="med"/>
          </a:ln>
        </p:spPr>
      </p:cxnSp>
      <p:cxnSp>
        <p:nvCxnSpPr>
          <p:cNvPr id="158" name="Google Shape;158;p20"/>
          <p:cNvCxnSpPr/>
          <p:nvPr/>
        </p:nvCxnSpPr>
        <p:spPr>
          <a:xfrm flipH="1">
            <a:off x="4381500" y="3048000"/>
            <a:ext cx="533400" cy="381000"/>
          </a:xfrm>
          <a:prstGeom prst="straightConnector1">
            <a:avLst/>
          </a:prstGeom>
          <a:noFill/>
          <a:ln w="9525" cap="flat" cmpd="sng">
            <a:solidFill>
              <a:srgbClr val="F3F31F"/>
            </a:solidFill>
            <a:prstDash val="solid"/>
            <a:round/>
            <a:headEnd type="none" w="med" len="med"/>
            <a:tailEnd type="triangle" w="med" len="med"/>
          </a:ln>
        </p:spPr>
      </p:cxnSp>
      <p:cxnSp>
        <p:nvCxnSpPr>
          <p:cNvPr id="159" name="Google Shape;159;p20"/>
          <p:cNvCxnSpPr/>
          <p:nvPr/>
        </p:nvCxnSpPr>
        <p:spPr>
          <a:xfrm flipH="1">
            <a:off x="4305300" y="3276600"/>
            <a:ext cx="609600" cy="1066800"/>
          </a:xfrm>
          <a:prstGeom prst="straightConnector1">
            <a:avLst/>
          </a:prstGeom>
          <a:noFill/>
          <a:ln w="9525" cap="flat" cmpd="sng">
            <a:solidFill>
              <a:srgbClr val="F3F31F"/>
            </a:solidFill>
            <a:prstDash val="solid"/>
            <a:round/>
            <a:headEnd type="none" w="med" len="med"/>
            <a:tailEnd type="triangle" w="med" len="med"/>
          </a:ln>
        </p:spPr>
      </p:cxnSp>
      <p:cxnSp>
        <p:nvCxnSpPr>
          <p:cNvPr id="160" name="Google Shape;160;p20"/>
          <p:cNvCxnSpPr/>
          <p:nvPr/>
        </p:nvCxnSpPr>
        <p:spPr>
          <a:xfrm>
            <a:off x="5295900" y="3200400"/>
            <a:ext cx="533400" cy="533400"/>
          </a:xfrm>
          <a:prstGeom prst="straightConnector1">
            <a:avLst/>
          </a:prstGeom>
          <a:noFill/>
          <a:ln w="9525" cap="flat" cmpd="sng">
            <a:solidFill>
              <a:srgbClr val="F3F31F"/>
            </a:solidFill>
            <a:prstDash val="solid"/>
            <a:round/>
            <a:headEnd type="none" w="med" len="med"/>
            <a:tailEnd type="triangle" w="med" len="med"/>
          </a:ln>
        </p:spPr>
      </p:cxnSp>
      <p:cxnSp>
        <p:nvCxnSpPr>
          <p:cNvPr id="161" name="Google Shape;161;p20"/>
          <p:cNvCxnSpPr/>
          <p:nvPr/>
        </p:nvCxnSpPr>
        <p:spPr>
          <a:xfrm rot="10800000">
            <a:off x="4381500" y="3657600"/>
            <a:ext cx="457200" cy="228600"/>
          </a:xfrm>
          <a:prstGeom prst="straightConnector1">
            <a:avLst/>
          </a:prstGeom>
          <a:noFill/>
          <a:ln w="9525" cap="flat" cmpd="sng">
            <a:solidFill>
              <a:srgbClr val="F3F31F"/>
            </a:solidFill>
            <a:prstDash val="solid"/>
            <a:round/>
            <a:headEnd type="none" w="med" len="med"/>
            <a:tailEnd type="triangle" w="med" len="med"/>
          </a:ln>
        </p:spPr>
      </p:cxnSp>
      <p:cxnSp>
        <p:nvCxnSpPr>
          <p:cNvPr id="162" name="Google Shape;162;p20"/>
          <p:cNvCxnSpPr/>
          <p:nvPr/>
        </p:nvCxnSpPr>
        <p:spPr>
          <a:xfrm flipH="1">
            <a:off x="4610100" y="4038600"/>
            <a:ext cx="304800" cy="304800"/>
          </a:xfrm>
          <a:prstGeom prst="straightConnector1">
            <a:avLst/>
          </a:prstGeom>
          <a:noFill/>
          <a:ln w="9525" cap="flat" cmpd="sng">
            <a:solidFill>
              <a:srgbClr val="F3F31F"/>
            </a:solidFill>
            <a:prstDash val="solid"/>
            <a:round/>
            <a:headEnd type="none" w="med" len="med"/>
            <a:tailEnd type="triangle" w="med" len="med"/>
          </a:ln>
        </p:spPr>
      </p:cxnSp>
      <p:cxnSp>
        <p:nvCxnSpPr>
          <p:cNvPr id="163" name="Google Shape;163;p20"/>
          <p:cNvCxnSpPr/>
          <p:nvPr/>
        </p:nvCxnSpPr>
        <p:spPr>
          <a:xfrm flipH="1">
            <a:off x="4762500" y="4267200"/>
            <a:ext cx="228600" cy="1447800"/>
          </a:xfrm>
          <a:prstGeom prst="straightConnector1">
            <a:avLst/>
          </a:prstGeom>
          <a:noFill/>
          <a:ln w="9525" cap="flat" cmpd="sng">
            <a:solidFill>
              <a:srgbClr val="F3F31F"/>
            </a:solidFill>
            <a:prstDash val="solid"/>
            <a:round/>
            <a:headEnd type="none" w="med" len="med"/>
            <a:tailEnd type="triangle" w="med" len="med"/>
          </a:ln>
        </p:spPr>
      </p:cxnSp>
      <p:cxnSp>
        <p:nvCxnSpPr>
          <p:cNvPr id="164" name="Google Shape;164;p20"/>
          <p:cNvCxnSpPr/>
          <p:nvPr/>
        </p:nvCxnSpPr>
        <p:spPr>
          <a:xfrm>
            <a:off x="5219700" y="4267200"/>
            <a:ext cx="228600" cy="609600"/>
          </a:xfrm>
          <a:prstGeom prst="straightConnector1">
            <a:avLst/>
          </a:prstGeom>
          <a:noFill/>
          <a:ln w="9525" cap="flat" cmpd="sng">
            <a:solidFill>
              <a:srgbClr val="F3F31F"/>
            </a:solidFill>
            <a:prstDash val="solid"/>
            <a:round/>
            <a:headEnd type="none" w="med" len="med"/>
            <a:tailEnd type="triangle" w="med" len="med"/>
          </a:ln>
        </p:spPr>
      </p:cxnSp>
      <p:cxnSp>
        <p:nvCxnSpPr>
          <p:cNvPr id="165" name="Google Shape;165;p20"/>
          <p:cNvCxnSpPr/>
          <p:nvPr/>
        </p:nvCxnSpPr>
        <p:spPr>
          <a:xfrm>
            <a:off x="5219700" y="4114800"/>
            <a:ext cx="381000" cy="152400"/>
          </a:xfrm>
          <a:prstGeom prst="straightConnector1">
            <a:avLst/>
          </a:prstGeom>
          <a:noFill/>
          <a:ln w="9525" cap="flat" cmpd="sng">
            <a:solidFill>
              <a:srgbClr val="F3F31F"/>
            </a:solidFill>
            <a:prstDash val="solid"/>
            <a:round/>
            <a:headEnd type="none" w="med" len="med"/>
            <a:tailEnd type="triangle" w="med" len="med"/>
          </a:ln>
        </p:spPr>
      </p:cxnSp>
      <p:cxnSp>
        <p:nvCxnSpPr>
          <p:cNvPr id="166" name="Google Shape;166;p20"/>
          <p:cNvCxnSpPr/>
          <p:nvPr/>
        </p:nvCxnSpPr>
        <p:spPr>
          <a:xfrm rot="10800000" flipH="1">
            <a:off x="5219700" y="3810000"/>
            <a:ext cx="685800" cy="152400"/>
          </a:xfrm>
          <a:prstGeom prst="straightConnector1">
            <a:avLst/>
          </a:prstGeom>
          <a:noFill/>
          <a:ln w="9525" cap="flat" cmpd="sng">
            <a:solidFill>
              <a:srgbClr val="F3F31F"/>
            </a:solidFill>
            <a:prstDash val="solid"/>
            <a:round/>
            <a:headEnd type="none" w="med" len="med"/>
            <a:tailEnd type="triangle" w="med" len="med"/>
          </a:ln>
        </p:spPr>
      </p:cxnSp>
      <p:cxnSp>
        <p:nvCxnSpPr>
          <p:cNvPr id="167" name="Google Shape;167;p20"/>
          <p:cNvCxnSpPr/>
          <p:nvPr/>
        </p:nvCxnSpPr>
        <p:spPr>
          <a:xfrm rot="10800000" flipH="1">
            <a:off x="5067300" y="1981200"/>
            <a:ext cx="228600" cy="838200"/>
          </a:xfrm>
          <a:prstGeom prst="straightConnector1">
            <a:avLst/>
          </a:prstGeom>
          <a:noFill/>
          <a:ln w="9525" cap="flat" cmpd="sng">
            <a:solidFill>
              <a:srgbClr val="F3F31F"/>
            </a:solidFill>
            <a:prstDash val="solid"/>
            <a:round/>
            <a:headEnd type="none" w="med" len="med"/>
            <a:tailEnd type="triangle" w="med" len="med"/>
          </a:ln>
        </p:spPr>
      </p:cxnSp>
      <p:sp>
        <p:nvSpPr>
          <p:cNvPr id="168" name="Google Shape;168;p20"/>
          <p:cNvSpPr/>
          <p:nvPr/>
        </p:nvSpPr>
        <p:spPr>
          <a:xfrm>
            <a:off x="4724400" y="2362200"/>
            <a:ext cx="304800" cy="609600"/>
          </a:xfrm>
          <a:prstGeom prst="lightningBolt">
            <a:avLst/>
          </a:prstGeom>
          <a:solidFill>
            <a:srgbClr val="F3F31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u="none">
              <a:solidFill>
                <a:schemeClr val="dk1"/>
              </a:solidFill>
              <a:latin typeface="Arial"/>
              <a:ea typeface="Arial"/>
              <a:cs typeface="Arial"/>
              <a:sym typeface="Arial"/>
            </a:endParaRPr>
          </a:p>
        </p:txBody>
      </p:sp>
      <p:sp>
        <p:nvSpPr>
          <p:cNvPr id="169" name="Google Shape;169;p20"/>
          <p:cNvSpPr/>
          <p:nvPr/>
        </p:nvSpPr>
        <p:spPr>
          <a:xfrm rot="-5400000">
            <a:off x="4572000" y="2971800"/>
            <a:ext cx="533400" cy="533400"/>
          </a:xfrm>
          <a:prstGeom prst="lightningBolt">
            <a:avLst/>
          </a:prstGeom>
          <a:solidFill>
            <a:srgbClr val="F3F31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u="none">
              <a:solidFill>
                <a:schemeClr val="dk1"/>
              </a:solidFill>
              <a:latin typeface="Arial"/>
              <a:ea typeface="Arial"/>
              <a:cs typeface="Arial"/>
              <a:sym typeface="Arial"/>
            </a:endParaRPr>
          </a:p>
        </p:txBody>
      </p:sp>
      <p:sp>
        <p:nvSpPr>
          <p:cNvPr id="170" name="Google Shape;170;p20"/>
          <p:cNvSpPr/>
          <p:nvPr/>
        </p:nvSpPr>
        <p:spPr>
          <a:xfrm rot="10800000">
            <a:off x="5105400" y="2895600"/>
            <a:ext cx="228600" cy="533400"/>
          </a:xfrm>
          <a:prstGeom prst="lightningBolt">
            <a:avLst/>
          </a:prstGeom>
          <a:solidFill>
            <a:srgbClr val="F3F31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u="none">
              <a:solidFill>
                <a:schemeClr val="dk1"/>
              </a:solidFill>
              <a:latin typeface="Arial"/>
              <a:ea typeface="Arial"/>
              <a:cs typeface="Arial"/>
              <a:sym typeface="Arial"/>
            </a:endParaRPr>
          </a:p>
        </p:txBody>
      </p:sp>
      <p:sp>
        <p:nvSpPr>
          <p:cNvPr id="171" name="Google Shape;171;p20"/>
          <p:cNvSpPr/>
          <p:nvPr/>
        </p:nvSpPr>
        <p:spPr>
          <a:xfrm rot="2785692">
            <a:off x="5097463" y="2347913"/>
            <a:ext cx="171450" cy="463550"/>
          </a:xfrm>
          <a:prstGeom prst="lightningBolt">
            <a:avLst/>
          </a:prstGeom>
          <a:solidFill>
            <a:srgbClr val="F3F31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u="none">
              <a:solidFill>
                <a:schemeClr val="dk1"/>
              </a:solidFill>
              <a:latin typeface="Arial"/>
              <a:ea typeface="Arial"/>
              <a:cs typeface="Arial"/>
              <a:sym typeface="Arial"/>
            </a:endParaRPr>
          </a:p>
        </p:txBody>
      </p:sp>
      <p:sp>
        <p:nvSpPr>
          <p:cNvPr id="172" name="Google Shape;172;p20"/>
          <p:cNvSpPr/>
          <p:nvPr/>
        </p:nvSpPr>
        <p:spPr>
          <a:xfrm rot="5575083">
            <a:off x="5365750" y="2471738"/>
            <a:ext cx="152400" cy="685800"/>
          </a:xfrm>
          <a:prstGeom prst="lightningBolt">
            <a:avLst/>
          </a:prstGeom>
          <a:solidFill>
            <a:srgbClr val="F3F31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u="none">
              <a:solidFill>
                <a:schemeClr val="dk1"/>
              </a:solidFill>
              <a:latin typeface="Arial"/>
              <a:ea typeface="Arial"/>
              <a:cs typeface="Arial"/>
              <a:sym typeface="Arial"/>
            </a:endParaRPr>
          </a:p>
        </p:txBody>
      </p:sp>
      <p:pic>
        <p:nvPicPr>
          <p:cNvPr id="173" name="Google Shape;173;p20"/>
          <p:cNvPicPr preferRelativeResize="0"/>
          <p:nvPr/>
        </p:nvPicPr>
        <p:blipFill rotWithShape="1">
          <a:blip r:embed="rId3">
            <a:alphaModFix/>
          </a:blip>
          <a:srcRect/>
          <a:stretch/>
        </p:blipFill>
        <p:spPr>
          <a:xfrm>
            <a:off x="5257800" y="762000"/>
            <a:ext cx="715963" cy="1539875"/>
          </a:xfrm>
          <a:prstGeom prst="rect">
            <a:avLst/>
          </a:prstGeom>
          <a:noFill/>
          <a:ln>
            <a:noFill/>
          </a:ln>
        </p:spPr>
      </p:pic>
      <p:pic>
        <p:nvPicPr>
          <p:cNvPr id="174" name="Google Shape;174;p20"/>
          <p:cNvPicPr preferRelativeResize="0"/>
          <p:nvPr/>
        </p:nvPicPr>
        <p:blipFill rotWithShape="1">
          <a:blip r:embed="rId4">
            <a:alphaModFix/>
          </a:blip>
          <a:srcRect/>
          <a:stretch/>
        </p:blipFill>
        <p:spPr>
          <a:xfrm>
            <a:off x="2819400" y="228600"/>
            <a:ext cx="2276475" cy="2217738"/>
          </a:xfrm>
          <a:prstGeom prst="rect">
            <a:avLst/>
          </a:prstGeom>
          <a:noFill/>
          <a:ln>
            <a:noFill/>
          </a:ln>
        </p:spPr>
      </p:pic>
      <p:sp>
        <p:nvSpPr>
          <p:cNvPr id="175" name="Google Shape;175;p20"/>
          <p:cNvSpPr/>
          <p:nvPr/>
        </p:nvSpPr>
        <p:spPr>
          <a:xfrm>
            <a:off x="3505200" y="0"/>
            <a:ext cx="1752600" cy="2838450"/>
          </a:xfrm>
          <a:custGeom>
            <a:avLst/>
            <a:gdLst/>
            <a:ahLst/>
            <a:cxnLst/>
            <a:rect l="l" t="t" r="r" b="b"/>
            <a:pathLst>
              <a:path w="1104" h="1788" extrusionOk="0">
                <a:moveTo>
                  <a:pt x="1013" y="1788"/>
                </a:moveTo>
                <a:cubicBezTo>
                  <a:pt x="999" y="1688"/>
                  <a:pt x="1010" y="1736"/>
                  <a:pt x="980" y="1644"/>
                </a:cubicBezTo>
                <a:cubicBezTo>
                  <a:pt x="969" y="1611"/>
                  <a:pt x="913" y="1566"/>
                  <a:pt x="913" y="1566"/>
                </a:cubicBezTo>
                <a:cubicBezTo>
                  <a:pt x="842" y="1424"/>
                  <a:pt x="698" y="1352"/>
                  <a:pt x="547" y="1322"/>
                </a:cubicBezTo>
                <a:cubicBezTo>
                  <a:pt x="382" y="1254"/>
                  <a:pt x="189" y="1242"/>
                  <a:pt x="58" y="1111"/>
                </a:cubicBezTo>
                <a:cubicBezTo>
                  <a:pt x="31" y="1057"/>
                  <a:pt x="21" y="1001"/>
                  <a:pt x="2" y="944"/>
                </a:cubicBezTo>
                <a:cubicBezTo>
                  <a:pt x="6" y="885"/>
                  <a:pt x="0" y="824"/>
                  <a:pt x="13" y="766"/>
                </a:cubicBezTo>
                <a:cubicBezTo>
                  <a:pt x="19" y="740"/>
                  <a:pt x="43" y="721"/>
                  <a:pt x="58" y="699"/>
                </a:cubicBezTo>
                <a:cubicBezTo>
                  <a:pt x="73" y="677"/>
                  <a:pt x="124" y="655"/>
                  <a:pt x="124" y="655"/>
                </a:cubicBezTo>
                <a:cubicBezTo>
                  <a:pt x="157" y="608"/>
                  <a:pt x="200" y="587"/>
                  <a:pt x="236" y="544"/>
                </a:cubicBezTo>
                <a:cubicBezTo>
                  <a:pt x="245" y="534"/>
                  <a:pt x="247" y="518"/>
                  <a:pt x="258" y="511"/>
                </a:cubicBezTo>
                <a:cubicBezTo>
                  <a:pt x="323" y="469"/>
                  <a:pt x="447" y="459"/>
                  <a:pt x="524" y="433"/>
                </a:cubicBezTo>
                <a:cubicBezTo>
                  <a:pt x="568" y="389"/>
                  <a:pt x="602" y="344"/>
                  <a:pt x="647" y="300"/>
                </a:cubicBezTo>
                <a:cubicBezTo>
                  <a:pt x="671" y="276"/>
                  <a:pt x="714" y="293"/>
                  <a:pt x="747" y="288"/>
                </a:cubicBezTo>
                <a:cubicBezTo>
                  <a:pt x="765" y="285"/>
                  <a:pt x="784" y="282"/>
                  <a:pt x="802" y="277"/>
                </a:cubicBezTo>
                <a:cubicBezTo>
                  <a:pt x="873" y="258"/>
                  <a:pt x="894" y="241"/>
                  <a:pt x="947" y="188"/>
                </a:cubicBezTo>
                <a:cubicBezTo>
                  <a:pt x="956" y="179"/>
                  <a:pt x="959" y="164"/>
                  <a:pt x="969" y="155"/>
                </a:cubicBezTo>
                <a:cubicBezTo>
                  <a:pt x="1050" y="85"/>
                  <a:pt x="1028" y="134"/>
                  <a:pt x="1080" y="44"/>
                </a:cubicBezTo>
                <a:cubicBezTo>
                  <a:pt x="1104" y="2"/>
                  <a:pt x="1102" y="26"/>
                  <a:pt x="1102" y="0"/>
                </a:cubicBezTo>
              </a:path>
            </a:pathLst>
          </a:cu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20"/>
          <p:cNvSpPr/>
          <p:nvPr/>
        </p:nvSpPr>
        <p:spPr>
          <a:xfrm>
            <a:off x="3352800" y="0"/>
            <a:ext cx="1822450" cy="969963"/>
          </a:xfrm>
          <a:custGeom>
            <a:avLst/>
            <a:gdLst/>
            <a:ahLst/>
            <a:cxnLst/>
            <a:rect l="l" t="t" r="r" b="b"/>
            <a:pathLst>
              <a:path w="1148" h="611" extrusionOk="0">
                <a:moveTo>
                  <a:pt x="0" y="611"/>
                </a:moveTo>
                <a:cubicBezTo>
                  <a:pt x="61" y="599"/>
                  <a:pt x="115" y="590"/>
                  <a:pt x="167" y="555"/>
                </a:cubicBezTo>
                <a:cubicBezTo>
                  <a:pt x="228" y="464"/>
                  <a:pt x="146" y="577"/>
                  <a:pt x="223" y="500"/>
                </a:cubicBezTo>
                <a:cubicBezTo>
                  <a:pt x="233" y="490"/>
                  <a:pt x="234" y="473"/>
                  <a:pt x="245" y="466"/>
                </a:cubicBezTo>
                <a:cubicBezTo>
                  <a:pt x="292" y="436"/>
                  <a:pt x="359" y="435"/>
                  <a:pt x="411" y="422"/>
                </a:cubicBezTo>
                <a:cubicBezTo>
                  <a:pt x="418" y="420"/>
                  <a:pt x="491" y="396"/>
                  <a:pt x="511" y="389"/>
                </a:cubicBezTo>
                <a:cubicBezTo>
                  <a:pt x="522" y="385"/>
                  <a:pt x="545" y="378"/>
                  <a:pt x="545" y="378"/>
                </a:cubicBezTo>
                <a:cubicBezTo>
                  <a:pt x="599" y="294"/>
                  <a:pt x="531" y="390"/>
                  <a:pt x="600" y="322"/>
                </a:cubicBezTo>
                <a:cubicBezTo>
                  <a:pt x="610" y="313"/>
                  <a:pt x="612" y="297"/>
                  <a:pt x="623" y="289"/>
                </a:cubicBezTo>
                <a:cubicBezTo>
                  <a:pt x="648" y="270"/>
                  <a:pt x="727" y="250"/>
                  <a:pt x="756" y="244"/>
                </a:cubicBezTo>
                <a:cubicBezTo>
                  <a:pt x="804" y="233"/>
                  <a:pt x="815" y="228"/>
                  <a:pt x="867" y="211"/>
                </a:cubicBezTo>
                <a:cubicBezTo>
                  <a:pt x="878" y="207"/>
                  <a:pt x="900" y="200"/>
                  <a:pt x="900" y="200"/>
                </a:cubicBezTo>
                <a:cubicBezTo>
                  <a:pt x="932" y="153"/>
                  <a:pt x="971" y="128"/>
                  <a:pt x="1023" y="111"/>
                </a:cubicBezTo>
                <a:cubicBezTo>
                  <a:pt x="1051" y="83"/>
                  <a:pt x="1081" y="57"/>
                  <a:pt x="1112" y="33"/>
                </a:cubicBezTo>
                <a:cubicBezTo>
                  <a:pt x="1148" y="5"/>
                  <a:pt x="1145" y="25"/>
                  <a:pt x="1145" y="0"/>
                </a:cubicBezTo>
              </a:path>
            </a:pathLst>
          </a:cu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20"/>
          <p:cNvSpPr/>
          <p:nvPr/>
        </p:nvSpPr>
        <p:spPr>
          <a:xfrm>
            <a:off x="2913063" y="123825"/>
            <a:ext cx="1974850" cy="915988"/>
          </a:xfrm>
          <a:custGeom>
            <a:avLst/>
            <a:gdLst/>
            <a:ahLst/>
            <a:cxnLst/>
            <a:rect l="l" t="t" r="r" b="b"/>
            <a:pathLst>
              <a:path w="1244" h="577" extrusionOk="0">
                <a:moveTo>
                  <a:pt x="0" y="577"/>
                </a:moveTo>
                <a:cubicBezTo>
                  <a:pt x="103" y="571"/>
                  <a:pt x="184" y="575"/>
                  <a:pt x="277" y="544"/>
                </a:cubicBezTo>
                <a:cubicBezTo>
                  <a:pt x="294" y="528"/>
                  <a:pt x="316" y="517"/>
                  <a:pt x="333" y="500"/>
                </a:cubicBezTo>
                <a:cubicBezTo>
                  <a:pt x="404" y="428"/>
                  <a:pt x="302" y="500"/>
                  <a:pt x="389" y="444"/>
                </a:cubicBezTo>
                <a:cubicBezTo>
                  <a:pt x="425" y="335"/>
                  <a:pt x="376" y="448"/>
                  <a:pt x="622" y="400"/>
                </a:cubicBezTo>
                <a:cubicBezTo>
                  <a:pt x="648" y="395"/>
                  <a:pt x="689" y="355"/>
                  <a:pt x="689" y="355"/>
                </a:cubicBezTo>
                <a:cubicBezTo>
                  <a:pt x="693" y="344"/>
                  <a:pt x="693" y="331"/>
                  <a:pt x="700" y="322"/>
                </a:cubicBezTo>
                <a:cubicBezTo>
                  <a:pt x="735" y="278"/>
                  <a:pt x="750" y="326"/>
                  <a:pt x="711" y="266"/>
                </a:cubicBezTo>
                <a:cubicBezTo>
                  <a:pt x="776" y="223"/>
                  <a:pt x="846" y="222"/>
                  <a:pt x="922" y="211"/>
                </a:cubicBezTo>
                <a:cubicBezTo>
                  <a:pt x="941" y="208"/>
                  <a:pt x="959" y="205"/>
                  <a:pt x="977" y="200"/>
                </a:cubicBezTo>
                <a:cubicBezTo>
                  <a:pt x="1000" y="194"/>
                  <a:pt x="1044" y="178"/>
                  <a:pt x="1044" y="178"/>
                </a:cubicBezTo>
                <a:cubicBezTo>
                  <a:pt x="1057" y="158"/>
                  <a:pt x="1076" y="142"/>
                  <a:pt x="1089" y="122"/>
                </a:cubicBezTo>
                <a:cubicBezTo>
                  <a:pt x="1095" y="112"/>
                  <a:pt x="1092" y="97"/>
                  <a:pt x="1100" y="89"/>
                </a:cubicBezTo>
                <a:cubicBezTo>
                  <a:pt x="1108" y="81"/>
                  <a:pt x="1122" y="82"/>
                  <a:pt x="1133" y="78"/>
                </a:cubicBezTo>
                <a:cubicBezTo>
                  <a:pt x="1165" y="44"/>
                  <a:pt x="1209" y="35"/>
                  <a:pt x="1244" y="0"/>
                </a:cubicBezTo>
              </a:path>
            </a:pathLst>
          </a:cu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8" name="Google Shape;178;p20"/>
          <p:cNvCxnSpPr/>
          <p:nvPr/>
        </p:nvCxnSpPr>
        <p:spPr>
          <a:xfrm rot="10800000">
            <a:off x="4038600" y="2819400"/>
            <a:ext cx="762000" cy="0"/>
          </a:xfrm>
          <a:prstGeom prst="straightConnector1">
            <a:avLst/>
          </a:prstGeom>
          <a:noFill/>
          <a:ln w="9525" cap="flat" cmpd="sng">
            <a:solidFill>
              <a:srgbClr val="F3F31F"/>
            </a:solidFill>
            <a:prstDash val="solid"/>
            <a:round/>
            <a:headEnd type="none" w="med" len="med"/>
            <a:tailEnd type="triangle" w="med" len="med"/>
          </a:ln>
        </p:spPr>
      </p:cxnSp>
      <p:cxnSp>
        <p:nvCxnSpPr>
          <p:cNvPr id="179" name="Google Shape;179;p20"/>
          <p:cNvCxnSpPr/>
          <p:nvPr/>
        </p:nvCxnSpPr>
        <p:spPr>
          <a:xfrm rot="10800000">
            <a:off x="4495800" y="2438400"/>
            <a:ext cx="381000" cy="152400"/>
          </a:xfrm>
          <a:prstGeom prst="straightConnector1">
            <a:avLst/>
          </a:prstGeom>
          <a:noFill/>
          <a:ln w="9525" cap="flat" cmpd="sng">
            <a:solidFill>
              <a:srgbClr val="F3F31F"/>
            </a:solidFill>
            <a:prstDash val="solid"/>
            <a:round/>
            <a:headEnd type="none" w="med" len="med"/>
            <a:tailEnd type="triangle" w="med" len="med"/>
          </a:ln>
        </p:spPr>
      </p:cxnSp>
      <p:sp>
        <p:nvSpPr>
          <p:cNvPr id="180" name="Google Shape;180;p20"/>
          <p:cNvSpPr txBox="1"/>
          <p:nvPr/>
        </p:nvSpPr>
        <p:spPr>
          <a:xfrm>
            <a:off x="381000" y="2362200"/>
            <a:ext cx="2362200" cy="40934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latin typeface="Calibri"/>
                <a:ea typeface="Calibri"/>
                <a:cs typeface="Calibri"/>
                <a:sym typeface="Calibri"/>
              </a:rPr>
              <a:t>E</a:t>
            </a:r>
            <a:r>
              <a:rPr lang="en-US" sz="2000" b="1" u="none" dirty="0">
                <a:solidFill>
                  <a:srgbClr val="000000"/>
                </a:solidFill>
                <a:latin typeface="Calibri"/>
                <a:ea typeface="Calibri"/>
                <a:cs typeface="Calibri"/>
                <a:sym typeface="Calibri"/>
              </a:rPr>
              <a:t>nergized wires on the ground can discharge into the earth</a:t>
            </a:r>
            <a:r>
              <a:rPr lang="en-US" sz="2000" b="1" dirty="0">
                <a:latin typeface="Calibri"/>
                <a:ea typeface="Calibri"/>
                <a:cs typeface="Calibri"/>
                <a:sym typeface="Calibri"/>
              </a:rPr>
              <a:t>, c</a:t>
            </a:r>
            <a:r>
              <a:rPr lang="en-US" sz="2000" b="1" u="none" dirty="0">
                <a:solidFill>
                  <a:srgbClr val="000000"/>
                </a:solidFill>
                <a:latin typeface="Calibri"/>
                <a:ea typeface="Calibri"/>
                <a:cs typeface="Calibri"/>
                <a:sym typeface="Calibri"/>
              </a:rPr>
              <a:t>reating a difference in voltage potential.  </a:t>
            </a:r>
            <a:endParaRPr dirty="0"/>
          </a:p>
          <a:p>
            <a:pPr marL="0" marR="0" lvl="0" indent="0" algn="l" rtl="0">
              <a:spcBef>
                <a:spcPts val="1000"/>
              </a:spcBef>
              <a:spcAft>
                <a:spcPts val="0"/>
              </a:spcAft>
              <a:buNone/>
            </a:pPr>
            <a:r>
              <a:rPr lang="en-US" sz="2000" b="1" u="none" dirty="0">
                <a:solidFill>
                  <a:srgbClr val="000000"/>
                </a:solidFill>
                <a:latin typeface="Calibri"/>
                <a:ea typeface="Calibri"/>
                <a:cs typeface="Calibri"/>
                <a:sym typeface="Calibri"/>
              </a:rPr>
              <a:t>Stepping across the differences in potential can allow current to flow through the body. </a:t>
            </a:r>
            <a:endParaRPr dirty="0"/>
          </a:p>
        </p:txBody>
      </p:sp>
      <p:cxnSp>
        <p:nvCxnSpPr>
          <p:cNvPr id="181" name="Google Shape;181;p20"/>
          <p:cNvCxnSpPr/>
          <p:nvPr/>
        </p:nvCxnSpPr>
        <p:spPr>
          <a:xfrm rot="10800000" flipH="1">
            <a:off x="2743200" y="2133600"/>
            <a:ext cx="1600200" cy="381000"/>
          </a:xfrm>
          <a:prstGeom prst="straightConnector1">
            <a:avLst/>
          </a:prstGeom>
          <a:noFill/>
          <a:ln w="28575" cap="flat" cmpd="sng">
            <a:solidFill>
              <a:srgbClr val="FF3300"/>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EB9A3B-D280-DF12-1B39-849CADF90759}"/>
              </a:ext>
            </a:extLst>
          </p:cNvPr>
          <p:cNvSpPr txBox="1"/>
          <p:nvPr/>
        </p:nvSpPr>
        <p:spPr>
          <a:xfrm>
            <a:off x="87464" y="137521"/>
            <a:ext cx="8961119" cy="1138773"/>
          </a:xfrm>
          <a:prstGeom prst="rect">
            <a:avLst/>
          </a:prstGeom>
          <a:noFill/>
        </p:spPr>
        <p:txBody>
          <a:bodyPr wrap="square">
            <a:spAutoFit/>
          </a:bodyPr>
          <a:lstStyle/>
          <a:p>
            <a:r>
              <a:rPr lang="en-US" sz="2800" b="0" i="0" u="none" strike="noStrike" baseline="0" dirty="0">
                <a:solidFill>
                  <a:srgbClr val="000000"/>
                </a:solidFill>
                <a:latin typeface="Arial" panose="020B0604020202020204" pitchFamily="34" charset="0"/>
              </a:rPr>
              <a:t>			Step Potential</a:t>
            </a:r>
          </a:p>
          <a:p>
            <a:endParaRPr lang="en-US" sz="2800" b="0" i="0" u="none" strike="noStrike" baseline="0" dirty="0">
              <a:solidFill>
                <a:srgbClr val="000000"/>
              </a:solidFill>
              <a:latin typeface="Arial" panose="020B0604020202020204" pitchFamily="34" charset="0"/>
            </a:endParaRPr>
          </a:p>
          <a:p>
            <a:pPr algn="ctr"/>
            <a:r>
              <a:rPr lang="en-US" sz="1200" b="1" i="1" u="sng" strike="noStrike" baseline="0" dirty="0">
                <a:solidFill>
                  <a:srgbClr val="FF0000"/>
                </a:solidFill>
                <a:latin typeface="Arial" panose="020B0604020202020204" pitchFamily="34" charset="0"/>
              </a:rPr>
              <a:t>Step Potential is the step voltage between the feet of a person standing near an energized grounded object</a:t>
            </a:r>
            <a:r>
              <a:rPr lang="en-US" sz="1200" b="1" i="1" u="none" strike="noStrike" baseline="0" dirty="0">
                <a:solidFill>
                  <a:srgbClr val="FF0000"/>
                </a:solidFill>
                <a:latin typeface="Arial" panose="020B0604020202020204" pitchFamily="34" charset="0"/>
              </a:rPr>
              <a:t>.</a:t>
            </a:r>
            <a:endParaRPr lang="en-US" sz="1200" dirty="0">
              <a:solidFill>
                <a:srgbClr val="FF0000"/>
              </a:solidFill>
            </a:endParaRPr>
          </a:p>
        </p:txBody>
      </p:sp>
      <p:pic>
        <p:nvPicPr>
          <p:cNvPr id="10" name="Picture 9">
            <a:extLst>
              <a:ext uri="{FF2B5EF4-FFF2-40B4-BE49-F238E27FC236}">
                <a16:creationId xmlns:a16="http://schemas.microsoft.com/office/drawing/2014/main" id="{60AA742C-DF88-1DD3-CBB2-CEC90BCA3353}"/>
              </a:ext>
            </a:extLst>
          </p:cNvPr>
          <p:cNvPicPr>
            <a:picLocks noChangeAspect="1"/>
          </p:cNvPicPr>
          <p:nvPr/>
        </p:nvPicPr>
        <p:blipFill>
          <a:blip r:embed="rId3"/>
          <a:stretch>
            <a:fillRect/>
          </a:stretch>
        </p:blipFill>
        <p:spPr>
          <a:xfrm>
            <a:off x="4635610" y="1669771"/>
            <a:ext cx="4333461" cy="5050705"/>
          </a:xfrm>
          <a:prstGeom prst="rect">
            <a:avLst/>
          </a:prstGeom>
        </p:spPr>
      </p:pic>
      <p:pic>
        <p:nvPicPr>
          <p:cNvPr id="12" name="Picture 11">
            <a:extLst>
              <a:ext uri="{FF2B5EF4-FFF2-40B4-BE49-F238E27FC236}">
                <a16:creationId xmlns:a16="http://schemas.microsoft.com/office/drawing/2014/main" id="{E192E0DB-BBDE-5820-353D-2B75FBD97119}"/>
              </a:ext>
            </a:extLst>
          </p:cNvPr>
          <p:cNvPicPr>
            <a:picLocks noChangeAspect="1"/>
          </p:cNvPicPr>
          <p:nvPr/>
        </p:nvPicPr>
        <p:blipFill>
          <a:blip r:embed="rId4"/>
          <a:stretch>
            <a:fillRect/>
          </a:stretch>
        </p:blipFill>
        <p:spPr>
          <a:xfrm>
            <a:off x="87464" y="1669773"/>
            <a:ext cx="4484535" cy="5050705"/>
          </a:xfrm>
          <a:prstGeom prst="rect">
            <a:avLst/>
          </a:prstGeom>
        </p:spPr>
      </p:pic>
    </p:spTree>
    <p:extLst>
      <p:ext uri="{BB962C8B-B14F-4D97-AF65-F5344CB8AC3E}">
        <p14:creationId xmlns:p14="http://schemas.microsoft.com/office/powerpoint/2010/main" val="180350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E1E0-11C5-D67D-F97D-DFA2CE4A2F05}"/>
              </a:ext>
            </a:extLst>
          </p:cNvPr>
          <p:cNvSpPr>
            <a:spLocks noGrp="1"/>
          </p:cNvSpPr>
          <p:nvPr>
            <p:ph type="title"/>
          </p:nvPr>
        </p:nvSpPr>
        <p:spPr>
          <a:xfrm>
            <a:off x="457200" y="274638"/>
            <a:ext cx="8229600" cy="1143000"/>
          </a:xfrm>
        </p:spPr>
        <p:txBody>
          <a:bodyPr/>
          <a:lstStyle/>
          <a:p>
            <a:r>
              <a:rPr lang="en-US" sz="2800" dirty="0"/>
              <a:t>Overhead Lines - Transmission</a:t>
            </a:r>
          </a:p>
        </p:txBody>
      </p:sp>
      <p:sp>
        <p:nvSpPr>
          <p:cNvPr id="3" name="Text Placeholder 2">
            <a:extLst>
              <a:ext uri="{FF2B5EF4-FFF2-40B4-BE49-F238E27FC236}">
                <a16:creationId xmlns:a16="http://schemas.microsoft.com/office/drawing/2014/main" id="{52896118-93C0-D098-3010-7352D1ACFEA6}"/>
              </a:ext>
            </a:extLst>
          </p:cNvPr>
          <p:cNvSpPr>
            <a:spLocks noGrp="1"/>
          </p:cNvSpPr>
          <p:nvPr>
            <p:ph type="body" idx="1"/>
          </p:nvPr>
        </p:nvSpPr>
        <p:spPr>
          <a:xfrm>
            <a:off x="909637" y="3013076"/>
            <a:ext cx="8229600" cy="4525963"/>
          </a:xfrm>
        </p:spPr>
        <p:txBody>
          <a:bodyPr/>
          <a:lstStyle/>
          <a:p>
            <a:endParaRPr lang="en-US" dirty="0"/>
          </a:p>
        </p:txBody>
      </p:sp>
      <p:pic>
        <p:nvPicPr>
          <p:cNvPr id="2050" name="Picture 1">
            <a:extLst>
              <a:ext uri="{FF2B5EF4-FFF2-40B4-BE49-F238E27FC236}">
                <a16:creationId xmlns:a16="http://schemas.microsoft.com/office/drawing/2014/main" id="{C6F5DE93-A591-B671-CFAE-C613A32A6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24216"/>
            <a:ext cx="3829050" cy="403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6AB97C-0684-96ED-2CB8-BC7E482544DC}"/>
              </a:ext>
            </a:extLst>
          </p:cNvPr>
          <p:cNvPicPr>
            <a:picLocks noChangeAspect="1"/>
          </p:cNvPicPr>
          <p:nvPr/>
        </p:nvPicPr>
        <p:blipFill>
          <a:blip r:embed="rId3"/>
          <a:stretch>
            <a:fillRect/>
          </a:stretch>
        </p:blipFill>
        <p:spPr>
          <a:xfrm>
            <a:off x="4286250" y="1924216"/>
            <a:ext cx="4400550" cy="4031312"/>
          </a:xfrm>
          <a:prstGeom prst="rect">
            <a:avLst/>
          </a:prstGeom>
        </p:spPr>
      </p:pic>
    </p:spTree>
    <p:extLst>
      <p:ext uri="{BB962C8B-B14F-4D97-AF65-F5344CB8AC3E}">
        <p14:creationId xmlns:p14="http://schemas.microsoft.com/office/powerpoint/2010/main" val="383805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5F0A84-8384-6B81-8D6E-B56985A50439}"/>
              </a:ext>
            </a:extLst>
          </p:cNvPr>
          <p:cNvSpPr txBox="1"/>
          <p:nvPr/>
        </p:nvSpPr>
        <p:spPr>
          <a:xfrm>
            <a:off x="2286000" y="3273124"/>
            <a:ext cx="4572000" cy="307777"/>
          </a:xfrm>
          <a:prstGeom prst="rect">
            <a:avLst/>
          </a:prstGeom>
          <a:noFill/>
        </p:spPr>
        <p:txBody>
          <a:bodyPr wrap="square">
            <a:spAutoFit/>
          </a:bodyPr>
          <a:lstStyle/>
          <a:p>
            <a:r>
              <a:rPr lang="en-US" sz="1400" b="0" i="0" u="none" strike="noStrike" baseline="0" dirty="0">
                <a:solidFill>
                  <a:srgbClr val="000000"/>
                </a:solidFill>
                <a:latin typeface="Arial" panose="020B0604020202020204" pitchFamily="34" charset="0"/>
              </a:rPr>
              <a:t>What’s on a Pole?</a:t>
            </a:r>
            <a:endParaRPr lang="en-US" dirty="0"/>
          </a:p>
        </p:txBody>
      </p:sp>
      <p:sp>
        <p:nvSpPr>
          <p:cNvPr id="7" name="TextBox 6">
            <a:extLst>
              <a:ext uri="{FF2B5EF4-FFF2-40B4-BE49-F238E27FC236}">
                <a16:creationId xmlns:a16="http://schemas.microsoft.com/office/drawing/2014/main" id="{EC1C84ED-021F-DE81-2960-BFB2B21D001B}"/>
              </a:ext>
            </a:extLst>
          </p:cNvPr>
          <p:cNvSpPr txBox="1"/>
          <p:nvPr/>
        </p:nvSpPr>
        <p:spPr>
          <a:xfrm>
            <a:off x="2286000" y="3273124"/>
            <a:ext cx="4572000" cy="307777"/>
          </a:xfrm>
          <a:prstGeom prst="rect">
            <a:avLst/>
          </a:prstGeom>
          <a:noFill/>
        </p:spPr>
        <p:txBody>
          <a:bodyPr wrap="square">
            <a:spAutoFit/>
          </a:bodyPr>
          <a:lstStyle/>
          <a:p>
            <a:r>
              <a:rPr lang="en-US" sz="1400" b="0" i="0" u="none" strike="noStrike" baseline="0" dirty="0">
                <a:solidFill>
                  <a:srgbClr val="000000"/>
                </a:solidFill>
                <a:latin typeface="Arial" panose="020B0604020202020204" pitchFamily="34" charset="0"/>
              </a:rPr>
              <a:t>What’s on a Pole?</a:t>
            </a:r>
            <a:endParaRPr lang="en-US" dirty="0"/>
          </a:p>
        </p:txBody>
      </p:sp>
      <p:sp>
        <p:nvSpPr>
          <p:cNvPr id="8" name="Title 7">
            <a:extLst>
              <a:ext uri="{FF2B5EF4-FFF2-40B4-BE49-F238E27FC236}">
                <a16:creationId xmlns:a16="http://schemas.microsoft.com/office/drawing/2014/main" id="{1521C58D-445D-86C2-8CBD-77A7F41143AA}"/>
              </a:ext>
            </a:extLst>
          </p:cNvPr>
          <p:cNvSpPr>
            <a:spLocks noGrp="1"/>
          </p:cNvSpPr>
          <p:nvPr>
            <p:ph type="title" idx="4294967295"/>
          </p:nvPr>
        </p:nvSpPr>
        <p:spPr>
          <a:xfrm>
            <a:off x="427382" y="79514"/>
            <a:ext cx="8229600" cy="866678"/>
          </a:xfrm>
        </p:spPr>
        <p:txBody>
          <a:bodyPr/>
          <a:lstStyle/>
          <a:p>
            <a:r>
              <a:rPr lang="en-US" sz="2800" dirty="0"/>
              <a:t>Overhead Lines – Distribution</a:t>
            </a:r>
            <a:br>
              <a:rPr lang="en-US" sz="2800" dirty="0"/>
            </a:br>
            <a:r>
              <a:rPr lang="en-US" sz="2800" dirty="0"/>
              <a:t>What’s on a Pole?</a:t>
            </a:r>
          </a:p>
        </p:txBody>
      </p:sp>
      <p:pic>
        <p:nvPicPr>
          <p:cNvPr id="10" name="Picture 1">
            <a:extLst>
              <a:ext uri="{FF2B5EF4-FFF2-40B4-BE49-F238E27FC236}">
                <a16:creationId xmlns:a16="http://schemas.microsoft.com/office/drawing/2014/main" id="{09600BBF-1AE1-CA27-0A85-1E5C1ED26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365" y="866679"/>
            <a:ext cx="4631635" cy="587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6734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1551</Words>
  <Application>Microsoft Office PowerPoint</Application>
  <PresentationFormat>On-screen Show (4:3)</PresentationFormat>
  <Paragraphs>147</Paragraphs>
  <Slides>23</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Courier New</vt:lpstr>
      <vt:lpstr>Noto Sans Symbols</vt:lpstr>
      <vt:lpstr>Symbol</vt:lpstr>
      <vt:lpstr>Times New Roman</vt:lpstr>
      <vt:lpstr>Verdana</vt:lpstr>
      <vt:lpstr>Wingdings</vt:lpstr>
      <vt:lpstr>Office Theme</vt:lpstr>
      <vt:lpstr>PowerPoint Presentation</vt:lpstr>
      <vt:lpstr>PowerPoint Presentation</vt:lpstr>
      <vt:lpstr>PowerPoint Presentation</vt:lpstr>
      <vt:lpstr>Padmounted Transformers and Sector Cabinets</vt:lpstr>
      <vt:lpstr>Padmount Cabling &amp; Grounding</vt:lpstr>
      <vt:lpstr>Step Potential</vt:lpstr>
      <vt:lpstr>PowerPoint Presentation</vt:lpstr>
      <vt:lpstr>Overhead Lines - Transmission</vt:lpstr>
      <vt:lpstr>Overhead Lines – Distribution What’s on a Pole?</vt:lpstr>
      <vt:lpstr>Working Clearances - OSHA</vt:lpstr>
      <vt:lpstr>Wire Down Safety</vt:lpstr>
      <vt:lpstr>Overhead Electrical Power Lines-The Silent Killer</vt:lpstr>
      <vt:lpstr>Three people were killed at a concrete plant in Telford, PA when a crane struck a 7,200-volt power line.</vt:lpstr>
      <vt:lpstr>It Happens</vt:lpstr>
      <vt:lpstr>Planning for Work Near Overhead Power Lines</vt:lpstr>
      <vt:lpstr>Safe Practices Handling Materials and Ladders</vt:lpstr>
      <vt:lpstr>Overhead Considerations – In Summary</vt:lpstr>
      <vt:lpstr>Underground Power Lines</vt:lpstr>
      <vt:lpstr>Planning for Work Near Underground Power Lines</vt:lpstr>
      <vt:lpstr>Examples of Dig Ins</vt:lpstr>
      <vt:lpstr>And… More</vt:lpstr>
      <vt:lpstr>SO… What Do I Do If…</vt:lpstr>
      <vt:lpstr>What Would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Wade, Scott</dc:creator>
  <cp:lastModifiedBy>Lisa Powers</cp:lastModifiedBy>
  <cp:revision>11</cp:revision>
  <dcterms:modified xsi:type="dcterms:W3CDTF">2024-01-19T19:13:10Z</dcterms:modified>
</cp:coreProperties>
</file>