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54" r:id="rId2"/>
    <p:sldId id="758" r:id="rId3"/>
    <p:sldId id="909" r:id="rId4"/>
    <p:sldId id="265" r:id="rId5"/>
    <p:sldId id="908" r:id="rId6"/>
    <p:sldId id="315" r:id="rId7"/>
    <p:sldId id="905" r:id="rId8"/>
    <p:sldId id="279" r:id="rId9"/>
    <p:sldId id="281" r:id="rId10"/>
    <p:sldId id="399" r:id="rId11"/>
    <p:sldId id="400" r:id="rId12"/>
    <p:sldId id="298" r:id="rId13"/>
    <p:sldId id="906" r:id="rId14"/>
    <p:sldId id="900" r:id="rId15"/>
    <p:sldId id="282" r:id="rId16"/>
    <p:sldId id="304" r:id="rId17"/>
    <p:sldId id="901" r:id="rId18"/>
    <p:sldId id="402" r:id="rId19"/>
    <p:sldId id="904" r:id="rId20"/>
    <p:sldId id="307" r:id="rId21"/>
    <p:sldId id="264" r:id="rId22"/>
    <p:sldId id="313"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D13F"/>
    <a:srgbClr val="FFD85B"/>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016" autoAdjust="0"/>
  </p:normalViewPr>
  <p:slideViewPr>
    <p:cSldViewPr snapToGrid="0">
      <p:cViewPr varScale="1">
        <p:scale>
          <a:sx n="98" d="100"/>
          <a:sy n="98" d="100"/>
        </p:scale>
        <p:origin x="1014" y="84"/>
      </p:cViewPr>
      <p:guideLst>
        <p:guide orient="horz" pos="2160"/>
        <p:guide pos="3840"/>
      </p:guideLst>
    </p:cSldViewPr>
  </p:slideViewPr>
  <p:outlineViewPr>
    <p:cViewPr>
      <p:scale>
        <a:sx n="33" d="100"/>
        <a:sy n="33" d="100"/>
      </p:scale>
      <p:origin x="0" y="-383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8" d="100"/>
          <a:sy n="68" d="100"/>
        </p:scale>
        <p:origin x="310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8136740-460B-41B4-8BCA-3D095B06FB6B}" type="datetimeFigureOut">
              <a:rPr lang="en-US" smtClean="0"/>
              <a:t>3/5/2024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081F1F9-F4AC-4864-A72B-337662D8E94F}" type="slidenum">
              <a:rPr lang="en-US" smtClean="0"/>
              <a:t>‹#›</a:t>
            </a:fld>
            <a:endParaRPr lang="en-US" dirty="0"/>
          </a:p>
        </p:txBody>
      </p:sp>
    </p:spTree>
    <p:extLst>
      <p:ext uri="{BB962C8B-B14F-4D97-AF65-F5344CB8AC3E}">
        <p14:creationId xmlns:p14="http://schemas.microsoft.com/office/powerpoint/2010/main" val="3040902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D26049DD-0012-401E-89E9-D236CEFBB3FD}"/>
              </a:ext>
            </a:extLst>
          </p:cNvPr>
          <p:cNvSpPr>
            <a:spLocks noGrp="1" noChangeArrowheads="1"/>
          </p:cNvSpPr>
          <p:nvPr>
            <p:ph type="sldNum" sz="quarter" idx="5"/>
          </p:nvPr>
        </p:nvSpPr>
        <p:spPr>
          <a:noFill/>
        </p:spPr>
        <p:txBody>
          <a:bodyPr/>
          <a:lstStyle>
            <a:lvl1pPr defTabSz="947950">
              <a:defRPr>
                <a:solidFill>
                  <a:schemeClr val="tx1"/>
                </a:solidFill>
                <a:latin typeface="Tahoma" panose="020B0604030504040204" pitchFamily="34" charset="0"/>
              </a:defRPr>
            </a:lvl1pPr>
            <a:lvl2pPr marL="757066" indent="-291179" defTabSz="947950">
              <a:defRPr>
                <a:solidFill>
                  <a:schemeClr val="tx1"/>
                </a:solidFill>
                <a:latin typeface="Tahoma" panose="020B0604030504040204" pitchFamily="34" charset="0"/>
              </a:defRPr>
            </a:lvl2pPr>
            <a:lvl3pPr marL="1164717" indent="-232943" defTabSz="947950">
              <a:defRPr>
                <a:solidFill>
                  <a:schemeClr val="tx1"/>
                </a:solidFill>
                <a:latin typeface="Tahoma" panose="020B0604030504040204" pitchFamily="34" charset="0"/>
              </a:defRPr>
            </a:lvl3pPr>
            <a:lvl4pPr marL="1630604" indent="-232943" defTabSz="947950">
              <a:defRPr>
                <a:solidFill>
                  <a:schemeClr val="tx1"/>
                </a:solidFill>
                <a:latin typeface="Tahoma" panose="020B0604030504040204" pitchFamily="34" charset="0"/>
              </a:defRPr>
            </a:lvl4pPr>
            <a:lvl5pPr marL="2096491" indent="-232943" defTabSz="947950">
              <a:defRPr>
                <a:solidFill>
                  <a:schemeClr val="tx1"/>
                </a:solidFill>
                <a:latin typeface="Tahoma" panose="020B0604030504040204" pitchFamily="34" charset="0"/>
              </a:defRPr>
            </a:lvl5pPr>
            <a:lvl6pPr marL="2562377" indent="-232943" defTabSz="947950" eaLnBrk="0" fontAlgn="base" hangingPunct="0">
              <a:spcBef>
                <a:spcPct val="0"/>
              </a:spcBef>
              <a:spcAft>
                <a:spcPct val="0"/>
              </a:spcAft>
              <a:defRPr>
                <a:solidFill>
                  <a:schemeClr val="tx1"/>
                </a:solidFill>
                <a:latin typeface="Tahoma" panose="020B0604030504040204" pitchFamily="34" charset="0"/>
              </a:defRPr>
            </a:lvl6pPr>
            <a:lvl7pPr marL="3028264" indent="-232943" defTabSz="947950" eaLnBrk="0" fontAlgn="base" hangingPunct="0">
              <a:spcBef>
                <a:spcPct val="0"/>
              </a:spcBef>
              <a:spcAft>
                <a:spcPct val="0"/>
              </a:spcAft>
              <a:defRPr>
                <a:solidFill>
                  <a:schemeClr val="tx1"/>
                </a:solidFill>
                <a:latin typeface="Tahoma" panose="020B0604030504040204" pitchFamily="34" charset="0"/>
              </a:defRPr>
            </a:lvl7pPr>
            <a:lvl8pPr marL="3494151" indent="-232943" defTabSz="947950" eaLnBrk="0" fontAlgn="base" hangingPunct="0">
              <a:spcBef>
                <a:spcPct val="0"/>
              </a:spcBef>
              <a:spcAft>
                <a:spcPct val="0"/>
              </a:spcAft>
              <a:defRPr>
                <a:solidFill>
                  <a:schemeClr val="tx1"/>
                </a:solidFill>
                <a:latin typeface="Tahoma" panose="020B0604030504040204" pitchFamily="34" charset="0"/>
              </a:defRPr>
            </a:lvl8pPr>
            <a:lvl9pPr marL="3960038" indent="-232943" defTabSz="947950" eaLnBrk="0" fontAlgn="base" hangingPunct="0">
              <a:spcBef>
                <a:spcPct val="0"/>
              </a:spcBef>
              <a:spcAft>
                <a:spcPct val="0"/>
              </a:spcAft>
              <a:defRPr>
                <a:solidFill>
                  <a:schemeClr val="tx1"/>
                </a:solidFill>
                <a:latin typeface="Tahoma" panose="020B0604030504040204" pitchFamily="34" charset="0"/>
              </a:defRPr>
            </a:lvl9pPr>
          </a:lstStyle>
          <a:p>
            <a:fld id="{8ADF0569-9633-4622-A6DB-5841B4362A42}" type="slidenum">
              <a:rPr lang="en-US" altLang="en-US">
                <a:latin typeface="Times New Roman" panose="02020603050405020304" pitchFamily="18" charset="0"/>
              </a:rPr>
              <a:pPr/>
              <a:t>1</a:t>
            </a:fld>
            <a:endParaRPr lang="en-US" altLang="en-US" dirty="0">
              <a:latin typeface="Times New Roman" panose="02020603050405020304" pitchFamily="18" charset="0"/>
            </a:endParaRPr>
          </a:p>
        </p:txBody>
      </p:sp>
      <p:sp>
        <p:nvSpPr>
          <p:cNvPr id="31747" name="Rectangle 2">
            <a:extLst>
              <a:ext uri="{FF2B5EF4-FFF2-40B4-BE49-F238E27FC236}">
                <a16:creationId xmlns:a16="http://schemas.microsoft.com/office/drawing/2014/main" id="{5C9CCFB7-64FD-43C9-A29A-E8A1E0C3740C}"/>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E2042142-B04E-42ED-A2E6-A5CA29419DFC}"/>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003638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2696B471-FEA1-4B21-9040-BE37FDA47301}"/>
              </a:ext>
            </a:extLst>
          </p:cNvPr>
          <p:cNvSpPr>
            <a:spLocks noGrp="1" noChangeArrowheads="1"/>
          </p:cNvSpPr>
          <p:nvPr>
            <p:ph type="sldNum" sz="quarter" idx="5"/>
          </p:nvPr>
        </p:nvSpPr>
        <p:spPr>
          <a:noFill/>
        </p:spPr>
        <p:txBody>
          <a:bodyPr/>
          <a:lstStyle>
            <a:lvl1pPr defTabSz="947950">
              <a:defRPr>
                <a:solidFill>
                  <a:schemeClr val="tx1"/>
                </a:solidFill>
                <a:latin typeface="Tahoma" panose="020B0604030504040204" pitchFamily="34" charset="0"/>
              </a:defRPr>
            </a:lvl1pPr>
            <a:lvl2pPr marL="757066" indent="-291179" defTabSz="947950">
              <a:defRPr>
                <a:solidFill>
                  <a:schemeClr val="tx1"/>
                </a:solidFill>
                <a:latin typeface="Tahoma" panose="020B0604030504040204" pitchFamily="34" charset="0"/>
              </a:defRPr>
            </a:lvl2pPr>
            <a:lvl3pPr marL="1164717" indent="-232943" defTabSz="947950">
              <a:defRPr>
                <a:solidFill>
                  <a:schemeClr val="tx1"/>
                </a:solidFill>
                <a:latin typeface="Tahoma" panose="020B0604030504040204" pitchFamily="34" charset="0"/>
              </a:defRPr>
            </a:lvl3pPr>
            <a:lvl4pPr marL="1630604" indent="-232943" defTabSz="947950">
              <a:defRPr>
                <a:solidFill>
                  <a:schemeClr val="tx1"/>
                </a:solidFill>
                <a:latin typeface="Tahoma" panose="020B0604030504040204" pitchFamily="34" charset="0"/>
              </a:defRPr>
            </a:lvl4pPr>
            <a:lvl5pPr marL="2096491" indent="-232943" defTabSz="947950">
              <a:defRPr>
                <a:solidFill>
                  <a:schemeClr val="tx1"/>
                </a:solidFill>
                <a:latin typeface="Tahoma" panose="020B0604030504040204" pitchFamily="34" charset="0"/>
              </a:defRPr>
            </a:lvl5pPr>
            <a:lvl6pPr marL="2562377" indent="-232943" defTabSz="947950" eaLnBrk="0" fontAlgn="base" hangingPunct="0">
              <a:spcBef>
                <a:spcPct val="0"/>
              </a:spcBef>
              <a:spcAft>
                <a:spcPct val="0"/>
              </a:spcAft>
              <a:defRPr>
                <a:solidFill>
                  <a:schemeClr val="tx1"/>
                </a:solidFill>
                <a:latin typeface="Tahoma" panose="020B0604030504040204" pitchFamily="34" charset="0"/>
              </a:defRPr>
            </a:lvl6pPr>
            <a:lvl7pPr marL="3028264" indent="-232943" defTabSz="947950" eaLnBrk="0" fontAlgn="base" hangingPunct="0">
              <a:spcBef>
                <a:spcPct val="0"/>
              </a:spcBef>
              <a:spcAft>
                <a:spcPct val="0"/>
              </a:spcAft>
              <a:defRPr>
                <a:solidFill>
                  <a:schemeClr val="tx1"/>
                </a:solidFill>
                <a:latin typeface="Tahoma" panose="020B0604030504040204" pitchFamily="34" charset="0"/>
              </a:defRPr>
            </a:lvl7pPr>
            <a:lvl8pPr marL="3494151" indent="-232943" defTabSz="947950" eaLnBrk="0" fontAlgn="base" hangingPunct="0">
              <a:spcBef>
                <a:spcPct val="0"/>
              </a:spcBef>
              <a:spcAft>
                <a:spcPct val="0"/>
              </a:spcAft>
              <a:defRPr>
                <a:solidFill>
                  <a:schemeClr val="tx1"/>
                </a:solidFill>
                <a:latin typeface="Tahoma" panose="020B0604030504040204" pitchFamily="34" charset="0"/>
              </a:defRPr>
            </a:lvl8pPr>
            <a:lvl9pPr marL="3960038" indent="-232943" defTabSz="947950" eaLnBrk="0" fontAlgn="base" hangingPunct="0">
              <a:spcBef>
                <a:spcPct val="0"/>
              </a:spcBef>
              <a:spcAft>
                <a:spcPct val="0"/>
              </a:spcAft>
              <a:defRPr>
                <a:solidFill>
                  <a:schemeClr val="tx1"/>
                </a:solidFill>
                <a:latin typeface="Tahoma" panose="020B0604030504040204" pitchFamily="34" charset="0"/>
              </a:defRPr>
            </a:lvl9pPr>
          </a:lstStyle>
          <a:p>
            <a:fld id="{BE477860-6A66-4124-B0F1-ED8B1DD399ED}" type="slidenum">
              <a:rPr lang="en-US" altLang="en-US">
                <a:latin typeface="Times New Roman" panose="02020603050405020304" pitchFamily="18" charset="0"/>
              </a:rPr>
              <a:pPr/>
              <a:t>15</a:t>
            </a:fld>
            <a:endParaRPr lang="en-US" altLang="en-US" dirty="0">
              <a:latin typeface="Times New Roman" panose="02020603050405020304" pitchFamily="18" charset="0"/>
            </a:endParaRPr>
          </a:p>
        </p:txBody>
      </p:sp>
      <p:sp>
        <p:nvSpPr>
          <p:cNvPr id="47107" name="Rectangle 2">
            <a:extLst>
              <a:ext uri="{FF2B5EF4-FFF2-40B4-BE49-F238E27FC236}">
                <a16:creationId xmlns:a16="http://schemas.microsoft.com/office/drawing/2014/main" id="{118AA449-7510-4296-896D-57A76E41E43E}"/>
              </a:ext>
            </a:extLst>
          </p:cNvPr>
          <p:cNvSpPr>
            <a:spLocks noGrp="1" noRot="1" noChangeAspect="1" noChangeArrowheads="1" noTextEdit="1"/>
          </p:cNvSpPr>
          <p:nvPr>
            <p:ph type="sldImg"/>
          </p:nvPr>
        </p:nvSpPr>
        <p:spPr>
          <a:xfrm>
            <a:off x="414338" y="698500"/>
            <a:ext cx="6321425" cy="3556000"/>
          </a:xfrm>
          <a:ln/>
        </p:spPr>
      </p:sp>
      <p:sp>
        <p:nvSpPr>
          <p:cNvPr id="47108" name="Rectangle 3">
            <a:extLst>
              <a:ext uri="{FF2B5EF4-FFF2-40B4-BE49-F238E27FC236}">
                <a16:creationId xmlns:a16="http://schemas.microsoft.com/office/drawing/2014/main" id="{FAAE9144-0441-473B-8708-2579B0FC634F}"/>
              </a:ext>
            </a:extLst>
          </p:cNvPr>
          <p:cNvSpPr>
            <a:spLocks noGrp="1" noChangeArrowheads="1"/>
          </p:cNvSpPr>
          <p:nvPr>
            <p:ph type="body" idx="1"/>
          </p:nvPr>
        </p:nvSpPr>
        <p:spPr>
          <a:xfrm>
            <a:off x="942835" y="4488419"/>
            <a:ext cx="5261046" cy="3870272"/>
          </a:xfrm>
          <a:noFill/>
        </p:spPr>
        <p:txBody>
          <a:bodyPr/>
          <a:lstStyle/>
          <a:p>
            <a:pPr marL="232943" indent="-232943">
              <a:buFontTx/>
              <a:buAutoNum type="arabicPeriod"/>
            </a:pPr>
            <a:r>
              <a:rPr lang="en-US" altLang="en-US" sz="1600" b="1" dirty="0"/>
              <a:t>Very  important that you report all damages to us immediately.</a:t>
            </a:r>
          </a:p>
          <a:p>
            <a:pPr marL="232943" indent="-232943">
              <a:buFontTx/>
              <a:buAutoNum type="arabicPeriod"/>
            </a:pPr>
            <a:r>
              <a:rPr lang="en-US" altLang="en-US" sz="1600" b="1" dirty="0"/>
              <a:t>The example here was found by one of our crews long after the damage had occurred. This was discovered while installing a gas service to a near by home. This facility is a 60 lbs main within 50 ft of residential structures; had this failed and leaked the scenario could have been catastrophic.</a:t>
            </a:r>
          </a:p>
          <a:p>
            <a:pPr marL="232943" indent="-232943">
              <a:buFontTx/>
              <a:buAutoNum type="arabicPeriod"/>
            </a:pPr>
            <a:r>
              <a:rPr lang="en-US" altLang="en-US" sz="1600" b="1" dirty="0"/>
              <a:t>Report all types of minor of damages such as tape, coating, tracer wire…….. Use the Non-emergency # in your hand out to report minor occurrences.</a:t>
            </a:r>
          </a:p>
          <a:p>
            <a:pPr marL="232943" indent="-232943">
              <a:buFontTx/>
              <a:buAutoNum type="arabicPeriod"/>
            </a:pPr>
            <a:r>
              <a:rPr lang="en-US" altLang="en-US" sz="1600" b="1" dirty="0"/>
              <a:t>Use the Emergency number to report major damages such as they example above immediately.</a:t>
            </a:r>
          </a:p>
          <a:p>
            <a:pPr marL="232943" indent="-232943">
              <a:buFontTx/>
              <a:buAutoNum type="arabicPeriod"/>
            </a:pPr>
            <a:endParaRPr lang="en-US" altLang="en-US" sz="1600" b="1" dirty="0"/>
          </a:p>
        </p:txBody>
      </p:sp>
    </p:spTree>
    <p:extLst>
      <p:ext uri="{BB962C8B-B14F-4D97-AF65-F5344CB8AC3E}">
        <p14:creationId xmlns:p14="http://schemas.microsoft.com/office/powerpoint/2010/main" val="4071726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81F1F9-F4AC-4864-A72B-337662D8E94F}" type="slidenum">
              <a:rPr lang="en-US" smtClean="0"/>
              <a:t>17</a:t>
            </a:fld>
            <a:endParaRPr lang="en-US" dirty="0"/>
          </a:p>
        </p:txBody>
      </p:sp>
    </p:spTree>
    <p:extLst>
      <p:ext uri="{BB962C8B-B14F-4D97-AF65-F5344CB8AC3E}">
        <p14:creationId xmlns:p14="http://schemas.microsoft.com/office/powerpoint/2010/main" val="3417218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ED54000A-364E-45F4-8D98-6650D3B86B1B}"/>
              </a:ext>
            </a:extLst>
          </p:cNvPr>
          <p:cNvSpPr>
            <a:spLocks noGrp="1" noChangeArrowheads="1"/>
          </p:cNvSpPr>
          <p:nvPr>
            <p:ph type="sldNum" sz="quarter" idx="5"/>
          </p:nvPr>
        </p:nvSpPr>
        <p:spPr>
          <a:noFill/>
        </p:spPr>
        <p:txBody>
          <a:bodyPr/>
          <a:lstStyle>
            <a:lvl1pPr defTabSz="947950">
              <a:defRPr>
                <a:solidFill>
                  <a:schemeClr val="tx1"/>
                </a:solidFill>
                <a:latin typeface="Tahoma" panose="020B0604030504040204" pitchFamily="34" charset="0"/>
              </a:defRPr>
            </a:lvl1pPr>
            <a:lvl2pPr marL="757066" indent="-291179" defTabSz="947950">
              <a:defRPr>
                <a:solidFill>
                  <a:schemeClr val="tx1"/>
                </a:solidFill>
                <a:latin typeface="Tahoma" panose="020B0604030504040204" pitchFamily="34" charset="0"/>
              </a:defRPr>
            </a:lvl2pPr>
            <a:lvl3pPr marL="1164717" indent="-232943" defTabSz="947950">
              <a:defRPr>
                <a:solidFill>
                  <a:schemeClr val="tx1"/>
                </a:solidFill>
                <a:latin typeface="Tahoma" panose="020B0604030504040204" pitchFamily="34" charset="0"/>
              </a:defRPr>
            </a:lvl3pPr>
            <a:lvl4pPr marL="1630604" indent="-232943" defTabSz="947950">
              <a:defRPr>
                <a:solidFill>
                  <a:schemeClr val="tx1"/>
                </a:solidFill>
                <a:latin typeface="Tahoma" panose="020B0604030504040204" pitchFamily="34" charset="0"/>
              </a:defRPr>
            </a:lvl4pPr>
            <a:lvl5pPr marL="2096491" indent="-232943" defTabSz="947950">
              <a:defRPr>
                <a:solidFill>
                  <a:schemeClr val="tx1"/>
                </a:solidFill>
                <a:latin typeface="Tahoma" panose="020B0604030504040204" pitchFamily="34" charset="0"/>
              </a:defRPr>
            </a:lvl5pPr>
            <a:lvl6pPr marL="2562377" indent="-232943" defTabSz="947950" eaLnBrk="0" fontAlgn="base" hangingPunct="0">
              <a:spcBef>
                <a:spcPct val="0"/>
              </a:spcBef>
              <a:spcAft>
                <a:spcPct val="0"/>
              </a:spcAft>
              <a:defRPr>
                <a:solidFill>
                  <a:schemeClr val="tx1"/>
                </a:solidFill>
                <a:latin typeface="Tahoma" panose="020B0604030504040204" pitchFamily="34" charset="0"/>
              </a:defRPr>
            </a:lvl6pPr>
            <a:lvl7pPr marL="3028264" indent="-232943" defTabSz="947950" eaLnBrk="0" fontAlgn="base" hangingPunct="0">
              <a:spcBef>
                <a:spcPct val="0"/>
              </a:spcBef>
              <a:spcAft>
                <a:spcPct val="0"/>
              </a:spcAft>
              <a:defRPr>
                <a:solidFill>
                  <a:schemeClr val="tx1"/>
                </a:solidFill>
                <a:latin typeface="Tahoma" panose="020B0604030504040204" pitchFamily="34" charset="0"/>
              </a:defRPr>
            </a:lvl7pPr>
            <a:lvl8pPr marL="3494151" indent="-232943" defTabSz="947950" eaLnBrk="0" fontAlgn="base" hangingPunct="0">
              <a:spcBef>
                <a:spcPct val="0"/>
              </a:spcBef>
              <a:spcAft>
                <a:spcPct val="0"/>
              </a:spcAft>
              <a:defRPr>
                <a:solidFill>
                  <a:schemeClr val="tx1"/>
                </a:solidFill>
                <a:latin typeface="Tahoma" panose="020B0604030504040204" pitchFamily="34" charset="0"/>
              </a:defRPr>
            </a:lvl8pPr>
            <a:lvl9pPr marL="3960038" indent="-232943" defTabSz="947950" eaLnBrk="0" fontAlgn="base" hangingPunct="0">
              <a:spcBef>
                <a:spcPct val="0"/>
              </a:spcBef>
              <a:spcAft>
                <a:spcPct val="0"/>
              </a:spcAft>
              <a:defRPr>
                <a:solidFill>
                  <a:schemeClr val="tx1"/>
                </a:solidFill>
                <a:latin typeface="Tahoma" panose="020B0604030504040204" pitchFamily="34" charset="0"/>
              </a:defRPr>
            </a:lvl9pPr>
          </a:lstStyle>
          <a:p>
            <a:fld id="{861033AC-9762-4E8A-8982-90B7C0011391}" type="slidenum">
              <a:rPr lang="en-US" altLang="en-US">
                <a:latin typeface="Times New Roman" panose="02020603050405020304" pitchFamily="18" charset="0"/>
              </a:rPr>
              <a:pPr/>
              <a:t>18</a:t>
            </a:fld>
            <a:endParaRPr lang="en-US" altLang="en-US" dirty="0">
              <a:latin typeface="Times New Roman" panose="02020603050405020304" pitchFamily="18" charset="0"/>
            </a:endParaRPr>
          </a:p>
        </p:txBody>
      </p:sp>
      <p:sp>
        <p:nvSpPr>
          <p:cNvPr id="41987" name="Rectangle 2">
            <a:extLst>
              <a:ext uri="{FF2B5EF4-FFF2-40B4-BE49-F238E27FC236}">
                <a16:creationId xmlns:a16="http://schemas.microsoft.com/office/drawing/2014/main" id="{1FEAAFD8-4530-425E-A3EC-69C7BAC16525}"/>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CB27C329-4758-4038-9379-1699AD0CA46A}"/>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lstStyle/>
          <a:p>
            <a:pPr>
              <a:buFontTx/>
              <a:buChar char="•"/>
            </a:pPr>
            <a:r>
              <a:rPr lang="en-US" altLang="en-US" dirty="0"/>
              <a:t>ACTION - </a:t>
            </a:r>
          </a:p>
          <a:p>
            <a:pPr marL="642213" lvl="1" indent="-171472">
              <a:buFontTx/>
              <a:buChar char="•"/>
            </a:pPr>
            <a:r>
              <a:rPr lang="en-US" altLang="en-US" dirty="0"/>
              <a:t>Scratch and sniff the smell of gas</a:t>
            </a:r>
          </a:p>
          <a:p>
            <a:pPr marL="642213" lvl="1" indent="-171472"/>
            <a:endParaRPr lang="en-US" altLang="en-US" dirty="0"/>
          </a:p>
          <a:p>
            <a:pPr marL="642213" lvl="1" indent="-171472">
              <a:buFontTx/>
              <a:buChar char="•"/>
            </a:pPr>
            <a:r>
              <a:rPr lang="en-US" altLang="en-US" dirty="0"/>
              <a:t>You may hear gas if it is a high pressure line. Important to realize that you may not hear it.</a:t>
            </a:r>
          </a:p>
          <a:p>
            <a:pPr marL="642213" lvl="1" indent="-171472">
              <a:buFontTx/>
              <a:buChar char="•"/>
            </a:pPr>
            <a:r>
              <a:rPr lang="en-US" altLang="en-US" dirty="0"/>
              <a:t>You may see “heat wave” like shimmer or dust. That could be gas escaping. Important to state again that this may not be evident.</a:t>
            </a:r>
          </a:p>
          <a:p>
            <a:pPr marL="642213" lvl="1" indent="-171472">
              <a:buFontTx/>
              <a:buChar char="•"/>
            </a:pPr>
            <a:r>
              <a:rPr lang="en-US" altLang="en-US" dirty="0"/>
              <a:t>You will smell gas!</a:t>
            </a:r>
          </a:p>
          <a:p>
            <a:endParaRPr lang="en-US" altLang="en-US" dirty="0"/>
          </a:p>
        </p:txBody>
      </p:sp>
    </p:spTree>
    <p:extLst>
      <p:ext uri="{BB962C8B-B14F-4D97-AF65-F5344CB8AC3E}">
        <p14:creationId xmlns:p14="http://schemas.microsoft.com/office/powerpoint/2010/main" val="2748935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81F1F9-F4AC-4864-A72B-337662D8E94F}" type="slidenum">
              <a:rPr lang="en-US" smtClean="0"/>
              <a:t>20</a:t>
            </a:fld>
            <a:endParaRPr lang="en-US" dirty="0"/>
          </a:p>
        </p:txBody>
      </p:sp>
    </p:spTree>
    <p:extLst>
      <p:ext uri="{BB962C8B-B14F-4D97-AF65-F5344CB8AC3E}">
        <p14:creationId xmlns:p14="http://schemas.microsoft.com/office/powerpoint/2010/main" val="4269060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171D32F9-4B88-7AFA-B31D-5A7DD0699DC7}"/>
              </a:ext>
            </a:extLst>
          </p:cNvPr>
          <p:cNvSpPr>
            <a:spLocks noGrp="1" noChangeArrowheads="1"/>
          </p:cNvSpPr>
          <p:nvPr>
            <p:ph type="sldNum" sz="quarter" idx="5"/>
          </p:nvPr>
        </p:nvSpPr>
        <p:spPr>
          <a:noFill/>
        </p:spPr>
        <p:txBody>
          <a:bodyPr/>
          <a:lstStyle>
            <a:lvl1pPr defTabSz="931863">
              <a:defRPr>
                <a:solidFill>
                  <a:schemeClr val="tx1"/>
                </a:solidFill>
                <a:latin typeface="Tahoma" panose="020B0604030504040204" pitchFamily="34" charset="0"/>
              </a:defRPr>
            </a:lvl1pPr>
            <a:lvl2pPr marL="744538" indent="-285750" defTabSz="931863">
              <a:defRPr>
                <a:solidFill>
                  <a:schemeClr val="tx1"/>
                </a:solidFill>
                <a:latin typeface="Tahoma" panose="020B0604030504040204" pitchFamily="34" charset="0"/>
              </a:defRPr>
            </a:lvl2pPr>
            <a:lvl3pPr marL="1144588" indent="-228600" defTabSz="931863">
              <a:defRPr>
                <a:solidFill>
                  <a:schemeClr val="tx1"/>
                </a:solidFill>
                <a:latin typeface="Tahoma" panose="020B0604030504040204" pitchFamily="34" charset="0"/>
              </a:defRPr>
            </a:lvl3pPr>
            <a:lvl4pPr marL="1603375" indent="-228600" defTabSz="931863">
              <a:defRPr>
                <a:solidFill>
                  <a:schemeClr val="tx1"/>
                </a:solidFill>
                <a:latin typeface="Tahoma" panose="020B0604030504040204" pitchFamily="34" charset="0"/>
              </a:defRPr>
            </a:lvl4pPr>
            <a:lvl5pPr marL="2060575" indent="-228600" defTabSz="931863">
              <a:defRPr>
                <a:solidFill>
                  <a:schemeClr val="tx1"/>
                </a:solidFill>
                <a:latin typeface="Tahoma" panose="020B0604030504040204" pitchFamily="34" charset="0"/>
              </a:defRPr>
            </a:lvl5pPr>
            <a:lvl6pPr marL="2517775" indent="-228600" defTabSz="931863" eaLnBrk="0" fontAlgn="base" hangingPunct="0">
              <a:spcBef>
                <a:spcPct val="0"/>
              </a:spcBef>
              <a:spcAft>
                <a:spcPct val="0"/>
              </a:spcAft>
              <a:defRPr>
                <a:solidFill>
                  <a:schemeClr val="tx1"/>
                </a:solidFill>
                <a:latin typeface="Tahoma" panose="020B0604030504040204" pitchFamily="34" charset="0"/>
              </a:defRPr>
            </a:lvl6pPr>
            <a:lvl7pPr marL="2974975" indent="-228600" defTabSz="931863" eaLnBrk="0" fontAlgn="base" hangingPunct="0">
              <a:spcBef>
                <a:spcPct val="0"/>
              </a:spcBef>
              <a:spcAft>
                <a:spcPct val="0"/>
              </a:spcAft>
              <a:defRPr>
                <a:solidFill>
                  <a:schemeClr val="tx1"/>
                </a:solidFill>
                <a:latin typeface="Tahoma" panose="020B0604030504040204" pitchFamily="34" charset="0"/>
              </a:defRPr>
            </a:lvl7pPr>
            <a:lvl8pPr marL="3432175" indent="-228600" defTabSz="931863" eaLnBrk="0" fontAlgn="base" hangingPunct="0">
              <a:spcBef>
                <a:spcPct val="0"/>
              </a:spcBef>
              <a:spcAft>
                <a:spcPct val="0"/>
              </a:spcAft>
              <a:defRPr>
                <a:solidFill>
                  <a:schemeClr val="tx1"/>
                </a:solidFill>
                <a:latin typeface="Tahoma" panose="020B0604030504040204" pitchFamily="34" charset="0"/>
              </a:defRPr>
            </a:lvl8pPr>
            <a:lvl9pPr marL="3889375" indent="-228600" defTabSz="931863" eaLnBrk="0" fontAlgn="base" hangingPunct="0">
              <a:spcBef>
                <a:spcPct val="0"/>
              </a:spcBef>
              <a:spcAft>
                <a:spcPct val="0"/>
              </a:spcAft>
              <a:defRPr>
                <a:solidFill>
                  <a:schemeClr val="tx1"/>
                </a:solidFill>
                <a:latin typeface="Tahoma" panose="020B0604030504040204" pitchFamily="34" charset="0"/>
              </a:defRPr>
            </a:lvl9pPr>
          </a:lstStyle>
          <a:p>
            <a:fld id="{9BD6B128-9CC7-4C5F-81C6-FCACF1C4448E}" type="slidenum">
              <a:rPr lang="en-US" altLang="en-US">
                <a:latin typeface="Times New Roman" panose="02020603050405020304" pitchFamily="18" charset="0"/>
              </a:rPr>
              <a:pPr/>
              <a:t>21</a:t>
            </a:fld>
            <a:endParaRPr lang="en-US" altLang="en-US" dirty="0">
              <a:latin typeface="Times New Roman" panose="02020603050405020304" pitchFamily="18" charset="0"/>
            </a:endParaRPr>
          </a:p>
        </p:txBody>
      </p:sp>
      <p:sp>
        <p:nvSpPr>
          <p:cNvPr id="54275" name="Rectangle 2">
            <a:extLst>
              <a:ext uri="{FF2B5EF4-FFF2-40B4-BE49-F238E27FC236}">
                <a16:creationId xmlns:a16="http://schemas.microsoft.com/office/drawing/2014/main" id="{5C9D0B1A-89A7-8E3E-8DD5-63BCDE1E7964}"/>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ACF0F97C-998A-1B89-5E21-9B3E0DE7BBDF}"/>
              </a:ext>
            </a:extLst>
          </p:cNvPr>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35CD13-210E-4491-AA7A-4DD08BB2B671}" type="slidenum">
              <a:rPr lang="en-CA" smtClean="0"/>
              <a:t>22</a:t>
            </a:fld>
            <a:endParaRPr lang="en-CA" dirty="0"/>
          </a:p>
        </p:txBody>
      </p:sp>
    </p:spTree>
    <p:extLst>
      <p:ext uri="{BB962C8B-B14F-4D97-AF65-F5344CB8AC3E}">
        <p14:creationId xmlns:p14="http://schemas.microsoft.com/office/powerpoint/2010/main" val="1640219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dirty="0"/>
          </a:p>
        </p:txBody>
      </p:sp>
      <p:sp>
        <p:nvSpPr>
          <p:cNvPr id="89092" name="Slide Number Placeholder 3"/>
          <p:cNvSpPr>
            <a:spLocks noGrp="1"/>
          </p:cNvSpPr>
          <p:nvPr>
            <p:ph type="sldNum" sz="quarter" idx="5"/>
          </p:nvPr>
        </p:nvSpPr>
        <p:spPr>
          <a:noFill/>
        </p:spPr>
        <p:txBody>
          <a:bodyPr/>
          <a:lstStyle/>
          <a:p>
            <a:pPr defTabSz="964200"/>
            <a:fld id="{FDA94DB1-56BD-42F2-9DE4-37F8F3303E0C}" type="slidenum">
              <a:rPr lang="en-US" smtClean="0"/>
              <a:pPr defTabSz="964200"/>
              <a:t>2</a:t>
            </a:fld>
            <a:endParaRPr lang="en-US" dirty="0"/>
          </a:p>
        </p:txBody>
      </p:sp>
    </p:spTree>
    <p:extLst>
      <p:ext uri="{BB962C8B-B14F-4D97-AF65-F5344CB8AC3E}">
        <p14:creationId xmlns:p14="http://schemas.microsoft.com/office/powerpoint/2010/main" val="2600811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dirty="0"/>
          </a:p>
        </p:txBody>
      </p:sp>
      <p:sp>
        <p:nvSpPr>
          <p:cNvPr id="89092" name="Slide Number Placeholder 3"/>
          <p:cNvSpPr>
            <a:spLocks noGrp="1"/>
          </p:cNvSpPr>
          <p:nvPr>
            <p:ph type="sldNum" sz="quarter" idx="5"/>
          </p:nvPr>
        </p:nvSpPr>
        <p:spPr>
          <a:noFill/>
        </p:spPr>
        <p:txBody>
          <a:bodyPr/>
          <a:lstStyle/>
          <a:p>
            <a:pPr defTabSz="964200"/>
            <a:fld id="{FDA94DB1-56BD-42F2-9DE4-37F8F3303E0C}" type="slidenum">
              <a:rPr lang="en-US" smtClean="0"/>
              <a:pPr defTabSz="964200"/>
              <a:t>3</a:t>
            </a:fld>
            <a:endParaRPr lang="en-US" dirty="0"/>
          </a:p>
        </p:txBody>
      </p:sp>
    </p:spTree>
    <p:extLst>
      <p:ext uri="{BB962C8B-B14F-4D97-AF65-F5344CB8AC3E}">
        <p14:creationId xmlns:p14="http://schemas.microsoft.com/office/powerpoint/2010/main" val="2712060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35CD13-210E-4491-AA7A-4DD08BB2B671}" type="slidenum">
              <a:rPr lang="en-CA" smtClean="0"/>
              <a:t>4</a:t>
            </a:fld>
            <a:endParaRPr lang="en-CA" dirty="0"/>
          </a:p>
        </p:txBody>
      </p:sp>
    </p:spTree>
    <p:extLst>
      <p:ext uri="{BB962C8B-B14F-4D97-AF65-F5344CB8AC3E}">
        <p14:creationId xmlns:p14="http://schemas.microsoft.com/office/powerpoint/2010/main" val="3812129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35CD13-210E-4491-AA7A-4DD08BB2B671}" type="slidenum">
              <a:rPr lang="en-CA" smtClean="0"/>
              <a:t>5</a:t>
            </a:fld>
            <a:endParaRPr lang="en-CA" dirty="0"/>
          </a:p>
        </p:txBody>
      </p:sp>
    </p:spTree>
    <p:extLst>
      <p:ext uri="{BB962C8B-B14F-4D97-AF65-F5344CB8AC3E}">
        <p14:creationId xmlns:p14="http://schemas.microsoft.com/office/powerpoint/2010/main" val="922265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p:txBody>
          <a:bodyPr/>
          <a:lstStyle/>
          <a:p>
            <a:pPr>
              <a:buFont typeface="Monotype Sorts" pitchFamily="1" charset="2"/>
              <a:buNone/>
            </a:pPr>
            <a:r>
              <a:rPr lang="en-US" altLang="en-US" b="1" dirty="0">
                <a:solidFill>
                  <a:schemeClr val="tx2"/>
                </a:solidFill>
              </a:rPr>
              <a:t>Ignition Temperature</a:t>
            </a:r>
          </a:p>
          <a:p>
            <a:pPr>
              <a:buFont typeface="Monotype Sorts" pitchFamily="1" charset="2"/>
              <a:buNone/>
            </a:pPr>
            <a:r>
              <a:rPr lang="en-US" altLang="en-US" dirty="0"/>
              <a:t>Minimum Temperature Needed for a Mixture of Propane and Air to Ignite. </a:t>
            </a:r>
          </a:p>
          <a:p>
            <a:pPr lvl="1">
              <a:buFont typeface="Monotype Sorts" pitchFamily="1" charset="2"/>
              <a:buNone/>
            </a:pPr>
            <a:r>
              <a:rPr lang="en-US" altLang="en-US" dirty="0"/>
              <a:t>The Ignition Temperature of Propane Is Between 920° F and 1,120° F</a:t>
            </a:r>
          </a:p>
          <a:p>
            <a:pPr lvl="1">
              <a:buFont typeface="Monotype Sorts" pitchFamily="1" charset="2"/>
              <a:buNone/>
            </a:pPr>
            <a:r>
              <a:rPr lang="en-US" altLang="en-US" dirty="0"/>
              <a:t>A Common Ignition Source for Propane Is Another Flame, Such As the Flame of a Pilot Burner, Match or Cigarette Lighter.</a:t>
            </a:r>
          </a:p>
        </p:txBody>
      </p:sp>
    </p:spTree>
    <p:extLst>
      <p:ext uri="{BB962C8B-B14F-4D97-AF65-F5344CB8AC3E}">
        <p14:creationId xmlns:p14="http://schemas.microsoft.com/office/powerpoint/2010/main" val="4045745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397AE3A0-9AFB-240F-798E-8DC50264F5EF}"/>
              </a:ext>
            </a:extLst>
          </p:cNvPr>
          <p:cNvSpPr>
            <a:spLocks noGrp="1" noRot="1" noChangeAspect="1" noTextEdit="1"/>
          </p:cNvSpPr>
          <p:nvPr>
            <p:ph type="sldImg"/>
          </p:nvPr>
        </p:nvSpPr>
        <p:spPr>
          <a:ln/>
        </p:spPr>
      </p:sp>
      <p:sp>
        <p:nvSpPr>
          <p:cNvPr id="21507" name="Notes Placeholder 2">
            <a:extLst>
              <a:ext uri="{FF2B5EF4-FFF2-40B4-BE49-F238E27FC236}">
                <a16:creationId xmlns:a16="http://schemas.microsoft.com/office/drawing/2014/main" id="{0C11BA22-1D34-F6A5-17EC-52E6A8E49361}"/>
              </a:ext>
            </a:extLst>
          </p:cNvPr>
          <p:cNvSpPr>
            <a:spLocks noGrp="1"/>
          </p:cNvSpPr>
          <p:nvPr>
            <p:ph type="body" idx="1"/>
          </p:nvPr>
        </p:nvSpPr>
        <p:spPr>
          <a:noFill/>
        </p:spPr>
        <p:txBody>
          <a:bodyPr/>
          <a:lstStyle/>
          <a:p>
            <a:endParaRPr lang="en-US" altLang="en-US" dirty="0"/>
          </a:p>
        </p:txBody>
      </p:sp>
      <p:sp>
        <p:nvSpPr>
          <p:cNvPr id="21508" name="Slide Number Placeholder 3">
            <a:extLst>
              <a:ext uri="{FF2B5EF4-FFF2-40B4-BE49-F238E27FC236}">
                <a16:creationId xmlns:a16="http://schemas.microsoft.com/office/drawing/2014/main" id="{9D7BCAEF-693A-3957-F9A9-1574519D75EC}"/>
              </a:ext>
            </a:extLst>
          </p:cNvPr>
          <p:cNvSpPr>
            <a:spLocks noGrp="1"/>
          </p:cNvSpPr>
          <p:nvPr>
            <p:ph type="sldNum" sz="quarter" idx="5"/>
          </p:nvPr>
        </p:nvSpPr>
        <p:spPr>
          <a:noFill/>
        </p:spPr>
        <p:txBody>
          <a:bodyPr/>
          <a:lstStyle>
            <a:lvl1pPr defTabSz="931863">
              <a:defRPr>
                <a:solidFill>
                  <a:schemeClr val="tx1"/>
                </a:solidFill>
                <a:latin typeface="Tahoma" panose="020B0604030504040204" pitchFamily="34" charset="0"/>
              </a:defRPr>
            </a:lvl1pPr>
            <a:lvl2pPr marL="742950" indent="-285750" defTabSz="931863">
              <a:defRPr>
                <a:solidFill>
                  <a:schemeClr val="tx1"/>
                </a:solidFill>
                <a:latin typeface="Tahoma" panose="020B0604030504040204" pitchFamily="34" charset="0"/>
              </a:defRPr>
            </a:lvl2pPr>
            <a:lvl3pPr marL="1143000" indent="-228600" defTabSz="931863">
              <a:defRPr>
                <a:solidFill>
                  <a:schemeClr val="tx1"/>
                </a:solidFill>
                <a:latin typeface="Tahoma" panose="020B0604030504040204" pitchFamily="34" charset="0"/>
              </a:defRPr>
            </a:lvl3pPr>
            <a:lvl4pPr marL="1600200" indent="-228600" defTabSz="931863">
              <a:defRPr>
                <a:solidFill>
                  <a:schemeClr val="tx1"/>
                </a:solidFill>
                <a:latin typeface="Tahoma" panose="020B0604030504040204" pitchFamily="34" charset="0"/>
              </a:defRPr>
            </a:lvl4pPr>
            <a:lvl5pPr marL="2057400" indent="-228600" defTabSz="931863">
              <a:defRPr>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a:solidFill>
                  <a:schemeClr val="tx1"/>
                </a:solidFill>
                <a:latin typeface="Tahoma" panose="020B0604030504040204" pitchFamily="34" charset="0"/>
              </a:defRPr>
            </a:lvl9pPr>
          </a:lstStyle>
          <a:p>
            <a:fld id="{39B45D03-AB74-4DD2-831D-04FBA171FF39}" type="slidenum">
              <a:rPr lang="en-US" altLang="en-US">
                <a:latin typeface="Times New Roman" panose="02020603050405020304" pitchFamily="18" charset="0"/>
              </a:rPr>
              <a:pPr/>
              <a:t>10</a:t>
            </a:fld>
            <a:endParaRPr lang="en-US" altLang="en-US" dirty="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C0DB8474-793B-8639-4CC8-DB681FE4CF2B}"/>
              </a:ext>
            </a:extLst>
          </p:cNvPr>
          <p:cNvSpPr>
            <a:spLocks noGrp="1" noRot="1" noChangeAspect="1" noTextEdit="1"/>
          </p:cNvSpPr>
          <p:nvPr>
            <p:ph type="sldImg"/>
          </p:nvPr>
        </p:nvSpPr>
        <p:spPr>
          <a:ln/>
        </p:spPr>
      </p:sp>
      <p:sp>
        <p:nvSpPr>
          <p:cNvPr id="23555" name="Notes Placeholder 2">
            <a:extLst>
              <a:ext uri="{FF2B5EF4-FFF2-40B4-BE49-F238E27FC236}">
                <a16:creationId xmlns:a16="http://schemas.microsoft.com/office/drawing/2014/main" id="{4AA63694-EBCD-BCB4-8462-2B36F70A51DE}"/>
              </a:ext>
            </a:extLst>
          </p:cNvPr>
          <p:cNvSpPr>
            <a:spLocks noGrp="1"/>
          </p:cNvSpPr>
          <p:nvPr>
            <p:ph type="body" idx="1"/>
          </p:nvPr>
        </p:nvSpPr>
        <p:spPr>
          <a:noFill/>
        </p:spPr>
        <p:txBody>
          <a:bodyPr/>
          <a:lstStyle/>
          <a:p>
            <a:endParaRPr lang="en-US" altLang="en-US" dirty="0"/>
          </a:p>
        </p:txBody>
      </p:sp>
      <p:sp>
        <p:nvSpPr>
          <p:cNvPr id="23556" name="Slide Number Placeholder 3">
            <a:extLst>
              <a:ext uri="{FF2B5EF4-FFF2-40B4-BE49-F238E27FC236}">
                <a16:creationId xmlns:a16="http://schemas.microsoft.com/office/drawing/2014/main" id="{FD9AEACB-9B56-90BA-5D1D-55A0CE407B3E}"/>
              </a:ext>
            </a:extLst>
          </p:cNvPr>
          <p:cNvSpPr>
            <a:spLocks noGrp="1"/>
          </p:cNvSpPr>
          <p:nvPr>
            <p:ph type="sldNum" sz="quarter" idx="5"/>
          </p:nvPr>
        </p:nvSpPr>
        <p:spPr>
          <a:noFill/>
        </p:spPr>
        <p:txBody>
          <a:bodyPr/>
          <a:lstStyle>
            <a:lvl1pPr defTabSz="931863">
              <a:defRPr>
                <a:solidFill>
                  <a:schemeClr val="tx1"/>
                </a:solidFill>
                <a:latin typeface="Tahoma" panose="020B0604030504040204" pitchFamily="34" charset="0"/>
              </a:defRPr>
            </a:lvl1pPr>
            <a:lvl2pPr marL="742950" indent="-285750" defTabSz="931863">
              <a:defRPr>
                <a:solidFill>
                  <a:schemeClr val="tx1"/>
                </a:solidFill>
                <a:latin typeface="Tahoma" panose="020B0604030504040204" pitchFamily="34" charset="0"/>
              </a:defRPr>
            </a:lvl2pPr>
            <a:lvl3pPr marL="1143000" indent="-228600" defTabSz="931863">
              <a:defRPr>
                <a:solidFill>
                  <a:schemeClr val="tx1"/>
                </a:solidFill>
                <a:latin typeface="Tahoma" panose="020B0604030504040204" pitchFamily="34" charset="0"/>
              </a:defRPr>
            </a:lvl3pPr>
            <a:lvl4pPr marL="1600200" indent="-228600" defTabSz="931863">
              <a:defRPr>
                <a:solidFill>
                  <a:schemeClr val="tx1"/>
                </a:solidFill>
                <a:latin typeface="Tahoma" panose="020B0604030504040204" pitchFamily="34" charset="0"/>
              </a:defRPr>
            </a:lvl4pPr>
            <a:lvl5pPr marL="2057400" indent="-228600" defTabSz="931863">
              <a:defRPr>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a:solidFill>
                  <a:schemeClr val="tx1"/>
                </a:solidFill>
                <a:latin typeface="Tahoma" panose="020B0604030504040204" pitchFamily="34" charset="0"/>
              </a:defRPr>
            </a:lvl9pPr>
          </a:lstStyle>
          <a:p>
            <a:fld id="{DBF6B19B-277F-4D88-B5D6-FA618BCB2A16}" type="slidenum">
              <a:rPr lang="en-US" altLang="en-US">
                <a:latin typeface="Times New Roman" panose="02020603050405020304" pitchFamily="18" charset="0"/>
              </a:rPr>
              <a:pPr/>
              <a:t>11</a:t>
            </a:fld>
            <a:endParaRPr lang="en-US" altLang="en-US" dirty="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404813" y="703263"/>
            <a:ext cx="6202362" cy="3489325"/>
          </a:xfrm>
          <a:ln w="12700" cap="flat">
            <a:solidFill>
              <a:schemeClr val="tx1"/>
            </a:solidFill>
          </a:ln>
        </p:spPr>
      </p:sp>
      <p:sp>
        <p:nvSpPr>
          <p:cNvPr id="33795" name="Rectangle 3"/>
          <p:cNvSpPr>
            <a:spLocks noGrp="1" noChangeArrowheads="1"/>
          </p:cNvSpPr>
          <p:nvPr>
            <p:ph type="body" idx="1"/>
          </p:nvPr>
        </p:nvSpPr>
        <p:spPr>
          <a:xfrm>
            <a:off x="934720" y="4431930"/>
            <a:ext cx="5140960" cy="4201134"/>
          </a:xfrm>
          <a:noFill/>
          <a:ln/>
        </p:spPr>
        <p:txBody>
          <a:bodyPr lIns="92645" tIns="47107" rIns="92645" bIns="47107"/>
          <a:lstStyle/>
          <a:p>
            <a:r>
              <a:rPr lang="en-US" dirty="0"/>
              <a:t>MOST FREQUENT CAUSES OF ACCIDENTS COME FROM</a:t>
            </a:r>
          </a:p>
          <a:p>
            <a:r>
              <a:rPr lang="en-US" dirty="0"/>
              <a:t>THIRD PARTY DAMAGES</a:t>
            </a:r>
          </a:p>
          <a:p>
            <a:r>
              <a:rPr lang="en-US" dirty="0"/>
              <a:t>THEY ARE:  </a:t>
            </a:r>
          </a:p>
        </p:txBody>
      </p:sp>
    </p:spTree>
    <p:extLst>
      <p:ext uri="{BB962C8B-B14F-4D97-AF65-F5344CB8AC3E}">
        <p14:creationId xmlns:p14="http://schemas.microsoft.com/office/powerpoint/2010/main" val="556073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A9D7A2D-3AB4-4914-94C5-026FF9D3A4BC}" type="datetimeFigureOut">
              <a:rPr lang="en-US" smtClean="0"/>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43A8FB-7CBB-4403-A792-C3FD8E43E8BB}" type="slidenum">
              <a:rPr lang="en-US" smtClean="0"/>
              <a:t>‹#›</a:t>
            </a:fld>
            <a:endParaRPr lang="en-US" dirty="0"/>
          </a:p>
        </p:txBody>
      </p:sp>
    </p:spTree>
    <p:extLst>
      <p:ext uri="{BB962C8B-B14F-4D97-AF65-F5344CB8AC3E}">
        <p14:creationId xmlns:p14="http://schemas.microsoft.com/office/powerpoint/2010/main" val="3077094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9D7A2D-3AB4-4914-94C5-026FF9D3A4BC}" type="datetimeFigureOut">
              <a:rPr lang="en-US" smtClean="0"/>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43A8FB-7CBB-4403-A792-C3FD8E43E8BB}" type="slidenum">
              <a:rPr lang="en-US" smtClean="0"/>
              <a:t>‹#›</a:t>
            </a:fld>
            <a:endParaRPr lang="en-US" dirty="0"/>
          </a:p>
        </p:txBody>
      </p:sp>
    </p:spTree>
    <p:extLst>
      <p:ext uri="{BB962C8B-B14F-4D97-AF65-F5344CB8AC3E}">
        <p14:creationId xmlns:p14="http://schemas.microsoft.com/office/powerpoint/2010/main" val="392013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9D7A2D-3AB4-4914-94C5-026FF9D3A4BC}" type="datetimeFigureOut">
              <a:rPr lang="en-US" smtClean="0"/>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43A8FB-7CBB-4403-A792-C3FD8E43E8BB}" type="slidenum">
              <a:rPr lang="en-US" smtClean="0"/>
              <a:t>‹#›</a:t>
            </a:fld>
            <a:endParaRPr lang="en-US" dirty="0"/>
          </a:p>
        </p:txBody>
      </p:sp>
    </p:spTree>
    <p:extLst>
      <p:ext uri="{BB962C8B-B14F-4D97-AF65-F5344CB8AC3E}">
        <p14:creationId xmlns:p14="http://schemas.microsoft.com/office/powerpoint/2010/main" val="248987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9D7A2D-3AB4-4914-94C5-026FF9D3A4BC}" type="datetimeFigureOut">
              <a:rPr lang="en-US" smtClean="0"/>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43A8FB-7CBB-4403-A792-C3FD8E43E8BB}" type="slidenum">
              <a:rPr lang="en-US" smtClean="0"/>
              <a:t>‹#›</a:t>
            </a:fld>
            <a:endParaRPr lang="en-US" dirty="0"/>
          </a:p>
        </p:txBody>
      </p:sp>
    </p:spTree>
    <p:extLst>
      <p:ext uri="{BB962C8B-B14F-4D97-AF65-F5344CB8AC3E}">
        <p14:creationId xmlns:p14="http://schemas.microsoft.com/office/powerpoint/2010/main" val="262657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9D7A2D-3AB4-4914-94C5-026FF9D3A4BC}" type="datetimeFigureOut">
              <a:rPr lang="en-US" smtClean="0"/>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43A8FB-7CBB-4403-A792-C3FD8E43E8BB}" type="slidenum">
              <a:rPr lang="en-US" smtClean="0"/>
              <a:t>‹#›</a:t>
            </a:fld>
            <a:endParaRPr lang="en-US" dirty="0"/>
          </a:p>
        </p:txBody>
      </p:sp>
    </p:spTree>
    <p:extLst>
      <p:ext uri="{BB962C8B-B14F-4D97-AF65-F5344CB8AC3E}">
        <p14:creationId xmlns:p14="http://schemas.microsoft.com/office/powerpoint/2010/main" val="2160235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D7A2D-3AB4-4914-94C5-026FF9D3A4BC}" type="datetimeFigureOut">
              <a:rPr lang="en-US" smtClean="0"/>
              <a:t>3/5/2024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43A8FB-7CBB-4403-A792-C3FD8E43E8BB}" type="slidenum">
              <a:rPr lang="en-US" smtClean="0"/>
              <a:t>‹#›</a:t>
            </a:fld>
            <a:endParaRPr lang="en-US" dirty="0"/>
          </a:p>
        </p:txBody>
      </p:sp>
    </p:spTree>
    <p:extLst>
      <p:ext uri="{BB962C8B-B14F-4D97-AF65-F5344CB8AC3E}">
        <p14:creationId xmlns:p14="http://schemas.microsoft.com/office/powerpoint/2010/main" val="273900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9D7A2D-3AB4-4914-94C5-026FF9D3A4BC}" type="datetimeFigureOut">
              <a:rPr lang="en-US" smtClean="0"/>
              <a:t>3/5/2024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43A8FB-7CBB-4403-A792-C3FD8E43E8BB}" type="slidenum">
              <a:rPr lang="en-US" smtClean="0"/>
              <a:t>‹#›</a:t>
            </a:fld>
            <a:endParaRPr lang="en-US" dirty="0"/>
          </a:p>
        </p:txBody>
      </p:sp>
    </p:spTree>
    <p:extLst>
      <p:ext uri="{BB962C8B-B14F-4D97-AF65-F5344CB8AC3E}">
        <p14:creationId xmlns:p14="http://schemas.microsoft.com/office/powerpoint/2010/main" val="2596469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9D7A2D-3AB4-4914-94C5-026FF9D3A4BC}" type="datetimeFigureOut">
              <a:rPr lang="en-US" smtClean="0"/>
              <a:t>3/5/2024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43A8FB-7CBB-4403-A792-C3FD8E43E8BB}" type="slidenum">
              <a:rPr lang="en-US" smtClean="0"/>
              <a:t>‹#›</a:t>
            </a:fld>
            <a:endParaRPr lang="en-US" dirty="0"/>
          </a:p>
        </p:txBody>
      </p:sp>
    </p:spTree>
    <p:extLst>
      <p:ext uri="{BB962C8B-B14F-4D97-AF65-F5344CB8AC3E}">
        <p14:creationId xmlns:p14="http://schemas.microsoft.com/office/powerpoint/2010/main" val="3672358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D7A2D-3AB4-4914-94C5-026FF9D3A4BC}" type="datetimeFigureOut">
              <a:rPr lang="en-US" smtClean="0"/>
              <a:t>3/5/2024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43A8FB-7CBB-4403-A792-C3FD8E43E8BB}" type="slidenum">
              <a:rPr lang="en-US" smtClean="0"/>
              <a:t>‹#›</a:t>
            </a:fld>
            <a:endParaRPr lang="en-US" dirty="0"/>
          </a:p>
        </p:txBody>
      </p:sp>
    </p:spTree>
    <p:extLst>
      <p:ext uri="{BB962C8B-B14F-4D97-AF65-F5344CB8AC3E}">
        <p14:creationId xmlns:p14="http://schemas.microsoft.com/office/powerpoint/2010/main" val="2886606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9D7A2D-3AB4-4914-94C5-026FF9D3A4BC}" type="datetimeFigureOut">
              <a:rPr lang="en-US" smtClean="0"/>
              <a:t>3/5/2024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43A8FB-7CBB-4403-A792-C3FD8E43E8BB}" type="slidenum">
              <a:rPr lang="en-US" smtClean="0"/>
              <a:t>‹#›</a:t>
            </a:fld>
            <a:endParaRPr lang="en-US" dirty="0"/>
          </a:p>
        </p:txBody>
      </p:sp>
    </p:spTree>
    <p:extLst>
      <p:ext uri="{BB962C8B-B14F-4D97-AF65-F5344CB8AC3E}">
        <p14:creationId xmlns:p14="http://schemas.microsoft.com/office/powerpoint/2010/main" val="1424726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9D7A2D-3AB4-4914-94C5-026FF9D3A4BC}" type="datetimeFigureOut">
              <a:rPr lang="en-US" smtClean="0"/>
              <a:t>3/5/2024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43A8FB-7CBB-4403-A792-C3FD8E43E8BB}" type="slidenum">
              <a:rPr lang="en-US" smtClean="0"/>
              <a:t>‹#›</a:t>
            </a:fld>
            <a:endParaRPr lang="en-US" dirty="0"/>
          </a:p>
        </p:txBody>
      </p:sp>
    </p:spTree>
    <p:extLst>
      <p:ext uri="{BB962C8B-B14F-4D97-AF65-F5344CB8AC3E}">
        <p14:creationId xmlns:p14="http://schemas.microsoft.com/office/powerpoint/2010/main" val="811588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9D7A2D-3AB4-4914-94C5-026FF9D3A4BC}" type="datetimeFigureOut">
              <a:rPr lang="en-US" smtClean="0"/>
              <a:t>3/5/2024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3A8FB-7CBB-4403-A792-C3FD8E43E8BB}" type="slidenum">
              <a:rPr lang="en-US" smtClean="0"/>
              <a:t>‹#›</a:t>
            </a:fld>
            <a:endParaRPr lang="en-US" dirty="0"/>
          </a:p>
        </p:txBody>
      </p:sp>
    </p:spTree>
    <p:extLst>
      <p:ext uri="{BB962C8B-B14F-4D97-AF65-F5344CB8AC3E}">
        <p14:creationId xmlns:p14="http://schemas.microsoft.com/office/powerpoint/2010/main" val="3519075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hyperlink" Target="https://www.google.com/url?q=http://fitchburgartmuseum.org/corporate-membership.php&amp;sa=U&amp;ei=XQgxU7iPI4KR2QXUoICQDg&amp;ved=0CCEQ9QEwAg&amp;usg=AFQjCNGgCmCy8Mbsl0qarCVjifoMY8Eqgg"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1">
            <a:extLst>
              <a:ext uri="{FF2B5EF4-FFF2-40B4-BE49-F238E27FC236}">
                <a16:creationId xmlns:a16="http://schemas.microsoft.com/office/drawing/2014/main" id="{C5E2C30B-BDB2-4B24-BA73-1B95FBEE92A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0247" y="4531445"/>
            <a:ext cx="1911505" cy="1793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2">
            <a:extLst>
              <a:ext uri="{FF2B5EF4-FFF2-40B4-BE49-F238E27FC236}">
                <a16:creationId xmlns:a16="http://schemas.microsoft.com/office/drawing/2014/main" id="{9259A54D-3946-4B6B-9379-EB9ECDD5424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7225" y="533400"/>
            <a:ext cx="579755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s://encrypted-tbn3.gstatic.com/images?q=tbn:ANd9GcSYoVziI10n31gAdJ8uoYQQOWxsb5jVEpiioXLrYNfj7M5ACLDJ3GZ5vp1q">
            <a:hlinkClick r:id="rId5"/>
            <a:extLst>
              <a:ext uri="{FF2B5EF4-FFF2-40B4-BE49-F238E27FC236}">
                <a16:creationId xmlns:a16="http://schemas.microsoft.com/office/drawing/2014/main" id="{C9ED443A-94BD-448D-ACEB-1DFC907E82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9752" y="3086098"/>
            <a:ext cx="256635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1207CFB4-9389-E3EE-58DA-DD331598A9E7}"/>
              </a:ext>
            </a:extLst>
          </p:cNvPr>
          <p:cNvPicPr>
            <a:picLocks noChangeAspect="1"/>
          </p:cNvPicPr>
          <p:nvPr/>
        </p:nvPicPr>
        <p:blipFill>
          <a:blip r:embed="rId7"/>
          <a:stretch>
            <a:fillRect/>
          </a:stretch>
        </p:blipFill>
        <p:spPr>
          <a:xfrm>
            <a:off x="1466850" y="2803887"/>
            <a:ext cx="3319754" cy="121207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FCE20ADA-67BA-290D-9304-DA0BEE068331}"/>
              </a:ext>
            </a:extLst>
          </p:cNvPr>
          <p:cNvSpPr>
            <a:spLocks noGrp="1" noChangeArrowheads="1"/>
          </p:cNvSpPr>
          <p:nvPr>
            <p:ph type="title"/>
          </p:nvPr>
        </p:nvSpPr>
        <p:spPr>
          <a:xfrm>
            <a:off x="6982619" y="304800"/>
            <a:ext cx="3124199" cy="1143000"/>
          </a:xfrm>
        </p:spPr>
        <p:txBody>
          <a:bodyPr>
            <a:normAutofit/>
          </a:bodyPr>
          <a:lstStyle/>
          <a:p>
            <a:r>
              <a:rPr lang="en-US" b="1" dirty="0">
                <a:solidFill>
                  <a:schemeClr val="accent5">
                    <a:lumMod val="75000"/>
                  </a:schemeClr>
                </a:solidFill>
                <a:effectLst>
                  <a:outerShdw blurRad="38100" dist="38100" dir="2700000" algn="tl">
                    <a:srgbClr val="000000">
                      <a:alpha val="43137"/>
                    </a:srgbClr>
                  </a:outerShdw>
                </a:effectLst>
              </a:rPr>
              <a:t>Marker Posts</a:t>
            </a:r>
            <a:endParaRPr lang="en-US" altLang="en-US" dirty="0">
              <a:solidFill>
                <a:schemeClr val="accent5">
                  <a:lumMod val="75000"/>
                </a:schemeClr>
              </a:solidFill>
            </a:endParaRPr>
          </a:p>
        </p:txBody>
      </p:sp>
      <p:pic>
        <p:nvPicPr>
          <p:cNvPr id="20483" name="Picture 3" descr="62A6E87D">
            <a:extLst>
              <a:ext uri="{FF2B5EF4-FFF2-40B4-BE49-F238E27FC236}">
                <a16:creationId xmlns:a16="http://schemas.microsoft.com/office/drawing/2014/main" id="{E24237AB-93ED-33A1-0DED-741CD0E07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66800"/>
            <a:ext cx="3581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37509C5A">
            <a:extLst>
              <a:ext uri="{FF2B5EF4-FFF2-40B4-BE49-F238E27FC236}">
                <a16:creationId xmlns:a16="http://schemas.microsoft.com/office/drawing/2014/main" id="{692B7F43-B425-31EE-BB58-D105146EF1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2209800"/>
            <a:ext cx="352583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F907084B">
            <a:extLst>
              <a:ext uri="{FF2B5EF4-FFF2-40B4-BE49-F238E27FC236}">
                <a16:creationId xmlns:a16="http://schemas.microsoft.com/office/drawing/2014/main" id="{D49FE877-B0F4-595D-3C92-5CCEE98BA7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1" y="3810000"/>
            <a:ext cx="35909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4678" name="Line 6">
            <a:extLst>
              <a:ext uri="{FF2B5EF4-FFF2-40B4-BE49-F238E27FC236}">
                <a16:creationId xmlns:a16="http://schemas.microsoft.com/office/drawing/2014/main" id="{26876520-224B-923B-C0FD-8933732CEF79}"/>
              </a:ext>
            </a:extLst>
          </p:cNvPr>
          <p:cNvSpPr>
            <a:spLocks noChangeShapeType="1"/>
          </p:cNvSpPr>
          <p:nvPr/>
        </p:nvSpPr>
        <p:spPr bwMode="auto">
          <a:xfrm flipH="1">
            <a:off x="4724400" y="1295400"/>
            <a:ext cx="2362200" cy="2895600"/>
          </a:xfrm>
          <a:prstGeom prst="line">
            <a:avLst/>
          </a:prstGeom>
          <a:noFill/>
          <a:ln w="50800">
            <a:solidFill>
              <a:srgbClr val="FFFF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679" name="Line 7">
            <a:extLst>
              <a:ext uri="{FF2B5EF4-FFF2-40B4-BE49-F238E27FC236}">
                <a16:creationId xmlns:a16="http://schemas.microsoft.com/office/drawing/2014/main" id="{F10DE3CE-CFB9-61DA-87DF-A98F55B36898}"/>
              </a:ext>
            </a:extLst>
          </p:cNvPr>
          <p:cNvSpPr>
            <a:spLocks noChangeShapeType="1"/>
          </p:cNvSpPr>
          <p:nvPr/>
        </p:nvSpPr>
        <p:spPr bwMode="auto">
          <a:xfrm>
            <a:off x="7467600" y="1371600"/>
            <a:ext cx="609600" cy="1447800"/>
          </a:xfrm>
          <a:prstGeom prst="line">
            <a:avLst/>
          </a:prstGeom>
          <a:noFill/>
          <a:ln w="50800">
            <a:solidFill>
              <a:srgbClr val="FFFF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680" name="Line 8">
            <a:extLst>
              <a:ext uri="{FF2B5EF4-FFF2-40B4-BE49-F238E27FC236}">
                <a16:creationId xmlns:a16="http://schemas.microsoft.com/office/drawing/2014/main" id="{DB60B012-744C-1C2A-9469-C4C108F097AA}"/>
              </a:ext>
            </a:extLst>
          </p:cNvPr>
          <p:cNvSpPr>
            <a:spLocks noChangeShapeType="1"/>
          </p:cNvSpPr>
          <p:nvPr/>
        </p:nvSpPr>
        <p:spPr bwMode="auto">
          <a:xfrm flipH="1">
            <a:off x="3733800" y="1295400"/>
            <a:ext cx="2895600" cy="1219200"/>
          </a:xfrm>
          <a:prstGeom prst="line">
            <a:avLst/>
          </a:prstGeom>
          <a:noFill/>
          <a:ln w="50800">
            <a:solidFill>
              <a:srgbClr val="FFFF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84680"/>
                                        </p:tgtEl>
                                        <p:attrNameLst>
                                          <p:attrName>style.visibility</p:attrName>
                                        </p:attrNameLst>
                                      </p:cBhvr>
                                      <p:to>
                                        <p:strVal val="visible"/>
                                      </p:to>
                                    </p:set>
                                    <p:anim calcmode="lin" valueType="num">
                                      <p:cBhvr>
                                        <p:cTn id="7" dur="500" fill="hold"/>
                                        <p:tgtEl>
                                          <p:spTgt spid="284680"/>
                                        </p:tgtEl>
                                        <p:attrNameLst>
                                          <p:attrName>ppt_w</p:attrName>
                                        </p:attrNameLst>
                                      </p:cBhvr>
                                      <p:tavLst>
                                        <p:tav tm="0">
                                          <p:val>
                                            <p:fltVal val="0"/>
                                          </p:val>
                                        </p:tav>
                                        <p:tav tm="100000">
                                          <p:val>
                                            <p:strVal val="#ppt_w"/>
                                          </p:val>
                                        </p:tav>
                                      </p:tavLst>
                                    </p:anim>
                                    <p:anim calcmode="lin" valueType="num">
                                      <p:cBhvr>
                                        <p:cTn id="8" dur="500" fill="hold"/>
                                        <p:tgtEl>
                                          <p:spTgt spid="284680"/>
                                        </p:tgtEl>
                                        <p:attrNameLst>
                                          <p:attrName>ppt_h</p:attrName>
                                        </p:attrNameLst>
                                      </p:cBhvr>
                                      <p:tavLst>
                                        <p:tav tm="0">
                                          <p:val>
                                            <p:fltVal val="0"/>
                                          </p:val>
                                        </p:tav>
                                        <p:tav tm="100000">
                                          <p:val>
                                            <p:strVal val="#ppt_h"/>
                                          </p:val>
                                        </p:tav>
                                      </p:tavLst>
                                    </p:anim>
                                    <p:animEffect transition="in" filter="fade">
                                      <p:cBhvr>
                                        <p:cTn id="9" dur="500"/>
                                        <p:tgtEl>
                                          <p:spTgt spid="284680"/>
                                        </p:tgtEl>
                                      </p:cBhvr>
                                    </p:animEffect>
                                  </p:childTnLst>
                                </p:cTn>
                              </p:par>
                              <p:par>
                                <p:cTn id="10" presetID="53" presetClass="entr" presetSubtype="0" fill="hold" nodeType="withEffect">
                                  <p:stCondLst>
                                    <p:cond delay="0"/>
                                  </p:stCondLst>
                                  <p:childTnLst>
                                    <p:set>
                                      <p:cBhvr>
                                        <p:cTn id="11" dur="1" fill="hold">
                                          <p:stCondLst>
                                            <p:cond delay="0"/>
                                          </p:stCondLst>
                                        </p:cTn>
                                        <p:tgtEl>
                                          <p:spTgt spid="284678"/>
                                        </p:tgtEl>
                                        <p:attrNameLst>
                                          <p:attrName>style.visibility</p:attrName>
                                        </p:attrNameLst>
                                      </p:cBhvr>
                                      <p:to>
                                        <p:strVal val="visible"/>
                                      </p:to>
                                    </p:set>
                                    <p:anim calcmode="lin" valueType="num">
                                      <p:cBhvr>
                                        <p:cTn id="12" dur="500" fill="hold"/>
                                        <p:tgtEl>
                                          <p:spTgt spid="284678"/>
                                        </p:tgtEl>
                                        <p:attrNameLst>
                                          <p:attrName>ppt_w</p:attrName>
                                        </p:attrNameLst>
                                      </p:cBhvr>
                                      <p:tavLst>
                                        <p:tav tm="0">
                                          <p:val>
                                            <p:fltVal val="0"/>
                                          </p:val>
                                        </p:tav>
                                        <p:tav tm="100000">
                                          <p:val>
                                            <p:strVal val="#ppt_w"/>
                                          </p:val>
                                        </p:tav>
                                      </p:tavLst>
                                    </p:anim>
                                    <p:anim calcmode="lin" valueType="num">
                                      <p:cBhvr>
                                        <p:cTn id="13" dur="500" fill="hold"/>
                                        <p:tgtEl>
                                          <p:spTgt spid="284678"/>
                                        </p:tgtEl>
                                        <p:attrNameLst>
                                          <p:attrName>ppt_h</p:attrName>
                                        </p:attrNameLst>
                                      </p:cBhvr>
                                      <p:tavLst>
                                        <p:tav tm="0">
                                          <p:val>
                                            <p:fltVal val="0"/>
                                          </p:val>
                                        </p:tav>
                                        <p:tav tm="100000">
                                          <p:val>
                                            <p:strVal val="#ppt_h"/>
                                          </p:val>
                                        </p:tav>
                                      </p:tavLst>
                                    </p:anim>
                                    <p:animEffect transition="in" filter="fade">
                                      <p:cBhvr>
                                        <p:cTn id="14" dur="500"/>
                                        <p:tgtEl>
                                          <p:spTgt spid="284678"/>
                                        </p:tgtEl>
                                      </p:cBhvr>
                                    </p:animEffect>
                                  </p:childTnLst>
                                </p:cTn>
                              </p:par>
                              <p:par>
                                <p:cTn id="15" presetID="53" presetClass="entr" presetSubtype="0" fill="hold" nodeType="withEffect">
                                  <p:stCondLst>
                                    <p:cond delay="0"/>
                                  </p:stCondLst>
                                  <p:childTnLst>
                                    <p:set>
                                      <p:cBhvr>
                                        <p:cTn id="16" dur="1" fill="hold">
                                          <p:stCondLst>
                                            <p:cond delay="0"/>
                                          </p:stCondLst>
                                        </p:cTn>
                                        <p:tgtEl>
                                          <p:spTgt spid="284679"/>
                                        </p:tgtEl>
                                        <p:attrNameLst>
                                          <p:attrName>style.visibility</p:attrName>
                                        </p:attrNameLst>
                                      </p:cBhvr>
                                      <p:to>
                                        <p:strVal val="visible"/>
                                      </p:to>
                                    </p:set>
                                    <p:anim calcmode="lin" valueType="num">
                                      <p:cBhvr>
                                        <p:cTn id="17" dur="500" fill="hold"/>
                                        <p:tgtEl>
                                          <p:spTgt spid="284679"/>
                                        </p:tgtEl>
                                        <p:attrNameLst>
                                          <p:attrName>ppt_w</p:attrName>
                                        </p:attrNameLst>
                                      </p:cBhvr>
                                      <p:tavLst>
                                        <p:tav tm="0">
                                          <p:val>
                                            <p:fltVal val="0"/>
                                          </p:val>
                                        </p:tav>
                                        <p:tav tm="100000">
                                          <p:val>
                                            <p:strVal val="#ppt_w"/>
                                          </p:val>
                                        </p:tav>
                                      </p:tavLst>
                                    </p:anim>
                                    <p:anim calcmode="lin" valueType="num">
                                      <p:cBhvr>
                                        <p:cTn id="18" dur="500" fill="hold"/>
                                        <p:tgtEl>
                                          <p:spTgt spid="284679"/>
                                        </p:tgtEl>
                                        <p:attrNameLst>
                                          <p:attrName>ppt_h</p:attrName>
                                        </p:attrNameLst>
                                      </p:cBhvr>
                                      <p:tavLst>
                                        <p:tav tm="0">
                                          <p:val>
                                            <p:fltVal val="0"/>
                                          </p:val>
                                        </p:tav>
                                        <p:tav tm="100000">
                                          <p:val>
                                            <p:strVal val="#ppt_h"/>
                                          </p:val>
                                        </p:tav>
                                      </p:tavLst>
                                    </p:anim>
                                    <p:animEffect transition="in" filter="fade">
                                      <p:cBhvr>
                                        <p:cTn id="19" dur="500"/>
                                        <p:tgtEl>
                                          <p:spTgt spid="284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2CAEC5F-170A-8830-66B4-43B18B22BB49}"/>
              </a:ext>
            </a:extLst>
          </p:cNvPr>
          <p:cNvSpPr>
            <a:spLocks noGrp="1" noChangeArrowheads="1"/>
          </p:cNvSpPr>
          <p:nvPr>
            <p:ph type="title"/>
          </p:nvPr>
        </p:nvSpPr>
        <p:spPr>
          <a:xfrm>
            <a:off x="3048000" y="247650"/>
            <a:ext cx="5991226" cy="952500"/>
          </a:xfrm>
        </p:spPr>
        <p:txBody>
          <a:bodyPr>
            <a:noAutofit/>
          </a:bodyPr>
          <a:lstStyle/>
          <a:p>
            <a:r>
              <a:rPr lang="en-US" sz="4400" b="1" dirty="0">
                <a:solidFill>
                  <a:schemeClr val="accent5">
                    <a:lumMod val="75000"/>
                  </a:schemeClr>
                </a:solidFill>
                <a:effectLst>
                  <a:outerShdw blurRad="38100" dist="38100" dir="2700000" algn="tl">
                    <a:srgbClr val="000000">
                      <a:alpha val="43137"/>
                    </a:srgbClr>
                  </a:outerShdw>
                </a:effectLst>
              </a:rPr>
              <a:t>Gas Meter Sets and Valves</a:t>
            </a:r>
            <a:endParaRPr lang="en-US" altLang="en-US" b="1" dirty="0">
              <a:solidFill>
                <a:srgbClr val="002060"/>
              </a:solidFill>
            </a:endParaRPr>
          </a:p>
        </p:txBody>
      </p:sp>
      <p:pic>
        <p:nvPicPr>
          <p:cNvPr id="22531" name="Picture 3" descr="Meter2">
            <a:extLst>
              <a:ext uri="{FF2B5EF4-FFF2-40B4-BE49-F238E27FC236}">
                <a16:creationId xmlns:a16="http://schemas.microsoft.com/office/drawing/2014/main" id="{307E0E59-AF39-911A-1E40-56CA95902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905000"/>
            <a:ext cx="3124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Meter set">
            <a:extLst>
              <a:ext uri="{FF2B5EF4-FFF2-40B4-BE49-F238E27FC236}">
                <a16:creationId xmlns:a16="http://schemas.microsoft.com/office/drawing/2014/main" id="{72936DE0-9E38-B3F0-8F8D-B76D9B5E50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981200"/>
            <a:ext cx="33528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5702" name="Line 6">
            <a:extLst>
              <a:ext uri="{FF2B5EF4-FFF2-40B4-BE49-F238E27FC236}">
                <a16:creationId xmlns:a16="http://schemas.microsoft.com/office/drawing/2014/main" id="{A923527B-0687-70CA-662A-B4121E441581}"/>
              </a:ext>
            </a:extLst>
          </p:cNvPr>
          <p:cNvSpPr>
            <a:spLocks noChangeShapeType="1"/>
          </p:cNvSpPr>
          <p:nvPr/>
        </p:nvSpPr>
        <p:spPr bwMode="auto">
          <a:xfrm flipH="1">
            <a:off x="2362199" y="1466850"/>
            <a:ext cx="3886195" cy="2952750"/>
          </a:xfrm>
          <a:prstGeom prst="line">
            <a:avLst/>
          </a:prstGeom>
          <a:noFill/>
          <a:ln w="50800">
            <a:solidFill>
              <a:srgbClr val="FFFF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5703" name="Line 7">
            <a:extLst>
              <a:ext uri="{FF2B5EF4-FFF2-40B4-BE49-F238E27FC236}">
                <a16:creationId xmlns:a16="http://schemas.microsoft.com/office/drawing/2014/main" id="{7D794AED-C21A-EA86-AA52-DC2120F0C38D}"/>
              </a:ext>
            </a:extLst>
          </p:cNvPr>
          <p:cNvSpPr>
            <a:spLocks noChangeShapeType="1"/>
          </p:cNvSpPr>
          <p:nvPr/>
        </p:nvSpPr>
        <p:spPr bwMode="auto">
          <a:xfrm>
            <a:off x="6248401" y="1428750"/>
            <a:ext cx="1781174" cy="2400300"/>
          </a:xfrm>
          <a:prstGeom prst="line">
            <a:avLst/>
          </a:prstGeom>
          <a:noFill/>
          <a:ln w="50800">
            <a:solidFill>
              <a:srgbClr val="FFFF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5705" name="Line 9">
            <a:extLst>
              <a:ext uri="{FF2B5EF4-FFF2-40B4-BE49-F238E27FC236}">
                <a16:creationId xmlns:a16="http://schemas.microsoft.com/office/drawing/2014/main" id="{D4BBEB70-1A04-9E7B-6DAA-CE190CFFB0FC}"/>
              </a:ext>
            </a:extLst>
          </p:cNvPr>
          <p:cNvSpPr>
            <a:spLocks noChangeShapeType="1"/>
          </p:cNvSpPr>
          <p:nvPr/>
        </p:nvSpPr>
        <p:spPr bwMode="auto">
          <a:xfrm flipH="1" flipV="1">
            <a:off x="2057400" y="5257800"/>
            <a:ext cx="371475" cy="647700"/>
          </a:xfrm>
          <a:prstGeom prst="line">
            <a:avLst/>
          </a:prstGeom>
          <a:noFill/>
          <a:ln w="57150">
            <a:solidFill>
              <a:srgbClr val="FFFF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8" name="Rectangle 10">
            <a:extLst>
              <a:ext uri="{FF2B5EF4-FFF2-40B4-BE49-F238E27FC236}">
                <a16:creationId xmlns:a16="http://schemas.microsoft.com/office/drawing/2014/main" id="{E5A11EF3-EE08-BD48-3E64-7664E9803318}"/>
              </a:ext>
            </a:extLst>
          </p:cNvPr>
          <p:cNvSpPr>
            <a:spLocks noChangeArrowheads="1"/>
          </p:cNvSpPr>
          <p:nvPr/>
        </p:nvSpPr>
        <p:spPr bwMode="auto">
          <a:xfrm>
            <a:off x="2362199" y="5781675"/>
            <a:ext cx="1828800" cy="533400"/>
          </a:xfrm>
          <a:prstGeom prst="rect">
            <a:avLst/>
          </a:prstGeom>
          <a:solidFill>
            <a:schemeClr val="accent4">
              <a:lumMod val="40000"/>
              <a:lumOff val="60000"/>
            </a:schemeClr>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dirty="0">
                <a:latin typeface="Tahoma" panose="020B0604030504040204" pitchFamily="34" charset="0"/>
              </a:rPr>
              <a:t>Tracer Wire</a:t>
            </a:r>
          </a:p>
        </p:txBody>
      </p:sp>
      <p:pic>
        <p:nvPicPr>
          <p:cNvPr id="2050" name="Picture 2" descr="Finding your external plumbing covers - Solution Based Plumbing, Heating  and A/C">
            <a:extLst>
              <a:ext uri="{FF2B5EF4-FFF2-40B4-BE49-F238E27FC236}">
                <a16:creationId xmlns:a16="http://schemas.microsoft.com/office/drawing/2014/main" id="{C1A56441-7C54-4920-76F7-A26065E58F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0150" y="3429001"/>
            <a:ext cx="2428875" cy="2952749"/>
          </a:xfrm>
          <a:prstGeom prst="rect">
            <a:avLst/>
          </a:prstGeom>
          <a:noFill/>
          <a:extLst>
            <a:ext uri="{909E8E84-426E-40DD-AFC4-6F175D3DCCD1}">
              <a14:hiddenFill xmlns:a14="http://schemas.microsoft.com/office/drawing/2010/main">
                <a:solidFill>
                  <a:srgbClr val="FFFFFF"/>
                </a:solidFill>
              </a14:hiddenFill>
            </a:ext>
          </a:extLst>
        </p:spPr>
      </p:pic>
      <p:sp>
        <p:nvSpPr>
          <p:cNvPr id="6" name="Line 7">
            <a:extLst>
              <a:ext uri="{FF2B5EF4-FFF2-40B4-BE49-F238E27FC236}">
                <a16:creationId xmlns:a16="http://schemas.microsoft.com/office/drawing/2014/main" id="{F22003BF-273F-35ED-5874-EE07BB5922B8}"/>
              </a:ext>
            </a:extLst>
          </p:cNvPr>
          <p:cNvSpPr>
            <a:spLocks noChangeShapeType="1"/>
          </p:cNvSpPr>
          <p:nvPr/>
        </p:nvSpPr>
        <p:spPr bwMode="auto">
          <a:xfrm flipH="1">
            <a:off x="6248400" y="1428750"/>
            <a:ext cx="0" cy="3067050"/>
          </a:xfrm>
          <a:prstGeom prst="line">
            <a:avLst/>
          </a:prstGeom>
          <a:noFill/>
          <a:ln w="57150">
            <a:solidFill>
              <a:srgbClr val="FFFF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570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8570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28570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2" grpId="0" animBg="1" autoUpdateAnimBg="0"/>
      <p:bldP spid="285703" grpId="0" animBg="1" autoUpdateAnimBg="0"/>
      <p:bldP spid="285705" grpId="0" animBg="1" autoUpdateAnimBg="0"/>
      <p:bldP spid="6"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516" y="21122"/>
            <a:ext cx="11705741" cy="1006475"/>
          </a:xfrm>
        </p:spPr>
        <p:txBody>
          <a:bodyPr>
            <a:noAutofit/>
          </a:bodyPr>
          <a:lstStyle/>
          <a:p>
            <a:pPr algn="ctr"/>
            <a:r>
              <a:rPr lang="en-US" sz="4000" b="1" dirty="0">
                <a:solidFill>
                  <a:schemeClr val="accent5">
                    <a:lumMod val="75000"/>
                  </a:schemeClr>
                </a:solidFill>
                <a:effectLst>
                  <a:outerShdw blurRad="38100" dist="38100" dir="2700000" algn="tl">
                    <a:srgbClr val="000000">
                      <a:alpha val="43137"/>
                    </a:srgbClr>
                  </a:outerShdw>
                </a:effectLst>
              </a:rPr>
              <a:t>Understanding Layout and Markings for Mains and Services</a:t>
            </a:r>
          </a:p>
        </p:txBody>
      </p:sp>
      <p:sp>
        <p:nvSpPr>
          <p:cNvPr id="3" name="Slide Number Placeholder 2"/>
          <p:cNvSpPr>
            <a:spLocks noGrp="1"/>
          </p:cNvSpPr>
          <p:nvPr>
            <p:ph type="sldNum" sz="quarter" idx="12"/>
          </p:nvPr>
        </p:nvSpPr>
        <p:spPr/>
        <p:txBody>
          <a:bodyPr/>
          <a:lstStyle/>
          <a:p>
            <a:fld id="{FC52C9BE-EAD1-7D44-9070-0FADF437197C}" type="slidenum">
              <a:rPr lang="en-US" smtClean="0"/>
              <a:t>12</a:t>
            </a:fld>
            <a:endParaRPr lang="en-US" dirty="0"/>
          </a:p>
        </p:txBody>
      </p:sp>
      <p:pic>
        <p:nvPicPr>
          <p:cNvPr id="5" name="Picture 4">
            <a:extLst>
              <a:ext uri="{FF2B5EF4-FFF2-40B4-BE49-F238E27FC236}">
                <a16:creationId xmlns:a16="http://schemas.microsoft.com/office/drawing/2014/main" id="{54CB994A-C26C-222D-C22F-4A9DA7246143}"/>
              </a:ext>
            </a:extLst>
          </p:cNvPr>
          <p:cNvPicPr>
            <a:picLocks noChangeAspect="1"/>
          </p:cNvPicPr>
          <p:nvPr/>
        </p:nvPicPr>
        <p:blipFill>
          <a:blip r:embed="rId2"/>
          <a:stretch>
            <a:fillRect/>
          </a:stretch>
        </p:blipFill>
        <p:spPr>
          <a:xfrm>
            <a:off x="537700" y="1518134"/>
            <a:ext cx="3322841" cy="5020778"/>
          </a:xfrm>
          <a:prstGeom prst="rect">
            <a:avLst/>
          </a:prstGeom>
          <a:ln w="38100">
            <a:solidFill>
              <a:schemeClr val="tx1"/>
            </a:solidFill>
          </a:ln>
        </p:spPr>
      </p:pic>
      <p:sp>
        <p:nvSpPr>
          <p:cNvPr id="6" name="Callout: Left Arrow 5">
            <a:extLst>
              <a:ext uri="{FF2B5EF4-FFF2-40B4-BE49-F238E27FC236}">
                <a16:creationId xmlns:a16="http://schemas.microsoft.com/office/drawing/2014/main" id="{0566D84A-66B3-81FB-A41E-93900C5BC635}"/>
              </a:ext>
            </a:extLst>
          </p:cNvPr>
          <p:cNvSpPr/>
          <p:nvPr/>
        </p:nvSpPr>
        <p:spPr>
          <a:xfrm>
            <a:off x="3962401" y="3803649"/>
            <a:ext cx="5132908" cy="2795490"/>
          </a:xfrm>
          <a:prstGeom prst="leftArrowCallout">
            <a:avLst>
              <a:gd name="adj1" fmla="val 21593"/>
              <a:gd name="adj2" fmla="val 25341"/>
              <a:gd name="adj3" fmla="val 25000"/>
              <a:gd name="adj4" fmla="val 64977"/>
            </a:avLst>
          </a:prstGeom>
          <a:solidFill>
            <a:srgbClr val="00206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Contractors are responsible for maintaining marks.</a:t>
            </a:r>
          </a:p>
          <a:p>
            <a:pPr algn="ctr"/>
            <a:endParaRPr lang="en-US" dirty="0"/>
          </a:p>
          <a:p>
            <a:pPr algn="ctr"/>
            <a:r>
              <a:rPr lang="en-US" dirty="0"/>
              <a:t>As illustrated here, services and mains are often not straight and have various depths depending on other items in the ground.</a:t>
            </a:r>
          </a:p>
          <a:p>
            <a:pPr algn="ctr"/>
            <a:endParaRPr lang="en-US" dirty="0"/>
          </a:p>
          <a:p>
            <a:pPr algn="ctr"/>
            <a:r>
              <a:rPr lang="en-US" dirty="0"/>
              <a:t>DigSafe marks are blind to depth.</a:t>
            </a:r>
          </a:p>
          <a:p>
            <a:pPr algn="ctr"/>
            <a:endParaRPr lang="en-US" dirty="0"/>
          </a:p>
        </p:txBody>
      </p:sp>
      <p:pic>
        <p:nvPicPr>
          <p:cNvPr id="4098" name="Picture 2" descr="Low Pressure Gas Main &amp; Service Installation – Liverpool – Gas &amp; Utilities">
            <a:extLst>
              <a:ext uri="{FF2B5EF4-FFF2-40B4-BE49-F238E27FC236}">
                <a16:creationId xmlns:a16="http://schemas.microsoft.com/office/drawing/2014/main" id="{ADC6AAA4-92A5-3BB3-5528-97F7542E02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849" y="1139273"/>
            <a:ext cx="5638800" cy="25527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204407A-8E3D-4CE4-3F51-87433B6C118C}"/>
              </a:ext>
            </a:extLst>
          </p:cNvPr>
          <p:cNvSpPr txBox="1"/>
          <p:nvPr/>
        </p:nvSpPr>
        <p:spPr>
          <a:xfrm>
            <a:off x="9096234" y="4053743"/>
            <a:ext cx="2994830" cy="2246769"/>
          </a:xfrm>
          <a:prstGeom prst="rect">
            <a:avLst/>
          </a:prstGeom>
          <a:solidFill>
            <a:schemeClr val="bg2">
              <a:lumMod val="50000"/>
            </a:schemeClr>
          </a:solidFill>
          <a:ln w="28575">
            <a:solidFill>
              <a:srgbClr val="FFD13F"/>
            </a:solidFill>
          </a:ln>
        </p:spPr>
        <p:txBody>
          <a:bodyPr wrap="square" rtlCol="0">
            <a:spAutoFit/>
          </a:bodyPr>
          <a:lstStyle/>
          <a:p>
            <a:r>
              <a:rPr lang="en-US" sz="2000" b="1" dirty="0">
                <a:solidFill>
                  <a:srgbClr val="FFFF00"/>
                </a:solidFill>
              </a:rPr>
              <a:t>LUG – Liberty Utilities Gas</a:t>
            </a:r>
          </a:p>
          <a:p>
            <a:endParaRPr lang="en-US" sz="2000" b="1" dirty="0">
              <a:solidFill>
                <a:srgbClr val="FFFF00"/>
              </a:solidFill>
            </a:endParaRPr>
          </a:p>
          <a:p>
            <a:r>
              <a:rPr lang="en-US" sz="2000" b="1" dirty="0">
                <a:solidFill>
                  <a:srgbClr val="FFFF00"/>
                </a:solidFill>
              </a:rPr>
              <a:t>2” CTD. ST. SVC. – </a:t>
            </a:r>
          </a:p>
          <a:p>
            <a:r>
              <a:rPr lang="en-US" sz="2000" b="1" dirty="0">
                <a:solidFill>
                  <a:srgbClr val="FFFF00"/>
                </a:solidFill>
              </a:rPr>
              <a:t>     2” Coated Steel Service</a:t>
            </a:r>
          </a:p>
          <a:p>
            <a:endParaRPr lang="en-US" sz="2000" b="1" dirty="0">
              <a:solidFill>
                <a:srgbClr val="FFFF00"/>
              </a:solidFill>
            </a:endParaRPr>
          </a:p>
          <a:p>
            <a:r>
              <a:rPr lang="en-US" sz="2000" b="1" dirty="0">
                <a:solidFill>
                  <a:srgbClr val="FFFF00"/>
                </a:solidFill>
              </a:rPr>
              <a:t>8” PL Main – </a:t>
            </a:r>
          </a:p>
          <a:p>
            <a:r>
              <a:rPr lang="en-US" sz="2000" b="1" dirty="0">
                <a:solidFill>
                  <a:srgbClr val="FFFF00"/>
                </a:solidFill>
              </a:rPr>
              <a:t>     8” Plastic Main</a:t>
            </a:r>
          </a:p>
        </p:txBody>
      </p:sp>
    </p:spTree>
    <p:extLst>
      <p:ext uri="{BB962C8B-B14F-4D97-AF65-F5344CB8AC3E}">
        <p14:creationId xmlns:p14="http://schemas.microsoft.com/office/powerpoint/2010/main" val="13820055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745210" y="1235413"/>
            <a:ext cx="5558330" cy="3995824"/>
          </a:xfrm>
          <a:prstGeom prst="rect">
            <a:avLst/>
          </a:prstGeom>
        </p:spPr>
      </p:pic>
      <p:sp>
        <p:nvSpPr>
          <p:cNvPr id="9" name="TextBox 8"/>
          <p:cNvSpPr txBox="1"/>
          <p:nvPr/>
        </p:nvSpPr>
        <p:spPr>
          <a:xfrm>
            <a:off x="5993427" y="678881"/>
            <a:ext cx="2572016" cy="461665"/>
          </a:xfrm>
          <a:prstGeom prst="rect">
            <a:avLst/>
          </a:prstGeom>
          <a:noFill/>
        </p:spPr>
        <p:txBody>
          <a:bodyPr wrap="square" rtlCol="0">
            <a:spAutoFit/>
          </a:bodyPr>
          <a:lstStyle/>
          <a:p>
            <a:r>
              <a:rPr lang="en-US" sz="2400" dirty="0"/>
              <a:t>Abandoned 4” CS</a:t>
            </a:r>
          </a:p>
        </p:txBody>
      </p:sp>
      <p:cxnSp>
        <p:nvCxnSpPr>
          <p:cNvPr id="11" name="Straight Arrow Connector 10"/>
          <p:cNvCxnSpPr>
            <a:cxnSpLocks/>
          </p:cNvCxnSpPr>
          <p:nvPr/>
        </p:nvCxnSpPr>
        <p:spPr>
          <a:xfrm>
            <a:off x="7116038" y="1021404"/>
            <a:ext cx="101885" cy="240759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H="1">
            <a:off x="9119556" y="1069829"/>
            <a:ext cx="880848" cy="305825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142848" y="309549"/>
            <a:ext cx="1920567" cy="830997"/>
          </a:xfrm>
          <a:prstGeom prst="rect">
            <a:avLst/>
          </a:prstGeom>
          <a:noFill/>
        </p:spPr>
        <p:txBody>
          <a:bodyPr wrap="square" rtlCol="0">
            <a:spAutoFit/>
          </a:bodyPr>
          <a:lstStyle/>
          <a:p>
            <a:r>
              <a:rPr lang="en-US" sz="2400" dirty="0"/>
              <a:t>2” PL Inserted into 4” CI</a:t>
            </a:r>
          </a:p>
        </p:txBody>
      </p:sp>
      <p:sp>
        <p:nvSpPr>
          <p:cNvPr id="27" name="TextBox 26"/>
          <p:cNvSpPr txBox="1"/>
          <p:nvPr/>
        </p:nvSpPr>
        <p:spPr>
          <a:xfrm>
            <a:off x="283291" y="5467264"/>
            <a:ext cx="11420271" cy="830997"/>
          </a:xfrm>
          <a:prstGeom prst="rect">
            <a:avLst/>
          </a:prstGeom>
          <a:solidFill>
            <a:schemeClr val="accent4">
              <a:lumMod val="20000"/>
              <a:lumOff val="80000"/>
            </a:schemeClr>
          </a:solidFill>
          <a:ln w="28575">
            <a:solidFill>
              <a:schemeClr val="tx1"/>
            </a:solidFill>
          </a:ln>
        </p:spPr>
        <p:txBody>
          <a:bodyPr wrap="square" rtlCol="0">
            <a:spAutoFit/>
          </a:bodyPr>
          <a:lstStyle/>
          <a:p>
            <a:r>
              <a:rPr lang="en-US" sz="2400" i="1" dirty="0"/>
              <a:t>If markings are not Clear or were Missing, Causing Uncertainty … </a:t>
            </a:r>
            <a:r>
              <a:rPr lang="en-US" sz="2400" b="1" i="1" dirty="0">
                <a:solidFill>
                  <a:srgbClr val="FF0000"/>
                </a:solidFill>
              </a:rPr>
              <a:t>CALL</a:t>
            </a:r>
            <a:r>
              <a:rPr lang="en-US" sz="2400" i="1" dirty="0"/>
              <a:t> the Utility Owner</a:t>
            </a:r>
          </a:p>
          <a:p>
            <a:pPr algn="ctr"/>
            <a:r>
              <a:rPr lang="en-US" sz="2400" b="1" dirty="0">
                <a:solidFill>
                  <a:srgbClr val="FF0000"/>
                </a:solidFill>
              </a:rPr>
              <a:t>DON’T TAKE CHANCES</a:t>
            </a:r>
            <a:endParaRPr lang="en-US" b="1" dirty="0">
              <a:solidFill>
                <a:srgbClr val="FF0000"/>
              </a:solidFill>
            </a:endParaRPr>
          </a:p>
        </p:txBody>
      </p:sp>
      <p:sp>
        <p:nvSpPr>
          <p:cNvPr id="2" name="TextBox 1">
            <a:extLst>
              <a:ext uri="{FF2B5EF4-FFF2-40B4-BE49-F238E27FC236}">
                <a16:creationId xmlns:a16="http://schemas.microsoft.com/office/drawing/2014/main" id="{40C5300D-A1F3-487D-D816-6E11F0652774}"/>
              </a:ext>
            </a:extLst>
          </p:cNvPr>
          <p:cNvSpPr txBox="1"/>
          <p:nvPr/>
        </p:nvSpPr>
        <p:spPr>
          <a:xfrm>
            <a:off x="496111" y="124884"/>
            <a:ext cx="8852170" cy="707886"/>
          </a:xfrm>
          <a:prstGeom prst="rect">
            <a:avLst/>
          </a:prstGeom>
          <a:noFill/>
        </p:spPr>
        <p:txBody>
          <a:bodyPr wrap="square" rtlCol="0">
            <a:spAutoFit/>
          </a:bodyPr>
          <a:lstStyle/>
          <a:p>
            <a:r>
              <a:rPr lang="en-US" sz="4000" b="1" dirty="0">
                <a:solidFill>
                  <a:schemeClr val="accent5">
                    <a:lumMod val="75000"/>
                  </a:schemeClr>
                </a:solidFill>
                <a:effectLst>
                  <a:outerShdw blurRad="38100" dist="38100" dir="2700000" algn="tl">
                    <a:srgbClr val="000000">
                      <a:alpha val="43137"/>
                    </a:srgbClr>
                  </a:outerShdw>
                </a:effectLst>
              </a:rPr>
              <a:t>Sleeved &amp; Inserted Lines</a:t>
            </a:r>
            <a:endParaRPr lang="en-US" sz="4000" dirty="0"/>
          </a:p>
        </p:txBody>
      </p:sp>
      <p:sp>
        <p:nvSpPr>
          <p:cNvPr id="5" name="TextBox 4">
            <a:extLst>
              <a:ext uri="{FF2B5EF4-FFF2-40B4-BE49-F238E27FC236}">
                <a16:creationId xmlns:a16="http://schemas.microsoft.com/office/drawing/2014/main" id="{07F0AC0D-FDC5-FEA5-699C-7DBD6FEC33A9}"/>
              </a:ext>
            </a:extLst>
          </p:cNvPr>
          <p:cNvSpPr txBox="1"/>
          <p:nvPr/>
        </p:nvSpPr>
        <p:spPr>
          <a:xfrm>
            <a:off x="379380" y="1819760"/>
            <a:ext cx="5048654" cy="3046988"/>
          </a:xfrm>
          <a:prstGeom prst="rect">
            <a:avLst/>
          </a:prstGeom>
          <a:solidFill>
            <a:schemeClr val="accent4">
              <a:lumMod val="20000"/>
              <a:lumOff val="80000"/>
            </a:schemeClr>
          </a:solidFill>
          <a:ln w="28575">
            <a:solidFill>
              <a:schemeClr val="tx1"/>
            </a:solidFill>
          </a:ln>
        </p:spPr>
        <p:txBody>
          <a:bodyPr wrap="square" rtlCol="0">
            <a:spAutoFit/>
          </a:bodyPr>
          <a:lstStyle/>
          <a:p>
            <a:endParaRPr lang="en-US" sz="2400" dirty="0"/>
          </a:p>
          <a:p>
            <a:r>
              <a:rPr lang="en-US" sz="2400" dirty="0"/>
              <a:t>The abandoned 4” CS appears to be in better condition than the CI, which has the LIVE 2” PL line inserted. The CI had holes in it but could not see Pipe inside. So, assumed the CS Pipe was the “Active” Pipe.</a:t>
            </a:r>
          </a:p>
          <a:p>
            <a:endParaRPr lang="en-US" sz="2400" dirty="0"/>
          </a:p>
        </p:txBody>
      </p:sp>
    </p:spTree>
    <p:extLst>
      <p:ext uri="{BB962C8B-B14F-4D97-AF65-F5344CB8AC3E}">
        <p14:creationId xmlns:p14="http://schemas.microsoft.com/office/powerpoint/2010/main" val="668581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1026"/>
          <p:cNvSpPr>
            <a:spLocks noChangeArrowheads="1"/>
          </p:cNvSpPr>
          <p:nvPr/>
        </p:nvSpPr>
        <p:spPr bwMode="auto">
          <a:xfrm>
            <a:off x="2209800" y="2390775"/>
            <a:ext cx="7772400" cy="2863850"/>
          </a:xfrm>
          <a:prstGeom prst="rect">
            <a:avLst/>
          </a:prstGeom>
          <a:noFill/>
          <a:ln w="9525">
            <a:noFill/>
            <a:miter lim="800000"/>
            <a:headEnd/>
            <a:tailEnd/>
          </a:ln>
        </p:spPr>
        <p:txBody>
          <a:bodyPr lIns="92075" tIns="46038" rIns="92075" bIns="46038"/>
          <a:lstStyle/>
          <a:p>
            <a:pPr marL="742950" lvl="1" indent="-285750">
              <a:spcBef>
                <a:spcPct val="20000"/>
              </a:spcBef>
            </a:pPr>
            <a:endParaRPr lang="en-US" sz="2800" dirty="0">
              <a:solidFill>
                <a:srgbClr val="FFFF00"/>
              </a:solidFill>
              <a:latin typeface="Arial" charset="0"/>
            </a:endParaRPr>
          </a:p>
          <a:p>
            <a:pPr marL="742950" lvl="1" indent="-285750">
              <a:spcBef>
                <a:spcPct val="20000"/>
              </a:spcBef>
              <a:buFontTx/>
              <a:buChar char="–"/>
            </a:pPr>
            <a:endParaRPr lang="en-US" sz="2800" dirty="0">
              <a:latin typeface="Arial" charset="0"/>
            </a:endParaRPr>
          </a:p>
          <a:p>
            <a:pPr marL="742950" lvl="1" indent="-285750">
              <a:spcBef>
                <a:spcPct val="20000"/>
              </a:spcBef>
            </a:pPr>
            <a:endParaRPr lang="en-US" sz="2800" dirty="0">
              <a:latin typeface="Arial" charset="0"/>
            </a:endParaRPr>
          </a:p>
        </p:txBody>
      </p:sp>
      <p:sp>
        <p:nvSpPr>
          <p:cNvPr id="230403" name="Rectangle 1027"/>
          <p:cNvSpPr>
            <a:spLocks noChangeArrowheads="1"/>
          </p:cNvSpPr>
          <p:nvPr/>
        </p:nvSpPr>
        <p:spPr bwMode="auto">
          <a:xfrm>
            <a:off x="1433513" y="278853"/>
            <a:ext cx="9324974" cy="769441"/>
          </a:xfrm>
          <a:prstGeom prst="rect">
            <a:avLst/>
          </a:prstGeom>
          <a:noFill/>
          <a:ln w="9525">
            <a:noFill/>
            <a:miter lim="800000"/>
            <a:headEnd/>
            <a:tailEnd/>
          </a:ln>
          <a:effectLst/>
        </p:spPr>
        <p:txBody>
          <a:bodyPr wrap="square">
            <a:spAutoFit/>
          </a:bodyPr>
          <a:lstStyle/>
          <a:p>
            <a:pPr>
              <a:defRPr/>
            </a:pPr>
            <a:r>
              <a:rPr lang="en-US" altLang="en-US" sz="4400" b="1" dirty="0">
                <a:solidFill>
                  <a:schemeClr val="accent5">
                    <a:lumMod val="75000"/>
                  </a:schemeClr>
                </a:solidFill>
                <a:effectLst>
                  <a:outerShdw blurRad="38100" dist="38100" dir="2700000" algn="tl">
                    <a:srgbClr val="000000">
                      <a:alpha val="43137"/>
                    </a:srgbClr>
                  </a:outerShdw>
                </a:effectLst>
                <a:latin typeface="+mj-lt"/>
                <a:ea typeface="+mj-ea"/>
                <a:cs typeface="+mj-cs"/>
              </a:rPr>
              <a:t>Our Greatest Risk is Third Party Damage…</a:t>
            </a:r>
          </a:p>
        </p:txBody>
      </p:sp>
      <p:sp>
        <p:nvSpPr>
          <p:cNvPr id="230406" name="Text Box 1030"/>
          <p:cNvSpPr txBox="1">
            <a:spLocks noChangeArrowheads="1"/>
          </p:cNvSpPr>
          <p:nvPr/>
        </p:nvSpPr>
        <p:spPr bwMode="auto">
          <a:xfrm>
            <a:off x="1971675" y="2133976"/>
            <a:ext cx="4124325" cy="3576364"/>
          </a:xfrm>
          <a:prstGeom prst="rect">
            <a:avLst/>
          </a:prstGeom>
          <a:solidFill>
            <a:schemeClr val="accent4">
              <a:lumMod val="40000"/>
              <a:lumOff val="60000"/>
            </a:schemeClr>
          </a:solidFill>
          <a:ln w="34925">
            <a:solidFill>
              <a:srgbClr val="002060"/>
            </a:solidFill>
            <a:miter lim="800000"/>
            <a:headEnd/>
            <a:tailEnd/>
          </a:ln>
        </p:spPr>
        <p:txBody>
          <a:bodyPr wrap="square">
            <a:spAutoFit/>
          </a:bodyPr>
          <a:lstStyle/>
          <a:p>
            <a:pPr marL="228600" indent="-228600">
              <a:lnSpc>
                <a:spcPct val="90000"/>
              </a:lnSpc>
              <a:spcBef>
                <a:spcPts val="1000"/>
              </a:spcBef>
              <a:buFont typeface="Arial" panose="020B0604020202020204" pitchFamily="34" charset="0"/>
              <a:buChar char="•"/>
            </a:pPr>
            <a:r>
              <a:rPr lang="en-US" sz="2800" dirty="0"/>
              <a:t>Site Work</a:t>
            </a:r>
          </a:p>
          <a:p>
            <a:pPr marL="228600" indent="-228600">
              <a:lnSpc>
                <a:spcPct val="90000"/>
              </a:lnSpc>
              <a:spcBef>
                <a:spcPts val="1000"/>
              </a:spcBef>
              <a:buFont typeface="Arial" panose="020B0604020202020204" pitchFamily="34" charset="0"/>
              <a:buChar char="•"/>
            </a:pPr>
            <a:r>
              <a:rPr lang="en-US" sz="2800" dirty="0"/>
              <a:t>Road Reconstruction</a:t>
            </a:r>
          </a:p>
          <a:p>
            <a:pPr marL="228600" indent="-228600">
              <a:lnSpc>
                <a:spcPct val="90000"/>
              </a:lnSpc>
              <a:spcBef>
                <a:spcPts val="1000"/>
              </a:spcBef>
              <a:buFont typeface="Arial" panose="020B0604020202020204" pitchFamily="34" charset="0"/>
              <a:buChar char="•"/>
            </a:pPr>
            <a:r>
              <a:rPr lang="en-US" sz="2800" dirty="0"/>
              <a:t>Replacing Utilities</a:t>
            </a:r>
          </a:p>
          <a:p>
            <a:pPr marL="228600" indent="-228600">
              <a:lnSpc>
                <a:spcPct val="90000"/>
              </a:lnSpc>
              <a:spcBef>
                <a:spcPts val="1000"/>
              </a:spcBef>
              <a:buFont typeface="Arial" panose="020B0604020202020204" pitchFamily="34" charset="0"/>
              <a:buChar char="•"/>
            </a:pPr>
            <a:r>
              <a:rPr lang="en-US" sz="2800" dirty="0"/>
              <a:t>Digging a Foundation</a:t>
            </a:r>
          </a:p>
          <a:p>
            <a:pPr marL="228600" indent="-228600">
              <a:lnSpc>
                <a:spcPct val="90000"/>
              </a:lnSpc>
              <a:spcBef>
                <a:spcPts val="1000"/>
              </a:spcBef>
              <a:buFont typeface="Arial" panose="020B0604020202020204" pitchFamily="34" charset="0"/>
              <a:buChar char="•"/>
            </a:pPr>
            <a:r>
              <a:rPr lang="en-US" sz="2800" dirty="0"/>
              <a:t>Placing Utility Poles</a:t>
            </a:r>
          </a:p>
          <a:p>
            <a:pPr marL="228600" indent="-228600">
              <a:lnSpc>
                <a:spcPct val="90000"/>
              </a:lnSpc>
              <a:spcBef>
                <a:spcPts val="1000"/>
              </a:spcBef>
              <a:buFont typeface="Arial" panose="020B0604020202020204" pitchFamily="34" charset="0"/>
              <a:buChar char="•"/>
            </a:pPr>
            <a:r>
              <a:rPr lang="en-US" sz="2800" dirty="0"/>
              <a:t>Routine Yard Work</a:t>
            </a:r>
          </a:p>
          <a:p>
            <a:pPr marL="228600" indent="-228600">
              <a:lnSpc>
                <a:spcPct val="90000"/>
              </a:lnSpc>
              <a:spcBef>
                <a:spcPts val="1000"/>
              </a:spcBef>
              <a:buFont typeface="Arial" panose="020B0604020202020204" pitchFamily="34" charset="0"/>
              <a:buChar char="•"/>
            </a:pPr>
            <a:r>
              <a:rPr lang="en-US" sz="2800" dirty="0"/>
              <a:t>Cross-Bore Damage</a:t>
            </a:r>
          </a:p>
        </p:txBody>
      </p:sp>
      <p:sp>
        <p:nvSpPr>
          <p:cNvPr id="4105" name="Rectangle 1031"/>
          <p:cNvSpPr>
            <a:spLocks noChangeArrowheads="1"/>
          </p:cNvSpPr>
          <p:nvPr/>
        </p:nvSpPr>
        <p:spPr bwMode="auto">
          <a:xfrm>
            <a:off x="4843463" y="1695450"/>
            <a:ext cx="9144000" cy="369332"/>
          </a:xfrm>
          <a:prstGeom prst="rect">
            <a:avLst/>
          </a:prstGeom>
          <a:noFill/>
          <a:ln w="9525">
            <a:noFill/>
            <a:miter lim="800000"/>
            <a:headEnd/>
            <a:tailEnd/>
          </a:ln>
        </p:spPr>
        <p:txBody>
          <a:bodyPr>
            <a:spAutoFit/>
          </a:bodyPr>
          <a:lstStyle/>
          <a:p>
            <a:endParaRPr lang="en-US" dirty="0"/>
          </a:p>
        </p:txBody>
      </p:sp>
      <p:pic>
        <p:nvPicPr>
          <p:cNvPr id="2" name="Picture 4" descr="http://www.terram.com/assets/images/pages/full/utilitapev2jpg.jpg"/>
          <p:cNvPicPr>
            <a:picLocks noChangeAspect="1" noChangeArrowheads="1"/>
          </p:cNvPicPr>
          <p:nvPr/>
        </p:nvPicPr>
        <p:blipFill>
          <a:blip r:embed="rId3" cstate="print"/>
          <a:srcRect/>
          <a:stretch>
            <a:fillRect/>
          </a:stretch>
        </p:blipFill>
        <p:spPr bwMode="auto">
          <a:xfrm>
            <a:off x="6705600" y="1626632"/>
            <a:ext cx="3714750" cy="4591051"/>
          </a:xfrm>
          <a:prstGeom prst="rect">
            <a:avLst/>
          </a:prstGeom>
          <a:noFill/>
          <a:ln w="47625" cmpd="thinThick">
            <a:solidFill>
              <a:srgbClr val="002060"/>
            </a:solidFill>
          </a:ln>
        </p:spPr>
      </p:pic>
    </p:spTree>
    <p:extLst>
      <p:ext uri="{BB962C8B-B14F-4D97-AF65-F5344CB8AC3E}">
        <p14:creationId xmlns:p14="http://schemas.microsoft.com/office/powerpoint/2010/main" val="75660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0403"/>
                                        </p:tgtEl>
                                        <p:attrNameLst>
                                          <p:attrName>style.visibility</p:attrName>
                                        </p:attrNameLst>
                                      </p:cBhvr>
                                      <p:to>
                                        <p:strVal val="visible"/>
                                      </p:to>
                                    </p:set>
                                    <p:anim calcmode="lin" valueType="num">
                                      <p:cBhvr additive="base">
                                        <p:cTn id="7" dur="500" fill="hold"/>
                                        <p:tgtEl>
                                          <p:spTgt spid="230403"/>
                                        </p:tgtEl>
                                        <p:attrNameLst>
                                          <p:attrName>ppt_x</p:attrName>
                                        </p:attrNameLst>
                                      </p:cBhvr>
                                      <p:tavLst>
                                        <p:tav tm="0">
                                          <p:val>
                                            <p:strVal val="0-#ppt_w/2"/>
                                          </p:val>
                                        </p:tav>
                                        <p:tav tm="100000">
                                          <p:val>
                                            <p:strVal val="#ppt_x"/>
                                          </p:val>
                                        </p:tav>
                                      </p:tavLst>
                                    </p:anim>
                                    <p:anim calcmode="lin" valueType="num">
                                      <p:cBhvr additive="base">
                                        <p:cTn id="8" dur="500" fill="hold"/>
                                        <p:tgtEl>
                                          <p:spTgt spid="23040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230406"/>
                                        </p:tgtEl>
                                        <p:attrNameLst>
                                          <p:attrName>style.visibility</p:attrName>
                                        </p:attrNameLst>
                                      </p:cBhvr>
                                      <p:to>
                                        <p:strVal val="visible"/>
                                      </p:to>
                                    </p:set>
                                    <p:animEffect transition="in" filter="box(in)">
                                      <p:cBhvr>
                                        <p:cTn id="12" dur="500"/>
                                        <p:tgtEl>
                                          <p:spTgt spid="230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autoUpdateAnimBg="0"/>
      <p:bldP spid="230406"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A4FC27C-636D-41EC-86D3-FC5B4B494701}"/>
              </a:ext>
            </a:extLst>
          </p:cNvPr>
          <p:cNvSpPr>
            <a:spLocks noGrp="1" noChangeArrowheads="1"/>
          </p:cNvSpPr>
          <p:nvPr>
            <p:ph type="body" idx="1"/>
          </p:nvPr>
        </p:nvSpPr>
        <p:spPr>
          <a:xfrm>
            <a:off x="1221934" y="2489428"/>
            <a:ext cx="4206454" cy="2838351"/>
          </a:xfrm>
          <a:solidFill>
            <a:schemeClr val="accent4">
              <a:lumMod val="40000"/>
              <a:lumOff val="60000"/>
            </a:schemeClr>
          </a:solidFill>
          <a:ln w="34925">
            <a:solidFill>
              <a:srgbClr val="002060"/>
            </a:solidFill>
          </a:ln>
        </p:spPr>
        <p:txBody>
          <a:bodyPr>
            <a:normAutofit fontScale="92500" lnSpcReduction="10000"/>
          </a:bodyPr>
          <a:lstStyle/>
          <a:p>
            <a:pPr>
              <a:lnSpc>
                <a:spcPct val="90000"/>
              </a:lnSpc>
            </a:pPr>
            <a:r>
              <a:rPr lang="en-US" altLang="en-US" sz="3200" dirty="0"/>
              <a:t>Broken tracer wire or warning tape</a:t>
            </a:r>
          </a:p>
          <a:p>
            <a:pPr>
              <a:lnSpc>
                <a:spcPct val="90000"/>
              </a:lnSpc>
            </a:pPr>
            <a:endParaRPr lang="en-US" altLang="en-US" sz="3200" dirty="0"/>
          </a:p>
          <a:p>
            <a:pPr>
              <a:lnSpc>
                <a:spcPct val="90000"/>
              </a:lnSpc>
            </a:pPr>
            <a:r>
              <a:rPr lang="en-US" altLang="en-US" sz="3200" dirty="0"/>
              <a:t>Coating Damages</a:t>
            </a:r>
          </a:p>
          <a:p>
            <a:pPr>
              <a:lnSpc>
                <a:spcPct val="90000"/>
              </a:lnSpc>
            </a:pPr>
            <a:endParaRPr lang="en-US" altLang="en-US" sz="3200" dirty="0"/>
          </a:p>
          <a:p>
            <a:pPr>
              <a:lnSpc>
                <a:spcPct val="90000"/>
              </a:lnSpc>
            </a:pPr>
            <a:r>
              <a:rPr lang="en-US" altLang="en-US" sz="3200" dirty="0"/>
              <a:t>Dents or Gouges</a:t>
            </a:r>
          </a:p>
          <a:p>
            <a:pPr>
              <a:lnSpc>
                <a:spcPct val="90000"/>
              </a:lnSpc>
            </a:pPr>
            <a:endParaRPr lang="en-US" altLang="en-US" sz="2400" b="1" dirty="0">
              <a:latin typeface="Tahoma" panose="020B0604030504040204" pitchFamily="34" charset="0"/>
            </a:endParaRPr>
          </a:p>
          <a:p>
            <a:pPr>
              <a:lnSpc>
                <a:spcPct val="90000"/>
              </a:lnSpc>
            </a:pPr>
            <a:endParaRPr lang="en-US" altLang="en-US" sz="2400" b="1" dirty="0">
              <a:latin typeface="Tahoma" panose="020B0604030504040204" pitchFamily="34" charset="0"/>
            </a:endParaRPr>
          </a:p>
          <a:p>
            <a:pPr>
              <a:lnSpc>
                <a:spcPct val="90000"/>
              </a:lnSpc>
            </a:pPr>
            <a:endParaRPr lang="en-US" altLang="en-US" sz="2000" b="1" dirty="0">
              <a:latin typeface="Arial" panose="020B0604020202020204" pitchFamily="34" charset="0"/>
            </a:endParaRPr>
          </a:p>
          <a:p>
            <a:pPr>
              <a:lnSpc>
                <a:spcPct val="90000"/>
              </a:lnSpc>
              <a:buFontTx/>
              <a:buNone/>
            </a:pPr>
            <a:endParaRPr lang="en-US" altLang="en-US" sz="2400" b="1" dirty="0">
              <a:latin typeface="Tahoma" panose="020B0604030504040204" pitchFamily="34" charset="0"/>
            </a:endParaRPr>
          </a:p>
        </p:txBody>
      </p:sp>
      <p:sp>
        <p:nvSpPr>
          <p:cNvPr id="21507" name="Rectangle 3">
            <a:extLst>
              <a:ext uri="{FF2B5EF4-FFF2-40B4-BE49-F238E27FC236}">
                <a16:creationId xmlns:a16="http://schemas.microsoft.com/office/drawing/2014/main" id="{5EFD1D68-CCE7-4ABE-9D34-50BE0A2DD5C8}"/>
              </a:ext>
            </a:extLst>
          </p:cNvPr>
          <p:cNvSpPr>
            <a:spLocks noGrp="1" noChangeArrowheads="1"/>
          </p:cNvSpPr>
          <p:nvPr>
            <p:ph type="title"/>
          </p:nvPr>
        </p:nvSpPr>
        <p:spPr>
          <a:xfrm>
            <a:off x="3733800" y="807983"/>
            <a:ext cx="4572000" cy="701731"/>
          </a:xfrm>
          <a:noFill/>
        </p:spPr>
        <p:txBody>
          <a:bodyPr anchor="b">
            <a:spAutoFit/>
          </a:bodyPr>
          <a:lstStyle/>
          <a:p>
            <a:pPr algn="ctr"/>
            <a:r>
              <a:rPr lang="en-US" altLang="en-US" b="1" dirty="0">
                <a:solidFill>
                  <a:schemeClr val="accent5">
                    <a:lumMod val="75000"/>
                  </a:schemeClr>
                </a:solidFill>
                <a:effectLst>
                  <a:outerShdw blurRad="38100" dist="38100" dir="2700000" algn="tl">
                    <a:srgbClr val="000000">
                      <a:alpha val="43137"/>
                    </a:srgbClr>
                  </a:outerShdw>
                </a:effectLst>
              </a:rPr>
              <a:t>Signs of Damage</a:t>
            </a:r>
          </a:p>
        </p:txBody>
      </p:sp>
      <p:pic>
        <p:nvPicPr>
          <p:cNvPr id="21508" name="Picture 4" descr="PIPEDAMAGE1">
            <a:extLst>
              <a:ext uri="{FF2B5EF4-FFF2-40B4-BE49-F238E27FC236}">
                <a16:creationId xmlns:a16="http://schemas.microsoft.com/office/drawing/2014/main" id="{24683E91-988A-4F0F-A834-DD38DE6E09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232" t="12746" r="1825" b="6863"/>
          <a:stretch>
            <a:fillRect/>
          </a:stretch>
        </p:blipFill>
        <p:spPr bwMode="auto">
          <a:xfrm>
            <a:off x="6019800" y="2108718"/>
            <a:ext cx="4800600" cy="4038600"/>
          </a:xfrm>
          <a:prstGeom prst="rect">
            <a:avLst/>
          </a:prstGeom>
          <a:noFill/>
          <a:ln w="349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BDC7BE3-86FE-C628-3E22-ED5A2F05FB51}"/>
              </a:ext>
            </a:extLst>
          </p:cNvPr>
          <p:cNvSpPr txBox="1"/>
          <p:nvPr/>
        </p:nvSpPr>
        <p:spPr>
          <a:xfrm>
            <a:off x="1145622" y="5685653"/>
            <a:ext cx="4359078" cy="461665"/>
          </a:xfrm>
          <a:prstGeom prst="rect">
            <a:avLst/>
          </a:prstGeom>
          <a:noFill/>
        </p:spPr>
        <p:txBody>
          <a:bodyPr wrap="none" rtlCol="0">
            <a:spAutoFit/>
          </a:bodyPr>
          <a:lstStyle/>
          <a:p>
            <a:r>
              <a:rPr lang="en-US" sz="2400" b="1" dirty="0">
                <a:solidFill>
                  <a:srgbClr val="0070C0"/>
                </a:solidFill>
              </a:rPr>
              <a:t>Report Damage – Do Not Backfill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Effect transition="in" filter="fade">
                                      <p:cBhvr>
                                        <p:cTn id="7" dur="1000"/>
                                        <p:tgtEl>
                                          <p:spTgt spid="38914">
                                            <p:txEl>
                                              <p:pRg st="0" end="0"/>
                                            </p:txEl>
                                          </p:spTgt>
                                        </p:tgtEl>
                                      </p:cBhvr>
                                    </p:animEffect>
                                    <p:anim calcmode="lin" valueType="num">
                                      <p:cBhvr>
                                        <p:cTn id="8" dur="1000" fill="hold"/>
                                        <p:tgtEl>
                                          <p:spTgt spid="389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8914">
                                            <p:txEl>
                                              <p:pRg st="2" end="2"/>
                                            </p:txEl>
                                          </p:spTgt>
                                        </p:tgtEl>
                                        <p:attrNameLst>
                                          <p:attrName>style.visibility</p:attrName>
                                        </p:attrNameLst>
                                      </p:cBhvr>
                                      <p:to>
                                        <p:strVal val="visible"/>
                                      </p:to>
                                    </p:set>
                                    <p:animEffect transition="in" filter="fade">
                                      <p:cBhvr>
                                        <p:cTn id="14" dur="1000"/>
                                        <p:tgtEl>
                                          <p:spTgt spid="38914">
                                            <p:txEl>
                                              <p:pRg st="2" end="2"/>
                                            </p:txEl>
                                          </p:spTgt>
                                        </p:tgtEl>
                                      </p:cBhvr>
                                    </p:animEffect>
                                    <p:anim calcmode="lin" valueType="num">
                                      <p:cBhvr>
                                        <p:cTn id="15" dur="1000" fill="hold"/>
                                        <p:tgtEl>
                                          <p:spTgt spid="3891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89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8914">
                                            <p:txEl>
                                              <p:pRg st="4" end="4"/>
                                            </p:txEl>
                                          </p:spTgt>
                                        </p:tgtEl>
                                        <p:attrNameLst>
                                          <p:attrName>style.visibility</p:attrName>
                                        </p:attrNameLst>
                                      </p:cBhvr>
                                      <p:to>
                                        <p:strVal val="visible"/>
                                      </p:to>
                                    </p:set>
                                    <p:animEffect transition="in" filter="fade">
                                      <p:cBhvr>
                                        <p:cTn id="21" dur="1000"/>
                                        <p:tgtEl>
                                          <p:spTgt spid="38914">
                                            <p:txEl>
                                              <p:pRg st="4" end="4"/>
                                            </p:txEl>
                                          </p:spTgt>
                                        </p:tgtEl>
                                      </p:cBhvr>
                                    </p:animEffect>
                                    <p:anim calcmode="lin" valueType="num">
                                      <p:cBhvr>
                                        <p:cTn id="22" dur="1000" fill="hold"/>
                                        <p:tgtEl>
                                          <p:spTgt spid="3891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89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5">
                    <a:lumMod val="75000"/>
                  </a:schemeClr>
                </a:solidFill>
                <a:effectLst>
                  <a:outerShdw blurRad="38100" dist="38100" dir="2700000" algn="tl">
                    <a:srgbClr val="000000">
                      <a:alpha val="43137"/>
                    </a:srgbClr>
                  </a:outerShdw>
                </a:effectLst>
              </a:rPr>
              <a:t>Cross Bore Examples &amp; Damages </a:t>
            </a:r>
            <a:endParaRPr lang="en-US" dirty="0">
              <a:solidFill>
                <a:schemeClr val="accent5">
                  <a:lumMod val="75000"/>
                </a:schemeClr>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FC52C9BE-EAD1-7D44-9070-0FADF437197C}" type="slidenum">
              <a:rPr lang="en-US" smtClean="0"/>
              <a:t>16</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0" y="2015409"/>
            <a:ext cx="4792353" cy="3512649"/>
          </a:xfrm>
          <a:prstGeom prst="rect">
            <a:avLst/>
          </a:prstGeom>
          <a:noFill/>
          <a:ln w="38100">
            <a:solidFill>
              <a:schemeClr val="accent6">
                <a:lumMod val="75000"/>
              </a:schemeClr>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Arrow Connector 4"/>
          <p:cNvCxnSpPr>
            <a:cxnSpLocks/>
          </p:cNvCxnSpPr>
          <p:nvPr/>
        </p:nvCxnSpPr>
        <p:spPr>
          <a:xfrm flipH="1">
            <a:off x="2803318" y="3359020"/>
            <a:ext cx="331768" cy="1051216"/>
          </a:xfrm>
          <a:prstGeom prst="straightConnector1">
            <a:avLst/>
          </a:prstGeom>
          <a:ln w="76200">
            <a:solidFill>
              <a:srgbClr val="C00000"/>
            </a:solidFill>
            <a:tailEnd type="arrow"/>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B4BB1B4B-4902-175C-3564-5F9292A37DD4}"/>
              </a:ext>
            </a:extLst>
          </p:cNvPr>
          <p:cNvPicPr>
            <a:picLocks noChangeAspect="1"/>
          </p:cNvPicPr>
          <p:nvPr/>
        </p:nvPicPr>
        <p:blipFill>
          <a:blip r:embed="rId3"/>
          <a:stretch>
            <a:fillRect/>
          </a:stretch>
        </p:blipFill>
        <p:spPr>
          <a:xfrm>
            <a:off x="5350957" y="1748518"/>
            <a:ext cx="6551913" cy="4325711"/>
          </a:xfrm>
          <a:prstGeom prst="rect">
            <a:avLst/>
          </a:prstGeom>
          <a:ln w="28575">
            <a:solidFill>
              <a:srgbClr val="002060"/>
            </a:solidFill>
          </a:ln>
        </p:spPr>
      </p:pic>
    </p:spTree>
    <p:extLst>
      <p:ext uri="{BB962C8B-B14F-4D97-AF65-F5344CB8AC3E}">
        <p14:creationId xmlns:p14="http://schemas.microsoft.com/office/powerpoint/2010/main" val="8617105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52C9BE-EAD1-7D44-9070-0FADF437197C}" type="slidenum">
              <a:rPr lang="en-US" smtClean="0"/>
              <a:t>17</a:t>
            </a:fld>
            <a:endParaRPr lang="en-US" dirty="0"/>
          </a:p>
        </p:txBody>
      </p:sp>
      <p:sp>
        <p:nvSpPr>
          <p:cNvPr id="3" name="Rectangle 2"/>
          <p:cNvSpPr/>
          <p:nvPr/>
        </p:nvSpPr>
        <p:spPr>
          <a:xfrm>
            <a:off x="1990724" y="1998736"/>
            <a:ext cx="8210550" cy="3539430"/>
          </a:xfrm>
          <a:prstGeom prst="rect">
            <a:avLst/>
          </a:prstGeom>
          <a:solidFill>
            <a:schemeClr val="bg2"/>
          </a:solidFill>
          <a:ln w="28575">
            <a:solidFill>
              <a:srgbClr val="000000"/>
            </a:solidFill>
          </a:ln>
        </p:spPr>
        <p:txBody>
          <a:bodyPr wrap="square">
            <a:spAutoFit/>
          </a:bodyPr>
          <a:lstStyle/>
          <a:p>
            <a:pPr marL="914400" lvl="1" indent="-457200">
              <a:buFont typeface="Arial" panose="020B0604020202020204" pitchFamily="34" charset="0"/>
              <a:buChar char="•"/>
            </a:pPr>
            <a:endParaRPr lang="en-US" sz="3200" b="1" dirty="0">
              <a:effectLst>
                <a:outerShdw blurRad="38100" dist="38100" dir="2700000" algn="tl">
                  <a:srgbClr val="000000">
                    <a:alpha val="43137"/>
                  </a:srgbClr>
                </a:outerShdw>
              </a:effectLst>
            </a:endParaRPr>
          </a:p>
          <a:p>
            <a:pPr marL="914400" lvl="1" indent="-457200">
              <a:buFont typeface="Arial" panose="020B0604020202020204" pitchFamily="34" charset="0"/>
              <a:buChar char="•"/>
            </a:pPr>
            <a:r>
              <a:rPr lang="en-US" sz="3200" b="1" dirty="0">
                <a:effectLst>
                  <a:outerShdw blurRad="38100" dist="38100" dir="2700000" algn="tl">
                    <a:srgbClr val="000000">
                      <a:alpha val="43137"/>
                    </a:srgbClr>
                  </a:outerShdw>
                </a:effectLst>
              </a:rPr>
              <a:t>CALL the Utility Company</a:t>
            </a:r>
          </a:p>
          <a:p>
            <a:endParaRPr lang="en-US" sz="3200" b="1" dirty="0">
              <a:solidFill>
                <a:srgbClr val="C00000"/>
              </a:solidFill>
              <a:effectLst>
                <a:outerShdw blurRad="38100" dist="38100" dir="2700000" algn="tl">
                  <a:srgbClr val="000000">
                    <a:alpha val="43137"/>
                  </a:srgbClr>
                </a:outerShdw>
              </a:effectLst>
            </a:endParaRPr>
          </a:p>
          <a:p>
            <a:pPr marL="914400" lvl="1" indent="-457200">
              <a:buFont typeface="Arial" panose="020B0604020202020204" pitchFamily="34" charset="0"/>
              <a:buChar char="•"/>
            </a:pPr>
            <a:r>
              <a:rPr lang="en-US" sz="3200" b="1" dirty="0">
                <a:effectLst>
                  <a:outerShdw blurRad="38100" dist="38100" dir="2700000" algn="tl">
                    <a:srgbClr val="000000">
                      <a:alpha val="43137"/>
                    </a:srgbClr>
                  </a:outerShdw>
                </a:effectLst>
              </a:rPr>
              <a:t>DO NOT ATTEMPT TO REPAIR DAMAGE!</a:t>
            </a:r>
          </a:p>
          <a:p>
            <a:endParaRPr lang="en-US" sz="3200" b="1" dirty="0">
              <a:solidFill>
                <a:srgbClr val="C00000"/>
              </a:solidFill>
              <a:effectLst>
                <a:outerShdw blurRad="38100" dist="38100" dir="2700000" algn="tl">
                  <a:srgbClr val="000000">
                    <a:alpha val="43137"/>
                  </a:srgbClr>
                </a:outerShdw>
              </a:effectLst>
            </a:endParaRPr>
          </a:p>
          <a:p>
            <a:pPr marL="914400" lvl="1" indent="-457200">
              <a:buFont typeface="Arial" panose="020B0604020202020204" pitchFamily="34" charset="0"/>
              <a:buChar char="•"/>
            </a:pPr>
            <a:r>
              <a:rPr lang="en-US" sz="3200" b="1" dirty="0">
                <a:solidFill>
                  <a:srgbClr val="C00000"/>
                </a:solidFill>
                <a:effectLst>
                  <a:outerShdw blurRad="38100" dist="38100" dir="2700000" algn="tl">
                    <a:srgbClr val="000000">
                      <a:alpha val="43137"/>
                    </a:srgbClr>
                  </a:outerShdw>
                </a:effectLst>
              </a:rPr>
              <a:t>DO NOT BACKFILL!</a:t>
            </a:r>
          </a:p>
          <a:p>
            <a:pPr lvl="1"/>
            <a:endParaRPr lang="en-US" sz="3200" b="1" dirty="0">
              <a:solidFill>
                <a:srgbClr val="C00000"/>
              </a:solidFill>
              <a:effectLst>
                <a:outerShdw blurRad="38100" dist="38100" dir="2700000" algn="tl">
                  <a:srgbClr val="000000">
                    <a:alpha val="43137"/>
                  </a:srgbClr>
                </a:outerShdw>
              </a:effectLst>
            </a:endParaRPr>
          </a:p>
        </p:txBody>
      </p:sp>
      <p:sp>
        <p:nvSpPr>
          <p:cNvPr id="5" name="Rectangle 4"/>
          <p:cNvSpPr/>
          <p:nvPr/>
        </p:nvSpPr>
        <p:spPr>
          <a:xfrm>
            <a:off x="3024187" y="421677"/>
            <a:ext cx="6143625" cy="769441"/>
          </a:xfrm>
          <a:prstGeom prst="rect">
            <a:avLst/>
          </a:prstGeom>
        </p:spPr>
        <p:txBody>
          <a:bodyPr wrap="square">
            <a:spAutoFit/>
          </a:bodyPr>
          <a:lstStyle/>
          <a:p>
            <a:pPr algn="ctr"/>
            <a:r>
              <a:rPr lang="en-US" sz="4400" b="1" dirty="0">
                <a:solidFill>
                  <a:schemeClr val="accent5">
                    <a:lumMod val="75000"/>
                  </a:schemeClr>
                </a:solidFill>
                <a:effectLst>
                  <a:outerShdw blurRad="38100" dist="38100" dir="2700000" algn="tl">
                    <a:srgbClr val="000000">
                      <a:alpha val="43137"/>
                    </a:srgbClr>
                  </a:outerShdw>
                </a:effectLst>
                <a:latin typeface="+mj-lt"/>
              </a:rPr>
              <a:t>If You Damage a Gas Line…</a:t>
            </a:r>
            <a:endParaRPr lang="en-US" sz="4400" dirty="0">
              <a:solidFill>
                <a:schemeClr val="accent5">
                  <a:lumMod val="75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224853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a:extLst>
              <a:ext uri="{FF2B5EF4-FFF2-40B4-BE49-F238E27FC236}">
                <a16:creationId xmlns:a16="http://schemas.microsoft.com/office/drawing/2014/main" id="{894FC83A-C4A1-4BE8-AC9D-D57D6685EF2A}"/>
              </a:ext>
            </a:extLst>
          </p:cNvPr>
          <p:cNvSpPr>
            <a:spLocks noGrp="1" noChangeArrowheads="1"/>
          </p:cNvSpPr>
          <p:nvPr/>
        </p:nvSpPr>
        <p:spPr bwMode="auto">
          <a:xfrm>
            <a:off x="2619663" y="1709738"/>
            <a:ext cx="7364092" cy="4405312"/>
          </a:xfrm>
          <a:prstGeom prst="rect">
            <a:avLst/>
          </a:prstGeom>
          <a:solidFill>
            <a:schemeClr val="accent4">
              <a:lumMod val="40000"/>
              <a:lumOff val="60000"/>
            </a:schemeClr>
          </a:solidFill>
          <a:ln w="28575">
            <a:solidFill>
              <a:schemeClr val="tx1"/>
            </a:solidFill>
            <a:miter lim="800000"/>
            <a:headEnd/>
            <a:tailEnd/>
          </a:ln>
          <a:effectLst/>
        </p:spPr>
        <p:txBody>
          <a:bodyPr lIns="92075" tIns="46038" rIns="92075" bIns="46038"/>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a:lnSpc>
                <a:spcPct val="90000"/>
              </a:lnSpc>
              <a:spcAft>
                <a:spcPct val="10000"/>
              </a:spcAft>
              <a:buFont typeface="Arial" panose="020B0604020202020204" pitchFamily="34" charset="0"/>
              <a:buChar char="•"/>
            </a:pPr>
            <a:endParaRPr lang="en-US" altLang="en-US" sz="3600" dirty="0">
              <a:latin typeface="+mn-lt"/>
            </a:endParaRPr>
          </a:p>
          <a:p>
            <a:pPr lvl="1">
              <a:lnSpc>
                <a:spcPct val="90000"/>
              </a:lnSpc>
              <a:spcAft>
                <a:spcPct val="10000"/>
              </a:spcAft>
              <a:buFont typeface="Arial" panose="020B0604020202020204" pitchFamily="34" charset="0"/>
              <a:buChar char="•"/>
            </a:pPr>
            <a:r>
              <a:rPr lang="en-US" altLang="en-US" sz="3600" dirty="0">
                <a:latin typeface="+mn-lt"/>
              </a:rPr>
              <a:t>A blowing or hissing sound</a:t>
            </a:r>
          </a:p>
          <a:p>
            <a:pPr lvl="1">
              <a:lnSpc>
                <a:spcPct val="90000"/>
              </a:lnSpc>
              <a:spcAft>
                <a:spcPct val="10000"/>
              </a:spcAft>
              <a:buFont typeface="Arial" panose="020B0604020202020204" pitchFamily="34" charset="0"/>
              <a:buChar char="•"/>
            </a:pPr>
            <a:r>
              <a:rPr lang="en-US" altLang="en-US" sz="3600" dirty="0">
                <a:latin typeface="+mn-lt"/>
              </a:rPr>
              <a:t>Dirt or Dust blowing from a hole</a:t>
            </a:r>
          </a:p>
          <a:p>
            <a:pPr lvl="1">
              <a:lnSpc>
                <a:spcPct val="90000"/>
              </a:lnSpc>
              <a:spcAft>
                <a:spcPct val="10000"/>
              </a:spcAft>
              <a:buFont typeface="Arial" panose="020B0604020202020204" pitchFamily="34" charset="0"/>
              <a:buChar char="•"/>
            </a:pPr>
            <a:r>
              <a:rPr lang="en-US" altLang="en-US" sz="3600" dirty="0">
                <a:latin typeface="+mn-lt"/>
              </a:rPr>
              <a:t>Continuous bubbling in wet area</a:t>
            </a:r>
          </a:p>
          <a:p>
            <a:pPr lvl="1">
              <a:lnSpc>
                <a:spcPct val="90000"/>
              </a:lnSpc>
              <a:spcAft>
                <a:spcPct val="10000"/>
              </a:spcAft>
              <a:buFont typeface="Arial" panose="020B0604020202020204" pitchFamily="34" charset="0"/>
              <a:buChar char="•"/>
            </a:pPr>
            <a:r>
              <a:rPr lang="en-US" altLang="en-US" sz="3600" dirty="0">
                <a:latin typeface="+mn-lt"/>
              </a:rPr>
              <a:t>A gaseous smell</a:t>
            </a:r>
          </a:p>
          <a:p>
            <a:pPr lvl="1">
              <a:lnSpc>
                <a:spcPct val="90000"/>
              </a:lnSpc>
              <a:spcAft>
                <a:spcPct val="10000"/>
              </a:spcAft>
              <a:buFont typeface="Arial" panose="020B0604020202020204" pitchFamily="34" charset="0"/>
              <a:buChar char="•"/>
            </a:pPr>
            <a:r>
              <a:rPr lang="en-US" altLang="en-US" sz="3600" dirty="0">
                <a:latin typeface="+mn-lt"/>
              </a:rPr>
              <a:t>Flames, if gas has ignited</a:t>
            </a:r>
          </a:p>
          <a:p>
            <a:pPr lvl="1">
              <a:lnSpc>
                <a:spcPct val="90000"/>
              </a:lnSpc>
              <a:spcAft>
                <a:spcPct val="10000"/>
              </a:spcAft>
              <a:buFontTx/>
              <a:buNone/>
            </a:pPr>
            <a:endParaRPr lang="en-US" altLang="en-US" sz="3600" dirty="0"/>
          </a:p>
        </p:txBody>
      </p:sp>
      <p:sp>
        <p:nvSpPr>
          <p:cNvPr id="3" name="Title 2">
            <a:extLst>
              <a:ext uri="{FF2B5EF4-FFF2-40B4-BE49-F238E27FC236}">
                <a16:creationId xmlns:a16="http://schemas.microsoft.com/office/drawing/2014/main" id="{58AD2DF8-6E11-444F-B55B-8851089EE2AD}"/>
              </a:ext>
            </a:extLst>
          </p:cNvPr>
          <p:cNvSpPr>
            <a:spLocks noGrp="1"/>
          </p:cNvSpPr>
          <p:nvPr>
            <p:ph type="title"/>
          </p:nvPr>
        </p:nvSpPr>
        <p:spPr>
          <a:xfrm>
            <a:off x="1043909" y="384175"/>
            <a:ext cx="10515600" cy="1325563"/>
          </a:xfrm>
        </p:spPr>
        <p:txBody>
          <a:bodyPr>
            <a:normAutofit/>
          </a:bodyPr>
          <a:lstStyle/>
          <a:p>
            <a:pPr algn="ctr"/>
            <a:r>
              <a:rPr lang="en-US" altLang="en-US" b="1" dirty="0">
                <a:solidFill>
                  <a:schemeClr val="accent5">
                    <a:lumMod val="75000"/>
                  </a:schemeClr>
                </a:solidFill>
                <a:effectLst>
                  <a:outerShdw blurRad="38100" dist="38100" dir="2700000" algn="tl">
                    <a:srgbClr val="000000">
                      <a:alpha val="43137"/>
                    </a:srgbClr>
                  </a:outerShdw>
                </a:effectLst>
              </a:rPr>
              <a:t>Signs of a Ruptured Gas Line</a:t>
            </a:r>
            <a:endParaRPr lang="en-US" b="1" dirty="0">
              <a:solidFill>
                <a:schemeClr val="accent5">
                  <a:lumMod val="75000"/>
                </a:schemeClr>
              </a:solidFill>
              <a:effectLst>
                <a:outerShdw blurRad="38100" dist="38100" dir="2700000" algn="tl">
                  <a:srgbClr val="000000">
                    <a:alpha val="43137"/>
                  </a:srgbClr>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2D44074-0B69-4F0C-A7B3-5645CE40D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rgbClr val="664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3" descr="C:\Users\mlaborde\Desktop\Mick\PNG IMAGES\GSE_Hausanschluss_Schaden_img.jpg">
            <a:extLst>
              <a:ext uri="{FF2B5EF4-FFF2-40B4-BE49-F238E27FC236}">
                <a16:creationId xmlns:a16="http://schemas.microsoft.com/office/drawing/2014/main" id="{ACB9CCF7-CD4D-45F8-B206-77119B0FF5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639763"/>
            <a:ext cx="3602038" cy="21685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0FAA93AE-C347-D042-05B3-398DB8BE47FD}"/>
              </a:ext>
            </a:extLst>
          </p:cNvPr>
          <p:cNvPicPr>
            <a:picLocks noChangeAspect="1"/>
          </p:cNvPicPr>
          <p:nvPr/>
        </p:nvPicPr>
        <p:blipFill>
          <a:blip r:embed="rId3"/>
          <a:stretch>
            <a:fillRect/>
          </a:stretch>
        </p:blipFill>
        <p:spPr>
          <a:xfrm>
            <a:off x="4354513" y="639763"/>
            <a:ext cx="2816225" cy="2168525"/>
          </a:xfrm>
          <a:prstGeom prst="rect">
            <a:avLst/>
          </a:prstGeom>
        </p:spPr>
      </p:pic>
      <p:pic>
        <p:nvPicPr>
          <p:cNvPr id="6" name="Picture 2" descr="C:\Users\mlaborde\Desktop\Mick\PNG IMAGES\images (19).jpg">
            <a:extLst>
              <a:ext uri="{FF2B5EF4-FFF2-40B4-BE49-F238E27FC236}">
                <a16:creationId xmlns:a16="http://schemas.microsoft.com/office/drawing/2014/main" id="{C5B899B8-7B2B-CACE-40D4-2E27255A64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876550"/>
            <a:ext cx="6484938" cy="333851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153399" y="640081"/>
            <a:ext cx="3395133" cy="5574452"/>
          </a:xfrm>
        </p:spPr>
        <p:txBody>
          <a:bodyPr>
            <a:normAutofit/>
          </a:bodyPr>
          <a:lstStyle/>
          <a:p>
            <a:r>
              <a:rPr lang="en-US" sz="4100" b="1" dirty="0">
                <a:solidFill>
                  <a:srgbClr val="FFFFFF"/>
                </a:solidFill>
                <a:effectLst>
                  <a:outerShdw blurRad="38100" dist="38100" dir="2700000" algn="tl">
                    <a:srgbClr val="000000">
                      <a:alpha val="43137"/>
                    </a:srgbClr>
                  </a:outerShdw>
                </a:effectLst>
              </a:rPr>
              <a:t>Understanding Excess Flow Valves</a:t>
            </a:r>
          </a:p>
        </p:txBody>
      </p:sp>
      <p:sp>
        <p:nvSpPr>
          <p:cNvPr id="3" name="Slide Number Placeholder 2"/>
          <p:cNvSpPr>
            <a:spLocks noGrp="1"/>
          </p:cNvSpPr>
          <p:nvPr>
            <p:ph type="sldNum" sz="quarter" idx="12"/>
          </p:nvPr>
        </p:nvSpPr>
        <p:spPr>
          <a:xfrm>
            <a:off x="10680970" y="6356350"/>
            <a:ext cx="672830" cy="365125"/>
          </a:xfrm>
          <a:noFill/>
        </p:spPr>
        <p:txBody>
          <a:bodyPr>
            <a:normAutofit/>
          </a:bodyPr>
          <a:lstStyle/>
          <a:p>
            <a:pPr>
              <a:spcAft>
                <a:spcPts val="600"/>
              </a:spcAft>
            </a:pPr>
            <a:fld id="{FC52C9BE-EAD1-7D44-9070-0FADF437197C}" type="slidenum">
              <a:rPr lang="en-US">
                <a:solidFill>
                  <a:srgbClr val="FFFFFF">
                    <a:alpha val="70000"/>
                  </a:srgbClr>
                </a:solidFill>
              </a:rPr>
              <a:pPr>
                <a:spcAft>
                  <a:spcPts val="600"/>
                </a:spcAft>
              </a:pPr>
              <a:t>19</a:t>
            </a:fld>
            <a:endParaRPr lang="en-US" dirty="0">
              <a:solidFill>
                <a:srgbClr val="FFFFFF">
                  <a:alpha val="70000"/>
                </a:srgbClr>
              </a:solidFill>
            </a:endParaRPr>
          </a:p>
        </p:txBody>
      </p:sp>
    </p:spTree>
    <p:extLst>
      <p:ext uri="{BB962C8B-B14F-4D97-AF65-F5344CB8AC3E}">
        <p14:creationId xmlns:p14="http://schemas.microsoft.com/office/powerpoint/2010/main" val="6767736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00125" y="0"/>
            <a:ext cx="10687050" cy="1143000"/>
          </a:xfrm>
        </p:spPr>
        <p:txBody>
          <a:bodyPr>
            <a:noAutofit/>
          </a:bodyPr>
          <a:lstStyle/>
          <a:p>
            <a:pPr algn="ctr" eaLnBrk="1" hangingPunct="1"/>
            <a:r>
              <a:rPr lang="en-US" b="1" spc="300" dirty="0">
                <a:solidFill>
                  <a:schemeClr val="accent5">
                    <a:lumMod val="75000"/>
                  </a:schemeClr>
                </a:solidFill>
                <a:effectLst>
                  <a:outerShdw blurRad="38100" dist="38100" dir="2700000" algn="tl">
                    <a:srgbClr val="000000">
                      <a:alpha val="43137"/>
                    </a:srgbClr>
                  </a:outerShdw>
                </a:effectLst>
              </a:rPr>
              <a:t>Liberty Keene - Natural Gas and Propane</a:t>
            </a:r>
          </a:p>
        </p:txBody>
      </p:sp>
      <p:sp>
        <p:nvSpPr>
          <p:cNvPr id="36867" name="Rectangle 3"/>
          <p:cNvSpPr>
            <a:spLocks noGrp="1" noChangeArrowheads="1"/>
          </p:cNvSpPr>
          <p:nvPr>
            <p:ph type="body" sz="half" idx="1"/>
          </p:nvPr>
        </p:nvSpPr>
        <p:spPr>
          <a:xfrm>
            <a:off x="2630437" y="1276148"/>
            <a:ext cx="7322782" cy="4953000"/>
          </a:xfrm>
          <a:solidFill>
            <a:schemeClr val="accent4">
              <a:lumMod val="40000"/>
              <a:lumOff val="60000"/>
            </a:schemeClr>
          </a:solidFill>
          <a:ln w="34925">
            <a:solidFill>
              <a:schemeClr val="accent5">
                <a:lumMod val="50000"/>
              </a:schemeClr>
            </a:solidFill>
          </a:ln>
        </p:spPr>
        <p:txBody>
          <a:bodyPr>
            <a:normAutofit/>
          </a:bodyPr>
          <a:lstStyle/>
          <a:p>
            <a:pPr eaLnBrk="1" hangingPunct="1"/>
            <a:r>
              <a:rPr lang="en-US" b="1" dirty="0">
                <a:solidFill>
                  <a:schemeClr val="accent5">
                    <a:lumMod val="50000"/>
                  </a:schemeClr>
                </a:solidFill>
              </a:rPr>
              <a:t>Natural Gas </a:t>
            </a:r>
            <a:r>
              <a:rPr lang="en-US" dirty="0"/>
              <a:t>– (Since 2019)</a:t>
            </a:r>
          </a:p>
          <a:p>
            <a:pPr lvl="1"/>
            <a:r>
              <a:rPr lang="en-US" dirty="0"/>
              <a:t>Small portion of System is Natural Gas</a:t>
            </a:r>
          </a:p>
          <a:p>
            <a:pPr lvl="2"/>
            <a:r>
              <a:rPr lang="en-US" dirty="0"/>
              <a:t>Monadnock Marketplace and part of Key Rd.</a:t>
            </a:r>
          </a:p>
          <a:p>
            <a:pPr lvl="1"/>
            <a:r>
              <a:rPr lang="en-US" dirty="0"/>
              <a:t>Compressed Natural Gas Facility at Production Ave.</a:t>
            </a:r>
            <a:endParaRPr lang="en-CA" dirty="0"/>
          </a:p>
          <a:p>
            <a:pPr lvl="1"/>
            <a:r>
              <a:rPr lang="en-CA" dirty="0"/>
              <a:t>This System Operates at 60 PSI</a:t>
            </a:r>
          </a:p>
          <a:p>
            <a:endParaRPr lang="en-CA" b="1" dirty="0">
              <a:solidFill>
                <a:schemeClr val="accent5">
                  <a:lumMod val="50000"/>
                </a:schemeClr>
              </a:solidFill>
            </a:endParaRPr>
          </a:p>
          <a:p>
            <a:r>
              <a:rPr lang="en-CA" b="1" dirty="0">
                <a:solidFill>
                  <a:schemeClr val="accent5">
                    <a:lumMod val="50000"/>
                  </a:schemeClr>
                </a:solidFill>
              </a:rPr>
              <a:t>Propane</a:t>
            </a:r>
            <a:r>
              <a:rPr lang="en-CA" dirty="0"/>
              <a:t> – (Since 1859)</a:t>
            </a:r>
          </a:p>
          <a:p>
            <a:pPr lvl="1"/>
            <a:r>
              <a:rPr lang="en-US" dirty="0"/>
              <a:t>Most of the System is Propane Air blend (30%/70%)</a:t>
            </a:r>
          </a:p>
          <a:p>
            <a:pPr lvl="2"/>
            <a:r>
              <a:rPr lang="en-US" dirty="0"/>
              <a:t>System covers about 140 Streets in Keene</a:t>
            </a:r>
            <a:endParaRPr lang="en-CA" dirty="0"/>
          </a:p>
          <a:p>
            <a:pPr lvl="1"/>
            <a:r>
              <a:rPr lang="en-US" dirty="0"/>
              <a:t>Propane Air Facility at Emerald Street</a:t>
            </a:r>
            <a:endParaRPr lang="en-CA" dirty="0"/>
          </a:p>
          <a:p>
            <a:pPr lvl="1"/>
            <a:r>
              <a:rPr lang="en-CA" dirty="0"/>
              <a:t>This System Operates between ½ to 1 ½ PSI</a:t>
            </a:r>
          </a:p>
          <a:p>
            <a:pPr lvl="1"/>
            <a:endParaRPr lang="en-US" sz="3200" dirty="0"/>
          </a:p>
        </p:txBody>
      </p:sp>
    </p:spTree>
    <p:extLst>
      <p:ext uri="{BB962C8B-B14F-4D97-AF65-F5344CB8AC3E}">
        <p14:creationId xmlns:p14="http://schemas.microsoft.com/office/powerpoint/2010/main" val="3092595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52C9BE-EAD1-7D44-9070-0FADF437197C}" type="slidenum">
              <a:rPr lang="en-US" smtClean="0"/>
              <a:t>20</a:t>
            </a:fld>
            <a:endParaRPr lang="en-US" dirty="0"/>
          </a:p>
        </p:txBody>
      </p:sp>
      <p:sp>
        <p:nvSpPr>
          <p:cNvPr id="3" name="Rectangle 2"/>
          <p:cNvSpPr/>
          <p:nvPr/>
        </p:nvSpPr>
        <p:spPr>
          <a:xfrm>
            <a:off x="947246" y="1180310"/>
            <a:ext cx="10297508" cy="5279009"/>
          </a:xfrm>
          <a:prstGeom prst="rect">
            <a:avLst/>
          </a:prstGeom>
          <a:solidFill>
            <a:schemeClr val="bg2"/>
          </a:solidFill>
          <a:ln w="34925">
            <a:solidFill>
              <a:srgbClr val="002060"/>
            </a:solidFill>
          </a:ln>
        </p:spPr>
        <p:txBody>
          <a:bodyPr wrap="square">
            <a:spAutoFit/>
          </a:bodyPr>
          <a:lstStyle/>
          <a:p>
            <a:pPr marL="742950" lvl="1" indent="-285750">
              <a:lnSpc>
                <a:spcPct val="150000"/>
              </a:lnSpc>
              <a:buFont typeface="Arial" panose="020B0604020202020204" pitchFamily="34" charset="0"/>
              <a:buChar char="•"/>
            </a:pPr>
            <a:r>
              <a:rPr lang="en-US" sz="2800" b="1" dirty="0">
                <a:solidFill>
                  <a:srgbClr val="C00000"/>
                </a:solidFill>
              </a:rPr>
              <a:t>Evacuate the area!</a:t>
            </a:r>
          </a:p>
          <a:p>
            <a:pPr marL="742950" lvl="1" indent="-285750">
              <a:lnSpc>
                <a:spcPct val="150000"/>
              </a:lnSpc>
              <a:buFont typeface="Arial" panose="020B0604020202020204" pitchFamily="34" charset="0"/>
              <a:buChar char="•"/>
            </a:pPr>
            <a:r>
              <a:rPr lang="en-US" sz="2800" b="1" dirty="0"/>
              <a:t>CALL </a:t>
            </a:r>
            <a:r>
              <a:rPr lang="en-US" sz="2800" b="1" dirty="0">
                <a:solidFill>
                  <a:srgbClr val="C00000"/>
                </a:solidFill>
              </a:rPr>
              <a:t>911</a:t>
            </a:r>
            <a:r>
              <a:rPr lang="en-US" sz="2800" b="1" dirty="0"/>
              <a:t> from a Safe Location</a:t>
            </a:r>
          </a:p>
          <a:p>
            <a:pPr marL="742950" lvl="1" indent="-285750">
              <a:lnSpc>
                <a:spcPct val="150000"/>
              </a:lnSpc>
              <a:buFont typeface="Arial" panose="020B0604020202020204" pitchFamily="34" charset="0"/>
              <a:buChar char="•"/>
            </a:pPr>
            <a:r>
              <a:rPr lang="en-US" sz="2800" dirty="0">
                <a:solidFill>
                  <a:srgbClr val="000000"/>
                </a:solidFill>
              </a:rPr>
              <a:t>Call the Gas Company</a:t>
            </a:r>
          </a:p>
          <a:p>
            <a:pPr marL="742950" lvl="1" indent="-285750">
              <a:lnSpc>
                <a:spcPct val="150000"/>
              </a:lnSpc>
              <a:buFont typeface="Arial" panose="020B0604020202020204" pitchFamily="34" charset="0"/>
              <a:buChar char="•"/>
            </a:pPr>
            <a:r>
              <a:rPr lang="en-US" sz="2800" dirty="0"/>
              <a:t>Protect the public, evacuate buildings, and prevent the introduction of possible ignition sources</a:t>
            </a:r>
          </a:p>
          <a:p>
            <a:pPr marL="742950" lvl="1" indent="-285750">
              <a:lnSpc>
                <a:spcPct val="150000"/>
              </a:lnSpc>
              <a:buFont typeface="Arial" panose="020B0604020202020204" pitchFamily="34" charset="0"/>
              <a:buChar char="•"/>
            </a:pPr>
            <a:r>
              <a:rPr lang="en-US" sz="2800" dirty="0"/>
              <a:t>Leave equipment – if it’s on, leave it on; if it’s off, leave it off – just leave if safe to do so</a:t>
            </a:r>
          </a:p>
          <a:p>
            <a:pPr marL="742950" lvl="1" indent="-285750">
              <a:lnSpc>
                <a:spcPct val="150000"/>
              </a:lnSpc>
              <a:buFont typeface="Arial" panose="020B0604020202020204" pitchFamily="34" charset="0"/>
              <a:buChar char="•"/>
            </a:pPr>
            <a:r>
              <a:rPr lang="en-US" sz="2800" dirty="0"/>
              <a:t>If gas has ignited, let it burn; do not attempt to put out the fire!</a:t>
            </a:r>
            <a:endParaRPr lang="en-US" sz="3200" dirty="0"/>
          </a:p>
        </p:txBody>
      </p:sp>
      <p:sp>
        <p:nvSpPr>
          <p:cNvPr id="5" name="Rectangle 4"/>
          <p:cNvSpPr/>
          <p:nvPr/>
        </p:nvSpPr>
        <p:spPr>
          <a:xfrm>
            <a:off x="2257658" y="297852"/>
            <a:ext cx="7424382" cy="769441"/>
          </a:xfrm>
          <a:prstGeom prst="rect">
            <a:avLst/>
          </a:prstGeom>
        </p:spPr>
        <p:txBody>
          <a:bodyPr wrap="square">
            <a:spAutoFit/>
          </a:bodyPr>
          <a:lstStyle/>
          <a:p>
            <a:pPr algn="ctr"/>
            <a:r>
              <a:rPr lang="en-US" sz="4400" b="1" dirty="0">
                <a:solidFill>
                  <a:schemeClr val="accent5">
                    <a:lumMod val="75000"/>
                  </a:schemeClr>
                </a:solidFill>
                <a:effectLst>
                  <a:outerShdw blurRad="38100" dist="38100" dir="2700000" algn="tl">
                    <a:srgbClr val="000000">
                      <a:alpha val="43137"/>
                    </a:srgbClr>
                  </a:outerShdw>
                </a:effectLst>
                <a:latin typeface="+mj-lt"/>
              </a:rPr>
              <a:t>If You Rupture a Gas Line…</a:t>
            </a:r>
            <a:endParaRPr lang="en-US" sz="4400" dirty="0">
              <a:solidFill>
                <a:schemeClr val="accent5">
                  <a:lumMod val="75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0053063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3250" name="Picture 2" descr="test1">
            <a:extLst>
              <a:ext uri="{FF2B5EF4-FFF2-40B4-BE49-F238E27FC236}">
                <a16:creationId xmlns:a16="http://schemas.microsoft.com/office/drawing/2014/main" id="{3530D229-41D6-0E2C-E03C-C24BA606DE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81000"/>
            <a:ext cx="77724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3">
            <a:extLst>
              <a:ext uri="{FF2B5EF4-FFF2-40B4-BE49-F238E27FC236}">
                <a16:creationId xmlns:a16="http://schemas.microsoft.com/office/drawing/2014/main" id="{4803DB6F-477F-CA27-EAC6-122335AEE602}"/>
              </a:ext>
            </a:extLst>
          </p:cNvPr>
          <p:cNvSpPr txBox="1">
            <a:spLocks noChangeArrowheads="1"/>
          </p:cNvSpPr>
          <p:nvPr/>
        </p:nvSpPr>
        <p:spPr bwMode="auto">
          <a:xfrm>
            <a:off x="2209800" y="5781473"/>
            <a:ext cx="77136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b="1" dirty="0">
                <a:solidFill>
                  <a:srgbClr val="C00000"/>
                </a:solidFill>
                <a:latin typeface="Arial" panose="020B0604020202020204" pitchFamily="34" charset="0"/>
              </a:rPr>
              <a:t>Excavator digging for foundation addition and hit a Gas line.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effectLst>
                  <a:outerShdw blurRad="38100" dist="38100" dir="2700000" algn="tl">
                    <a:srgbClr val="000000">
                      <a:alpha val="43137"/>
                    </a:srgbClr>
                  </a:outerShdw>
                </a:effectLst>
              </a:rPr>
              <a:t>Questions / Comments</a:t>
            </a:r>
          </a:p>
        </p:txBody>
      </p:sp>
      <p:sp>
        <p:nvSpPr>
          <p:cNvPr id="4" name="Slide Number Placeholder 3"/>
          <p:cNvSpPr>
            <a:spLocks noGrp="1"/>
          </p:cNvSpPr>
          <p:nvPr>
            <p:ph type="sldNum" sz="quarter" idx="12"/>
          </p:nvPr>
        </p:nvSpPr>
        <p:spPr/>
        <p:txBody>
          <a:bodyPr/>
          <a:lstStyle/>
          <a:p>
            <a:fld id="{FC52C9BE-EAD1-7D44-9070-0FADF437197C}" type="slidenum">
              <a:rPr lang="en-US" smtClean="0"/>
              <a:t>22</a:t>
            </a:fld>
            <a:endParaRPr lang="en-US" dirty="0"/>
          </a:p>
        </p:txBody>
      </p:sp>
      <p:sp>
        <p:nvSpPr>
          <p:cNvPr id="5" name="Rectangle 4"/>
          <p:cNvSpPr/>
          <p:nvPr/>
        </p:nvSpPr>
        <p:spPr>
          <a:xfrm>
            <a:off x="2976723" y="2447057"/>
            <a:ext cx="6238567" cy="1754326"/>
          </a:xfrm>
          <a:prstGeom prst="rect">
            <a:avLst/>
          </a:prstGeom>
          <a:noFill/>
        </p:spPr>
        <p:txBody>
          <a:bodyPr wrap="none" lIns="91440" tIns="45720" rIns="91440" bIns="45720">
            <a:spAutoFit/>
          </a:bodyPr>
          <a:lstStyle/>
          <a:p>
            <a:pPr algn="ctr"/>
            <a:r>
              <a:rPr lang="en-US" sz="5400" b="1" dirty="0">
                <a:ln w="18000">
                  <a:solidFill>
                    <a:schemeClr val="tx2"/>
                  </a:solidFill>
                  <a:prstDash val="solid"/>
                  <a:miter lim="800000"/>
                </a:ln>
                <a:solidFill>
                  <a:schemeClr val="accent1"/>
                </a:solidFill>
                <a:effectLst>
                  <a:outerShdw blurRad="38100" dist="38100" dir="2700000" algn="tl">
                    <a:srgbClr val="000000">
                      <a:alpha val="43137"/>
                    </a:srgbClr>
                  </a:outerShdw>
                </a:effectLst>
              </a:rPr>
              <a:t>Thank you</a:t>
            </a:r>
          </a:p>
          <a:p>
            <a:pPr algn="ctr"/>
            <a:r>
              <a:rPr lang="en-US" sz="5400" b="1" dirty="0">
                <a:ln w="18000">
                  <a:solidFill>
                    <a:schemeClr val="tx2"/>
                  </a:solidFill>
                  <a:prstDash val="solid"/>
                  <a:miter lim="800000"/>
                </a:ln>
                <a:solidFill>
                  <a:schemeClr val="accent1"/>
                </a:solidFill>
                <a:effectLst>
                  <a:outerShdw blurRad="38100" dist="38100" dir="2700000" algn="tl">
                    <a:srgbClr val="000000">
                      <a:alpha val="43137"/>
                    </a:srgbClr>
                  </a:outerShdw>
                </a:effectLst>
              </a:rPr>
              <a:t>FOR DIGGING SAFELY</a:t>
            </a:r>
          </a:p>
        </p:txBody>
      </p:sp>
      <p:pic>
        <p:nvPicPr>
          <p:cNvPr id="3" name="Picture 3" descr="j0234667">
            <a:extLst>
              <a:ext uri="{FF2B5EF4-FFF2-40B4-BE49-F238E27FC236}">
                <a16:creationId xmlns:a16="http://schemas.microsoft.com/office/drawing/2014/main" id="{674DD383-5E37-B7F4-6771-AB7B3D3E0AA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62575" y="4445858"/>
            <a:ext cx="1733550" cy="166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59049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00125" y="0"/>
            <a:ext cx="10687050" cy="1143000"/>
          </a:xfrm>
        </p:spPr>
        <p:txBody>
          <a:bodyPr>
            <a:noAutofit/>
          </a:bodyPr>
          <a:lstStyle/>
          <a:p>
            <a:pPr algn="ctr" eaLnBrk="1" hangingPunct="1"/>
            <a:r>
              <a:rPr lang="en-US" b="1" spc="300" dirty="0">
                <a:solidFill>
                  <a:schemeClr val="accent5">
                    <a:lumMod val="75000"/>
                  </a:schemeClr>
                </a:solidFill>
                <a:effectLst>
                  <a:outerShdw blurRad="38100" dist="38100" dir="2700000" algn="tl">
                    <a:srgbClr val="000000">
                      <a:alpha val="43137"/>
                    </a:srgbClr>
                  </a:outerShdw>
                </a:effectLst>
              </a:rPr>
              <a:t>Properties of Natural Gas and Propane</a:t>
            </a:r>
          </a:p>
        </p:txBody>
      </p:sp>
      <p:sp>
        <p:nvSpPr>
          <p:cNvPr id="36867" name="Rectangle 3"/>
          <p:cNvSpPr>
            <a:spLocks noGrp="1" noChangeArrowheads="1"/>
          </p:cNvSpPr>
          <p:nvPr>
            <p:ph type="body" sz="half" idx="1"/>
          </p:nvPr>
        </p:nvSpPr>
        <p:spPr>
          <a:xfrm>
            <a:off x="2649893" y="1285876"/>
            <a:ext cx="7322782" cy="4953000"/>
          </a:xfrm>
          <a:solidFill>
            <a:schemeClr val="accent4">
              <a:lumMod val="40000"/>
              <a:lumOff val="60000"/>
            </a:schemeClr>
          </a:solidFill>
          <a:ln w="34925">
            <a:solidFill>
              <a:schemeClr val="accent5">
                <a:lumMod val="50000"/>
              </a:schemeClr>
            </a:solidFill>
          </a:ln>
        </p:spPr>
        <p:txBody>
          <a:bodyPr>
            <a:normAutofit lnSpcReduction="10000"/>
          </a:bodyPr>
          <a:lstStyle/>
          <a:p>
            <a:pPr eaLnBrk="1" hangingPunct="1"/>
            <a:r>
              <a:rPr lang="en-US" b="1" dirty="0">
                <a:solidFill>
                  <a:schemeClr val="accent5">
                    <a:lumMod val="50000"/>
                  </a:schemeClr>
                </a:solidFill>
              </a:rPr>
              <a:t>Natural Gas </a:t>
            </a:r>
            <a:r>
              <a:rPr lang="en-US" dirty="0"/>
              <a:t>–</a:t>
            </a:r>
          </a:p>
          <a:p>
            <a:pPr lvl="1"/>
            <a:r>
              <a:rPr lang="en-US" dirty="0"/>
              <a:t>Fossil fuel, Colorless, Odorless</a:t>
            </a:r>
          </a:p>
          <a:p>
            <a:pPr lvl="2"/>
            <a:r>
              <a:rPr lang="en-US" dirty="0"/>
              <a:t>Odorant added for Identifiable Smell</a:t>
            </a:r>
          </a:p>
          <a:p>
            <a:pPr lvl="1"/>
            <a:r>
              <a:rPr lang="en-US" dirty="0"/>
              <a:t>Non-toxic, </a:t>
            </a:r>
            <a:r>
              <a:rPr lang="en-CA" dirty="0"/>
              <a:t>Non-corrosive</a:t>
            </a:r>
          </a:p>
          <a:p>
            <a:pPr lvl="1"/>
            <a:r>
              <a:rPr lang="en-CA" b="1" i="1" dirty="0">
                <a:solidFill>
                  <a:srgbClr val="0070C0"/>
                </a:solidFill>
              </a:rPr>
              <a:t>Lighter than Air</a:t>
            </a:r>
          </a:p>
          <a:p>
            <a:pPr lvl="2"/>
            <a:r>
              <a:rPr lang="en-CA" dirty="0"/>
              <a:t>Rises and Mixes with Air</a:t>
            </a:r>
          </a:p>
          <a:p>
            <a:endParaRPr lang="en-CA" b="1" dirty="0">
              <a:solidFill>
                <a:schemeClr val="accent5">
                  <a:lumMod val="50000"/>
                </a:schemeClr>
              </a:solidFill>
            </a:endParaRPr>
          </a:p>
          <a:p>
            <a:r>
              <a:rPr lang="en-CA" b="1" dirty="0">
                <a:solidFill>
                  <a:schemeClr val="accent5">
                    <a:lumMod val="50000"/>
                  </a:schemeClr>
                </a:solidFill>
              </a:rPr>
              <a:t>Propane</a:t>
            </a:r>
            <a:r>
              <a:rPr lang="en-CA" dirty="0"/>
              <a:t> –</a:t>
            </a:r>
          </a:p>
          <a:p>
            <a:pPr lvl="1"/>
            <a:r>
              <a:rPr lang="en-US" dirty="0"/>
              <a:t>Fossil fuel, Colorless, Odorless</a:t>
            </a:r>
          </a:p>
          <a:p>
            <a:pPr lvl="2"/>
            <a:r>
              <a:rPr lang="en-US" dirty="0"/>
              <a:t>Odorant added for Identifiable Smell</a:t>
            </a:r>
            <a:endParaRPr lang="en-CA" dirty="0"/>
          </a:p>
          <a:p>
            <a:pPr lvl="1"/>
            <a:r>
              <a:rPr lang="en-US" dirty="0"/>
              <a:t>Non-toxic, </a:t>
            </a:r>
            <a:r>
              <a:rPr lang="en-CA" dirty="0"/>
              <a:t>Non-corrosive</a:t>
            </a:r>
          </a:p>
          <a:p>
            <a:pPr lvl="1"/>
            <a:r>
              <a:rPr lang="en-CA" b="1" i="1" dirty="0">
                <a:solidFill>
                  <a:srgbClr val="0070C0"/>
                </a:solidFill>
              </a:rPr>
              <a:t>Heavier than Air</a:t>
            </a:r>
          </a:p>
          <a:p>
            <a:pPr lvl="2"/>
            <a:r>
              <a:rPr lang="en-CA" dirty="0"/>
              <a:t>Sinks, Pools, Stays In Excavation and will displace Oxygen</a:t>
            </a:r>
          </a:p>
          <a:p>
            <a:pPr lvl="1"/>
            <a:endParaRPr lang="en-US" sz="3200" dirty="0"/>
          </a:p>
        </p:txBody>
      </p:sp>
    </p:spTree>
    <p:extLst>
      <p:ext uri="{BB962C8B-B14F-4D97-AF65-F5344CB8AC3E}">
        <p14:creationId xmlns:p14="http://schemas.microsoft.com/office/powerpoint/2010/main" val="273406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4042" y="252254"/>
            <a:ext cx="6344236" cy="1323439"/>
          </a:xfrm>
          <a:prstGeom prst="rect">
            <a:avLst/>
          </a:prstGeom>
        </p:spPr>
        <p:txBody>
          <a:bodyPr wrap="none">
            <a:spAutoFit/>
          </a:bodyPr>
          <a:lstStyle/>
          <a:p>
            <a:pPr algn="ctr"/>
            <a:r>
              <a:rPr lang="en-US" sz="4000" b="1" dirty="0">
                <a:solidFill>
                  <a:schemeClr val="accent5">
                    <a:lumMod val="75000"/>
                  </a:schemeClr>
                </a:solidFill>
                <a:effectLst>
                  <a:outerShdw blurRad="38100" dist="38100" dir="2700000" algn="tl">
                    <a:srgbClr val="000000">
                      <a:alpha val="43137"/>
                    </a:srgbClr>
                  </a:outerShdw>
                </a:effectLst>
                <a:latin typeface="+mj-lt"/>
              </a:rPr>
              <a:t>Explosive Limits of Natural Gas</a:t>
            </a:r>
            <a:br>
              <a:rPr lang="en-US" sz="4000" dirty="0"/>
            </a:br>
            <a:endParaRPr lang="en-US" sz="4000" i="1" dirty="0">
              <a:effectLst>
                <a:outerShdw blurRad="38100" dist="38100" dir="2700000" algn="tl">
                  <a:srgbClr val="000000">
                    <a:alpha val="43137"/>
                  </a:srgbClr>
                </a:outerShdw>
              </a:effectLst>
            </a:endParaRPr>
          </a:p>
        </p:txBody>
      </p:sp>
      <p:sp>
        <p:nvSpPr>
          <p:cNvPr id="3" name="Rectangle 2"/>
          <p:cNvSpPr/>
          <p:nvPr/>
        </p:nvSpPr>
        <p:spPr>
          <a:xfrm>
            <a:off x="2205067" y="5029200"/>
            <a:ext cx="7620000" cy="533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GAS</a:t>
            </a:r>
          </a:p>
        </p:txBody>
      </p:sp>
      <p:sp>
        <p:nvSpPr>
          <p:cNvPr id="4" name="Rectangle 3"/>
          <p:cNvSpPr/>
          <p:nvPr/>
        </p:nvSpPr>
        <p:spPr>
          <a:xfrm>
            <a:off x="3733800" y="5029200"/>
            <a:ext cx="914400" cy="533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p:cNvCxnSpPr/>
          <p:nvPr/>
        </p:nvCxnSpPr>
        <p:spPr bwMode="auto">
          <a:xfrm flipV="1">
            <a:off x="9829801" y="4191001"/>
            <a:ext cx="0" cy="77472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 name="Straight Arrow Connector 5"/>
          <p:cNvCxnSpPr/>
          <p:nvPr/>
        </p:nvCxnSpPr>
        <p:spPr bwMode="auto">
          <a:xfrm flipV="1">
            <a:off x="4648200" y="4191001"/>
            <a:ext cx="0" cy="77472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 name="Straight Arrow Connector 6"/>
          <p:cNvCxnSpPr/>
          <p:nvPr/>
        </p:nvCxnSpPr>
        <p:spPr bwMode="auto">
          <a:xfrm flipV="1">
            <a:off x="3733800" y="4191001"/>
            <a:ext cx="0" cy="77472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flipV="1">
            <a:off x="2209801" y="4191001"/>
            <a:ext cx="1" cy="77472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Rectangle 8"/>
          <p:cNvSpPr/>
          <p:nvPr/>
        </p:nvSpPr>
        <p:spPr>
          <a:xfrm>
            <a:off x="9191483" y="3803285"/>
            <a:ext cx="1276637" cy="338554"/>
          </a:xfrm>
          <a:prstGeom prst="rect">
            <a:avLst/>
          </a:prstGeom>
        </p:spPr>
        <p:txBody>
          <a:bodyPr wrap="square">
            <a:spAutoFit/>
          </a:bodyPr>
          <a:lstStyle/>
          <a:p>
            <a:pPr algn="ctr"/>
            <a:r>
              <a:rPr lang="en-US" sz="1600" dirty="0"/>
              <a:t>100 % GAS</a:t>
            </a:r>
          </a:p>
        </p:txBody>
      </p:sp>
      <p:sp>
        <p:nvSpPr>
          <p:cNvPr id="10" name="Rectangle 9"/>
          <p:cNvSpPr/>
          <p:nvPr/>
        </p:nvSpPr>
        <p:spPr>
          <a:xfrm>
            <a:off x="4411919" y="3754416"/>
            <a:ext cx="1239442" cy="461665"/>
          </a:xfrm>
          <a:prstGeom prst="rect">
            <a:avLst/>
          </a:prstGeom>
        </p:spPr>
        <p:txBody>
          <a:bodyPr wrap="none">
            <a:spAutoFit/>
          </a:bodyPr>
          <a:lstStyle/>
          <a:p>
            <a:r>
              <a:rPr lang="en-US" sz="2400" b="1" dirty="0">
                <a:solidFill>
                  <a:srgbClr val="FF6600"/>
                </a:solidFill>
              </a:rPr>
              <a:t>15</a:t>
            </a:r>
            <a:r>
              <a:rPr lang="en-US" sz="2000" b="1" dirty="0">
                <a:solidFill>
                  <a:srgbClr val="FF6600"/>
                </a:solidFill>
              </a:rPr>
              <a:t> % GAS</a:t>
            </a:r>
          </a:p>
        </p:txBody>
      </p:sp>
      <p:sp>
        <p:nvSpPr>
          <p:cNvPr id="11" name="Rectangle 10"/>
          <p:cNvSpPr/>
          <p:nvPr/>
        </p:nvSpPr>
        <p:spPr>
          <a:xfrm>
            <a:off x="2839895" y="3754416"/>
            <a:ext cx="1180574" cy="461665"/>
          </a:xfrm>
          <a:prstGeom prst="rect">
            <a:avLst/>
          </a:prstGeom>
        </p:spPr>
        <p:txBody>
          <a:bodyPr wrap="square">
            <a:spAutoFit/>
          </a:bodyPr>
          <a:lstStyle/>
          <a:p>
            <a:r>
              <a:rPr lang="en-US" sz="2400" b="1" dirty="0">
                <a:solidFill>
                  <a:srgbClr val="FF6600"/>
                </a:solidFill>
              </a:rPr>
              <a:t>5</a:t>
            </a:r>
            <a:r>
              <a:rPr lang="en-US" sz="2000" b="1" dirty="0">
                <a:solidFill>
                  <a:srgbClr val="FF6600"/>
                </a:solidFill>
              </a:rPr>
              <a:t> % GAS</a:t>
            </a:r>
          </a:p>
        </p:txBody>
      </p:sp>
      <p:sp>
        <p:nvSpPr>
          <p:cNvPr id="12" name="Rectangle 11"/>
          <p:cNvSpPr/>
          <p:nvPr/>
        </p:nvSpPr>
        <p:spPr>
          <a:xfrm>
            <a:off x="1663269" y="3829981"/>
            <a:ext cx="872355" cy="338554"/>
          </a:xfrm>
          <a:prstGeom prst="rect">
            <a:avLst/>
          </a:prstGeom>
        </p:spPr>
        <p:txBody>
          <a:bodyPr wrap="none">
            <a:spAutoFit/>
          </a:bodyPr>
          <a:lstStyle/>
          <a:p>
            <a:r>
              <a:rPr lang="en-US" sz="1600" dirty="0"/>
              <a:t>0 % GAS</a:t>
            </a:r>
          </a:p>
        </p:txBody>
      </p:sp>
      <p:sp>
        <p:nvSpPr>
          <p:cNvPr id="19" name="Rectangle 18"/>
          <p:cNvSpPr/>
          <p:nvPr/>
        </p:nvSpPr>
        <p:spPr>
          <a:xfrm>
            <a:off x="6587612" y="4347527"/>
            <a:ext cx="945965" cy="369332"/>
          </a:xfrm>
          <a:prstGeom prst="rect">
            <a:avLst/>
          </a:prstGeom>
        </p:spPr>
        <p:txBody>
          <a:bodyPr wrap="none">
            <a:spAutoFit/>
          </a:bodyPr>
          <a:lstStyle/>
          <a:p>
            <a:r>
              <a:rPr lang="en-US" dirty="0"/>
              <a:t>TO RICH</a:t>
            </a:r>
          </a:p>
        </p:txBody>
      </p:sp>
      <p:sp>
        <p:nvSpPr>
          <p:cNvPr id="20" name="Rectangle 19"/>
          <p:cNvSpPr/>
          <p:nvPr/>
        </p:nvSpPr>
        <p:spPr>
          <a:xfrm>
            <a:off x="2469099" y="4347526"/>
            <a:ext cx="985141" cy="369332"/>
          </a:xfrm>
          <a:prstGeom prst="rect">
            <a:avLst/>
          </a:prstGeom>
        </p:spPr>
        <p:txBody>
          <a:bodyPr wrap="none">
            <a:spAutoFit/>
          </a:bodyPr>
          <a:lstStyle/>
          <a:p>
            <a:r>
              <a:rPr lang="en-US" dirty="0"/>
              <a:t>TO LEAN</a:t>
            </a:r>
          </a:p>
        </p:txBody>
      </p:sp>
      <p:sp>
        <p:nvSpPr>
          <p:cNvPr id="21" name="TextBox 20"/>
          <p:cNvSpPr txBox="1"/>
          <p:nvPr/>
        </p:nvSpPr>
        <p:spPr>
          <a:xfrm>
            <a:off x="5862667" y="2012185"/>
            <a:ext cx="3962400" cy="707886"/>
          </a:xfrm>
          <a:prstGeom prst="rect">
            <a:avLst/>
          </a:prstGeom>
          <a:noFill/>
        </p:spPr>
        <p:txBody>
          <a:bodyPr wrap="square" rtlCol="0">
            <a:spAutoFit/>
          </a:bodyPr>
          <a:lstStyle/>
          <a:p>
            <a:r>
              <a:rPr lang="en-US" sz="4000" b="1" dirty="0">
                <a:solidFill>
                  <a:srgbClr val="FF6600"/>
                </a:solidFill>
              </a:rPr>
              <a:t>Flammable Range</a:t>
            </a:r>
          </a:p>
        </p:txBody>
      </p:sp>
      <p:sp>
        <p:nvSpPr>
          <p:cNvPr id="26" name="Bent Arrow 25"/>
          <p:cNvSpPr/>
          <p:nvPr/>
        </p:nvSpPr>
        <p:spPr bwMode="auto">
          <a:xfrm rot="16200000" flipH="1">
            <a:off x="3700756" y="2773123"/>
            <a:ext cx="2481624" cy="1718189"/>
          </a:xfrm>
          <a:prstGeom prst="bentArrow">
            <a:avLst>
              <a:gd name="adj1" fmla="val 3108"/>
              <a:gd name="adj2" fmla="val 5876"/>
              <a:gd name="adj3" fmla="val 16949"/>
              <a:gd name="adj4" fmla="val 0"/>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Times New Roman" charset="0"/>
            </a:endParaRPr>
          </a:p>
        </p:txBody>
      </p:sp>
    </p:spTree>
    <p:extLst>
      <p:ext uri="{BB962C8B-B14F-4D97-AF65-F5344CB8AC3E}">
        <p14:creationId xmlns:p14="http://schemas.microsoft.com/office/powerpoint/2010/main" val="21248385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6260" y="252254"/>
            <a:ext cx="6539804" cy="1323439"/>
          </a:xfrm>
          <a:prstGeom prst="rect">
            <a:avLst/>
          </a:prstGeom>
        </p:spPr>
        <p:txBody>
          <a:bodyPr wrap="none">
            <a:spAutoFit/>
          </a:bodyPr>
          <a:lstStyle/>
          <a:p>
            <a:pPr algn="ctr"/>
            <a:r>
              <a:rPr lang="en-US" sz="4000" b="1" dirty="0">
                <a:solidFill>
                  <a:schemeClr val="accent5">
                    <a:lumMod val="75000"/>
                  </a:schemeClr>
                </a:solidFill>
                <a:effectLst>
                  <a:outerShdw blurRad="38100" dist="38100" dir="2700000" algn="tl">
                    <a:srgbClr val="000000">
                      <a:alpha val="43137"/>
                    </a:srgbClr>
                  </a:outerShdw>
                </a:effectLst>
                <a:latin typeface="+mj-lt"/>
              </a:rPr>
              <a:t>Explosive Limits of Propane Gas</a:t>
            </a:r>
            <a:br>
              <a:rPr lang="en-US" sz="4000" dirty="0"/>
            </a:br>
            <a:endParaRPr lang="en-US" sz="4000" i="1" dirty="0">
              <a:effectLst>
                <a:outerShdw blurRad="38100" dist="38100" dir="2700000" algn="tl">
                  <a:srgbClr val="000000">
                    <a:alpha val="43137"/>
                  </a:srgbClr>
                </a:outerShdw>
              </a:effectLst>
            </a:endParaRPr>
          </a:p>
        </p:txBody>
      </p:sp>
      <p:sp>
        <p:nvSpPr>
          <p:cNvPr id="3" name="Rectangle 2"/>
          <p:cNvSpPr/>
          <p:nvPr/>
        </p:nvSpPr>
        <p:spPr>
          <a:xfrm>
            <a:off x="2209801" y="5029200"/>
            <a:ext cx="7620000" cy="533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GAS</a:t>
            </a:r>
          </a:p>
        </p:txBody>
      </p:sp>
      <p:sp>
        <p:nvSpPr>
          <p:cNvPr id="4" name="Rectangle 3"/>
          <p:cNvSpPr/>
          <p:nvPr/>
        </p:nvSpPr>
        <p:spPr>
          <a:xfrm>
            <a:off x="3314700" y="5019192"/>
            <a:ext cx="914400" cy="533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cxnSp>
        <p:nvCxnSpPr>
          <p:cNvPr id="5" name="Straight Arrow Connector 4"/>
          <p:cNvCxnSpPr/>
          <p:nvPr/>
        </p:nvCxnSpPr>
        <p:spPr bwMode="auto">
          <a:xfrm flipV="1">
            <a:off x="9829801" y="4191001"/>
            <a:ext cx="0" cy="77472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 name="Straight Arrow Connector 5"/>
          <p:cNvCxnSpPr/>
          <p:nvPr/>
        </p:nvCxnSpPr>
        <p:spPr bwMode="auto">
          <a:xfrm flipV="1">
            <a:off x="4238913" y="4191001"/>
            <a:ext cx="0" cy="77472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 name="Straight Arrow Connector 6"/>
          <p:cNvCxnSpPr/>
          <p:nvPr/>
        </p:nvCxnSpPr>
        <p:spPr bwMode="auto">
          <a:xfrm flipV="1">
            <a:off x="3324225" y="4141839"/>
            <a:ext cx="0" cy="77472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flipV="1">
            <a:off x="2209801" y="4191001"/>
            <a:ext cx="1" cy="77472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Rectangle 8"/>
          <p:cNvSpPr/>
          <p:nvPr/>
        </p:nvSpPr>
        <p:spPr>
          <a:xfrm>
            <a:off x="9191483" y="3803285"/>
            <a:ext cx="1276637" cy="338554"/>
          </a:xfrm>
          <a:prstGeom prst="rect">
            <a:avLst/>
          </a:prstGeom>
        </p:spPr>
        <p:txBody>
          <a:bodyPr wrap="square">
            <a:spAutoFit/>
          </a:bodyPr>
          <a:lstStyle/>
          <a:p>
            <a:pPr algn="ctr"/>
            <a:r>
              <a:rPr lang="en-US" sz="1600" dirty="0"/>
              <a:t>100 % GAS</a:t>
            </a:r>
          </a:p>
        </p:txBody>
      </p:sp>
      <p:sp>
        <p:nvSpPr>
          <p:cNvPr id="10" name="Rectangle 9"/>
          <p:cNvSpPr/>
          <p:nvPr/>
        </p:nvSpPr>
        <p:spPr>
          <a:xfrm>
            <a:off x="4033631" y="3754416"/>
            <a:ext cx="1239442" cy="461665"/>
          </a:xfrm>
          <a:prstGeom prst="rect">
            <a:avLst/>
          </a:prstGeom>
        </p:spPr>
        <p:txBody>
          <a:bodyPr wrap="none">
            <a:spAutoFit/>
          </a:bodyPr>
          <a:lstStyle/>
          <a:p>
            <a:r>
              <a:rPr lang="en-US" sz="2400" b="1" dirty="0">
                <a:solidFill>
                  <a:srgbClr val="FF6600"/>
                </a:solidFill>
              </a:rPr>
              <a:t>10</a:t>
            </a:r>
            <a:r>
              <a:rPr lang="en-US" sz="2000" b="1" dirty="0">
                <a:solidFill>
                  <a:srgbClr val="FF6600"/>
                </a:solidFill>
              </a:rPr>
              <a:t> % GAS</a:t>
            </a:r>
          </a:p>
        </p:txBody>
      </p:sp>
      <p:sp>
        <p:nvSpPr>
          <p:cNvPr id="11" name="Rectangle 10"/>
          <p:cNvSpPr/>
          <p:nvPr/>
        </p:nvSpPr>
        <p:spPr>
          <a:xfrm>
            <a:off x="2592178" y="3772507"/>
            <a:ext cx="1083951" cy="461665"/>
          </a:xfrm>
          <a:prstGeom prst="rect">
            <a:avLst/>
          </a:prstGeom>
        </p:spPr>
        <p:txBody>
          <a:bodyPr wrap="none">
            <a:spAutoFit/>
          </a:bodyPr>
          <a:lstStyle/>
          <a:p>
            <a:r>
              <a:rPr lang="en-US" sz="2400" b="1" dirty="0">
                <a:solidFill>
                  <a:srgbClr val="FF6600"/>
                </a:solidFill>
              </a:rPr>
              <a:t>2</a:t>
            </a:r>
            <a:r>
              <a:rPr lang="en-US" sz="2000" b="1" dirty="0">
                <a:solidFill>
                  <a:srgbClr val="FF6600"/>
                </a:solidFill>
              </a:rPr>
              <a:t> % GAS</a:t>
            </a:r>
          </a:p>
        </p:txBody>
      </p:sp>
      <p:sp>
        <p:nvSpPr>
          <p:cNvPr id="12" name="Rectangle 11"/>
          <p:cNvSpPr/>
          <p:nvPr/>
        </p:nvSpPr>
        <p:spPr>
          <a:xfrm>
            <a:off x="1537183" y="3803285"/>
            <a:ext cx="872355" cy="338554"/>
          </a:xfrm>
          <a:prstGeom prst="rect">
            <a:avLst/>
          </a:prstGeom>
        </p:spPr>
        <p:txBody>
          <a:bodyPr wrap="none">
            <a:spAutoFit/>
          </a:bodyPr>
          <a:lstStyle/>
          <a:p>
            <a:r>
              <a:rPr lang="en-US" sz="1600" dirty="0"/>
              <a:t>0 % GAS</a:t>
            </a:r>
          </a:p>
        </p:txBody>
      </p:sp>
      <p:sp>
        <p:nvSpPr>
          <p:cNvPr id="19" name="Rectangle 18"/>
          <p:cNvSpPr/>
          <p:nvPr/>
        </p:nvSpPr>
        <p:spPr>
          <a:xfrm>
            <a:off x="6587612" y="4347527"/>
            <a:ext cx="945965" cy="369332"/>
          </a:xfrm>
          <a:prstGeom prst="rect">
            <a:avLst/>
          </a:prstGeom>
        </p:spPr>
        <p:txBody>
          <a:bodyPr wrap="none">
            <a:spAutoFit/>
          </a:bodyPr>
          <a:lstStyle/>
          <a:p>
            <a:r>
              <a:rPr lang="en-US" dirty="0"/>
              <a:t>TO RICH</a:t>
            </a:r>
          </a:p>
        </p:txBody>
      </p:sp>
      <p:sp>
        <p:nvSpPr>
          <p:cNvPr id="20" name="Rectangle 19"/>
          <p:cNvSpPr/>
          <p:nvPr/>
        </p:nvSpPr>
        <p:spPr>
          <a:xfrm>
            <a:off x="2284084" y="4344533"/>
            <a:ext cx="985141" cy="369332"/>
          </a:xfrm>
          <a:prstGeom prst="rect">
            <a:avLst/>
          </a:prstGeom>
        </p:spPr>
        <p:txBody>
          <a:bodyPr wrap="none">
            <a:spAutoFit/>
          </a:bodyPr>
          <a:lstStyle/>
          <a:p>
            <a:r>
              <a:rPr lang="en-US" dirty="0"/>
              <a:t>TO LEAN</a:t>
            </a:r>
          </a:p>
        </p:txBody>
      </p:sp>
      <p:sp>
        <p:nvSpPr>
          <p:cNvPr id="21" name="TextBox 20"/>
          <p:cNvSpPr txBox="1"/>
          <p:nvPr/>
        </p:nvSpPr>
        <p:spPr>
          <a:xfrm>
            <a:off x="5862667" y="2012185"/>
            <a:ext cx="3962400" cy="707886"/>
          </a:xfrm>
          <a:prstGeom prst="rect">
            <a:avLst/>
          </a:prstGeom>
          <a:noFill/>
        </p:spPr>
        <p:txBody>
          <a:bodyPr wrap="square" rtlCol="0">
            <a:spAutoFit/>
          </a:bodyPr>
          <a:lstStyle/>
          <a:p>
            <a:r>
              <a:rPr lang="en-US" sz="4000" b="1" dirty="0">
                <a:solidFill>
                  <a:srgbClr val="FF6600"/>
                </a:solidFill>
              </a:rPr>
              <a:t>Flammable Range</a:t>
            </a:r>
          </a:p>
        </p:txBody>
      </p:sp>
      <p:sp>
        <p:nvSpPr>
          <p:cNvPr id="26" name="Bent Arrow 25"/>
          <p:cNvSpPr/>
          <p:nvPr/>
        </p:nvSpPr>
        <p:spPr bwMode="auto">
          <a:xfrm rot="16200000" flipH="1">
            <a:off x="3314412" y="2747847"/>
            <a:ext cx="2481624" cy="1718189"/>
          </a:xfrm>
          <a:prstGeom prst="bentArrow">
            <a:avLst>
              <a:gd name="adj1" fmla="val 3108"/>
              <a:gd name="adj2" fmla="val 5876"/>
              <a:gd name="adj3" fmla="val 16949"/>
              <a:gd name="adj4" fmla="val 0"/>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Times New Roman" charset="0"/>
            </a:endParaRPr>
          </a:p>
        </p:txBody>
      </p:sp>
    </p:spTree>
    <p:extLst>
      <p:ext uri="{BB962C8B-B14F-4D97-AF65-F5344CB8AC3E}">
        <p14:creationId xmlns:p14="http://schemas.microsoft.com/office/powerpoint/2010/main" val="33329551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1397814" y="634174"/>
            <a:ext cx="9251807" cy="782936"/>
          </a:xfrm>
        </p:spPr>
        <p:txBody>
          <a:bodyPr>
            <a:normAutofit/>
          </a:bodyPr>
          <a:lstStyle/>
          <a:p>
            <a:pPr algn="ctr"/>
            <a:r>
              <a:rPr lang="en-US" altLang="en-US" b="1" dirty="0">
                <a:solidFill>
                  <a:schemeClr val="accent5">
                    <a:lumMod val="75000"/>
                  </a:schemeClr>
                </a:solidFill>
                <a:effectLst>
                  <a:outerShdw blurRad="38100" dist="38100" dir="2700000" algn="tl">
                    <a:srgbClr val="000000">
                      <a:alpha val="43137"/>
                    </a:srgbClr>
                  </a:outerShdw>
                </a:effectLst>
              </a:rPr>
              <a:t>Possible Ignition Sources</a:t>
            </a:r>
          </a:p>
        </p:txBody>
      </p:sp>
      <p:sp>
        <p:nvSpPr>
          <p:cNvPr id="301059" name="Rectangle 3"/>
          <p:cNvSpPr>
            <a:spLocks noGrp="1" noChangeArrowheads="1"/>
          </p:cNvSpPr>
          <p:nvPr>
            <p:ph idx="1"/>
          </p:nvPr>
        </p:nvSpPr>
        <p:spPr>
          <a:xfrm>
            <a:off x="1904538" y="1902677"/>
            <a:ext cx="8564408" cy="4210312"/>
          </a:xfrm>
          <a:solidFill>
            <a:schemeClr val="accent4">
              <a:lumMod val="40000"/>
              <a:lumOff val="60000"/>
            </a:schemeClr>
          </a:solidFill>
          <a:ln w="34925">
            <a:solidFill>
              <a:schemeClr val="accent5">
                <a:lumMod val="50000"/>
              </a:schemeClr>
            </a:solidFill>
          </a:ln>
        </p:spPr>
        <p:txBody>
          <a:bodyPr>
            <a:normAutofit/>
          </a:bodyPr>
          <a:lstStyle/>
          <a:p>
            <a:pPr lvl="2"/>
            <a:endParaRPr lang="en-US" altLang="en-US" sz="2600" dirty="0"/>
          </a:p>
          <a:p>
            <a:pPr lvl="2"/>
            <a:r>
              <a:rPr lang="en-US" altLang="en-US" sz="3200" dirty="0"/>
              <a:t>Other Flames </a:t>
            </a:r>
            <a:r>
              <a:rPr lang="en-US" altLang="en-US" dirty="0"/>
              <a:t>(pilot burner, match, cigarette lighters)</a:t>
            </a:r>
          </a:p>
          <a:p>
            <a:pPr lvl="2"/>
            <a:r>
              <a:rPr lang="en-US" altLang="en-US" sz="3200" dirty="0"/>
              <a:t>Doorbells, Light Switches, Appliances</a:t>
            </a:r>
          </a:p>
          <a:p>
            <a:pPr lvl="2"/>
            <a:r>
              <a:rPr lang="en-US" altLang="en-US" sz="3200" dirty="0"/>
              <a:t>Cell Phones</a:t>
            </a:r>
          </a:p>
          <a:p>
            <a:pPr lvl="2">
              <a:buClrTx/>
            </a:pPr>
            <a:r>
              <a:rPr lang="en-US" altLang="en-US" sz="3200" dirty="0"/>
              <a:t>Static Electricity</a:t>
            </a:r>
          </a:p>
          <a:p>
            <a:pPr lvl="2">
              <a:buClrTx/>
            </a:pPr>
            <a:r>
              <a:rPr lang="en-US" altLang="en-US" sz="3200" dirty="0"/>
              <a:t>Thermostats</a:t>
            </a:r>
          </a:p>
          <a:p>
            <a:pPr lvl="2">
              <a:buClrTx/>
            </a:pPr>
            <a:r>
              <a:rPr lang="en-US" altLang="en-US" sz="3200" dirty="0"/>
              <a:t>And more!!</a:t>
            </a:r>
          </a:p>
        </p:txBody>
      </p:sp>
    </p:spTree>
    <p:extLst>
      <p:ext uri="{BB962C8B-B14F-4D97-AF65-F5344CB8AC3E}">
        <p14:creationId xmlns:p14="http://schemas.microsoft.com/office/powerpoint/2010/main" val="346847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9025"/>
            <a:ext cx="10515600" cy="1975526"/>
          </a:xfrm>
        </p:spPr>
        <p:txBody>
          <a:bodyPr>
            <a:normAutofit/>
          </a:bodyPr>
          <a:lstStyle/>
          <a:p>
            <a:r>
              <a:rPr lang="en-US" b="1" dirty="0">
                <a:solidFill>
                  <a:schemeClr val="accent5">
                    <a:lumMod val="75000"/>
                  </a:schemeClr>
                </a:solidFill>
                <a:effectLst>
                  <a:outerShdw blurRad="38100" dist="38100" dir="2700000" algn="tl">
                    <a:srgbClr val="000000">
                      <a:alpha val="43137"/>
                    </a:srgbClr>
                  </a:outerShdw>
                </a:effectLst>
              </a:rPr>
              <a:t>Materials in Our System -</a:t>
            </a:r>
            <a:br>
              <a:rPr lang="en-US" b="1" dirty="0">
                <a:solidFill>
                  <a:schemeClr val="accent5">
                    <a:lumMod val="75000"/>
                  </a:schemeClr>
                </a:solidFill>
                <a:effectLst>
                  <a:outerShdw blurRad="38100" dist="38100" dir="2700000" algn="tl">
                    <a:srgbClr val="000000">
                      <a:alpha val="43137"/>
                    </a:srgbClr>
                  </a:outerShdw>
                </a:effectLst>
              </a:rPr>
            </a:br>
            <a:r>
              <a:rPr lang="en-US" sz="4000" b="1" dirty="0">
                <a:solidFill>
                  <a:schemeClr val="accent5">
                    <a:lumMod val="75000"/>
                  </a:schemeClr>
                </a:solidFill>
                <a:effectLst>
                  <a:outerShdw blurRad="38100" dist="38100" dir="2700000" algn="tl">
                    <a:srgbClr val="000000">
                      <a:alpha val="43137"/>
                    </a:srgbClr>
                  </a:outerShdw>
                </a:effectLst>
              </a:rPr>
              <a:t>							</a:t>
            </a:r>
            <a:r>
              <a:rPr lang="en-US" sz="4000" b="1" u="sng" dirty="0">
                <a:solidFill>
                  <a:schemeClr val="accent5">
                    <a:lumMod val="75000"/>
                  </a:schemeClr>
                </a:solidFill>
              </a:rPr>
              <a:t>Cast Iron - Mains</a:t>
            </a:r>
            <a:br>
              <a:rPr lang="en-US" sz="4000" b="1" dirty="0">
                <a:solidFill>
                  <a:schemeClr val="accent5">
                    <a:lumMod val="75000"/>
                  </a:schemeClr>
                </a:solidFill>
                <a:effectLst>
                  <a:outerShdw blurRad="38100" dist="38100" dir="2700000" algn="tl">
                    <a:srgbClr val="000000">
                      <a:alpha val="43137"/>
                    </a:srgbClr>
                  </a:outerShdw>
                </a:effectLst>
              </a:rPr>
            </a:br>
            <a:endParaRPr lang="en-US" sz="2800" b="1" i="1" dirty="0">
              <a:solidFill>
                <a:schemeClr val="accent5">
                  <a:lumMod val="50000"/>
                </a:schemeClr>
              </a:solidFill>
            </a:endParaRPr>
          </a:p>
        </p:txBody>
      </p:sp>
      <p:sp>
        <p:nvSpPr>
          <p:cNvPr id="3" name="Slide Number Placeholder 2"/>
          <p:cNvSpPr>
            <a:spLocks noGrp="1"/>
          </p:cNvSpPr>
          <p:nvPr>
            <p:ph type="sldNum" sz="quarter" idx="12"/>
          </p:nvPr>
        </p:nvSpPr>
        <p:spPr>
          <a:xfrm>
            <a:off x="8673078" y="6353851"/>
            <a:ext cx="2743200" cy="365125"/>
          </a:xfrm>
        </p:spPr>
        <p:txBody>
          <a:bodyPr/>
          <a:lstStyle/>
          <a:p>
            <a:fld id="{FC52C9BE-EAD1-7D44-9070-0FADF437197C}" type="slidenum">
              <a:rPr lang="en-US" smtClean="0"/>
              <a:t>7</a:t>
            </a:fld>
            <a:endParaRPr lang="en-US" dirty="0"/>
          </a:p>
        </p:txBody>
      </p:sp>
      <p:pic>
        <p:nvPicPr>
          <p:cNvPr id="5" name="Picture 4"/>
          <p:cNvPicPr>
            <a:picLocks noChangeAspect="1"/>
          </p:cNvPicPr>
          <p:nvPr/>
        </p:nvPicPr>
        <p:blipFill>
          <a:blip r:embed="rId2"/>
          <a:stretch>
            <a:fillRect/>
          </a:stretch>
        </p:blipFill>
        <p:spPr>
          <a:xfrm>
            <a:off x="1176179" y="1805216"/>
            <a:ext cx="3731895" cy="2455194"/>
          </a:xfrm>
          <a:prstGeom prst="rect">
            <a:avLst/>
          </a:prstGeom>
          <a:ln w="34925">
            <a:solidFill>
              <a:srgbClr val="FFC000"/>
            </a:solidFill>
          </a:ln>
        </p:spPr>
      </p:pic>
      <p:pic>
        <p:nvPicPr>
          <p:cNvPr id="6" name="Picture 5"/>
          <p:cNvPicPr>
            <a:picLocks noChangeAspect="1"/>
          </p:cNvPicPr>
          <p:nvPr/>
        </p:nvPicPr>
        <p:blipFill>
          <a:blip r:embed="rId3"/>
          <a:stretch>
            <a:fillRect/>
          </a:stretch>
        </p:blipFill>
        <p:spPr>
          <a:xfrm>
            <a:off x="5441460" y="1805216"/>
            <a:ext cx="6121890" cy="2327655"/>
          </a:xfrm>
          <a:prstGeom prst="rect">
            <a:avLst/>
          </a:prstGeom>
          <a:ln w="34925">
            <a:solidFill>
              <a:srgbClr val="FFC000"/>
            </a:solidFill>
          </a:ln>
        </p:spPr>
      </p:pic>
      <p:pic>
        <p:nvPicPr>
          <p:cNvPr id="9" name="Picture 8"/>
          <p:cNvPicPr>
            <a:picLocks noChangeAspect="1"/>
          </p:cNvPicPr>
          <p:nvPr/>
        </p:nvPicPr>
        <p:blipFill>
          <a:blip r:embed="rId4"/>
          <a:stretch>
            <a:fillRect/>
          </a:stretch>
        </p:blipFill>
        <p:spPr>
          <a:xfrm>
            <a:off x="1176180" y="4260410"/>
            <a:ext cx="3731895" cy="2458566"/>
          </a:xfrm>
          <a:prstGeom prst="rect">
            <a:avLst/>
          </a:prstGeom>
          <a:ln w="28575">
            <a:solidFill>
              <a:srgbClr val="FFC000"/>
            </a:solidFill>
          </a:ln>
        </p:spPr>
      </p:pic>
      <p:sp>
        <p:nvSpPr>
          <p:cNvPr id="7" name="TextBox 6">
            <a:extLst>
              <a:ext uri="{FF2B5EF4-FFF2-40B4-BE49-F238E27FC236}">
                <a16:creationId xmlns:a16="http://schemas.microsoft.com/office/drawing/2014/main" id="{AED13588-F01B-1E55-0821-84822CB92EB6}"/>
              </a:ext>
            </a:extLst>
          </p:cNvPr>
          <p:cNvSpPr txBox="1"/>
          <p:nvPr/>
        </p:nvSpPr>
        <p:spPr>
          <a:xfrm>
            <a:off x="5441460" y="4335531"/>
            <a:ext cx="6121890" cy="2308324"/>
          </a:xfrm>
          <a:prstGeom prst="rect">
            <a:avLst/>
          </a:prstGeom>
          <a:solidFill>
            <a:schemeClr val="bg2">
              <a:lumMod val="25000"/>
            </a:schemeClr>
          </a:solidFill>
          <a:ln w="38100">
            <a:solidFill>
              <a:srgbClr val="FFD13F"/>
            </a:solidFill>
          </a:ln>
        </p:spPr>
        <p:txBody>
          <a:bodyPr wrap="square" rtlCol="0">
            <a:spAutoFit/>
          </a:bodyPr>
          <a:lstStyle/>
          <a:p>
            <a:r>
              <a:rPr lang="en-US" sz="2400" b="1" dirty="0">
                <a:solidFill>
                  <a:schemeClr val="bg1">
                    <a:lumMod val="65000"/>
                  </a:schemeClr>
                </a:solidFill>
              </a:rPr>
              <a:t>Cast Iron Pipe may need to be Supported                             if Exposed</a:t>
            </a:r>
          </a:p>
          <a:p>
            <a:endParaRPr lang="en-US" sz="2400" b="1" dirty="0">
              <a:solidFill>
                <a:schemeClr val="bg1">
                  <a:lumMod val="65000"/>
                </a:schemeClr>
              </a:solidFill>
            </a:endParaRPr>
          </a:p>
          <a:p>
            <a:r>
              <a:rPr lang="en-US" sz="2400" b="1" dirty="0">
                <a:solidFill>
                  <a:schemeClr val="bg1">
                    <a:lumMod val="65000"/>
                  </a:schemeClr>
                </a:solidFill>
              </a:rPr>
              <a:t>Also, Depending on how much is Exposed or how large the Excavation is, the Cast Iron may need to be Replaced</a:t>
            </a:r>
          </a:p>
        </p:txBody>
      </p:sp>
    </p:spTree>
    <p:extLst>
      <p:ext uri="{BB962C8B-B14F-4D97-AF65-F5344CB8AC3E}">
        <p14:creationId xmlns:p14="http://schemas.microsoft.com/office/powerpoint/2010/main" val="11807056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a:solidFill>
                  <a:schemeClr val="accent5">
                    <a:lumMod val="75000"/>
                  </a:schemeClr>
                </a:solidFill>
                <a:effectLst>
                  <a:outerShdw blurRad="38100" dist="38100" dir="2700000" algn="tl">
                    <a:srgbClr val="000000">
                      <a:alpha val="43137"/>
                    </a:srgbClr>
                  </a:outerShdw>
                </a:effectLst>
              </a:rPr>
              <a:t>Materials in Our Systems –</a:t>
            </a:r>
            <a:br>
              <a:rPr lang="en-US" sz="4000" b="1" dirty="0">
                <a:solidFill>
                  <a:schemeClr val="accent5">
                    <a:lumMod val="75000"/>
                  </a:schemeClr>
                </a:solidFill>
                <a:effectLst>
                  <a:outerShdw blurRad="38100" dist="38100" dir="2700000" algn="tl">
                    <a:srgbClr val="000000">
                      <a:alpha val="43137"/>
                    </a:srgbClr>
                  </a:outerShdw>
                </a:effectLst>
              </a:rPr>
            </a:br>
            <a:r>
              <a:rPr lang="en-US" sz="4000" b="1" dirty="0">
                <a:solidFill>
                  <a:schemeClr val="accent5">
                    <a:lumMod val="75000"/>
                  </a:schemeClr>
                </a:solidFill>
                <a:effectLst>
                  <a:outerShdw blurRad="38100" dist="38100" dir="2700000" algn="tl">
                    <a:srgbClr val="000000">
                      <a:alpha val="43137"/>
                    </a:srgbClr>
                  </a:outerShdw>
                </a:effectLst>
              </a:rPr>
              <a:t>			</a:t>
            </a:r>
            <a:r>
              <a:rPr lang="en-US" sz="4000" b="1" u="sng" dirty="0">
                <a:solidFill>
                  <a:schemeClr val="accent5">
                    <a:lumMod val="75000"/>
                  </a:schemeClr>
                </a:solidFill>
              </a:rPr>
              <a:t>Wrought Iron </a:t>
            </a:r>
            <a:r>
              <a:rPr lang="en-US" sz="2700" b="1" u="sng" dirty="0">
                <a:solidFill>
                  <a:schemeClr val="accent5">
                    <a:lumMod val="75000"/>
                  </a:schemeClr>
                </a:solidFill>
              </a:rPr>
              <a:t>And</a:t>
            </a:r>
            <a:r>
              <a:rPr lang="en-US" sz="4000" b="1" u="sng" dirty="0">
                <a:solidFill>
                  <a:schemeClr val="accent5">
                    <a:lumMod val="75000"/>
                  </a:schemeClr>
                </a:solidFill>
              </a:rPr>
              <a:t> Bare and Coated Steel</a:t>
            </a:r>
            <a:endParaRPr lang="en-US" sz="4000" b="1" u="sng" dirty="0">
              <a:solidFill>
                <a:schemeClr val="accent5">
                  <a:lumMod val="75000"/>
                </a:schemeClr>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FC52C9BE-EAD1-7D44-9070-0FADF437197C}" type="slidenum">
              <a:rPr lang="en-US" smtClean="0"/>
              <a:t>8</a:t>
            </a:fld>
            <a:endParaRPr lang="en-US" dirty="0"/>
          </a:p>
        </p:txBody>
      </p:sp>
      <p:pic>
        <p:nvPicPr>
          <p:cNvPr id="4" name="Picture 3" descr="NaturalGasLeak1.jpg"/>
          <p:cNvPicPr>
            <a:picLocks noChangeAspect="1"/>
          </p:cNvPicPr>
          <p:nvPr/>
        </p:nvPicPr>
        <p:blipFill>
          <a:blip r:embed="rId2"/>
          <a:stretch>
            <a:fillRect/>
          </a:stretch>
        </p:blipFill>
        <p:spPr>
          <a:xfrm>
            <a:off x="5999566" y="2014538"/>
            <a:ext cx="4275343" cy="2689711"/>
          </a:xfrm>
          <a:prstGeom prst="rect">
            <a:avLst/>
          </a:prstGeom>
          <a:effectLst>
            <a:softEdge rad="127000"/>
          </a:effectLst>
        </p:spPr>
      </p:pic>
      <p:pic>
        <p:nvPicPr>
          <p:cNvPr id="5" name="Content Placeholder 3" descr="steel_coat.jpg"/>
          <p:cNvPicPr>
            <a:picLocks noChangeAspect="1"/>
          </p:cNvPicPr>
          <p:nvPr/>
        </p:nvPicPr>
        <p:blipFill>
          <a:blip r:embed="rId3"/>
          <a:stretch>
            <a:fillRect/>
          </a:stretch>
        </p:blipFill>
        <p:spPr>
          <a:xfrm>
            <a:off x="2060003" y="4380400"/>
            <a:ext cx="8433055" cy="1975949"/>
          </a:xfrm>
          <a:prstGeom prst="rect">
            <a:avLst/>
          </a:prstGeom>
          <a:effectLst>
            <a:softEdge rad="127000"/>
          </a:effectLst>
        </p:spPr>
      </p:pic>
      <p:sp>
        <p:nvSpPr>
          <p:cNvPr id="7" name="Title 1">
            <a:extLst>
              <a:ext uri="{FF2B5EF4-FFF2-40B4-BE49-F238E27FC236}">
                <a16:creationId xmlns:a16="http://schemas.microsoft.com/office/drawing/2014/main" id="{769DCEC1-474E-4977-9115-11439A137303}"/>
              </a:ext>
            </a:extLst>
          </p:cNvPr>
          <p:cNvSpPr txBox="1">
            <a:spLocks/>
          </p:cNvSpPr>
          <p:nvPr/>
        </p:nvSpPr>
        <p:spPr>
          <a:xfrm>
            <a:off x="203297" y="2372763"/>
            <a:ext cx="5218448" cy="132556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5">
                    <a:lumMod val="75000"/>
                  </a:schemeClr>
                </a:solidFill>
              </a:rPr>
              <a:t>Mains and Services</a:t>
            </a:r>
          </a:p>
          <a:p>
            <a:pPr algn="ctr"/>
            <a:endParaRPr lang="en-US" sz="2400" b="1" dirty="0">
              <a:solidFill>
                <a:schemeClr val="accent5">
                  <a:lumMod val="75000"/>
                </a:schemeClr>
              </a:solidFill>
            </a:endParaRPr>
          </a:p>
          <a:p>
            <a:pPr algn="ctr"/>
            <a:r>
              <a:rPr lang="en-US" sz="2000" b="1" i="1" dirty="0"/>
              <a:t>Many Old Pipes can be a “Sleeve Pipe” for Smaller Lines</a:t>
            </a:r>
          </a:p>
        </p:txBody>
      </p:sp>
    </p:spTree>
    <p:extLst>
      <p:ext uri="{BB962C8B-B14F-4D97-AF65-F5344CB8AC3E}">
        <p14:creationId xmlns:p14="http://schemas.microsoft.com/office/powerpoint/2010/main" val="1998034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8D41CF8-5232-42BC-8D05-AFEDE21539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56"/>
            <a:ext cx="12192000" cy="6869256"/>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5">
            <a:extLst>
              <a:ext uri="{FF2B5EF4-FFF2-40B4-BE49-F238E27FC236}">
                <a16:creationId xmlns:a16="http://schemas.microsoft.com/office/drawing/2014/main" id="{49237091-E62C-4878-AA4C-0B9995ADB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28801"/>
            <a:ext cx="10515600" cy="436245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C__Documents and Settings_wmunro_Local Settings_Temporary Internet Files_Content.bmp">
            <a:extLst>
              <a:ext uri="{FF2B5EF4-FFF2-40B4-BE49-F238E27FC236}">
                <a16:creationId xmlns:a16="http://schemas.microsoft.com/office/drawing/2014/main" id="{C179F93C-A63F-731B-5A9B-AEBC159A6010}"/>
              </a:ext>
            </a:extLst>
          </p:cNvPr>
          <p:cNvPicPr>
            <a:picLocks noChangeAspect="1"/>
          </p:cNvPicPr>
          <p:nvPr/>
        </p:nvPicPr>
        <p:blipFill>
          <a:blip r:embed="rId2"/>
          <a:stretch>
            <a:fillRect/>
          </a:stretch>
        </p:blipFill>
        <p:spPr>
          <a:xfrm>
            <a:off x="900114" y="1990725"/>
            <a:ext cx="4581522" cy="4038599"/>
          </a:xfrm>
          <a:prstGeom prst="rect">
            <a:avLst/>
          </a:prstGeom>
        </p:spPr>
      </p:pic>
      <p:pic>
        <p:nvPicPr>
          <p:cNvPr id="8" name="Picture 7"/>
          <p:cNvPicPr>
            <a:picLocks noChangeAspect="1"/>
          </p:cNvPicPr>
          <p:nvPr/>
        </p:nvPicPr>
        <p:blipFill>
          <a:blip r:embed="rId3"/>
          <a:stretch>
            <a:fillRect/>
          </a:stretch>
        </p:blipFill>
        <p:spPr>
          <a:xfrm>
            <a:off x="5543551" y="1990725"/>
            <a:ext cx="2486026" cy="4038600"/>
          </a:xfrm>
          <a:prstGeom prst="rect">
            <a:avLst/>
          </a:prstGeom>
        </p:spPr>
      </p:pic>
      <p:sp>
        <p:nvSpPr>
          <p:cNvPr id="2" name="Title 1"/>
          <p:cNvSpPr>
            <a:spLocks noGrp="1"/>
          </p:cNvSpPr>
          <p:nvPr>
            <p:ph type="title"/>
          </p:nvPr>
        </p:nvSpPr>
        <p:spPr>
          <a:xfrm>
            <a:off x="838200" y="365125"/>
            <a:ext cx="10515600" cy="1325563"/>
          </a:xfrm>
          <a:solidFill>
            <a:schemeClr val="bg1"/>
          </a:solidFill>
          <a:ln>
            <a:solidFill>
              <a:schemeClr val="bg1">
                <a:lumMod val="65000"/>
              </a:schemeClr>
            </a:solidFill>
            <a:prstDash val="solid"/>
          </a:ln>
        </p:spPr>
        <p:txBody>
          <a:bodyPr>
            <a:normAutofit/>
          </a:bodyPr>
          <a:lstStyle/>
          <a:p>
            <a:r>
              <a:rPr lang="en-US" b="1" dirty="0">
                <a:solidFill>
                  <a:schemeClr val="accent5">
                    <a:lumMod val="75000"/>
                  </a:schemeClr>
                </a:solidFill>
                <a:effectLst>
                  <a:outerShdw blurRad="38100" dist="38100" dir="2700000" algn="tl">
                    <a:srgbClr val="000000">
                      <a:alpha val="43137"/>
                    </a:srgbClr>
                  </a:outerShdw>
                </a:effectLst>
              </a:rPr>
              <a:t>Materials in Our System -</a:t>
            </a:r>
            <a:br>
              <a:rPr lang="en-US" b="1" dirty="0">
                <a:solidFill>
                  <a:schemeClr val="accent5">
                    <a:lumMod val="75000"/>
                  </a:schemeClr>
                </a:solidFill>
                <a:effectLst>
                  <a:outerShdw blurRad="38100" dist="38100" dir="2700000" algn="tl">
                    <a:srgbClr val="000000">
                      <a:alpha val="43137"/>
                    </a:srgbClr>
                  </a:outerShdw>
                </a:effectLst>
              </a:rPr>
            </a:br>
            <a:r>
              <a:rPr lang="en-US" sz="4000" b="1" dirty="0">
                <a:solidFill>
                  <a:schemeClr val="accent5">
                    <a:lumMod val="75000"/>
                  </a:schemeClr>
                </a:solidFill>
                <a:effectLst>
                  <a:outerShdw blurRad="38100" dist="38100" dir="2700000" algn="tl">
                    <a:srgbClr val="000000">
                      <a:alpha val="43137"/>
                    </a:srgbClr>
                  </a:outerShdw>
                </a:effectLst>
              </a:rPr>
              <a:t>					</a:t>
            </a:r>
            <a:r>
              <a:rPr lang="en-US" sz="4000" b="1" u="sng" dirty="0">
                <a:solidFill>
                  <a:schemeClr val="accent5">
                    <a:lumMod val="75000"/>
                  </a:schemeClr>
                </a:solidFill>
              </a:rPr>
              <a:t>Plastic - Mains And Services</a:t>
            </a:r>
            <a:endParaRPr lang="en-US" b="1" dirty="0"/>
          </a:p>
        </p:txBody>
      </p:sp>
      <p:sp>
        <p:nvSpPr>
          <p:cNvPr id="3" name="Slide Number Placeholder 2"/>
          <p:cNvSpPr>
            <a:spLocks noGrp="1"/>
          </p:cNvSpPr>
          <p:nvPr>
            <p:ph type="sldNum" sz="quarter" idx="12"/>
          </p:nvPr>
        </p:nvSpPr>
        <p:spPr>
          <a:xfrm>
            <a:off x="8610600" y="6356350"/>
            <a:ext cx="2743200" cy="365125"/>
          </a:xfrm>
        </p:spPr>
        <p:txBody>
          <a:bodyPr>
            <a:normAutofit/>
          </a:bodyPr>
          <a:lstStyle/>
          <a:p>
            <a:pPr>
              <a:spcAft>
                <a:spcPts val="600"/>
              </a:spcAft>
            </a:pPr>
            <a:fld id="{FC52C9BE-EAD1-7D44-9070-0FADF437197C}" type="slidenum">
              <a:rPr lang="en-US" smtClean="0"/>
              <a:pPr>
                <a:spcAft>
                  <a:spcPts val="600"/>
                </a:spcAft>
              </a:pPr>
              <a:t>9</a:t>
            </a:fld>
            <a:endParaRPr lang="en-US" dirty="0"/>
          </a:p>
        </p:txBody>
      </p:sp>
      <p:pic>
        <p:nvPicPr>
          <p:cNvPr id="4" name="Picture 3">
            <a:extLst>
              <a:ext uri="{FF2B5EF4-FFF2-40B4-BE49-F238E27FC236}">
                <a16:creationId xmlns:a16="http://schemas.microsoft.com/office/drawing/2014/main" id="{A42A3E3B-D28B-ECFB-61C0-4AF229DAD3F5}"/>
              </a:ext>
            </a:extLst>
          </p:cNvPr>
          <p:cNvPicPr>
            <a:picLocks noChangeAspect="1"/>
          </p:cNvPicPr>
          <p:nvPr/>
        </p:nvPicPr>
        <p:blipFill>
          <a:blip r:embed="rId4"/>
          <a:stretch>
            <a:fillRect/>
          </a:stretch>
        </p:blipFill>
        <p:spPr>
          <a:xfrm>
            <a:off x="8067678" y="1990725"/>
            <a:ext cx="3224207" cy="4038600"/>
          </a:xfrm>
          <a:prstGeom prst="rect">
            <a:avLst/>
          </a:prstGeom>
        </p:spPr>
      </p:pic>
    </p:spTree>
    <p:extLst>
      <p:ext uri="{BB962C8B-B14F-4D97-AF65-F5344CB8AC3E}">
        <p14:creationId xmlns:p14="http://schemas.microsoft.com/office/powerpoint/2010/main" val="16742047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954</TotalTime>
  <Words>966</Words>
  <Application>Microsoft Office PowerPoint</Application>
  <PresentationFormat>Widescreen</PresentationFormat>
  <Paragraphs>168</Paragraphs>
  <Slides>22</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Monotype Sorts</vt:lpstr>
      <vt:lpstr>Tahoma</vt:lpstr>
      <vt:lpstr>Times New Roman</vt:lpstr>
      <vt:lpstr>Office Theme</vt:lpstr>
      <vt:lpstr>PowerPoint Presentation</vt:lpstr>
      <vt:lpstr>Liberty Keene - Natural Gas and Propane</vt:lpstr>
      <vt:lpstr>Properties of Natural Gas and Propane</vt:lpstr>
      <vt:lpstr>PowerPoint Presentation</vt:lpstr>
      <vt:lpstr>PowerPoint Presentation</vt:lpstr>
      <vt:lpstr>Possible Ignition Sources</vt:lpstr>
      <vt:lpstr>Materials in Our System -        Cast Iron - Mains </vt:lpstr>
      <vt:lpstr>Materials in Our Systems –    Wrought Iron And Bare and Coated Steel</vt:lpstr>
      <vt:lpstr>Materials in Our System -      Plastic - Mains And Services</vt:lpstr>
      <vt:lpstr>Marker Posts</vt:lpstr>
      <vt:lpstr>Gas Meter Sets and Valves</vt:lpstr>
      <vt:lpstr>Understanding Layout and Markings for Mains and Services</vt:lpstr>
      <vt:lpstr>PowerPoint Presentation</vt:lpstr>
      <vt:lpstr>PowerPoint Presentation</vt:lpstr>
      <vt:lpstr>Signs of Damage</vt:lpstr>
      <vt:lpstr>Cross Bore Examples &amp; Damages </vt:lpstr>
      <vt:lpstr>PowerPoint Presentation</vt:lpstr>
      <vt:lpstr>Signs of a Ruptured Gas Line</vt:lpstr>
      <vt:lpstr>Understanding Excess Flow Valves</vt:lpstr>
      <vt:lpstr>PowerPoint Presentation</vt:lpstr>
      <vt:lpstr>PowerPoint Presentation</vt:lpstr>
      <vt:lpstr>Questions / Comments</vt:lpstr>
    </vt:vector>
  </TitlesOfParts>
  <Company>Liberty Utilities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Liberty Utilities</dc:creator>
  <cp:lastModifiedBy>Steve Rokes</cp:lastModifiedBy>
  <cp:revision>49</cp:revision>
  <cp:lastPrinted>2024-03-05T17:35:43Z</cp:lastPrinted>
  <dcterms:created xsi:type="dcterms:W3CDTF">2019-01-28T18:39:05Z</dcterms:created>
  <dcterms:modified xsi:type="dcterms:W3CDTF">2024-03-05T18:26:05Z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1a6f161-e42b-4c47-8f69-f6a81e023e2d_Enabled">
    <vt:lpwstr>True</vt:lpwstr>
  </property>
  <property fmtid="{D5CDD505-2E9C-101B-9397-08002B2CF9AE}" pid="3" name="MSIP_Label_b1a6f161-e42b-4c47-8f69-f6a81e023e2d_SiteId">
    <vt:lpwstr>271df5c2-953a-497b-93ad-7adf7a4b3cd7</vt:lpwstr>
  </property>
  <property fmtid="{D5CDD505-2E9C-101B-9397-08002B2CF9AE}" pid="4" name="MSIP_Label_b1a6f161-e42b-4c47-8f69-f6a81e023e2d_Owner">
    <vt:lpwstr>LTBailey@Spectraenergy.com</vt:lpwstr>
  </property>
  <property fmtid="{D5CDD505-2E9C-101B-9397-08002B2CF9AE}" pid="5" name="MSIP_Label_b1a6f161-e42b-4c47-8f69-f6a81e023e2d_SetDate">
    <vt:lpwstr>2020-01-28T19:19:10.6607835Z</vt:lpwstr>
  </property>
  <property fmtid="{D5CDD505-2E9C-101B-9397-08002B2CF9AE}" pid="6" name="MSIP_Label_b1a6f161-e42b-4c47-8f69-f6a81e023e2d_Name">
    <vt:lpwstr>Internal</vt:lpwstr>
  </property>
  <property fmtid="{D5CDD505-2E9C-101B-9397-08002B2CF9AE}" pid="7" name="MSIP_Label_b1a6f161-e42b-4c47-8f69-f6a81e023e2d_Application">
    <vt:lpwstr>Microsoft Azure Information Protection</vt:lpwstr>
  </property>
  <property fmtid="{D5CDD505-2E9C-101B-9397-08002B2CF9AE}" pid="8" name="MSIP_Label_b1a6f161-e42b-4c47-8f69-f6a81e023e2d_Extended_MSFT_Method">
    <vt:lpwstr>Automatic</vt:lpwstr>
  </property>
  <property fmtid="{D5CDD505-2E9C-101B-9397-08002B2CF9AE}" pid="9" name="Sensitivity">
    <vt:lpwstr>Internal</vt:lpwstr>
  </property>
  <property fmtid="{D5CDD505-2E9C-101B-9397-08002B2CF9AE}" pid="10" name="_NewReviewCycle">
    <vt:lpwstr/>
  </property>
</Properties>
</file>