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sldIdLst>
    <p:sldId id="354" r:id="rId5"/>
    <p:sldId id="758" r:id="rId6"/>
    <p:sldId id="909" r:id="rId7"/>
    <p:sldId id="908" r:id="rId8"/>
    <p:sldId id="265" r:id="rId9"/>
    <p:sldId id="914" r:id="rId10"/>
    <p:sldId id="279" r:id="rId11"/>
    <p:sldId id="905" r:id="rId12"/>
    <p:sldId id="298" r:id="rId13"/>
    <p:sldId id="912" r:id="rId14"/>
    <p:sldId id="906" r:id="rId15"/>
    <p:sldId id="400" r:id="rId16"/>
    <p:sldId id="399" r:id="rId17"/>
    <p:sldId id="910" r:id="rId18"/>
    <p:sldId id="900" r:id="rId19"/>
    <p:sldId id="304" r:id="rId20"/>
    <p:sldId id="911" r:id="rId21"/>
    <p:sldId id="282" r:id="rId22"/>
    <p:sldId id="402" r:id="rId23"/>
    <p:sldId id="904" r:id="rId24"/>
    <p:sldId id="901" r:id="rId25"/>
    <p:sldId id="307" r:id="rId26"/>
    <p:sldId id="315" r:id="rId27"/>
    <p:sldId id="264" r:id="rId28"/>
    <p:sldId id="915" r:id="rId29"/>
    <p:sldId id="313" r:id="rId3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0000FF"/>
    <a:srgbClr val="FFFFCC"/>
    <a:srgbClr val="FF6600"/>
    <a:srgbClr val="000000"/>
    <a:srgbClr val="FFD13F"/>
    <a:srgbClr val="FFD8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20CAB0-01CA-433D-9338-0FCD78AD5406}" v="35" dt="2025-01-31T19:49:27.6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6016" autoAdjust="0"/>
  </p:normalViewPr>
  <p:slideViewPr>
    <p:cSldViewPr snapToGrid="0">
      <p:cViewPr varScale="1">
        <p:scale>
          <a:sx n="95" d="100"/>
          <a:sy n="95" d="100"/>
        </p:scale>
        <p:origin x="1134" y="84"/>
      </p:cViewPr>
      <p:guideLst>
        <p:guide orient="horz" pos="2160"/>
        <p:guide pos="3840"/>
      </p:guideLst>
    </p:cSldViewPr>
  </p:slideViewPr>
  <p:outlineViewPr>
    <p:cViewPr>
      <p:scale>
        <a:sx n="33" d="100"/>
        <a:sy n="33" d="100"/>
      </p:scale>
      <p:origin x="0" y="-383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68" d="100"/>
          <a:sy n="68" d="100"/>
        </p:scale>
        <p:origin x="3101"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B0FF3D-EF9A-48FF-B37F-1C6D9C6EBAD9}"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CDB4C4FC-7212-4A7D-B46D-50AED3319FDB}">
      <dgm:prSet/>
      <dgm:spPr/>
      <dgm:t>
        <a:bodyPr/>
        <a:lstStyle/>
        <a:p>
          <a:r>
            <a:rPr lang="en-US"/>
            <a:t>Other Flames (pilot burner, match, cigarette lighters)</a:t>
          </a:r>
        </a:p>
      </dgm:t>
    </dgm:pt>
    <dgm:pt modelId="{7555BCC8-1911-4465-8B40-80A51852DBD4}" type="parTrans" cxnId="{E449FAD3-DAB1-4454-8362-CEB0BF236A2A}">
      <dgm:prSet/>
      <dgm:spPr/>
      <dgm:t>
        <a:bodyPr/>
        <a:lstStyle/>
        <a:p>
          <a:endParaRPr lang="en-US"/>
        </a:p>
      </dgm:t>
    </dgm:pt>
    <dgm:pt modelId="{79ECB6BF-44C9-41F5-BA52-0374095BCC98}" type="sibTrans" cxnId="{E449FAD3-DAB1-4454-8362-CEB0BF236A2A}">
      <dgm:prSet/>
      <dgm:spPr/>
      <dgm:t>
        <a:bodyPr/>
        <a:lstStyle/>
        <a:p>
          <a:endParaRPr lang="en-US"/>
        </a:p>
      </dgm:t>
    </dgm:pt>
    <dgm:pt modelId="{B86897EF-9AF8-413E-8018-75B05DA65DFE}">
      <dgm:prSet/>
      <dgm:spPr/>
      <dgm:t>
        <a:bodyPr/>
        <a:lstStyle/>
        <a:p>
          <a:r>
            <a:rPr lang="en-US"/>
            <a:t>Doorbells, Light Switches, Appliances</a:t>
          </a:r>
        </a:p>
      </dgm:t>
    </dgm:pt>
    <dgm:pt modelId="{EAC9CF87-8A4E-44D4-BFF2-03B7ED70EF5E}" type="parTrans" cxnId="{5CB9C8D7-2258-4073-8278-A702C930A9C5}">
      <dgm:prSet/>
      <dgm:spPr/>
      <dgm:t>
        <a:bodyPr/>
        <a:lstStyle/>
        <a:p>
          <a:endParaRPr lang="en-US"/>
        </a:p>
      </dgm:t>
    </dgm:pt>
    <dgm:pt modelId="{57A39B5F-0E30-445A-B917-C06444CA311F}" type="sibTrans" cxnId="{5CB9C8D7-2258-4073-8278-A702C930A9C5}">
      <dgm:prSet/>
      <dgm:spPr/>
      <dgm:t>
        <a:bodyPr/>
        <a:lstStyle/>
        <a:p>
          <a:endParaRPr lang="en-US"/>
        </a:p>
      </dgm:t>
    </dgm:pt>
    <dgm:pt modelId="{D86126B1-CACD-4606-BDF3-A18B0CED3CDF}">
      <dgm:prSet/>
      <dgm:spPr/>
      <dgm:t>
        <a:bodyPr/>
        <a:lstStyle/>
        <a:p>
          <a:r>
            <a:rPr lang="en-US"/>
            <a:t>Thermostats</a:t>
          </a:r>
        </a:p>
      </dgm:t>
    </dgm:pt>
    <dgm:pt modelId="{E67F878E-E552-4BE6-9F04-F26B9A544D18}" type="parTrans" cxnId="{AF9C5A68-1306-4234-9F31-FEA539EB6137}">
      <dgm:prSet/>
      <dgm:spPr/>
      <dgm:t>
        <a:bodyPr/>
        <a:lstStyle/>
        <a:p>
          <a:endParaRPr lang="en-US"/>
        </a:p>
      </dgm:t>
    </dgm:pt>
    <dgm:pt modelId="{B2CA06F3-CF1A-4BD9-AB9A-8ACE538C9802}" type="sibTrans" cxnId="{AF9C5A68-1306-4234-9F31-FEA539EB6137}">
      <dgm:prSet/>
      <dgm:spPr/>
      <dgm:t>
        <a:bodyPr/>
        <a:lstStyle/>
        <a:p>
          <a:endParaRPr lang="en-US"/>
        </a:p>
      </dgm:t>
    </dgm:pt>
    <dgm:pt modelId="{49BDD91C-DD2C-4792-BC12-9281F7ABD3C7}">
      <dgm:prSet/>
      <dgm:spPr/>
      <dgm:t>
        <a:bodyPr/>
        <a:lstStyle/>
        <a:p>
          <a:r>
            <a:rPr lang="en-US"/>
            <a:t>Cell Phones, 2-Way Radios</a:t>
          </a:r>
        </a:p>
      </dgm:t>
    </dgm:pt>
    <dgm:pt modelId="{6AC7B36F-92BE-4C13-8763-EEAE510BA6F5}" type="parTrans" cxnId="{B17B2AD6-2AE9-4F99-A974-B01C3C0BBABB}">
      <dgm:prSet/>
      <dgm:spPr/>
      <dgm:t>
        <a:bodyPr/>
        <a:lstStyle/>
        <a:p>
          <a:endParaRPr lang="en-US"/>
        </a:p>
      </dgm:t>
    </dgm:pt>
    <dgm:pt modelId="{63F9DF8D-E88B-4874-BB2F-BE5A1CE9926F}" type="sibTrans" cxnId="{B17B2AD6-2AE9-4F99-A974-B01C3C0BBABB}">
      <dgm:prSet/>
      <dgm:spPr/>
      <dgm:t>
        <a:bodyPr/>
        <a:lstStyle/>
        <a:p>
          <a:endParaRPr lang="en-US"/>
        </a:p>
      </dgm:t>
    </dgm:pt>
    <dgm:pt modelId="{AD1AA2E6-BDBC-4BC0-A05D-8746581228E9}">
      <dgm:prSet/>
      <dgm:spPr/>
      <dgm:t>
        <a:bodyPr/>
        <a:lstStyle/>
        <a:p>
          <a:r>
            <a:rPr lang="en-US"/>
            <a:t>Static Electricity</a:t>
          </a:r>
        </a:p>
      </dgm:t>
    </dgm:pt>
    <dgm:pt modelId="{2F8C2984-77EA-4A93-9A31-E137817A21BA}" type="parTrans" cxnId="{7BB1E74D-FD52-4577-AD34-35CA06E41AF5}">
      <dgm:prSet/>
      <dgm:spPr/>
      <dgm:t>
        <a:bodyPr/>
        <a:lstStyle/>
        <a:p>
          <a:endParaRPr lang="en-US"/>
        </a:p>
      </dgm:t>
    </dgm:pt>
    <dgm:pt modelId="{CD72A79E-C6E2-4C55-8417-8BB34096B73A}" type="sibTrans" cxnId="{7BB1E74D-FD52-4577-AD34-35CA06E41AF5}">
      <dgm:prSet/>
      <dgm:spPr/>
      <dgm:t>
        <a:bodyPr/>
        <a:lstStyle/>
        <a:p>
          <a:endParaRPr lang="en-US"/>
        </a:p>
      </dgm:t>
    </dgm:pt>
    <dgm:pt modelId="{40FD0F44-E590-472B-8F6C-69E653D694F7}">
      <dgm:prSet/>
      <dgm:spPr/>
      <dgm:t>
        <a:bodyPr/>
        <a:lstStyle/>
        <a:p>
          <a:r>
            <a:rPr lang="en-US"/>
            <a:t>Abrasive Saw or Grinders, Sparks</a:t>
          </a:r>
        </a:p>
      </dgm:t>
    </dgm:pt>
    <dgm:pt modelId="{4D88731A-40BC-4932-B1B0-3D9B2F87D801}" type="parTrans" cxnId="{6426E984-09E7-412D-934C-481E77E6DD66}">
      <dgm:prSet/>
      <dgm:spPr/>
      <dgm:t>
        <a:bodyPr/>
        <a:lstStyle/>
        <a:p>
          <a:endParaRPr lang="en-US"/>
        </a:p>
      </dgm:t>
    </dgm:pt>
    <dgm:pt modelId="{937F8EA3-5839-45B1-8F54-8B9E025EF950}" type="sibTrans" cxnId="{6426E984-09E7-412D-934C-481E77E6DD66}">
      <dgm:prSet/>
      <dgm:spPr/>
      <dgm:t>
        <a:bodyPr/>
        <a:lstStyle/>
        <a:p>
          <a:endParaRPr lang="en-US"/>
        </a:p>
      </dgm:t>
    </dgm:pt>
    <dgm:pt modelId="{1F0E8AE5-B43C-4551-8716-8B6223335FAD}">
      <dgm:prSet/>
      <dgm:spPr/>
      <dgm:t>
        <a:bodyPr/>
        <a:lstStyle/>
        <a:p>
          <a:r>
            <a:rPr lang="en-US"/>
            <a:t>And more!!</a:t>
          </a:r>
        </a:p>
      </dgm:t>
    </dgm:pt>
    <dgm:pt modelId="{88AC2CBF-92DB-4517-B2AC-8DC2B58F4D96}" type="parTrans" cxnId="{EC93C7B7-6761-4753-9ECB-5DC07F192608}">
      <dgm:prSet/>
      <dgm:spPr/>
      <dgm:t>
        <a:bodyPr/>
        <a:lstStyle/>
        <a:p>
          <a:endParaRPr lang="en-US"/>
        </a:p>
      </dgm:t>
    </dgm:pt>
    <dgm:pt modelId="{FB194F63-CC7E-4983-AD4D-1C485DEA56B1}" type="sibTrans" cxnId="{EC93C7B7-6761-4753-9ECB-5DC07F192608}">
      <dgm:prSet/>
      <dgm:spPr/>
      <dgm:t>
        <a:bodyPr/>
        <a:lstStyle/>
        <a:p>
          <a:endParaRPr lang="en-US"/>
        </a:p>
      </dgm:t>
    </dgm:pt>
    <dgm:pt modelId="{46FB6973-94B2-465D-A86E-900E0FC04585}" type="pres">
      <dgm:prSet presAssocID="{00B0FF3D-EF9A-48FF-B37F-1C6D9C6EBAD9}" presName="diagram" presStyleCnt="0">
        <dgm:presLayoutVars>
          <dgm:dir/>
          <dgm:resizeHandles val="exact"/>
        </dgm:presLayoutVars>
      </dgm:prSet>
      <dgm:spPr/>
    </dgm:pt>
    <dgm:pt modelId="{B3360124-C329-4723-9864-F01B75E805BB}" type="pres">
      <dgm:prSet presAssocID="{CDB4C4FC-7212-4A7D-B46D-50AED3319FDB}" presName="node" presStyleLbl="node1" presStyleIdx="0" presStyleCnt="7">
        <dgm:presLayoutVars>
          <dgm:bulletEnabled val="1"/>
        </dgm:presLayoutVars>
      </dgm:prSet>
      <dgm:spPr/>
    </dgm:pt>
    <dgm:pt modelId="{281EE7C1-ED82-495C-A393-85BEF65F7AF7}" type="pres">
      <dgm:prSet presAssocID="{79ECB6BF-44C9-41F5-BA52-0374095BCC98}" presName="sibTrans" presStyleCnt="0"/>
      <dgm:spPr/>
    </dgm:pt>
    <dgm:pt modelId="{1F134D74-11C6-4506-8BCA-A1B29333EC00}" type="pres">
      <dgm:prSet presAssocID="{B86897EF-9AF8-413E-8018-75B05DA65DFE}" presName="node" presStyleLbl="node1" presStyleIdx="1" presStyleCnt="7">
        <dgm:presLayoutVars>
          <dgm:bulletEnabled val="1"/>
        </dgm:presLayoutVars>
      </dgm:prSet>
      <dgm:spPr/>
    </dgm:pt>
    <dgm:pt modelId="{AB08811F-E0D9-4A5C-8C52-E72CAFA5859D}" type="pres">
      <dgm:prSet presAssocID="{57A39B5F-0E30-445A-B917-C06444CA311F}" presName="sibTrans" presStyleCnt="0"/>
      <dgm:spPr/>
    </dgm:pt>
    <dgm:pt modelId="{2AE55B2D-29EB-4D98-A78B-1AB904DFDDBE}" type="pres">
      <dgm:prSet presAssocID="{D86126B1-CACD-4606-BDF3-A18B0CED3CDF}" presName="node" presStyleLbl="node1" presStyleIdx="2" presStyleCnt="7">
        <dgm:presLayoutVars>
          <dgm:bulletEnabled val="1"/>
        </dgm:presLayoutVars>
      </dgm:prSet>
      <dgm:spPr/>
    </dgm:pt>
    <dgm:pt modelId="{9E005E68-F8D1-4C89-9B03-1C7D3866425F}" type="pres">
      <dgm:prSet presAssocID="{B2CA06F3-CF1A-4BD9-AB9A-8ACE538C9802}" presName="sibTrans" presStyleCnt="0"/>
      <dgm:spPr/>
    </dgm:pt>
    <dgm:pt modelId="{BBFBCABD-3335-47CB-AA27-209E8D7A22C2}" type="pres">
      <dgm:prSet presAssocID="{49BDD91C-DD2C-4792-BC12-9281F7ABD3C7}" presName="node" presStyleLbl="node1" presStyleIdx="3" presStyleCnt="7">
        <dgm:presLayoutVars>
          <dgm:bulletEnabled val="1"/>
        </dgm:presLayoutVars>
      </dgm:prSet>
      <dgm:spPr/>
    </dgm:pt>
    <dgm:pt modelId="{0C30D0DF-9627-4991-9021-D2C01C8B812C}" type="pres">
      <dgm:prSet presAssocID="{63F9DF8D-E88B-4874-BB2F-BE5A1CE9926F}" presName="sibTrans" presStyleCnt="0"/>
      <dgm:spPr/>
    </dgm:pt>
    <dgm:pt modelId="{B92B5CF2-FD74-4006-938A-ADFF6F44E95E}" type="pres">
      <dgm:prSet presAssocID="{AD1AA2E6-BDBC-4BC0-A05D-8746581228E9}" presName="node" presStyleLbl="node1" presStyleIdx="4" presStyleCnt="7">
        <dgm:presLayoutVars>
          <dgm:bulletEnabled val="1"/>
        </dgm:presLayoutVars>
      </dgm:prSet>
      <dgm:spPr/>
    </dgm:pt>
    <dgm:pt modelId="{1F8AC459-FD1A-495E-8851-84F9E06D3A43}" type="pres">
      <dgm:prSet presAssocID="{CD72A79E-C6E2-4C55-8417-8BB34096B73A}" presName="sibTrans" presStyleCnt="0"/>
      <dgm:spPr/>
    </dgm:pt>
    <dgm:pt modelId="{7FBE42AA-D26C-455E-BF45-3F8CBA34F83D}" type="pres">
      <dgm:prSet presAssocID="{40FD0F44-E590-472B-8F6C-69E653D694F7}" presName="node" presStyleLbl="node1" presStyleIdx="5" presStyleCnt="7">
        <dgm:presLayoutVars>
          <dgm:bulletEnabled val="1"/>
        </dgm:presLayoutVars>
      </dgm:prSet>
      <dgm:spPr/>
    </dgm:pt>
    <dgm:pt modelId="{B6C80970-5907-4AE3-8E77-603BE894BB4A}" type="pres">
      <dgm:prSet presAssocID="{937F8EA3-5839-45B1-8F54-8B9E025EF950}" presName="sibTrans" presStyleCnt="0"/>
      <dgm:spPr/>
    </dgm:pt>
    <dgm:pt modelId="{1CEE762E-B44C-490D-B71A-A50C2E247586}" type="pres">
      <dgm:prSet presAssocID="{1F0E8AE5-B43C-4551-8716-8B6223335FAD}" presName="node" presStyleLbl="node1" presStyleIdx="6" presStyleCnt="7">
        <dgm:presLayoutVars>
          <dgm:bulletEnabled val="1"/>
        </dgm:presLayoutVars>
      </dgm:prSet>
      <dgm:spPr/>
    </dgm:pt>
  </dgm:ptLst>
  <dgm:cxnLst>
    <dgm:cxn modelId="{ACA39C16-6685-43E8-A6D7-354924C14AB5}" type="presOf" srcId="{B86897EF-9AF8-413E-8018-75B05DA65DFE}" destId="{1F134D74-11C6-4506-8BCA-A1B29333EC00}" srcOrd="0" destOrd="0" presId="urn:microsoft.com/office/officeart/2005/8/layout/default"/>
    <dgm:cxn modelId="{CBDED331-CBDC-4975-84E2-AE6EF3B081A3}" type="presOf" srcId="{D86126B1-CACD-4606-BDF3-A18B0CED3CDF}" destId="{2AE55B2D-29EB-4D98-A78B-1AB904DFDDBE}" srcOrd="0" destOrd="0" presId="urn:microsoft.com/office/officeart/2005/8/layout/default"/>
    <dgm:cxn modelId="{AF9C5A68-1306-4234-9F31-FEA539EB6137}" srcId="{00B0FF3D-EF9A-48FF-B37F-1C6D9C6EBAD9}" destId="{D86126B1-CACD-4606-BDF3-A18B0CED3CDF}" srcOrd="2" destOrd="0" parTransId="{E67F878E-E552-4BE6-9F04-F26B9A544D18}" sibTransId="{B2CA06F3-CF1A-4BD9-AB9A-8ACE538C9802}"/>
    <dgm:cxn modelId="{622B8C48-67FB-414F-9FDB-34A02CA03F43}" type="presOf" srcId="{40FD0F44-E590-472B-8F6C-69E653D694F7}" destId="{7FBE42AA-D26C-455E-BF45-3F8CBA34F83D}" srcOrd="0" destOrd="0" presId="urn:microsoft.com/office/officeart/2005/8/layout/default"/>
    <dgm:cxn modelId="{7BB1E74D-FD52-4577-AD34-35CA06E41AF5}" srcId="{00B0FF3D-EF9A-48FF-B37F-1C6D9C6EBAD9}" destId="{AD1AA2E6-BDBC-4BC0-A05D-8746581228E9}" srcOrd="4" destOrd="0" parTransId="{2F8C2984-77EA-4A93-9A31-E137817A21BA}" sibTransId="{CD72A79E-C6E2-4C55-8417-8BB34096B73A}"/>
    <dgm:cxn modelId="{CD48DA52-82F9-41B9-A860-5D25079F4AE2}" type="presOf" srcId="{AD1AA2E6-BDBC-4BC0-A05D-8746581228E9}" destId="{B92B5CF2-FD74-4006-938A-ADFF6F44E95E}" srcOrd="0" destOrd="0" presId="urn:microsoft.com/office/officeart/2005/8/layout/default"/>
    <dgm:cxn modelId="{C391B57A-B543-4FDC-8B14-2E86E5559CCC}" type="presOf" srcId="{1F0E8AE5-B43C-4551-8716-8B6223335FAD}" destId="{1CEE762E-B44C-490D-B71A-A50C2E247586}" srcOrd="0" destOrd="0" presId="urn:microsoft.com/office/officeart/2005/8/layout/default"/>
    <dgm:cxn modelId="{9902F07C-2EBB-43FF-9D07-3420A56CE7D1}" type="presOf" srcId="{00B0FF3D-EF9A-48FF-B37F-1C6D9C6EBAD9}" destId="{46FB6973-94B2-465D-A86E-900E0FC04585}" srcOrd="0" destOrd="0" presId="urn:microsoft.com/office/officeart/2005/8/layout/default"/>
    <dgm:cxn modelId="{6426E984-09E7-412D-934C-481E77E6DD66}" srcId="{00B0FF3D-EF9A-48FF-B37F-1C6D9C6EBAD9}" destId="{40FD0F44-E590-472B-8F6C-69E653D694F7}" srcOrd="5" destOrd="0" parTransId="{4D88731A-40BC-4932-B1B0-3D9B2F87D801}" sibTransId="{937F8EA3-5839-45B1-8F54-8B9E025EF950}"/>
    <dgm:cxn modelId="{061757B6-AB05-4BB6-93DB-0EC79F0B566C}" type="presOf" srcId="{CDB4C4FC-7212-4A7D-B46D-50AED3319FDB}" destId="{B3360124-C329-4723-9864-F01B75E805BB}" srcOrd="0" destOrd="0" presId="urn:microsoft.com/office/officeart/2005/8/layout/default"/>
    <dgm:cxn modelId="{EC93C7B7-6761-4753-9ECB-5DC07F192608}" srcId="{00B0FF3D-EF9A-48FF-B37F-1C6D9C6EBAD9}" destId="{1F0E8AE5-B43C-4551-8716-8B6223335FAD}" srcOrd="6" destOrd="0" parTransId="{88AC2CBF-92DB-4517-B2AC-8DC2B58F4D96}" sibTransId="{FB194F63-CC7E-4983-AD4D-1C485DEA56B1}"/>
    <dgm:cxn modelId="{E449FAD3-DAB1-4454-8362-CEB0BF236A2A}" srcId="{00B0FF3D-EF9A-48FF-B37F-1C6D9C6EBAD9}" destId="{CDB4C4FC-7212-4A7D-B46D-50AED3319FDB}" srcOrd="0" destOrd="0" parTransId="{7555BCC8-1911-4465-8B40-80A51852DBD4}" sibTransId="{79ECB6BF-44C9-41F5-BA52-0374095BCC98}"/>
    <dgm:cxn modelId="{B17B2AD6-2AE9-4F99-A974-B01C3C0BBABB}" srcId="{00B0FF3D-EF9A-48FF-B37F-1C6D9C6EBAD9}" destId="{49BDD91C-DD2C-4792-BC12-9281F7ABD3C7}" srcOrd="3" destOrd="0" parTransId="{6AC7B36F-92BE-4C13-8763-EEAE510BA6F5}" sibTransId="{63F9DF8D-E88B-4874-BB2F-BE5A1CE9926F}"/>
    <dgm:cxn modelId="{5CB9C8D7-2258-4073-8278-A702C930A9C5}" srcId="{00B0FF3D-EF9A-48FF-B37F-1C6D9C6EBAD9}" destId="{B86897EF-9AF8-413E-8018-75B05DA65DFE}" srcOrd="1" destOrd="0" parTransId="{EAC9CF87-8A4E-44D4-BFF2-03B7ED70EF5E}" sibTransId="{57A39B5F-0E30-445A-B917-C06444CA311F}"/>
    <dgm:cxn modelId="{FE1A5AED-0B94-42BA-814A-E84EDEE8A181}" type="presOf" srcId="{49BDD91C-DD2C-4792-BC12-9281F7ABD3C7}" destId="{BBFBCABD-3335-47CB-AA27-209E8D7A22C2}" srcOrd="0" destOrd="0" presId="urn:microsoft.com/office/officeart/2005/8/layout/default"/>
    <dgm:cxn modelId="{2792CACB-C924-41CF-9F07-0381B7853A10}" type="presParOf" srcId="{46FB6973-94B2-465D-A86E-900E0FC04585}" destId="{B3360124-C329-4723-9864-F01B75E805BB}" srcOrd="0" destOrd="0" presId="urn:microsoft.com/office/officeart/2005/8/layout/default"/>
    <dgm:cxn modelId="{34F5128D-99A9-4578-A8BE-B6153B3FA2BB}" type="presParOf" srcId="{46FB6973-94B2-465D-A86E-900E0FC04585}" destId="{281EE7C1-ED82-495C-A393-85BEF65F7AF7}" srcOrd="1" destOrd="0" presId="urn:microsoft.com/office/officeart/2005/8/layout/default"/>
    <dgm:cxn modelId="{92F8AC0C-ED0C-40A9-B9E7-B557C9DD1F81}" type="presParOf" srcId="{46FB6973-94B2-465D-A86E-900E0FC04585}" destId="{1F134D74-11C6-4506-8BCA-A1B29333EC00}" srcOrd="2" destOrd="0" presId="urn:microsoft.com/office/officeart/2005/8/layout/default"/>
    <dgm:cxn modelId="{0BF8358D-C0E0-4CDA-B53E-99D054A7BAE1}" type="presParOf" srcId="{46FB6973-94B2-465D-A86E-900E0FC04585}" destId="{AB08811F-E0D9-4A5C-8C52-E72CAFA5859D}" srcOrd="3" destOrd="0" presId="urn:microsoft.com/office/officeart/2005/8/layout/default"/>
    <dgm:cxn modelId="{3B18CAAE-BBA5-4D93-9300-2BD693E8B2E7}" type="presParOf" srcId="{46FB6973-94B2-465D-A86E-900E0FC04585}" destId="{2AE55B2D-29EB-4D98-A78B-1AB904DFDDBE}" srcOrd="4" destOrd="0" presId="urn:microsoft.com/office/officeart/2005/8/layout/default"/>
    <dgm:cxn modelId="{3EC4146E-DB30-480A-AD6B-90423374476A}" type="presParOf" srcId="{46FB6973-94B2-465D-A86E-900E0FC04585}" destId="{9E005E68-F8D1-4C89-9B03-1C7D3866425F}" srcOrd="5" destOrd="0" presId="urn:microsoft.com/office/officeart/2005/8/layout/default"/>
    <dgm:cxn modelId="{4C4BEFB4-292C-4B7A-B548-80A0DE6614C9}" type="presParOf" srcId="{46FB6973-94B2-465D-A86E-900E0FC04585}" destId="{BBFBCABD-3335-47CB-AA27-209E8D7A22C2}" srcOrd="6" destOrd="0" presId="urn:microsoft.com/office/officeart/2005/8/layout/default"/>
    <dgm:cxn modelId="{3DB4AB6A-7CF0-4E12-9790-19FF33F9AE3D}" type="presParOf" srcId="{46FB6973-94B2-465D-A86E-900E0FC04585}" destId="{0C30D0DF-9627-4991-9021-D2C01C8B812C}" srcOrd="7" destOrd="0" presId="urn:microsoft.com/office/officeart/2005/8/layout/default"/>
    <dgm:cxn modelId="{E179C37B-DFFD-493D-BFE4-27B68ED2B7C6}" type="presParOf" srcId="{46FB6973-94B2-465D-A86E-900E0FC04585}" destId="{B92B5CF2-FD74-4006-938A-ADFF6F44E95E}" srcOrd="8" destOrd="0" presId="urn:microsoft.com/office/officeart/2005/8/layout/default"/>
    <dgm:cxn modelId="{A2E09AAD-512B-4845-B4A0-257F83945D98}" type="presParOf" srcId="{46FB6973-94B2-465D-A86E-900E0FC04585}" destId="{1F8AC459-FD1A-495E-8851-84F9E06D3A43}" srcOrd="9" destOrd="0" presId="urn:microsoft.com/office/officeart/2005/8/layout/default"/>
    <dgm:cxn modelId="{24E590C4-79CE-4D35-863C-9B8E4012277D}" type="presParOf" srcId="{46FB6973-94B2-465D-A86E-900E0FC04585}" destId="{7FBE42AA-D26C-455E-BF45-3F8CBA34F83D}" srcOrd="10" destOrd="0" presId="urn:microsoft.com/office/officeart/2005/8/layout/default"/>
    <dgm:cxn modelId="{DC896E69-133C-41CD-9A2D-357369CAEEEA}" type="presParOf" srcId="{46FB6973-94B2-465D-A86E-900E0FC04585}" destId="{B6C80970-5907-4AE3-8E77-603BE894BB4A}" srcOrd="11" destOrd="0" presId="urn:microsoft.com/office/officeart/2005/8/layout/default"/>
    <dgm:cxn modelId="{F110A22E-69FD-4653-B4F2-C5B7F99C0BF0}" type="presParOf" srcId="{46FB6973-94B2-465D-A86E-900E0FC04585}" destId="{1CEE762E-B44C-490D-B71A-A50C2E247586}" srcOrd="1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360124-C329-4723-9864-F01B75E805BB}">
      <dsp:nvSpPr>
        <dsp:cNvPr id="0" name=""/>
        <dsp:cNvSpPr/>
      </dsp:nvSpPr>
      <dsp:spPr>
        <a:xfrm>
          <a:off x="3080" y="587032"/>
          <a:ext cx="2444055" cy="146643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Other Flames (pilot burner, match, cigarette lighters)</a:t>
          </a:r>
        </a:p>
      </dsp:txBody>
      <dsp:txXfrm>
        <a:off x="3080" y="587032"/>
        <a:ext cx="2444055" cy="1466433"/>
      </dsp:txXfrm>
    </dsp:sp>
    <dsp:sp modelId="{1F134D74-11C6-4506-8BCA-A1B29333EC00}">
      <dsp:nvSpPr>
        <dsp:cNvPr id="0" name=""/>
        <dsp:cNvSpPr/>
      </dsp:nvSpPr>
      <dsp:spPr>
        <a:xfrm>
          <a:off x="2691541" y="587032"/>
          <a:ext cx="2444055" cy="146643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Doorbells, Light Switches, Appliances</a:t>
          </a:r>
        </a:p>
      </dsp:txBody>
      <dsp:txXfrm>
        <a:off x="2691541" y="587032"/>
        <a:ext cx="2444055" cy="1466433"/>
      </dsp:txXfrm>
    </dsp:sp>
    <dsp:sp modelId="{2AE55B2D-29EB-4D98-A78B-1AB904DFDDBE}">
      <dsp:nvSpPr>
        <dsp:cNvPr id="0" name=""/>
        <dsp:cNvSpPr/>
      </dsp:nvSpPr>
      <dsp:spPr>
        <a:xfrm>
          <a:off x="5380002" y="587032"/>
          <a:ext cx="2444055" cy="146643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Thermostats</a:t>
          </a:r>
        </a:p>
      </dsp:txBody>
      <dsp:txXfrm>
        <a:off x="5380002" y="587032"/>
        <a:ext cx="2444055" cy="1466433"/>
      </dsp:txXfrm>
    </dsp:sp>
    <dsp:sp modelId="{BBFBCABD-3335-47CB-AA27-209E8D7A22C2}">
      <dsp:nvSpPr>
        <dsp:cNvPr id="0" name=""/>
        <dsp:cNvSpPr/>
      </dsp:nvSpPr>
      <dsp:spPr>
        <a:xfrm>
          <a:off x="8068463" y="587032"/>
          <a:ext cx="2444055" cy="146643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Cell Phones, 2-Way Radios</a:t>
          </a:r>
        </a:p>
      </dsp:txBody>
      <dsp:txXfrm>
        <a:off x="8068463" y="587032"/>
        <a:ext cx="2444055" cy="1466433"/>
      </dsp:txXfrm>
    </dsp:sp>
    <dsp:sp modelId="{B92B5CF2-FD74-4006-938A-ADFF6F44E95E}">
      <dsp:nvSpPr>
        <dsp:cNvPr id="0" name=""/>
        <dsp:cNvSpPr/>
      </dsp:nvSpPr>
      <dsp:spPr>
        <a:xfrm>
          <a:off x="1347311" y="2297871"/>
          <a:ext cx="2444055" cy="1466433"/>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Static Electricity</a:t>
          </a:r>
        </a:p>
      </dsp:txBody>
      <dsp:txXfrm>
        <a:off x="1347311" y="2297871"/>
        <a:ext cx="2444055" cy="1466433"/>
      </dsp:txXfrm>
    </dsp:sp>
    <dsp:sp modelId="{7FBE42AA-D26C-455E-BF45-3F8CBA34F83D}">
      <dsp:nvSpPr>
        <dsp:cNvPr id="0" name=""/>
        <dsp:cNvSpPr/>
      </dsp:nvSpPr>
      <dsp:spPr>
        <a:xfrm>
          <a:off x="4035772" y="2297871"/>
          <a:ext cx="2444055" cy="146643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Abrasive Saw or Grinders, Sparks</a:t>
          </a:r>
        </a:p>
      </dsp:txBody>
      <dsp:txXfrm>
        <a:off x="4035772" y="2297871"/>
        <a:ext cx="2444055" cy="1466433"/>
      </dsp:txXfrm>
    </dsp:sp>
    <dsp:sp modelId="{1CEE762E-B44C-490D-B71A-A50C2E247586}">
      <dsp:nvSpPr>
        <dsp:cNvPr id="0" name=""/>
        <dsp:cNvSpPr/>
      </dsp:nvSpPr>
      <dsp:spPr>
        <a:xfrm>
          <a:off x="6724233" y="2297871"/>
          <a:ext cx="2444055" cy="146643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And more!!</a:t>
          </a:r>
        </a:p>
      </dsp:txBody>
      <dsp:txXfrm>
        <a:off x="6724233" y="2297871"/>
        <a:ext cx="2444055" cy="146643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8136740-460B-41B4-8BCA-3D095B06FB6B}" type="datetimeFigureOut">
              <a:rPr lang="en-US" smtClean="0"/>
              <a:t>3/9/2026</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081F1F9-F4AC-4864-A72B-337662D8E94F}" type="slidenum">
              <a:rPr lang="en-US" smtClean="0"/>
              <a:t>‹#›</a:t>
            </a:fld>
            <a:endParaRPr lang="en-US" dirty="0"/>
          </a:p>
        </p:txBody>
      </p:sp>
    </p:spTree>
    <p:extLst>
      <p:ext uri="{BB962C8B-B14F-4D97-AF65-F5344CB8AC3E}">
        <p14:creationId xmlns:p14="http://schemas.microsoft.com/office/powerpoint/2010/main" val="3040902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D26049DD-0012-401E-89E9-D236CEFBB3FD}"/>
              </a:ext>
            </a:extLst>
          </p:cNvPr>
          <p:cNvSpPr>
            <a:spLocks noGrp="1" noChangeArrowheads="1"/>
          </p:cNvSpPr>
          <p:nvPr>
            <p:ph type="sldNum" sz="quarter" idx="5"/>
          </p:nvPr>
        </p:nvSpPr>
        <p:spPr>
          <a:noFill/>
        </p:spPr>
        <p:txBody>
          <a:bodyPr/>
          <a:lstStyle>
            <a:lvl1pPr defTabSz="947950">
              <a:defRPr>
                <a:solidFill>
                  <a:schemeClr val="tx1"/>
                </a:solidFill>
                <a:latin typeface="Tahoma" panose="020B0604030504040204" pitchFamily="34" charset="0"/>
              </a:defRPr>
            </a:lvl1pPr>
            <a:lvl2pPr marL="757066" indent="-291179" defTabSz="947950">
              <a:defRPr>
                <a:solidFill>
                  <a:schemeClr val="tx1"/>
                </a:solidFill>
                <a:latin typeface="Tahoma" panose="020B0604030504040204" pitchFamily="34" charset="0"/>
              </a:defRPr>
            </a:lvl2pPr>
            <a:lvl3pPr marL="1164717" indent="-232943" defTabSz="947950">
              <a:defRPr>
                <a:solidFill>
                  <a:schemeClr val="tx1"/>
                </a:solidFill>
                <a:latin typeface="Tahoma" panose="020B0604030504040204" pitchFamily="34" charset="0"/>
              </a:defRPr>
            </a:lvl3pPr>
            <a:lvl4pPr marL="1630604" indent="-232943" defTabSz="947950">
              <a:defRPr>
                <a:solidFill>
                  <a:schemeClr val="tx1"/>
                </a:solidFill>
                <a:latin typeface="Tahoma" panose="020B0604030504040204" pitchFamily="34" charset="0"/>
              </a:defRPr>
            </a:lvl4pPr>
            <a:lvl5pPr marL="2096491" indent="-232943" defTabSz="947950">
              <a:defRPr>
                <a:solidFill>
                  <a:schemeClr val="tx1"/>
                </a:solidFill>
                <a:latin typeface="Tahoma" panose="020B0604030504040204" pitchFamily="34" charset="0"/>
              </a:defRPr>
            </a:lvl5pPr>
            <a:lvl6pPr marL="2562377" indent="-232943" defTabSz="947950" eaLnBrk="0" fontAlgn="base" hangingPunct="0">
              <a:spcBef>
                <a:spcPct val="0"/>
              </a:spcBef>
              <a:spcAft>
                <a:spcPct val="0"/>
              </a:spcAft>
              <a:defRPr>
                <a:solidFill>
                  <a:schemeClr val="tx1"/>
                </a:solidFill>
                <a:latin typeface="Tahoma" panose="020B0604030504040204" pitchFamily="34" charset="0"/>
              </a:defRPr>
            </a:lvl6pPr>
            <a:lvl7pPr marL="3028264" indent="-232943" defTabSz="947950" eaLnBrk="0" fontAlgn="base" hangingPunct="0">
              <a:spcBef>
                <a:spcPct val="0"/>
              </a:spcBef>
              <a:spcAft>
                <a:spcPct val="0"/>
              </a:spcAft>
              <a:defRPr>
                <a:solidFill>
                  <a:schemeClr val="tx1"/>
                </a:solidFill>
                <a:latin typeface="Tahoma" panose="020B0604030504040204" pitchFamily="34" charset="0"/>
              </a:defRPr>
            </a:lvl7pPr>
            <a:lvl8pPr marL="3494151" indent="-232943" defTabSz="947950" eaLnBrk="0" fontAlgn="base" hangingPunct="0">
              <a:spcBef>
                <a:spcPct val="0"/>
              </a:spcBef>
              <a:spcAft>
                <a:spcPct val="0"/>
              </a:spcAft>
              <a:defRPr>
                <a:solidFill>
                  <a:schemeClr val="tx1"/>
                </a:solidFill>
                <a:latin typeface="Tahoma" panose="020B0604030504040204" pitchFamily="34" charset="0"/>
              </a:defRPr>
            </a:lvl8pPr>
            <a:lvl9pPr marL="3960038" indent="-232943" defTabSz="947950" eaLnBrk="0" fontAlgn="base" hangingPunct="0">
              <a:spcBef>
                <a:spcPct val="0"/>
              </a:spcBef>
              <a:spcAft>
                <a:spcPct val="0"/>
              </a:spcAft>
              <a:defRPr>
                <a:solidFill>
                  <a:schemeClr val="tx1"/>
                </a:solidFill>
                <a:latin typeface="Tahoma" panose="020B0604030504040204" pitchFamily="34" charset="0"/>
              </a:defRPr>
            </a:lvl9pPr>
          </a:lstStyle>
          <a:p>
            <a:fld id="{8ADF0569-9633-4622-A6DB-5841B4362A42}" type="slidenum">
              <a:rPr lang="en-US" altLang="en-US">
                <a:latin typeface="Times New Roman" panose="02020603050405020304" pitchFamily="18" charset="0"/>
              </a:rPr>
              <a:pPr/>
              <a:t>1</a:t>
            </a:fld>
            <a:endParaRPr lang="en-US" altLang="en-US" dirty="0">
              <a:latin typeface="Times New Roman" panose="02020603050405020304" pitchFamily="18" charset="0"/>
            </a:endParaRPr>
          </a:p>
        </p:txBody>
      </p:sp>
      <p:sp>
        <p:nvSpPr>
          <p:cNvPr id="31747" name="Rectangle 2">
            <a:extLst>
              <a:ext uri="{FF2B5EF4-FFF2-40B4-BE49-F238E27FC236}">
                <a16:creationId xmlns:a16="http://schemas.microsoft.com/office/drawing/2014/main" id="{5C9CCFB7-64FD-43C9-A29A-E8A1E0C3740C}"/>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E2042142-B04E-42ED-A2E6-A5CA29419DFC}"/>
              </a:ext>
            </a:extLst>
          </p:cNvPr>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30036385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397AE3A0-9AFB-240F-798E-8DC50264F5EF}"/>
              </a:ext>
            </a:extLst>
          </p:cNvPr>
          <p:cNvSpPr>
            <a:spLocks noGrp="1" noRot="1" noChangeAspect="1" noTextEdit="1"/>
          </p:cNvSpPr>
          <p:nvPr>
            <p:ph type="sldImg"/>
          </p:nvPr>
        </p:nvSpPr>
        <p:spPr>
          <a:ln/>
        </p:spPr>
      </p:sp>
      <p:sp>
        <p:nvSpPr>
          <p:cNvPr id="21507" name="Notes Placeholder 2">
            <a:extLst>
              <a:ext uri="{FF2B5EF4-FFF2-40B4-BE49-F238E27FC236}">
                <a16:creationId xmlns:a16="http://schemas.microsoft.com/office/drawing/2014/main" id="{0C11BA22-1D34-F6A5-17EC-52E6A8E49361}"/>
              </a:ext>
            </a:extLst>
          </p:cNvPr>
          <p:cNvSpPr>
            <a:spLocks noGrp="1"/>
          </p:cNvSpPr>
          <p:nvPr>
            <p:ph type="body" idx="1"/>
          </p:nvPr>
        </p:nvSpPr>
        <p:spPr>
          <a:noFill/>
        </p:spPr>
        <p:txBody>
          <a:bodyPr/>
          <a:lstStyle/>
          <a:p>
            <a:endParaRPr lang="en-US" altLang="en-US" dirty="0"/>
          </a:p>
        </p:txBody>
      </p:sp>
      <p:sp>
        <p:nvSpPr>
          <p:cNvPr id="21508" name="Slide Number Placeholder 3">
            <a:extLst>
              <a:ext uri="{FF2B5EF4-FFF2-40B4-BE49-F238E27FC236}">
                <a16:creationId xmlns:a16="http://schemas.microsoft.com/office/drawing/2014/main" id="{9D7BCAEF-693A-3957-F9A9-1574519D75EC}"/>
              </a:ext>
            </a:extLst>
          </p:cNvPr>
          <p:cNvSpPr>
            <a:spLocks noGrp="1"/>
          </p:cNvSpPr>
          <p:nvPr>
            <p:ph type="sldNum" sz="quarter" idx="5"/>
          </p:nvPr>
        </p:nvSpPr>
        <p:spPr>
          <a:noFill/>
        </p:spPr>
        <p:txBody>
          <a:bodyPr/>
          <a:lstStyle>
            <a:lvl1pPr defTabSz="931863">
              <a:defRPr>
                <a:solidFill>
                  <a:schemeClr val="tx1"/>
                </a:solidFill>
                <a:latin typeface="Tahoma" panose="020B0604030504040204" pitchFamily="34" charset="0"/>
              </a:defRPr>
            </a:lvl1pPr>
            <a:lvl2pPr marL="742950" indent="-285750" defTabSz="931863">
              <a:defRPr>
                <a:solidFill>
                  <a:schemeClr val="tx1"/>
                </a:solidFill>
                <a:latin typeface="Tahoma" panose="020B0604030504040204" pitchFamily="34" charset="0"/>
              </a:defRPr>
            </a:lvl2pPr>
            <a:lvl3pPr marL="1143000" indent="-228600" defTabSz="931863">
              <a:defRPr>
                <a:solidFill>
                  <a:schemeClr val="tx1"/>
                </a:solidFill>
                <a:latin typeface="Tahoma" panose="020B0604030504040204" pitchFamily="34" charset="0"/>
              </a:defRPr>
            </a:lvl3pPr>
            <a:lvl4pPr marL="1600200" indent="-228600" defTabSz="931863">
              <a:defRPr>
                <a:solidFill>
                  <a:schemeClr val="tx1"/>
                </a:solidFill>
                <a:latin typeface="Tahoma" panose="020B0604030504040204" pitchFamily="34" charset="0"/>
              </a:defRPr>
            </a:lvl4pPr>
            <a:lvl5pPr marL="2057400" indent="-228600" defTabSz="931863">
              <a:defRPr>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a:solidFill>
                  <a:schemeClr val="tx1"/>
                </a:solidFill>
                <a:latin typeface="Tahoma" panose="020B0604030504040204" pitchFamily="34" charset="0"/>
              </a:defRPr>
            </a:lvl9pPr>
          </a:lstStyle>
          <a:p>
            <a:fld id="{39B45D03-AB74-4DD2-831D-04FBA171FF39}" type="slidenum">
              <a:rPr lang="en-US" altLang="en-US">
                <a:latin typeface="Times New Roman" panose="02020603050405020304" pitchFamily="18" charset="0"/>
              </a:rPr>
              <a:pPr/>
              <a:t>13</a:t>
            </a:fld>
            <a:endParaRPr lang="en-US" altLang="en-US" dirty="0">
              <a:latin typeface="Times New Roman" panose="02020603050405020304"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C0DB8474-793B-8639-4CC8-DB681FE4CF2B}"/>
              </a:ext>
            </a:extLst>
          </p:cNvPr>
          <p:cNvSpPr>
            <a:spLocks noGrp="1" noRot="1" noChangeAspect="1" noTextEdit="1"/>
          </p:cNvSpPr>
          <p:nvPr>
            <p:ph type="sldImg"/>
          </p:nvPr>
        </p:nvSpPr>
        <p:spPr>
          <a:ln/>
        </p:spPr>
      </p:sp>
      <p:sp>
        <p:nvSpPr>
          <p:cNvPr id="23555" name="Notes Placeholder 2">
            <a:extLst>
              <a:ext uri="{FF2B5EF4-FFF2-40B4-BE49-F238E27FC236}">
                <a16:creationId xmlns:a16="http://schemas.microsoft.com/office/drawing/2014/main" id="{4AA63694-EBCD-BCB4-8462-2B36F70A51DE}"/>
              </a:ext>
            </a:extLst>
          </p:cNvPr>
          <p:cNvSpPr>
            <a:spLocks noGrp="1"/>
          </p:cNvSpPr>
          <p:nvPr>
            <p:ph type="body" idx="1"/>
          </p:nvPr>
        </p:nvSpPr>
        <p:spPr>
          <a:noFill/>
        </p:spPr>
        <p:txBody>
          <a:bodyPr/>
          <a:lstStyle/>
          <a:p>
            <a:endParaRPr lang="en-US" altLang="en-US" dirty="0"/>
          </a:p>
        </p:txBody>
      </p:sp>
      <p:sp>
        <p:nvSpPr>
          <p:cNvPr id="23556" name="Slide Number Placeholder 3">
            <a:extLst>
              <a:ext uri="{FF2B5EF4-FFF2-40B4-BE49-F238E27FC236}">
                <a16:creationId xmlns:a16="http://schemas.microsoft.com/office/drawing/2014/main" id="{FD9AEACB-9B56-90BA-5D1D-55A0CE407B3E}"/>
              </a:ext>
            </a:extLst>
          </p:cNvPr>
          <p:cNvSpPr>
            <a:spLocks noGrp="1"/>
          </p:cNvSpPr>
          <p:nvPr>
            <p:ph type="sldNum" sz="quarter" idx="5"/>
          </p:nvPr>
        </p:nvSpPr>
        <p:spPr>
          <a:noFill/>
        </p:spPr>
        <p:txBody>
          <a:bodyPr/>
          <a:lstStyle>
            <a:lvl1pPr defTabSz="931863">
              <a:defRPr>
                <a:solidFill>
                  <a:schemeClr val="tx1"/>
                </a:solidFill>
                <a:latin typeface="Tahoma" panose="020B0604030504040204" pitchFamily="34" charset="0"/>
              </a:defRPr>
            </a:lvl1pPr>
            <a:lvl2pPr marL="742950" indent="-285750" defTabSz="931863">
              <a:defRPr>
                <a:solidFill>
                  <a:schemeClr val="tx1"/>
                </a:solidFill>
                <a:latin typeface="Tahoma" panose="020B0604030504040204" pitchFamily="34" charset="0"/>
              </a:defRPr>
            </a:lvl2pPr>
            <a:lvl3pPr marL="1143000" indent="-228600" defTabSz="931863">
              <a:defRPr>
                <a:solidFill>
                  <a:schemeClr val="tx1"/>
                </a:solidFill>
                <a:latin typeface="Tahoma" panose="020B0604030504040204" pitchFamily="34" charset="0"/>
              </a:defRPr>
            </a:lvl3pPr>
            <a:lvl4pPr marL="1600200" indent="-228600" defTabSz="931863">
              <a:defRPr>
                <a:solidFill>
                  <a:schemeClr val="tx1"/>
                </a:solidFill>
                <a:latin typeface="Tahoma" panose="020B0604030504040204" pitchFamily="34" charset="0"/>
              </a:defRPr>
            </a:lvl4pPr>
            <a:lvl5pPr marL="2057400" indent="-228600" defTabSz="931863">
              <a:defRPr>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a:solidFill>
                  <a:schemeClr val="tx1"/>
                </a:solidFill>
                <a:latin typeface="Tahoma" panose="020B0604030504040204" pitchFamily="34" charset="0"/>
              </a:defRPr>
            </a:lvl9pPr>
          </a:lstStyle>
          <a:p>
            <a:fld id="{DBF6B19B-277F-4D88-B5D6-FA618BCB2A16}" type="slidenum">
              <a:rPr lang="en-US" altLang="en-US">
                <a:latin typeface="Times New Roman" panose="02020603050405020304" pitchFamily="18" charset="0"/>
              </a:rPr>
              <a:pPr/>
              <a:t>14</a:t>
            </a:fld>
            <a:endParaRPr lang="en-US" altLang="en-US" dirty="0">
              <a:latin typeface="Times New Roman" panose="02020603050405020304" pitchFamily="18" charset="0"/>
            </a:endParaRPr>
          </a:p>
        </p:txBody>
      </p:sp>
    </p:spTree>
    <p:extLst>
      <p:ext uri="{BB962C8B-B14F-4D97-AF65-F5344CB8AC3E}">
        <p14:creationId xmlns:p14="http://schemas.microsoft.com/office/powerpoint/2010/main" val="6613204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xfrm>
            <a:off x="404813" y="703263"/>
            <a:ext cx="6202362" cy="3489325"/>
          </a:xfrm>
          <a:ln w="12700" cap="flat">
            <a:solidFill>
              <a:schemeClr val="tx1"/>
            </a:solidFill>
          </a:ln>
        </p:spPr>
      </p:sp>
      <p:sp>
        <p:nvSpPr>
          <p:cNvPr id="33795" name="Rectangle 3"/>
          <p:cNvSpPr>
            <a:spLocks noGrp="1" noChangeArrowheads="1"/>
          </p:cNvSpPr>
          <p:nvPr>
            <p:ph type="body" idx="1"/>
          </p:nvPr>
        </p:nvSpPr>
        <p:spPr>
          <a:xfrm>
            <a:off x="934720" y="4431930"/>
            <a:ext cx="5140960" cy="4201134"/>
          </a:xfrm>
          <a:noFill/>
          <a:ln/>
        </p:spPr>
        <p:txBody>
          <a:bodyPr lIns="92645" tIns="47107" rIns="92645" bIns="47107"/>
          <a:lstStyle/>
          <a:p>
            <a:r>
              <a:rPr lang="en-US" dirty="0"/>
              <a:t>MOST FREQUENT CAUSES OF ACCIDENTS COME FROM</a:t>
            </a:r>
          </a:p>
          <a:p>
            <a:r>
              <a:rPr lang="en-US" dirty="0"/>
              <a:t>THIRD PARTY DAMAGES</a:t>
            </a:r>
          </a:p>
          <a:p>
            <a:r>
              <a:rPr lang="en-US" dirty="0"/>
              <a:t>THEY ARE:  </a:t>
            </a:r>
          </a:p>
        </p:txBody>
      </p:sp>
    </p:spTree>
    <p:extLst>
      <p:ext uri="{BB962C8B-B14F-4D97-AF65-F5344CB8AC3E}">
        <p14:creationId xmlns:p14="http://schemas.microsoft.com/office/powerpoint/2010/main" val="5560735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2696B471-FEA1-4B21-9040-BE37FDA47301}"/>
              </a:ext>
            </a:extLst>
          </p:cNvPr>
          <p:cNvSpPr>
            <a:spLocks noGrp="1" noChangeArrowheads="1"/>
          </p:cNvSpPr>
          <p:nvPr>
            <p:ph type="sldNum" sz="quarter" idx="5"/>
          </p:nvPr>
        </p:nvSpPr>
        <p:spPr>
          <a:noFill/>
        </p:spPr>
        <p:txBody>
          <a:bodyPr/>
          <a:lstStyle>
            <a:lvl1pPr defTabSz="947950">
              <a:defRPr>
                <a:solidFill>
                  <a:schemeClr val="tx1"/>
                </a:solidFill>
                <a:latin typeface="Tahoma" panose="020B0604030504040204" pitchFamily="34" charset="0"/>
              </a:defRPr>
            </a:lvl1pPr>
            <a:lvl2pPr marL="757066" indent="-291179" defTabSz="947950">
              <a:defRPr>
                <a:solidFill>
                  <a:schemeClr val="tx1"/>
                </a:solidFill>
                <a:latin typeface="Tahoma" panose="020B0604030504040204" pitchFamily="34" charset="0"/>
              </a:defRPr>
            </a:lvl2pPr>
            <a:lvl3pPr marL="1164717" indent="-232943" defTabSz="947950">
              <a:defRPr>
                <a:solidFill>
                  <a:schemeClr val="tx1"/>
                </a:solidFill>
                <a:latin typeface="Tahoma" panose="020B0604030504040204" pitchFamily="34" charset="0"/>
              </a:defRPr>
            </a:lvl3pPr>
            <a:lvl4pPr marL="1630604" indent="-232943" defTabSz="947950">
              <a:defRPr>
                <a:solidFill>
                  <a:schemeClr val="tx1"/>
                </a:solidFill>
                <a:latin typeface="Tahoma" panose="020B0604030504040204" pitchFamily="34" charset="0"/>
              </a:defRPr>
            </a:lvl4pPr>
            <a:lvl5pPr marL="2096491" indent="-232943" defTabSz="947950">
              <a:defRPr>
                <a:solidFill>
                  <a:schemeClr val="tx1"/>
                </a:solidFill>
                <a:latin typeface="Tahoma" panose="020B0604030504040204" pitchFamily="34" charset="0"/>
              </a:defRPr>
            </a:lvl5pPr>
            <a:lvl6pPr marL="2562377" indent="-232943" defTabSz="947950" eaLnBrk="0" fontAlgn="base" hangingPunct="0">
              <a:spcBef>
                <a:spcPct val="0"/>
              </a:spcBef>
              <a:spcAft>
                <a:spcPct val="0"/>
              </a:spcAft>
              <a:defRPr>
                <a:solidFill>
                  <a:schemeClr val="tx1"/>
                </a:solidFill>
                <a:latin typeface="Tahoma" panose="020B0604030504040204" pitchFamily="34" charset="0"/>
              </a:defRPr>
            </a:lvl6pPr>
            <a:lvl7pPr marL="3028264" indent="-232943" defTabSz="947950" eaLnBrk="0" fontAlgn="base" hangingPunct="0">
              <a:spcBef>
                <a:spcPct val="0"/>
              </a:spcBef>
              <a:spcAft>
                <a:spcPct val="0"/>
              </a:spcAft>
              <a:defRPr>
                <a:solidFill>
                  <a:schemeClr val="tx1"/>
                </a:solidFill>
                <a:latin typeface="Tahoma" panose="020B0604030504040204" pitchFamily="34" charset="0"/>
              </a:defRPr>
            </a:lvl7pPr>
            <a:lvl8pPr marL="3494151" indent="-232943" defTabSz="947950" eaLnBrk="0" fontAlgn="base" hangingPunct="0">
              <a:spcBef>
                <a:spcPct val="0"/>
              </a:spcBef>
              <a:spcAft>
                <a:spcPct val="0"/>
              </a:spcAft>
              <a:defRPr>
                <a:solidFill>
                  <a:schemeClr val="tx1"/>
                </a:solidFill>
                <a:latin typeface="Tahoma" panose="020B0604030504040204" pitchFamily="34" charset="0"/>
              </a:defRPr>
            </a:lvl8pPr>
            <a:lvl9pPr marL="3960038" indent="-232943" defTabSz="947950" eaLnBrk="0" fontAlgn="base" hangingPunct="0">
              <a:spcBef>
                <a:spcPct val="0"/>
              </a:spcBef>
              <a:spcAft>
                <a:spcPct val="0"/>
              </a:spcAft>
              <a:defRPr>
                <a:solidFill>
                  <a:schemeClr val="tx1"/>
                </a:solidFill>
                <a:latin typeface="Tahoma" panose="020B0604030504040204" pitchFamily="34" charset="0"/>
              </a:defRPr>
            </a:lvl9pPr>
          </a:lstStyle>
          <a:p>
            <a:fld id="{BE477860-6A66-4124-B0F1-ED8B1DD399ED}" type="slidenum">
              <a:rPr lang="en-US" altLang="en-US">
                <a:latin typeface="Times New Roman" panose="02020603050405020304" pitchFamily="18" charset="0"/>
              </a:rPr>
              <a:pPr/>
              <a:t>18</a:t>
            </a:fld>
            <a:endParaRPr lang="en-US" altLang="en-US" dirty="0">
              <a:latin typeface="Times New Roman" panose="02020603050405020304" pitchFamily="18" charset="0"/>
            </a:endParaRPr>
          </a:p>
        </p:txBody>
      </p:sp>
      <p:sp>
        <p:nvSpPr>
          <p:cNvPr id="47107" name="Rectangle 2">
            <a:extLst>
              <a:ext uri="{FF2B5EF4-FFF2-40B4-BE49-F238E27FC236}">
                <a16:creationId xmlns:a16="http://schemas.microsoft.com/office/drawing/2014/main" id="{118AA449-7510-4296-896D-57A76E41E43E}"/>
              </a:ext>
            </a:extLst>
          </p:cNvPr>
          <p:cNvSpPr>
            <a:spLocks noGrp="1" noRot="1" noChangeAspect="1" noChangeArrowheads="1" noTextEdit="1"/>
          </p:cNvSpPr>
          <p:nvPr>
            <p:ph type="sldImg"/>
          </p:nvPr>
        </p:nvSpPr>
        <p:spPr>
          <a:xfrm>
            <a:off x="414338" y="698500"/>
            <a:ext cx="6321425" cy="3556000"/>
          </a:xfrm>
          <a:ln/>
        </p:spPr>
      </p:sp>
      <p:sp>
        <p:nvSpPr>
          <p:cNvPr id="47108" name="Rectangle 3">
            <a:extLst>
              <a:ext uri="{FF2B5EF4-FFF2-40B4-BE49-F238E27FC236}">
                <a16:creationId xmlns:a16="http://schemas.microsoft.com/office/drawing/2014/main" id="{FAAE9144-0441-473B-8708-2579B0FC634F}"/>
              </a:ext>
            </a:extLst>
          </p:cNvPr>
          <p:cNvSpPr>
            <a:spLocks noGrp="1" noChangeArrowheads="1"/>
          </p:cNvSpPr>
          <p:nvPr>
            <p:ph type="body" idx="1"/>
          </p:nvPr>
        </p:nvSpPr>
        <p:spPr>
          <a:xfrm>
            <a:off x="942835" y="4488419"/>
            <a:ext cx="5261046" cy="3870272"/>
          </a:xfrm>
          <a:noFill/>
        </p:spPr>
        <p:txBody>
          <a:bodyPr/>
          <a:lstStyle/>
          <a:p>
            <a:pPr marL="232943" indent="-232943">
              <a:buFontTx/>
              <a:buAutoNum type="arabicPeriod"/>
            </a:pPr>
            <a:r>
              <a:rPr lang="en-US" altLang="en-US" sz="1600" b="1" dirty="0"/>
              <a:t>Very  important that you report all damages to us immediately.</a:t>
            </a:r>
          </a:p>
          <a:p>
            <a:pPr marL="232943" indent="-232943">
              <a:buFontTx/>
              <a:buAutoNum type="arabicPeriod"/>
            </a:pPr>
            <a:r>
              <a:rPr lang="en-US" altLang="en-US" sz="1600" b="1" dirty="0"/>
              <a:t>The example here was found by one of our crews long after the damage had occurred. This was discovered while installing a gas service to a near by home. This facility is a 60 lbs main within 50 ft of residential structures; had this failed and leaked the scenario could have been catastrophic.</a:t>
            </a:r>
          </a:p>
          <a:p>
            <a:pPr marL="232943" indent="-232943">
              <a:buFontTx/>
              <a:buAutoNum type="arabicPeriod"/>
            </a:pPr>
            <a:r>
              <a:rPr lang="en-US" altLang="en-US" sz="1600" b="1" dirty="0"/>
              <a:t>Report all types of minor of damages such as tape, coating, tracer wire…….. Use the Non-emergency # in your hand out to report minor occurrences.</a:t>
            </a:r>
          </a:p>
          <a:p>
            <a:pPr marL="232943" indent="-232943">
              <a:buFontTx/>
              <a:buAutoNum type="arabicPeriod"/>
            </a:pPr>
            <a:r>
              <a:rPr lang="en-US" altLang="en-US" sz="1600" b="1" dirty="0"/>
              <a:t>Use the Emergency number to report major damages such as they example above immediately.</a:t>
            </a:r>
          </a:p>
          <a:p>
            <a:pPr marL="232943" indent="-232943">
              <a:buFontTx/>
              <a:buAutoNum type="arabicPeriod"/>
            </a:pPr>
            <a:endParaRPr lang="en-US" altLang="en-US" sz="1600" b="1" dirty="0"/>
          </a:p>
        </p:txBody>
      </p:sp>
    </p:spTree>
    <p:extLst>
      <p:ext uri="{BB962C8B-B14F-4D97-AF65-F5344CB8AC3E}">
        <p14:creationId xmlns:p14="http://schemas.microsoft.com/office/powerpoint/2010/main" val="40717260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ED54000A-364E-45F4-8D98-6650D3B86B1B}"/>
              </a:ext>
            </a:extLst>
          </p:cNvPr>
          <p:cNvSpPr>
            <a:spLocks noGrp="1" noChangeArrowheads="1"/>
          </p:cNvSpPr>
          <p:nvPr>
            <p:ph type="sldNum" sz="quarter" idx="5"/>
          </p:nvPr>
        </p:nvSpPr>
        <p:spPr>
          <a:noFill/>
        </p:spPr>
        <p:txBody>
          <a:bodyPr/>
          <a:lstStyle>
            <a:lvl1pPr defTabSz="947950">
              <a:defRPr>
                <a:solidFill>
                  <a:schemeClr val="tx1"/>
                </a:solidFill>
                <a:latin typeface="Tahoma" panose="020B0604030504040204" pitchFamily="34" charset="0"/>
              </a:defRPr>
            </a:lvl1pPr>
            <a:lvl2pPr marL="757066" indent="-291179" defTabSz="947950">
              <a:defRPr>
                <a:solidFill>
                  <a:schemeClr val="tx1"/>
                </a:solidFill>
                <a:latin typeface="Tahoma" panose="020B0604030504040204" pitchFamily="34" charset="0"/>
              </a:defRPr>
            </a:lvl2pPr>
            <a:lvl3pPr marL="1164717" indent="-232943" defTabSz="947950">
              <a:defRPr>
                <a:solidFill>
                  <a:schemeClr val="tx1"/>
                </a:solidFill>
                <a:latin typeface="Tahoma" panose="020B0604030504040204" pitchFamily="34" charset="0"/>
              </a:defRPr>
            </a:lvl3pPr>
            <a:lvl4pPr marL="1630604" indent="-232943" defTabSz="947950">
              <a:defRPr>
                <a:solidFill>
                  <a:schemeClr val="tx1"/>
                </a:solidFill>
                <a:latin typeface="Tahoma" panose="020B0604030504040204" pitchFamily="34" charset="0"/>
              </a:defRPr>
            </a:lvl4pPr>
            <a:lvl5pPr marL="2096491" indent="-232943" defTabSz="947950">
              <a:defRPr>
                <a:solidFill>
                  <a:schemeClr val="tx1"/>
                </a:solidFill>
                <a:latin typeface="Tahoma" panose="020B0604030504040204" pitchFamily="34" charset="0"/>
              </a:defRPr>
            </a:lvl5pPr>
            <a:lvl6pPr marL="2562377" indent="-232943" defTabSz="947950" eaLnBrk="0" fontAlgn="base" hangingPunct="0">
              <a:spcBef>
                <a:spcPct val="0"/>
              </a:spcBef>
              <a:spcAft>
                <a:spcPct val="0"/>
              </a:spcAft>
              <a:defRPr>
                <a:solidFill>
                  <a:schemeClr val="tx1"/>
                </a:solidFill>
                <a:latin typeface="Tahoma" panose="020B0604030504040204" pitchFamily="34" charset="0"/>
              </a:defRPr>
            </a:lvl6pPr>
            <a:lvl7pPr marL="3028264" indent="-232943" defTabSz="947950" eaLnBrk="0" fontAlgn="base" hangingPunct="0">
              <a:spcBef>
                <a:spcPct val="0"/>
              </a:spcBef>
              <a:spcAft>
                <a:spcPct val="0"/>
              </a:spcAft>
              <a:defRPr>
                <a:solidFill>
                  <a:schemeClr val="tx1"/>
                </a:solidFill>
                <a:latin typeface="Tahoma" panose="020B0604030504040204" pitchFamily="34" charset="0"/>
              </a:defRPr>
            </a:lvl7pPr>
            <a:lvl8pPr marL="3494151" indent="-232943" defTabSz="947950" eaLnBrk="0" fontAlgn="base" hangingPunct="0">
              <a:spcBef>
                <a:spcPct val="0"/>
              </a:spcBef>
              <a:spcAft>
                <a:spcPct val="0"/>
              </a:spcAft>
              <a:defRPr>
                <a:solidFill>
                  <a:schemeClr val="tx1"/>
                </a:solidFill>
                <a:latin typeface="Tahoma" panose="020B0604030504040204" pitchFamily="34" charset="0"/>
              </a:defRPr>
            </a:lvl8pPr>
            <a:lvl9pPr marL="3960038" indent="-232943" defTabSz="947950" eaLnBrk="0" fontAlgn="base" hangingPunct="0">
              <a:spcBef>
                <a:spcPct val="0"/>
              </a:spcBef>
              <a:spcAft>
                <a:spcPct val="0"/>
              </a:spcAft>
              <a:defRPr>
                <a:solidFill>
                  <a:schemeClr val="tx1"/>
                </a:solidFill>
                <a:latin typeface="Tahoma" panose="020B0604030504040204" pitchFamily="34" charset="0"/>
              </a:defRPr>
            </a:lvl9pPr>
          </a:lstStyle>
          <a:p>
            <a:fld id="{861033AC-9762-4E8A-8982-90B7C0011391}" type="slidenum">
              <a:rPr lang="en-US" altLang="en-US">
                <a:latin typeface="Times New Roman" panose="02020603050405020304" pitchFamily="18" charset="0"/>
              </a:rPr>
              <a:pPr/>
              <a:t>19</a:t>
            </a:fld>
            <a:endParaRPr lang="en-US" altLang="en-US" dirty="0">
              <a:latin typeface="Times New Roman" panose="02020603050405020304" pitchFamily="18" charset="0"/>
            </a:endParaRPr>
          </a:p>
        </p:txBody>
      </p:sp>
      <p:sp>
        <p:nvSpPr>
          <p:cNvPr id="41987" name="Rectangle 2">
            <a:extLst>
              <a:ext uri="{FF2B5EF4-FFF2-40B4-BE49-F238E27FC236}">
                <a16:creationId xmlns:a16="http://schemas.microsoft.com/office/drawing/2014/main" id="{1FEAAFD8-4530-425E-A3EC-69C7BAC16525}"/>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CB27C329-4758-4038-9379-1699AD0CA46A}"/>
              </a:ext>
            </a:extLst>
          </p:cNvPr>
          <p:cNvSpPr>
            <a:spLocks noGrp="1" noChangeArrowheads="1"/>
          </p:cNvSpPr>
          <p:nvPr>
            <p:ph type="body" idx="1"/>
          </p:nvPr>
        </p:nvSpPr>
        <p:spPr>
          <a:noFill/>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lstStyle/>
          <a:p>
            <a:pPr>
              <a:buFontTx/>
              <a:buChar char="•"/>
            </a:pPr>
            <a:r>
              <a:rPr lang="en-US" altLang="en-US" dirty="0"/>
              <a:t>ACTION - </a:t>
            </a:r>
          </a:p>
          <a:p>
            <a:pPr marL="642213" lvl="1" indent="-171472">
              <a:buFontTx/>
              <a:buChar char="•"/>
            </a:pPr>
            <a:r>
              <a:rPr lang="en-US" altLang="en-US" dirty="0"/>
              <a:t>Scratch and sniff the smell of gas</a:t>
            </a:r>
          </a:p>
          <a:p>
            <a:pPr marL="642213" lvl="1" indent="-171472"/>
            <a:endParaRPr lang="en-US" altLang="en-US" dirty="0"/>
          </a:p>
          <a:p>
            <a:pPr marL="642213" lvl="1" indent="-171472">
              <a:buFontTx/>
              <a:buChar char="•"/>
            </a:pPr>
            <a:r>
              <a:rPr lang="en-US" altLang="en-US" dirty="0"/>
              <a:t>You may hear gas if it is a high pressure line. Important to realize that you may not hear it.</a:t>
            </a:r>
          </a:p>
          <a:p>
            <a:pPr marL="642213" lvl="1" indent="-171472">
              <a:buFontTx/>
              <a:buChar char="•"/>
            </a:pPr>
            <a:r>
              <a:rPr lang="en-US" altLang="en-US" dirty="0"/>
              <a:t>You may see “heat wave” like shimmer or dust. That could be gas escaping. Important to state again that this may not be evident.</a:t>
            </a:r>
          </a:p>
          <a:p>
            <a:pPr marL="642213" lvl="1" indent="-171472">
              <a:buFontTx/>
              <a:buChar char="•"/>
            </a:pPr>
            <a:r>
              <a:rPr lang="en-US" altLang="en-US" dirty="0"/>
              <a:t>You will smell gas!</a:t>
            </a:r>
          </a:p>
          <a:p>
            <a:endParaRPr lang="en-US" altLang="en-US" dirty="0"/>
          </a:p>
        </p:txBody>
      </p:sp>
    </p:spTree>
    <p:extLst>
      <p:ext uri="{BB962C8B-B14F-4D97-AF65-F5344CB8AC3E}">
        <p14:creationId xmlns:p14="http://schemas.microsoft.com/office/powerpoint/2010/main" val="27489350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81F1F9-F4AC-4864-A72B-337662D8E94F}" type="slidenum">
              <a:rPr lang="en-US" smtClean="0"/>
              <a:t>21</a:t>
            </a:fld>
            <a:endParaRPr lang="en-US" dirty="0"/>
          </a:p>
        </p:txBody>
      </p:sp>
    </p:spTree>
    <p:extLst>
      <p:ext uri="{BB962C8B-B14F-4D97-AF65-F5344CB8AC3E}">
        <p14:creationId xmlns:p14="http://schemas.microsoft.com/office/powerpoint/2010/main" val="34172184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81F1F9-F4AC-4864-A72B-337662D8E94F}" type="slidenum">
              <a:rPr lang="en-US" smtClean="0"/>
              <a:t>22</a:t>
            </a:fld>
            <a:endParaRPr lang="en-US" dirty="0"/>
          </a:p>
        </p:txBody>
      </p:sp>
    </p:spTree>
    <p:extLst>
      <p:ext uri="{BB962C8B-B14F-4D97-AF65-F5344CB8AC3E}">
        <p14:creationId xmlns:p14="http://schemas.microsoft.com/office/powerpoint/2010/main" val="42690601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2"/>
          <p:cNvSpPr>
            <a:spLocks noGrp="1" noRot="1" noChangeAspect="1" noChangeArrowheads="1" noTextEdit="1"/>
          </p:cNvSpPr>
          <p:nvPr>
            <p:ph type="sldImg"/>
          </p:nvPr>
        </p:nvSpPr>
        <p:spPr>
          <a:ln/>
        </p:spPr>
      </p:sp>
      <p:sp>
        <p:nvSpPr>
          <p:cNvPr id="411651" name="Rectangle 3"/>
          <p:cNvSpPr>
            <a:spLocks noGrp="1" noChangeArrowheads="1"/>
          </p:cNvSpPr>
          <p:nvPr>
            <p:ph type="body" idx="1"/>
          </p:nvPr>
        </p:nvSpPr>
        <p:spPr/>
        <p:txBody>
          <a:bodyPr/>
          <a:lstStyle/>
          <a:p>
            <a:pPr>
              <a:buFont typeface="Monotype Sorts" pitchFamily="1" charset="2"/>
              <a:buNone/>
            </a:pPr>
            <a:r>
              <a:rPr lang="en-US" altLang="en-US" b="1" dirty="0">
                <a:solidFill>
                  <a:schemeClr val="tx2"/>
                </a:solidFill>
              </a:rPr>
              <a:t>Ignition Temperature</a:t>
            </a:r>
          </a:p>
          <a:p>
            <a:pPr>
              <a:buFont typeface="Monotype Sorts" pitchFamily="1" charset="2"/>
              <a:buNone/>
            </a:pPr>
            <a:r>
              <a:rPr lang="en-US" altLang="en-US" dirty="0"/>
              <a:t>Minimum Temperature Needed for a Mixture of Propane and Air to Ignite. </a:t>
            </a:r>
          </a:p>
          <a:p>
            <a:pPr lvl="1">
              <a:buFont typeface="Monotype Sorts" pitchFamily="1" charset="2"/>
              <a:buNone/>
            </a:pPr>
            <a:r>
              <a:rPr lang="en-US" altLang="en-US" dirty="0"/>
              <a:t>The Ignition Temperature of Propane Is Between 920° F and 1,120° F</a:t>
            </a:r>
          </a:p>
          <a:p>
            <a:pPr lvl="1">
              <a:buFont typeface="Monotype Sorts" pitchFamily="1" charset="2"/>
              <a:buNone/>
            </a:pPr>
            <a:r>
              <a:rPr lang="en-US" altLang="en-US" dirty="0"/>
              <a:t>A Common Ignition Source for Propane Is Another Flame, Such As the Flame of a Pilot Burner, Match or Cigarette Lighter.</a:t>
            </a:r>
          </a:p>
        </p:txBody>
      </p:sp>
    </p:spTree>
    <p:extLst>
      <p:ext uri="{BB962C8B-B14F-4D97-AF65-F5344CB8AC3E}">
        <p14:creationId xmlns:p14="http://schemas.microsoft.com/office/powerpoint/2010/main" val="40457457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171D32F9-4B88-7AFA-B31D-5A7DD0699DC7}"/>
              </a:ext>
            </a:extLst>
          </p:cNvPr>
          <p:cNvSpPr>
            <a:spLocks noGrp="1" noChangeArrowheads="1"/>
          </p:cNvSpPr>
          <p:nvPr>
            <p:ph type="sldNum" sz="quarter" idx="5"/>
          </p:nvPr>
        </p:nvSpPr>
        <p:spPr>
          <a:noFill/>
        </p:spPr>
        <p:txBody>
          <a:bodyPr/>
          <a:lstStyle>
            <a:lvl1pPr defTabSz="931863">
              <a:defRPr>
                <a:solidFill>
                  <a:schemeClr val="tx1"/>
                </a:solidFill>
                <a:latin typeface="Tahoma" panose="020B0604030504040204" pitchFamily="34" charset="0"/>
              </a:defRPr>
            </a:lvl1pPr>
            <a:lvl2pPr marL="744538" indent="-285750" defTabSz="931863">
              <a:defRPr>
                <a:solidFill>
                  <a:schemeClr val="tx1"/>
                </a:solidFill>
                <a:latin typeface="Tahoma" panose="020B0604030504040204" pitchFamily="34" charset="0"/>
              </a:defRPr>
            </a:lvl2pPr>
            <a:lvl3pPr marL="1144588" indent="-228600" defTabSz="931863">
              <a:defRPr>
                <a:solidFill>
                  <a:schemeClr val="tx1"/>
                </a:solidFill>
                <a:latin typeface="Tahoma" panose="020B0604030504040204" pitchFamily="34" charset="0"/>
              </a:defRPr>
            </a:lvl3pPr>
            <a:lvl4pPr marL="1603375" indent="-228600" defTabSz="931863">
              <a:defRPr>
                <a:solidFill>
                  <a:schemeClr val="tx1"/>
                </a:solidFill>
                <a:latin typeface="Tahoma" panose="020B0604030504040204" pitchFamily="34" charset="0"/>
              </a:defRPr>
            </a:lvl4pPr>
            <a:lvl5pPr marL="2060575" indent="-228600" defTabSz="931863">
              <a:defRPr>
                <a:solidFill>
                  <a:schemeClr val="tx1"/>
                </a:solidFill>
                <a:latin typeface="Tahoma" panose="020B0604030504040204" pitchFamily="34" charset="0"/>
              </a:defRPr>
            </a:lvl5pPr>
            <a:lvl6pPr marL="2517775" indent="-228600" defTabSz="931863" eaLnBrk="0" fontAlgn="base" hangingPunct="0">
              <a:spcBef>
                <a:spcPct val="0"/>
              </a:spcBef>
              <a:spcAft>
                <a:spcPct val="0"/>
              </a:spcAft>
              <a:defRPr>
                <a:solidFill>
                  <a:schemeClr val="tx1"/>
                </a:solidFill>
                <a:latin typeface="Tahoma" panose="020B0604030504040204" pitchFamily="34" charset="0"/>
              </a:defRPr>
            </a:lvl6pPr>
            <a:lvl7pPr marL="2974975" indent="-228600" defTabSz="931863" eaLnBrk="0" fontAlgn="base" hangingPunct="0">
              <a:spcBef>
                <a:spcPct val="0"/>
              </a:spcBef>
              <a:spcAft>
                <a:spcPct val="0"/>
              </a:spcAft>
              <a:defRPr>
                <a:solidFill>
                  <a:schemeClr val="tx1"/>
                </a:solidFill>
                <a:latin typeface="Tahoma" panose="020B0604030504040204" pitchFamily="34" charset="0"/>
              </a:defRPr>
            </a:lvl7pPr>
            <a:lvl8pPr marL="3432175" indent="-228600" defTabSz="931863" eaLnBrk="0" fontAlgn="base" hangingPunct="0">
              <a:spcBef>
                <a:spcPct val="0"/>
              </a:spcBef>
              <a:spcAft>
                <a:spcPct val="0"/>
              </a:spcAft>
              <a:defRPr>
                <a:solidFill>
                  <a:schemeClr val="tx1"/>
                </a:solidFill>
                <a:latin typeface="Tahoma" panose="020B0604030504040204" pitchFamily="34" charset="0"/>
              </a:defRPr>
            </a:lvl8pPr>
            <a:lvl9pPr marL="3889375" indent="-228600" defTabSz="931863" eaLnBrk="0" fontAlgn="base" hangingPunct="0">
              <a:spcBef>
                <a:spcPct val="0"/>
              </a:spcBef>
              <a:spcAft>
                <a:spcPct val="0"/>
              </a:spcAft>
              <a:defRPr>
                <a:solidFill>
                  <a:schemeClr val="tx1"/>
                </a:solidFill>
                <a:latin typeface="Tahoma" panose="020B0604030504040204" pitchFamily="34" charset="0"/>
              </a:defRPr>
            </a:lvl9pPr>
          </a:lstStyle>
          <a:p>
            <a:fld id="{9BD6B128-9CC7-4C5F-81C6-FCACF1C4448E}" type="slidenum">
              <a:rPr lang="en-US" altLang="en-US">
                <a:latin typeface="Times New Roman" panose="02020603050405020304" pitchFamily="18" charset="0"/>
              </a:rPr>
              <a:pPr/>
              <a:t>24</a:t>
            </a:fld>
            <a:endParaRPr lang="en-US" altLang="en-US" dirty="0">
              <a:latin typeface="Times New Roman" panose="02020603050405020304" pitchFamily="18" charset="0"/>
            </a:endParaRPr>
          </a:p>
        </p:txBody>
      </p:sp>
      <p:sp>
        <p:nvSpPr>
          <p:cNvPr id="54275" name="Rectangle 2">
            <a:extLst>
              <a:ext uri="{FF2B5EF4-FFF2-40B4-BE49-F238E27FC236}">
                <a16:creationId xmlns:a16="http://schemas.microsoft.com/office/drawing/2014/main" id="{5C9D0B1A-89A7-8E3E-8DD5-63BCDE1E7964}"/>
              </a:ext>
            </a:extLst>
          </p:cNvPr>
          <p:cNvSpPr>
            <a:spLocks noGrp="1" noRot="1" noChangeAspect="1" noChangeArrowheads="1" noTextEdit="1"/>
          </p:cNvSpPr>
          <p:nvPr>
            <p:ph type="sldImg"/>
          </p:nvPr>
        </p:nvSpPr>
        <p:spPr>
          <a:ln/>
        </p:spPr>
      </p:sp>
      <p:sp>
        <p:nvSpPr>
          <p:cNvPr id="54276" name="Rectangle 3">
            <a:extLst>
              <a:ext uri="{FF2B5EF4-FFF2-40B4-BE49-F238E27FC236}">
                <a16:creationId xmlns:a16="http://schemas.microsoft.com/office/drawing/2014/main" id="{ACF0F97C-998A-1B89-5E21-9B3E0DE7BBDF}"/>
              </a:ext>
            </a:extLst>
          </p:cNvPr>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35CD13-210E-4491-AA7A-4DD08BB2B671}" type="slidenum">
              <a:rPr lang="en-CA" smtClean="0"/>
              <a:t>26</a:t>
            </a:fld>
            <a:endParaRPr lang="en-CA" dirty="0"/>
          </a:p>
        </p:txBody>
      </p:sp>
    </p:spTree>
    <p:extLst>
      <p:ext uri="{BB962C8B-B14F-4D97-AF65-F5344CB8AC3E}">
        <p14:creationId xmlns:p14="http://schemas.microsoft.com/office/powerpoint/2010/main" val="1640219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p:spPr>
        <p:txBody>
          <a:bodyPr/>
          <a:lstStyle/>
          <a:p>
            <a:endParaRPr lang="en-US" dirty="0"/>
          </a:p>
        </p:txBody>
      </p:sp>
      <p:sp>
        <p:nvSpPr>
          <p:cNvPr id="89092" name="Slide Number Placeholder 3"/>
          <p:cNvSpPr>
            <a:spLocks noGrp="1"/>
          </p:cNvSpPr>
          <p:nvPr>
            <p:ph type="sldNum" sz="quarter" idx="5"/>
          </p:nvPr>
        </p:nvSpPr>
        <p:spPr>
          <a:noFill/>
        </p:spPr>
        <p:txBody>
          <a:bodyPr/>
          <a:lstStyle/>
          <a:p>
            <a:pPr defTabSz="964200"/>
            <a:fld id="{FDA94DB1-56BD-42F2-9DE4-37F8F3303E0C}" type="slidenum">
              <a:rPr lang="en-US" smtClean="0"/>
              <a:pPr defTabSz="964200"/>
              <a:t>2</a:t>
            </a:fld>
            <a:endParaRPr lang="en-US" dirty="0"/>
          </a:p>
        </p:txBody>
      </p:sp>
    </p:spTree>
    <p:extLst>
      <p:ext uri="{BB962C8B-B14F-4D97-AF65-F5344CB8AC3E}">
        <p14:creationId xmlns:p14="http://schemas.microsoft.com/office/powerpoint/2010/main" val="2600811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p:spPr>
        <p:txBody>
          <a:bodyPr/>
          <a:lstStyle/>
          <a:p>
            <a:endParaRPr lang="en-US" dirty="0"/>
          </a:p>
        </p:txBody>
      </p:sp>
      <p:sp>
        <p:nvSpPr>
          <p:cNvPr id="89092" name="Slide Number Placeholder 3"/>
          <p:cNvSpPr>
            <a:spLocks noGrp="1"/>
          </p:cNvSpPr>
          <p:nvPr>
            <p:ph type="sldNum" sz="quarter" idx="5"/>
          </p:nvPr>
        </p:nvSpPr>
        <p:spPr>
          <a:noFill/>
        </p:spPr>
        <p:txBody>
          <a:bodyPr/>
          <a:lstStyle/>
          <a:p>
            <a:pPr defTabSz="964200"/>
            <a:fld id="{FDA94DB1-56BD-42F2-9DE4-37F8F3303E0C}" type="slidenum">
              <a:rPr lang="en-US" smtClean="0"/>
              <a:pPr defTabSz="964200"/>
              <a:t>3</a:t>
            </a:fld>
            <a:endParaRPr lang="en-US" dirty="0"/>
          </a:p>
        </p:txBody>
      </p:sp>
    </p:spTree>
    <p:extLst>
      <p:ext uri="{BB962C8B-B14F-4D97-AF65-F5344CB8AC3E}">
        <p14:creationId xmlns:p14="http://schemas.microsoft.com/office/powerpoint/2010/main" val="2712060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35CD13-210E-4491-AA7A-4DD08BB2B671}" type="slidenum">
              <a:rPr lang="en-CA" smtClean="0"/>
              <a:t>4</a:t>
            </a:fld>
            <a:endParaRPr lang="en-CA" dirty="0"/>
          </a:p>
        </p:txBody>
      </p:sp>
    </p:spTree>
    <p:extLst>
      <p:ext uri="{BB962C8B-B14F-4D97-AF65-F5344CB8AC3E}">
        <p14:creationId xmlns:p14="http://schemas.microsoft.com/office/powerpoint/2010/main" val="9222659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35CD13-210E-4491-AA7A-4DD08BB2B671}" type="slidenum">
              <a:rPr lang="en-CA" smtClean="0"/>
              <a:t>5</a:t>
            </a:fld>
            <a:endParaRPr lang="en-CA" dirty="0"/>
          </a:p>
        </p:txBody>
      </p:sp>
    </p:spTree>
    <p:extLst>
      <p:ext uri="{BB962C8B-B14F-4D97-AF65-F5344CB8AC3E}">
        <p14:creationId xmlns:p14="http://schemas.microsoft.com/office/powerpoint/2010/main" val="3812129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81F1F9-F4AC-4864-A72B-337662D8E94F}" type="slidenum">
              <a:rPr lang="en-US" smtClean="0"/>
              <a:t>9</a:t>
            </a:fld>
            <a:endParaRPr lang="en-US" dirty="0"/>
          </a:p>
        </p:txBody>
      </p:sp>
    </p:spTree>
    <p:extLst>
      <p:ext uri="{BB962C8B-B14F-4D97-AF65-F5344CB8AC3E}">
        <p14:creationId xmlns:p14="http://schemas.microsoft.com/office/powerpoint/2010/main" val="58965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81F1F9-F4AC-4864-A72B-337662D8E94F}" type="slidenum">
              <a:rPr lang="en-US" smtClean="0"/>
              <a:t>10</a:t>
            </a:fld>
            <a:endParaRPr lang="en-US" dirty="0"/>
          </a:p>
        </p:txBody>
      </p:sp>
    </p:spTree>
    <p:extLst>
      <p:ext uri="{BB962C8B-B14F-4D97-AF65-F5344CB8AC3E}">
        <p14:creationId xmlns:p14="http://schemas.microsoft.com/office/powerpoint/2010/main" val="3247346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81F1F9-F4AC-4864-A72B-337662D8E94F}" type="slidenum">
              <a:rPr lang="en-US" smtClean="0"/>
              <a:t>11</a:t>
            </a:fld>
            <a:endParaRPr lang="en-US" dirty="0"/>
          </a:p>
        </p:txBody>
      </p:sp>
    </p:spTree>
    <p:extLst>
      <p:ext uri="{BB962C8B-B14F-4D97-AF65-F5344CB8AC3E}">
        <p14:creationId xmlns:p14="http://schemas.microsoft.com/office/powerpoint/2010/main" val="498640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C0DB8474-793B-8639-4CC8-DB681FE4CF2B}"/>
              </a:ext>
            </a:extLst>
          </p:cNvPr>
          <p:cNvSpPr>
            <a:spLocks noGrp="1" noRot="1" noChangeAspect="1" noTextEdit="1"/>
          </p:cNvSpPr>
          <p:nvPr>
            <p:ph type="sldImg"/>
          </p:nvPr>
        </p:nvSpPr>
        <p:spPr>
          <a:ln/>
        </p:spPr>
      </p:sp>
      <p:sp>
        <p:nvSpPr>
          <p:cNvPr id="23555" name="Notes Placeholder 2">
            <a:extLst>
              <a:ext uri="{FF2B5EF4-FFF2-40B4-BE49-F238E27FC236}">
                <a16:creationId xmlns:a16="http://schemas.microsoft.com/office/drawing/2014/main" id="{4AA63694-EBCD-BCB4-8462-2B36F70A51DE}"/>
              </a:ext>
            </a:extLst>
          </p:cNvPr>
          <p:cNvSpPr>
            <a:spLocks noGrp="1"/>
          </p:cNvSpPr>
          <p:nvPr>
            <p:ph type="body" idx="1"/>
          </p:nvPr>
        </p:nvSpPr>
        <p:spPr>
          <a:noFill/>
        </p:spPr>
        <p:txBody>
          <a:bodyPr/>
          <a:lstStyle/>
          <a:p>
            <a:endParaRPr lang="en-US" altLang="en-US" dirty="0"/>
          </a:p>
        </p:txBody>
      </p:sp>
      <p:sp>
        <p:nvSpPr>
          <p:cNvPr id="23556" name="Slide Number Placeholder 3">
            <a:extLst>
              <a:ext uri="{FF2B5EF4-FFF2-40B4-BE49-F238E27FC236}">
                <a16:creationId xmlns:a16="http://schemas.microsoft.com/office/drawing/2014/main" id="{FD9AEACB-9B56-90BA-5D1D-55A0CE407B3E}"/>
              </a:ext>
            </a:extLst>
          </p:cNvPr>
          <p:cNvSpPr>
            <a:spLocks noGrp="1"/>
          </p:cNvSpPr>
          <p:nvPr>
            <p:ph type="sldNum" sz="quarter" idx="5"/>
          </p:nvPr>
        </p:nvSpPr>
        <p:spPr>
          <a:noFill/>
        </p:spPr>
        <p:txBody>
          <a:bodyPr/>
          <a:lstStyle>
            <a:lvl1pPr defTabSz="931863">
              <a:defRPr>
                <a:solidFill>
                  <a:schemeClr val="tx1"/>
                </a:solidFill>
                <a:latin typeface="Tahoma" panose="020B0604030504040204" pitchFamily="34" charset="0"/>
              </a:defRPr>
            </a:lvl1pPr>
            <a:lvl2pPr marL="742950" indent="-285750" defTabSz="931863">
              <a:defRPr>
                <a:solidFill>
                  <a:schemeClr val="tx1"/>
                </a:solidFill>
                <a:latin typeface="Tahoma" panose="020B0604030504040204" pitchFamily="34" charset="0"/>
              </a:defRPr>
            </a:lvl2pPr>
            <a:lvl3pPr marL="1143000" indent="-228600" defTabSz="931863">
              <a:defRPr>
                <a:solidFill>
                  <a:schemeClr val="tx1"/>
                </a:solidFill>
                <a:latin typeface="Tahoma" panose="020B0604030504040204" pitchFamily="34" charset="0"/>
              </a:defRPr>
            </a:lvl3pPr>
            <a:lvl4pPr marL="1600200" indent="-228600" defTabSz="931863">
              <a:defRPr>
                <a:solidFill>
                  <a:schemeClr val="tx1"/>
                </a:solidFill>
                <a:latin typeface="Tahoma" panose="020B0604030504040204" pitchFamily="34" charset="0"/>
              </a:defRPr>
            </a:lvl4pPr>
            <a:lvl5pPr marL="2057400" indent="-228600" defTabSz="931863">
              <a:defRPr>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a:solidFill>
                  <a:schemeClr val="tx1"/>
                </a:solidFill>
                <a:latin typeface="Tahoma" panose="020B0604030504040204" pitchFamily="34" charset="0"/>
              </a:defRPr>
            </a:lvl9pPr>
          </a:lstStyle>
          <a:p>
            <a:fld id="{DBF6B19B-277F-4D88-B5D6-FA618BCB2A16}" type="slidenum">
              <a:rPr lang="en-US" altLang="en-US">
                <a:latin typeface="Times New Roman" panose="02020603050405020304" pitchFamily="18" charset="0"/>
              </a:rPr>
              <a:pPr/>
              <a:t>12</a:t>
            </a:fld>
            <a:endParaRPr lang="en-US" altLang="en-US" dirty="0">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A9D7A2D-3AB4-4914-94C5-026FF9D3A4BC}" type="datetimeFigureOut">
              <a:rPr lang="en-US" smtClean="0"/>
              <a:t>3/9/2026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43A8FB-7CBB-4403-A792-C3FD8E43E8BB}" type="slidenum">
              <a:rPr lang="en-US" smtClean="0"/>
              <a:t>‹#›</a:t>
            </a:fld>
            <a:endParaRPr lang="en-US" dirty="0"/>
          </a:p>
        </p:txBody>
      </p:sp>
    </p:spTree>
    <p:extLst>
      <p:ext uri="{BB962C8B-B14F-4D97-AF65-F5344CB8AC3E}">
        <p14:creationId xmlns:p14="http://schemas.microsoft.com/office/powerpoint/2010/main" val="3077094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9D7A2D-3AB4-4914-94C5-026FF9D3A4BC}" type="datetimeFigureOut">
              <a:rPr lang="en-US" smtClean="0"/>
              <a:t>3/9/2026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43A8FB-7CBB-4403-A792-C3FD8E43E8BB}" type="slidenum">
              <a:rPr lang="en-US" smtClean="0"/>
              <a:t>‹#›</a:t>
            </a:fld>
            <a:endParaRPr lang="en-US" dirty="0"/>
          </a:p>
        </p:txBody>
      </p:sp>
    </p:spTree>
    <p:extLst>
      <p:ext uri="{BB962C8B-B14F-4D97-AF65-F5344CB8AC3E}">
        <p14:creationId xmlns:p14="http://schemas.microsoft.com/office/powerpoint/2010/main" val="392013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9D7A2D-3AB4-4914-94C5-026FF9D3A4BC}" type="datetimeFigureOut">
              <a:rPr lang="en-US" smtClean="0"/>
              <a:t>3/9/2026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43A8FB-7CBB-4403-A792-C3FD8E43E8BB}" type="slidenum">
              <a:rPr lang="en-US" smtClean="0"/>
              <a:t>‹#›</a:t>
            </a:fld>
            <a:endParaRPr lang="en-US" dirty="0"/>
          </a:p>
        </p:txBody>
      </p:sp>
    </p:spTree>
    <p:extLst>
      <p:ext uri="{BB962C8B-B14F-4D97-AF65-F5344CB8AC3E}">
        <p14:creationId xmlns:p14="http://schemas.microsoft.com/office/powerpoint/2010/main" val="2489875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9D7A2D-3AB4-4914-94C5-026FF9D3A4BC}" type="datetimeFigureOut">
              <a:rPr lang="en-US" smtClean="0"/>
              <a:t>3/9/2026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43A8FB-7CBB-4403-A792-C3FD8E43E8BB}" type="slidenum">
              <a:rPr lang="en-US" smtClean="0"/>
              <a:t>‹#›</a:t>
            </a:fld>
            <a:endParaRPr lang="en-US" dirty="0"/>
          </a:p>
        </p:txBody>
      </p:sp>
    </p:spTree>
    <p:extLst>
      <p:ext uri="{BB962C8B-B14F-4D97-AF65-F5344CB8AC3E}">
        <p14:creationId xmlns:p14="http://schemas.microsoft.com/office/powerpoint/2010/main" val="262657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9D7A2D-3AB4-4914-94C5-026FF9D3A4BC}" type="datetimeFigureOut">
              <a:rPr lang="en-US" smtClean="0"/>
              <a:t>3/9/2026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43A8FB-7CBB-4403-A792-C3FD8E43E8BB}" type="slidenum">
              <a:rPr lang="en-US" smtClean="0"/>
              <a:t>‹#›</a:t>
            </a:fld>
            <a:endParaRPr lang="en-US" dirty="0"/>
          </a:p>
        </p:txBody>
      </p:sp>
    </p:spTree>
    <p:extLst>
      <p:ext uri="{BB962C8B-B14F-4D97-AF65-F5344CB8AC3E}">
        <p14:creationId xmlns:p14="http://schemas.microsoft.com/office/powerpoint/2010/main" val="2160235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A9D7A2D-3AB4-4914-94C5-026FF9D3A4BC}" type="datetimeFigureOut">
              <a:rPr lang="en-US" smtClean="0"/>
              <a:t>3/9/2026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43A8FB-7CBB-4403-A792-C3FD8E43E8BB}" type="slidenum">
              <a:rPr lang="en-US" smtClean="0"/>
              <a:t>‹#›</a:t>
            </a:fld>
            <a:endParaRPr lang="en-US" dirty="0"/>
          </a:p>
        </p:txBody>
      </p:sp>
    </p:spTree>
    <p:extLst>
      <p:ext uri="{BB962C8B-B14F-4D97-AF65-F5344CB8AC3E}">
        <p14:creationId xmlns:p14="http://schemas.microsoft.com/office/powerpoint/2010/main" val="2739001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9D7A2D-3AB4-4914-94C5-026FF9D3A4BC}" type="datetimeFigureOut">
              <a:rPr lang="en-US" smtClean="0"/>
              <a:t>3/9/2026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943A8FB-7CBB-4403-A792-C3FD8E43E8BB}" type="slidenum">
              <a:rPr lang="en-US" smtClean="0"/>
              <a:t>‹#›</a:t>
            </a:fld>
            <a:endParaRPr lang="en-US" dirty="0"/>
          </a:p>
        </p:txBody>
      </p:sp>
    </p:spTree>
    <p:extLst>
      <p:ext uri="{BB962C8B-B14F-4D97-AF65-F5344CB8AC3E}">
        <p14:creationId xmlns:p14="http://schemas.microsoft.com/office/powerpoint/2010/main" val="2596469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9D7A2D-3AB4-4914-94C5-026FF9D3A4BC}" type="datetimeFigureOut">
              <a:rPr lang="en-US" smtClean="0"/>
              <a:t>3/9/2026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943A8FB-7CBB-4403-A792-C3FD8E43E8BB}" type="slidenum">
              <a:rPr lang="en-US" smtClean="0"/>
              <a:t>‹#›</a:t>
            </a:fld>
            <a:endParaRPr lang="en-US" dirty="0"/>
          </a:p>
        </p:txBody>
      </p:sp>
    </p:spTree>
    <p:extLst>
      <p:ext uri="{BB962C8B-B14F-4D97-AF65-F5344CB8AC3E}">
        <p14:creationId xmlns:p14="http://schemas.microsoft.com/office/powerpoint/2010/main" val="36723588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9D7A2D-3AB4-4914-94C5-026FF9D3A4BC}" type="datetimeFigureOut">
              <a:rPr lang="en-US" smtClean="0"/>
              <a:t>3/9/2026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943A8FB-7CBB-4403-A792-C3FD8E43E8BB}" type="slidenum">
              <a:rPr lang="en-US" smtClean="0"/>
              <a:t>‹#›</a:t>
            </a:fld>
            <a:endParaRPr lang="en-US" dirty="0"/>
          </a:p>
        </p:txBody>
      </p:sp>
    </p:spTree>
    <p:extLst>
      <p:ext uri="{BB962C8B-B14F-4D97-AF65-F5344CB8AC3E}">
        <p14:creationId xmlns:p14="http://schemas.microsoft.com/office/powerpoint/2010/main" val="2886606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A9D7A2D-3AB4-4914-94C5-026FF9D3A4BC}" type="datetimeFigureOut">
              <a:rPr lang="en-US" smtClean="0"/>
              <a:t>3/9/2026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43A8FB-7CBB-4403-A792-C3FD8E43E8BB}" type="slidenum">
              <a:rPr lang="en-US" smtClean="0"/>
              <a:t>‹#›</a:t>
            </a:fld>
            <a:endParaRPr lang="en-US" dirty="0"/>
          </a:p>
        </p:txBody>
      </p:sp>
    </p:spTree>
    <p:extLst>
      <p:ext uri="{BB962C8B-B14F-4D97-AF65-F5344CB8AC3E}">
        <p14:creationId xmlns:p14="http://schemas.microsoft.com/office/powerpoint/2010/main" val="1424726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A9D7A2D-3AB4-4914-94C5-026FF9D3A4BC}" type="datetimeFigureOut">
              <a:rPr lang="en-US" smtClean="0"/>
              <a:t>3/9/2026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43A8FB-7CBB-4403-A792-C3FD8E43E8BB}" type="slidenum">
              <a:rPr lang="en-US" smtClean="0"/>
              <a:t>‹#›</a:t>
            </a:fld>
            <a:endParaRPr lang="en-US" dirty="0"/>
          </a:p>
        </p:txBody>
      </p:sp>
    </p:spTree>
    <p:extLst>
      <p:ext uri="{BB962C8B-B14F-4D97-AF65-F5344CB8AC3E}">
        <p14:creationId xmlns:p14="http://schemas.microsoft.com/office/powerpoint/2010/main" val="811588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9D7A2D-3AB4-4914-94C5-026FF9D3A4BC}" type="datetimeFigureOut">
              <a:rPr lang="en-US" smtClean="0"/>
              <a:t>3/9/2026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43A8FB-7CBB-4403-A792-C3FD8E43E8BB}" type="slidenum">
              <a:rPr lang="en-US" smtClean="0"/>
              <a:t>‹#›</a:t>
            </a:fld>
            <a:endParaRPr lang="en-US" dirty="0"/>
          </a:p>
        </p:txBody>
      </p:sp>
    </p:spTree>
    <p:extLst>
      <p:ext uri="{BB962C8B-B14F-4D97-AF65-F5344CB8AC3E}">
        <p14:creationId xmlns:p14="http://schemas.microsoft.com/office/powerpoint/2010/main" val="35190753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hyperlink" Target="https://www.google.com/url?q=http://fitchburgartmuseum.org/corporate-membership.php&amp;sa=U&amp;ei=XQgxU7iPI4KR2QXUoICQDg&amp;ved=0CCEQ9QEwAg&amp;usg=AFQjCNGgCmCy8Mbsl0qarCVjifoMY8Eqgg" TargetMode="Externa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6.xml"/><Relationship Id="rId4" Type="http://schemas.openxmlformats.org/officeDocument/2006/relationships/image" Target="../media/image63.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4.jpeg"/><Relationship Id="rId7" Type="http://schemas.openxmlformats.org/officeDocument/2006/relationships/diagramColors" Target="../diagrams/colors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67.jpeg"/><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1" name="Picture 1">
            <a:extLst>
              <a:ext uri="{FF2B5EF4-FFF2-40B4-BE49-F238E27FC236}">
                <a16:creationId xmlns:a16="http://schemas.microsoft.com/office/drawing/2014/main" id="{C5E2C30B-BDB2-4B24-BA73-1B95FBEE92A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0246" y="4641079"/>
            <a:ext cx="1911505" cy="179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2">
            <a:extLst>
              <a:ext uri="{FF2B5EF4-FFF2-40B4-BE49-F238E27FC236}">
                <a16:creationId xmlns:a16="http://schemas.microsoft.com/office/drawing/2014/main" id="{9259A54D-3946-4B6B-9379-EB9ECDD5424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89441" y="235380"/>
            <a:ext cx="5413116" cy="1110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https://encrypted-tbn3.gstatic.com/images?q=tbn:ANd9GcSYoVziI10n31gAdJ8uoYQQOWxsb5jVEpiioXLrYNfj7M5ACLDJ3GZ5vp1q">
            <a:hlinkClick r:id="rId5"/>
            <a:extLst>
              <a:ext uri="{FF2B5EF4-FFF2-40B4-BE49-F238E27FC236}">
                <a16:creationId xmlns:a16="http://schemas.microsoft.com/office/drawing/2014/main" id="{C9ED443A-94BD-448D-ACEB-1DFC907E82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10340" y="3955279"/>
            <a:ext cx="256635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1207CFB4-9389-E3EE-58DA-DD331598A9E7}"/>
              </a:ext>
            </a:extLst>
          </p:cNvPr>
          <p:cNvPicPr>
            <a:picLocks noChangeAspect="1"/>
          </p:cNvPicPr>
          <p:nvPr/>
        </p:nvPicPr>
        <p:blipFill>
          <a:blip r:embed="rId7"/>
          <a:stretch>
            <a:fillRect/>
          </a:stretch>
        </p:blipFill>
        <p:spPr>
          <a:xfrm>
            <a:off x="659454" y="3529632"/>
            <a:ext cx="3319754" cy="1212079"/>
          </a:xfrm>
          <a:prstGeom prst="rect">
            <a:avLst/>
          </a:prstGeom>
        </p:spPr>
      </p:pic>
      <p:sp>
        <p:nvSpPr>
          <p:cNvPr id="3" name="Text Box 4">
            <a:extLst>
              <a:ext uri="{FF2B5EF4-FFF2-40B4-BE49-F238E27FC236}">
                <a16:creationId xmlns:a16="http://schemas.microsoft.com/office/drawing/2014/main" id="{FAC2EA7E-6089-E338-6E30-A6168D79A66B}"/>
              </a:ext>
            </a:extLst>
          </p:cNvPr>
          <p:cNvSpPr txBox="1">
            <a:spLocks noChangeArrowheads="1"/>
          </p:cNvSpPr>
          <p:nvPr/>
        </p:nvSpPr>
        <p:spPr bwMode="auto">
          <a:xfrm>
            <a:off x="1981198" y="2002496"/>
            <a:ext cx="82296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50000"/>
              </a:spcBef>
              <a:buFontTx/>
              <a:buNone/>
            </a:pPr>
            <a:r>
              <a:rPr lang="en-US" altLang="en-US" sz="4000" b="1" i="1" dirty="0">
                <a:solidFill>
                  <a:srgbClr val="0070C0"/>
                </a:solidFill>
                <a:latin typeface="Tahoma" pitchFamily="34" charset="0"/>
              </a:rPr>
              <a:t>Propane/Air &amp; Natural Gas Presentation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3C6263E-2368-254B-EABB-3A0F3A17EBAB}"/>
              </a:ext>
            </a:extLst>
          </p:cNvPr>
          <p:cNvPicPr>
            <a:picLocks noChangeAspect="1"/>
          </p:cNvPicPr>
          <p:nvPr/>
        </p:nvPicPr>
        <p:blipFill>
          <a:blip r:embed="rId3">
            <a:extLst>
              <a:ext uri="{28A0092B-C50C-407E-A947-70E740481C1C}">
                <a14:useLocalDpi xmlns:a14="http://schemas.microsoft.com/office/drawing/2010/main" val="0"/>
              </a:ext>
            </a:extLst>
          </a:blip>
          <a:srcRect r="1730" b="-1"/>
          <a:stretch>
            <a:fillRect/>
          </a:stretch>
        </p:blipFill>
        <p:spPr bwMode="auto">
          <a:xfrm>
            <a:off x="1" y="-6235"/>
            <a:ext cx="3255403" cy="2505456"/>
          </a:xfrm>
          <a:custGeom>
            <a:avLst/>
            <a:gdLst/>
            <a:ahLst/>
            <a:cxnLst/>
            <a:rect l="l" t="t" r="r" b="b"/>
            <a:pathLst>
              <a:path w="3255403" h="2505456">
                <a:moveTo>
                  <a:pt x="0" y="0"/>
                </a:moveTo>
                <a:lnTo>
                  <a:pt x="3255403" y="0"/>
                </a:lnTo>
                <a:lnTo>
                  <a:pt x="2094477" y="2505456"/>
                </a:lnTo>
                <a:lnTo>
                  <a:pt x="0" y="2505456"/>
                </a:lnTo>
                <a:close/>
              </a:path>
            </a:pathLst>
          </a:custGeom>
          <a:noFill/>
          <a:ln w="38100">
            <a:solidFill>
              <a:schemeClr val="tx1"/>
            </a:solidFill>
          </a:ln>
        </p:spPr>
      </p:pic>
      <p:pic>
        <p:nvPicPr>
          <p:cNvPr id="10" name="Picture 9">
            <a:extLst>
              <a:ext uri="{FF2B5EF4-FFF2-40B4-BE49-F238E27FC236}">
                <a16:creationId xmlns:a16="http://schemas.microsoft.com/office/drawing/2014/main" id="{95601125-7658-C78A-0E04-17035D0618D7}"/>
              </a:ext>
            </a:extLst>
          </p:cNvPr>
          <p:cNvPicPr>
            <a:picLocks noChangeAspect="1"/>
          </p:cNvPicPr>
          <p:nvPr/>
        </p:nvPicPr>
        <p:blipFill>
          <a:blip r:embed="rId4">
            <a:extLst>
              <a:ext uri="{28A0092B-C50C-407E-A947-70E740481C1C}">
                <a14:useLocalDpi xmlns:a14="http://schemas.microsoft.com/office/drawing/2010/main" val="0"/>
              </a:ext>
            </a:extLst>
          </a:blip>
          <a:srcRect t="16286" r="-1" b="12920"/>
          <a:stretch>
            <a:fillRect/>
          </a:stretch>
        </p:blipFill>
        <p:spPr bwMode="auto">
          <a:xfrm>
            <a:off x="7381876" y="10"/>
            <a:ext cx="4810125" cy="2501827"/>
          </a:xfrm>
          <a:custGeom>
            <a:avLst/>
            <a:gdLst/>
            <a:ahLst/>
            <a:cxnLst/>
            <a:rect l="l" t="t" r="r" b="b"/>
            <a:pathLst>
              <a:path w="4810125" h="2501837">
                <a:moveTo>
                  <a:pt x="1159248" y="0"/>
                </a:moveTo>
                <a:lnTo>
                  <a:pt x="4810125" y="0"/>
                </a:lnTo>
                <a:lnTo>
                  <a:pt x="4810125" y="2501837"/>
                </a:lnTo>
                <a:lnTo>
                  <a:pt x="0" y="2501837"/>
                </a:lnTo>
                <a:close/>
              </a:path>
            </a:pathLst>
          </a:custGeom>
          <a:noFill/>
          <a:ln w="38100">
            <a:solidFill>
              <a:schemeClr val="tx1"/>
            </a:solidFill>
          </a:ln>
        </p:spPr>
      </p:pic>
      <p:pic>
        <p:nvPicPr>
          <p:cNvPr id="7" name="Picture 6">
            <a:extLst>
              <a:ext uri="{FF2B5EF4-FFF2-40B4-BE49-F238E27FC236}">
                <a16:creationId xmlns:a16="http://schemas.microsoft.com/office/drawing/2014/main" id="{3E8C0B6D-9614-44B1-FF04-D130DF2121EA}"/>
              </a:ext>
            </a:extLst>
          </p:cNvPr>
          <p:cNvPicPr>
            <a:picLocks noChangeAspect="1"/>
          </p:cNvPicPr>
          <p:nvPr/>
        </p:nvPicPr>
        <p:blipFill>
          <a:blip r:embed="rId5"/>
          <a:srcRect l="2310" r="3378" b="1"/>
          <a:stretch>
            <a:fillRect/>
          </a:stretch>
        </p:blipFill>
        <p:spPr>
          <a:xfrm>
            <a:off x="4675537" y="-6235"/>
            <a:ext cx="3677817" cy="2505456"/>
          </a:xfrm>
          <a:custGeom>
            <a:avLst/>
            <a:gdLst/>
            <a:ahLst/>
            <a:cxnLst/>
            <a:rect l="l" t="t" r="r" b="b"/>
            <a:pathLst>
              <a:path w="3677817" h="2505456">
                <a:moveTo>
                  <a:pt x="1160926" y="0"/>
                </a:moveTo>
                <a:lnTo>
                  <a:pt x="3677817" y="0"/>
                </a:lnTo>
                <a:lnTo>
                  <a:pt x="2516891" y="2505456"/>
                </a:lnTo>
                <a:lnTo>
                  <a:pt x="0" y="2505456"/>
                </a:lnTo>
                <a:close/>
              </a:path>
            </a:pathLst>
          </a:custGeom>
        </p:spPr>
      </p:pic>
      <p:pic>
        <p:nvPicPr>
          <p:cNvPr id="3" name="Picture 2">
            <a:extLst>
              <a:ext uri="{FF2B5EF4-FFF2-40B4-BE49-F238E27FC236}">
                <a16:creationId xmlns:a16="http://schemas.microsoft.com/office/drawing/2014/main" id="{9D1FCA0C-06F7-625E-7FFC-9F504A74D23D}"/>
              </a:ext>
            </a:extLst>
          </p:cNvPr>
          <p:cNvPicPr>
            <a:picLocks noChangeAspect="1"/>
          </p:cNvPicPr>
          <p:nvPr/>
        </p:nvPicPr>
        <p:blipFill>
          <a:blip r:embed="rId6"/>
          <a:srcRect l="43871" r="6925"/>
          <a:stretch>
            <a:fillRect/>
          </a:stretch>
        </p:blipFill>
        <p:spPr>
          <a:xfrm>
            <a:off x="1" y="2660089"/>
            <a:ext cx="7122523" cy="4197911"/>
          </a:xfrm>
          <a:custGeom>
            <a:avLst/>
            <a:gdLst/>
            <a:ahLst/>
            <a:cxnLst/>
            <a:rect l="l" t="t" r="r" b="b"/>
            <a:pathLst>
              <a:path w="7122523" h="4197911">
                <a:moveTo>
                  <a:pt x="0" y="0"/>
                </a:moveTo>
                <a:lnTo>
                  <a:pt x="7122523" y="0"/>
                </a:lnTo>
                <a:lnTo>
                  <a:pt x="5177382" y="4197911"/>
                </a:lnTo>
                <a:lnTo>
                  <a:pt x="5171159" y="4197911"/>
                </a:lnTo>
                <a:lnTo>
                  <a:pt x="3981368" y="4197911"/>
                </a:lnTo>
                <a:lnTo>
                  <a:pt x="2331323" y="4197911"/>
                </a:lnTo>
                <a:lnTo>
                  <a:pt x="0" y="4197911"/>
                </a:lnTo>
                <a:close/>
              </a:path>
            </a:pathLst>
          </a:custGeom>
        </p:spPr>
      </p:pic>
      <p:sp>
        <p:nvSpPr>
          <p:cNvPr id="32" name="Freeform 43">
            <a:extLst>
              <a:ext uri="{FF2B5EF4-FFF2-40B4-BE49-F238E27FC236}">
                <a16:creationId xmlns:a16="http://schemas.microsoft.com/office/drawing/2014/main" id="{AAD8F19F-4A55-467B-BED0-8837659A90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53050" y="2660089"/>
            <a:ext cx="6838950" cy="4197911"/>
          </a:xfrm>
          <a:custGeom>
            <a:avLst/>
            <a:gdLst>
              <a:gd name="connsiteX0" fmla="*/ 4893809 w 6838950"/>
              <a:gd name="connsiteY0" fmla="*/ 0 h 4197911"/>
              <a:gd name="connsiteX1" fmla="*/ 4887586 w 6838950"/>
              <a:gd name="connsiteY1" fmla="*/ 0 h 4197911"/>
              <a:gd name="connsiteX2" fmla="*/ 3697795 w 6838950"/>
              <a:gd name="connsiteY2" fmla="*/ 0 h 4197911"/>
              <a:gd name="connsiteX3" fmla="*/ 2047750 w 6838950"/>
              <a:gd name="connsiteY3" fmla="*/ 0 h 4197911"/>
              <a:gd name="connsiteX4" fmla="*/ 0 w 6838950"/>
              <a:gd name="connsiteY4" fmla="*/ 0 h 4197911"/>
              <a:gd name="connsiteX5" fmla="*/ 0 w 6838950"/>
              <a:gd name="connsiteY5" fmla="*/ 4197911 h 4197911"/>
              <a:gd name="connsiteX6" fmla="*/ 6838950 w 6838950"/>
              <a:gd name="connsiteY6" fmla="*/ 4197911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8950" h="4197911">
                <a:moveTo>
                  <a:pt x="4893809" y="0"/>
                </a:moveTo>
                <a:lnTo>
                  <a:pt x="4887586" y="0"/>
                </a:lnTo>
                <a:lnTo>
                  <a:pt x="3697795" y="0"/>
                </a:lnTo>
                <a:lnTo>
                  <a:pt x="2047750" y="0"/>
                </a:lnTo>
                <a:lnTo>
                  <a:pt x="0" y="0"/>
                </a:lnTo>
                <a:lnTo>
                  <a:pt x="0" y="4197911"/>
                </a:lnTo>
                <a:lnTo>
                  <a:pt x="6838950" y="4197911"/>
                </a:lnTo>
                <a:close/>
              </a:path>
            </a:pathLst>
          </a:custGeom>
          <a:solidFill>
            <a:srgbClr val="6160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C54BAFE-BE93-1665-67C8-F32CED87F33F}"/>
              </a:ext>
            </a:extLst>
          </p:cNvPr>
          <p:cNvSpPr txBox="1"/>
          <p:nvPr/>
        </p:nvSpPr>
        <p:spPr>
          <a:xfrm>
            <a:off x="6619164" y="4189864"/>
            <a:ext cx="4997354" cy="2163872"/>
          </a:xfrm>
          <a:prstGeom prst="rect">
            <a:avLst/>
          </a:prstGeom>
        </p:spPr>
        <p:txBody>
          <a:bodyPr vert="horz" lIns="91440" tIns="45720" rIns="91440" bIns="45720" rtlCol="0" anchor="t">
            <a:normAutofit/>
          </a:bodyPr>
          <a:lstStyle/>
          <a:p>
            <a:pPr algn="r">
              <a:lnSpc>
                <a:spcPct val="90000"/>
              </a:lnSpc>
              <a:spcBef>
                <a:spcPct val="0"/>
              </a:spcBef>
              <a:spcAft>
                <a:spcPts val="600"/>
              </a:spcAft>
            </a:pPr>
            <a:r>
              <a:rPr lang="en-US" sz="6000" b="1" i="1" u="sng" kern="1200" dirty="0">
                <a:solidFill>
                  <a:srgbClr val="00B0F0"/>
                </a:solidFill>
                <a:latin typeface="+mj-lt"/>
                <a:ea typeface="+mj-ea"/>
                <a:cs typeface="+mj-cs"/>
              </a:rPr>
              <a:t>Real World Markings….</a:t>
            </a:r>
          </a:p>
        </p:txBody>
      </p:sp>
      <p:pic>
        <p:nvPicPr>
          <p:cNvPr id="6" name="Picture 5">
            <a:extLst>
              <a:ext uri="{FF2B5EF4-FFF2-40B4-BE49-F238E27FC236}">
                <a16:creationId xmlns:a16="http://schemas.microsoft.com/office/drawing/2014/main" id="{DE8D71AC-E539-84D5-3823-8C04E8E03DC2}"/>
              </a:ext>
            </a:extLst>
          </p:cNvPr>
          <p:cNvPicPr>
            <a:picLocks noChangeAspect="1"/>
          </p:cNvPicPr>
          <p:nvPr/>
        </p:nvPicPr>
        <p:blipFill>
          <a:blip r:embed="rId7"/>
          <a:srcRect r="13552"/>
          <a:stretch>
            <a:fillRect/>
          </a:stretch>
        </p:blipFill>
        <p:spPr>
          <a:xfrm>
            <a:off x="2268499" y="0"/>
            <a:ext cx="3393943" cy="2502833"/>
          </a:xfrm>
          <a:custGeom>
            <a:avLst/>
            <a:gdLst/>
            <a:ahLst/>
            <a:cxnLst/>
            <a:rect l="l" t="t" r="r" b="b"/>
            <a:pathLst>
              <a:path w="3393943" h="2502843">
                <a:moveTo>
                  <a:pt x="1159715" y="0"/>
                </a:moveTo>
                <a:lnTo>
                  <a:pt x="3393943" y="0"/>
                </a:lnTo>
                <a:lnTo>
                  <a:pt x="2234228" y="2502843"/>
                </a:lnTo>
                <a:lnTo>
                  <a:pt x="0" y="2502843"/>
                </a:lnTo>
                <a:close/>
              </a:path>
            </a:pathLst>
          </a:custGeom>
        </p:spPr>
      </p:pic>
    </p:spTree>
    <p:extLst>
      <p:ext uri="{BB962C8B-B14F-4D97-AF65-F5344CB8AC3E}">
        <p14:creationId xmlns:p14="http://schemas.microsoft.com/office/powerpoint/2010/main" val="16832733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6137559" y="1152105"/>
            <a:ext cx="5558330" cy="3995824"/>
          </a:xfrm>
          <a:prstGeom prst="rect">
            <a:avLst/>
          </a:prstGeom>
        </p:spPr>
      </p:pic>
      <p:sp>
        <p:nvSpPr>
          <p:cNvPr id="9" name="TextBox 8"/>
          <p:cNvSpPr txBox="1"/>
          <p:nvPr/>
        </p:nvSpPr>
        <p:spPr>
          <a:xfrm>
            <a:off x="6137559" y="559739"/>
            <a:ext cx="2572016" cy="461665"/>
          </a:xfrm>
          <a:prstGeom prst="rect">
            <a:avLst/>
          </a:prstGeom>
          <a:noFill/>
        </p:spPr>
        <p:txBody>
          <a:bodyPr wrap="square" rtlCol="0">
            <a:spAutoFit/>
          </a:bodyPr>
          <a:lstStyle/>
          <a:p>
            <a:r>
              <a:rPr lang="en-US" sz="2400" dirty="0"/>
              <a:t>Abandoned 4” CS</a:t>
            </a:r>
          </a:p>
        </p:txBody>
      </p:sp>
      <p:cxnSp>
        <p:nvCxnSpPr>
          <p:cNvPr id="11" name="Straight Arrow Connector 10"/>
          <p:cNvCxnSpPr>
            <a:cxnSpLocks/>
            <a:stCxn id="9" idx="2"/>
          </p:cNvCxnSpPr>
          <p:nvPr/>
        </p:nvCxnSpPr>
        <p:spPr>
          <a:xfrm>
            <a:off x="7423567" y="1021404"/>
            <a:ext cx="101885" cy="2538297"/>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cxnSpLocks/>
          </p:cNvCxnSpPr>
          <p:nvPr/>
        </p:nvCxnSpPr>
        <p:spPr>
          <a:xfrm flipH="1">
            <a:off x="9603017" y="1021404"/>
            <a:ext cx="840505" cy="3195127"/>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995583" y="255757"/>
            <a:ext cx="1920567" cy="830997"/>
          </a:xfrm>
          <a:prstGeom prst="rect">
            <a:avLst/>
          </a:prstGeom>
          <a:noFill/>
        </p:spPr>
        <p:txBody>
          <a:bodyPr wrap="square" rtlCol="0">
            <a:spAutoFit/>
          </a:bodyPr>
          <a:lstStyle/>
          <a:p>
            <a:r>
              <a:rPr lang="en-US" sz="2400" dirty="0"/>
              <a:t>2” PL Inserted into 4” CI</a:t>
            </a:r>
          </a:p>
        </p:txBody>
      </p:sp>
      <p:pic>
        <p:nvPicPr>
          <p:cNvPr id="3" name="Picture 2" descr="Live Mains Insertion – PLCS, LLC">
            <a:extLst>
              <a:ext uri="{FF2B5EF4-FFF2-40B4-BE49-F238E27FC236}">
                <a16:creationId xmlns:a16="http://schemas.microsoft.com/office/drawing/2014/main" id="{D1230CBA-44EA-686C-5E75-C37F6C43D6F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4395" y="3205424"/>
            <a:ext cx="2347197" cy="2353182"/>
          </a:xfrm>
          <a:prstGeom prst="rect">
            <a:avLst/>
          </a:prstGeom>
          <a:noFill/>
          <a:ln>
            <a:noFill/>
          </a:ln>
        </p:spPr>
      </p:pic>
      <p:sp>
        <p:nvSpPr>
          <p:cNvPr id="4" name="Arrow: Up 3">
            <a:extLst>
              <a:ext uri="{FF2B5EF4-FFF2-40B4-BE49-F238E27FC236}">
                <a16:creationId xmlns:a16="http://schemas.microsoft.com/office/drawing/2014/main" id="{16274C69-37F7-5CD6-D3A3-B32A013EE622}"/>
              </a:ext>
            </a:extLst>
          </p:cNvPr>
          <p:cNvSpPr/>
          <p:nvPr/>
        </p:nvSpPr>
        <p:spPr>
          <a:xfrm rot="5400000">
            <a:off x="1575401" y="-639363"/>
            <a:ext cx="3028035" cy="5930046"/>
          </a:xfrm>
          <a:prstGeom prst="upArrow">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D6DBB7C-AA1A-167F-50A2-0E7A7090CB49}"/>
              </a:ext>
            </a:extLst>
          </p:cNvPr>
          <p:cNvSpPr txBox="1"/>
          <p:nvPr/>
        </p:nvSpPr>
        <p:spPr>
          <a:xfrm>
            <a:off x="108355" y="1596773"/>
            <a:ext cx="5339439" cy="1477328"/>
          </a:xfrm>
          <a:prstGeom prst="rect">
            <a:avLst/>
          </a:prstGeom>
          <a:noFill/>
        </p:spPr>
        <p:txBody>
          <a:bodyPr wrap="square" rtlCol="0">
            <a:spAutoFit/>
          </a:bodyPr>
          <a:lstStyle/>
          <a:p>
            <a:r>
              <a:rPr lang="en-US" dirty="0"/>
              <a:t>The abandoned 4” CS appears to be in better condition than the CI. The CI has a LIVE 2” PL line inserted. The CI had holes in it but the contractor could not see the  Pipe inside. It was assumed the 4” CS was the “Active” Pipe, so the contractor cut the CI Pipe causing a leak.</a:t>
            </a:r>
          </a:p>
        </p:txBody>
      </p:sp>
      <p:sp>
        <p:nvSpPr>
          <p:cNvPr id="7" name="Arrow: Left 6">
            <a:extLst>
              <a:ext uri="{FF2B5EF4-FFF2-40B4-BE49-F238E27FC236}">
                <a16:creationId xmlns:a16="http://schemas.microsoft.com/office/drawing/2014/main" id="{FA07125A-EF81-07DE-60B5-2D126169F50C}"/>
              </a:ext>
            </a:extLst>
          </p:cNvPr>
          <p:cNvSpPr/>
          <p:nvPr/>
        </p:nvSpPr>
        <p:spPr>
          <a:xfrm>
            <a:off x="2753248" y="3839675"/>
            <a:ext cx="3183802" cy="1718931"/>
          </a:xfrm>
          <a:prstGeom prst="leftArrow">
            <a:avLst/>
          </a:prstGeom>
          <a:noFill/>
          <a:ln>
            <a:solidFill>
              <a:srgbClr val="FF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C5ED587-22E8-3723-1916-EC962E187F84}"/>
              </a:ext>
            </a:extLst>
          </p:cNvPr>
          <p:cNvSpPr txBox="1"/>
          <p:nvPr/>
        </p:nvSpPr>
        <p:spPr>
          <a:xfrm>
            <a:off x="3031485" y="4494722"/>
            <a:ext cx="2825126" cy="369332"/>
          </a:xfrm>
          <a:prstGeom prst="rect">
            <a:avLst/>
          </a:prstGeom>
          <a:noFill/>
        </p:spPr>
        <p:txBody>
          <a:bodyPr wrap="square" rtlCol="0">
            <a:spAutoFit/>
          </a:bodyPr>
          <a:lstStyle/>
          <a:p>
            <a:r>
              <a:rPr lang="en-US" dirty="0"/>
              <a:t>Inserted Pipe: Main/Service</a:t>
            </a:r>
          </a:p>
        </p:txBody>
      </p:sp>
      <p:sp>
        <p:nvSpPr>
          <p:cNvPr id="12" name="Arrow: Left-Right 11">
            <a:extLst>
              <a:ext uri="{FF2B5EF4-FFF2-40B4-BE49-F238E27FC236}">
                <a16:creationId xmlns:a16="http://schemas.microsoft.com/office/drawing/2014/main" id="{CF24A29B-00DC-43FB-F50A-62598A5D05D9}"/>
              </a:ext>
            </a:extLst>
          </p:cNvPr>
          <p:cNvSpPr/>
          <p:nvPr/>
        </p:nvSpPr>
        <p:spPr>
          <a:xfrm>
            <a:off x="124395" y="5558606"/>
            <a:ext cx="11933627" cy="1309105"/>
          </a:xfrm>
          <a:prstGeom prst="leftRightArrow">
            <a:avLst/>
          </a:prstGeom>
          <a:solidFill>
            <a:schemeClr val="accent4">
              <a:lumMod val="20000"/>
              <a:lumOff val="8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3" name="TextBox 12">
            <a:extLst>
              <a:ext uri="{FF2B5EF4-FFF2-40B4-BE49-F238E27FC236}">
                <a16:creationId xmlns:a16="http://schemas.microsoft.com/office/drawing/2014/main" id="{D6331DDA-4C48-DCAB-6C67-515AFBB94A71}"/>
              </a:ext>
            </a:extLst>
          </p:cNvPr>
          <p:cNvSpPr txBox="1"/>
          <p:nvPr/>
        </p:nvSpPr>
        <p:spPr>
          <a:xfrm>
            <a:off x="723791" y="5802973"/>
            <a:ext cx="10661301" cy="1107996"/>
          </a:xfrm>
          <a:prstGeom prst="rect">
            <a:avLst/>
          </a:prstGeom>
          <a:noFill/>
        </p:spPr>
        <p:txBody>
          <a:bodyPr wrap="square" rtlCol="0">
            <a:spAutoFit/>
          </a:bodyPr>
          <a:lstStyle/>
          <a:p>
            <a:pPr algn="ctr"/>
            <a:r>
              <a:rPr lang="en-US" sz="2400" i="1" dirty="0"/>
              <a:t>If markings are not Clear or were Missing, Causing Uncertainty … </a:t>
            </a:r>
            <a:r>
              <a:rPr lang="en-US" sz="2400" b="1" i="1" dirty="0">
                <a:solidFill>
                  <a:srgbClr val="FF0000"/>
                </a:solidFill>
              </a:rPr>
              <a:t>CALL</a:t>
            </a:r>
            <a:r>
              <a:rPr lang="en-US" sz="2400" i="1" dirty="0"/>
              <a:t> the Utility </a:t>
            </a:r>
            <a:r>
              <a:rPr lang="en-US" sz="2400" b="1" dirty="0">
                <a:solidFill>
                  <a:srgbClr val="FF0000"/>
                </a:solidFill>
              </a:rPr>
              <a:t>DON’T TAKE CHANCES</a:t>
            </a:r>
          </a:p>
          <a:p>
            <a:endParaRPr lang="en-US" dirty="0"/>
          </a:p>
        </p:txBody>
      </p:sp>
      <p:sp>
        <p:nvSpPr>
          <p:cNvPr id="5" name="TextBox 4">
            <a:extLst>
              <a:ext uri="{FF2B5EF4-FFF2-40B4-BE49-F238E27FC236}">
                <a16:creationId xmlns:a16="http://schemas.microsoft.com/office/drawing/2014/main" id="{6B5C8692-C4E0-0903-1D6B-9E4DDD811544}"/>
              </a:ext>
            </a:extLst>
          </p:cNvPr>
          <p:cNvSpPr txBox="1"/>
          <p:nvPr/>
        </p:nvSpPr>
        <p:spPr>
          <a:xfrm>
            <a:off x="108355" y="0"/>
            <a:ext cx="9749078" cy="584775"/>
          </a:xfrm>
          <a:prstGeom prst="rect">
            <a:avLst/>
          </a:prstGeom>
          <a:noFill/>
        </p:spPr>
        <p:txBody>
          <a:bodyPr wrap="square" rtlCol="0">
            <a:spAutoFit/>
          </a:bodyPr>
          <a:lstStyle/>
          <a:p>
            <a:r>
              <a:rPr lang="en-US" sz="3200" b="1" dirty="0">
                <a:solidFill>
                  <a:schemeClr val="accent5"/>
                </a:solidFill>
              </a:rPr>
              <a:t>IF MARKINGS ARE NOT CLEAR – MISTAKES CAN BE MADE</a:t>
            </a:r>
          </a:p>
        </p:txBody>
      </p:sp>
    </p:spTree>
    <p:extLst>
      <p:ext uri="{BB962C8B-B14F-4D97-AF65-F5344CB8AC3E}">
        <p14:creationId xmlns:p14="http://schemas.microsoft.com/office/powerpoint/2010/main" val="66858153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52CAEC5F-170A-8830-66B4-43B18B22BB49}"/>
              </a:ext>
            </a:extLst>
          </p:cNvPr>
          <p:cNvSpPr>
            <a:spLocks noGrp="1" noChangeArrowheads="1"/>
          </p:cNvSpPr>
          <p:nvPr>
            <p:ph type="title"/>
          </p:nvPr>
        </p:nvSpPr>
        <p:spPr>
          <a:xfrm>
            <a:off x="453960" y="206746"/>
            <a:ext cx="11284079" cy="952500"/>
          </a:xfrm>
        </p:spPr>
        <p:txBody>
          <a:bodyPr>
            <a:noAutofit/>
          </a:bodyPr>
          <a:lstStyle/>
          <a:p>
            <a:pPr algn="ctr"/>
            <a:r>
              <a:rPr lang="en-US" sz="4400" b="1" dirty="0">
                <a:solidFill>
                  <a:schemeClr val="accent5">
                    <a:lumMod val="50000"/>
                  </a:schemeClr>
                </a:solidFill>
                <a:effectLst>
                  <a:outerShdw blurRad="38100" dist="38100" dir="2700000" algn="tl">
                    <a:srgbClr val="000000">
                      <a:alpha val="43137"/>
                    </a:srgbClr>
                  </a:outerShdw>
                </a:effectLst>
              </a:rPr>
              <a:t>LEARN to Recognize Signs of Gas, not yet marked…</a:t>
            </a:r>
            <a:endParaRPr lang="en-US" altLang="en-US" b="1" dirty="0">
              <a:solidFill>
                <a:schemeClr val="accent5">
                  <a:lumMod val="50000"/>
                </a:schemeClr>
              </a:solidFill>
            </a:endParaRPr>
          </a:p>
        </p:txBody>
      </p:sp>
      <p:pic>
        <p:nvPicPr>
          <p:cNvPr id="22531" name="Picture 3" descr="Meter2">
            <a:extLst>
              <a:ext uri="{FF2B5EF4-FFF2-40B4-BE49-F238E27FC236}">
                <a16:creationId xmlns:a16="http://schemas.microsoft.com/office/drawing/2014/main" id="{307E0E59-AF39-911A-1E40-56CA959025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799" y="4116298"/>
            <a:ext cx="31242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4" descr="Meter set">
            <a:extLst>
              <a:ext uri="{FF2B5EF4-FFF2-40B4-BE49-F238E27FC236}">
                <a16:creationId xmlns:a16="http://schemas.microsoft.com/office/drawing/2014/main" id="{72936DE0-9E38-B3F0-8F8D-B76D9B5E50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960" y="1294129"/>
            <a:ext cx="3185236" cy="2590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0CA0D107-3724-FA25-8A97-50B8BDA8EF5F}"/>
              </a:ext>
            </a:extLst>
          </p:cNvPr>
          <p:cNvPicPr>
            <a:picLocks noChangeAspect="1"/>
          </p:cNvPicPr>
          <p:nvPr/>
        </p:nvPicPr>
        <p:blipFill>
          <a:blip r:embed="rId5"/>
          <a:stretch>
            <a:fillRect/>
          </a:stretch>
        </p:blipFill>
        <p:spPr>
          <a:xfrm>
            <a:off x="9777046" y="4116298"/>
            <a:ext cx="2240783" cy="2590801"/>
          </a:xfrm>
          <a:prstGeom prst="rect">
            <a:avLst/>
          </a:prstGeom>
        </p:spPr>
      </p:pic>
      <p:pic>
        <p:nvPicPr>
          <p:cNvPr id="3" name="Picture 2">
            <a:extLst>
              <a:ext uri="{FF2B5EF4-FFF2-40B4-BE49-F238E27FC236}">
                <a16:creationId xmlns:a16="http://schemas.microsoft.com/office/drawing/2014/main" id="{E7DCBF1E-43AF-5D37-6DF8-C09928DE493E}"/>
              </a:ext>
            </a:extLst>
          </p:cNvPr>
          <p:cNvPicPr>
            <a:picLocks noChangeAspect="1"/>
          </p:cNvPicPr>
          <p:nvPr/>
        </p:nvPicPr>
        <p:blipFill>
          <a:blip r:embed="rId6"/>
          <a:stretch>
            <a:fillRect/>
          </a:stretch>
        </p:blipFill>
        <p:spPr>
          <a:xfrm>
            <a:off x="4191651" y="1257300"/>
            <a:ext cx="3808698" cy="2627628"/>
          </a:xfrm>
          <a:prstGeom prst="rect">
            <a:avLst/>
          </a:prstGeom>
          <a:ln w="38100">
            <a:solidFill>
              <a:schemeClr val="tx1"/>
            </a:solidFill>
          </a:ln>
        </p:spPr>
      </p:pic>
      <p:pic>
        <p:nvPicPr>
          <p:cNvPr id="4" name="Picture 3">
            <a:extLst>
              <a:ext uri="{FF2B5EF4-FFF2-40B4-BE49-F238E27FC236}">
                <a16:creationId xmlns:a16="http://schemas.microsoft.com/office/drawing/2014/main" id="{2CC63FEF-6B85-CFF9-5239-C4265AFB25D1}"/>
              </a:ext>
            </a:extLst>
          </p:cNvPr>
          <p:cNvPicPr>
            <a:picLocks noChangeAspect="1"/>
          </p:cNvPicPr>
          <p:nvPr/>
        </p:nvPicPr>
        <p:blipFill>
          <a:blip r:embed="rId7"/>
          <a:stretch>
            <a:fillRect/>
          </a:stretch>
        </p:blipFill>
        <p:spPr>
          <a:xfrm>
            <a:off x="6583449" y="4116298"/>
            <a:ext cx="3035145" cy="2590800"/>
          </a:xfrm>
          <a:prstGeom prst="rect">
            <a:avLst/>
          </a:prstGeom>
          <a:ln w="38100">
            <a:solidFill>
              <a:schemeClr val="tx1"/>
            </a:solidFill>
          </a:ln>
        </p:spPr>
      </p:pic>
      <p:pic>
        <p:nvPicPr>
          <p:cNvPr id="6" name="Picture 5">
            <a:extLst>
              <a:ext uri="{FF2B5EF4-FFF2-40B4-BE49-F238E27FC236}">
                <a16:creationId xmlns:a16="http://schemas.microsoft.com/office/drawing/2014/main" id="{9A39BF3E-9011-2E0F-BE4D-7D6ABB0D8FD0}"/>
              </a:ext>
            </a:extLst>
          </p:cNvPr>
          <p:cNvPicPr>
            <a:picLocks noChangeAspect="1"/>
          </p:cNvPicPr>
          <p:nvPr/>
        </p:nvPicPr>
        <p:blipFill>
          <a:blip r:embed="rId8"/>
          <a:stretch>
            <a:fillRect/>
          </a:stretch>
        </p:blipFill>
        <p:spPr>
          <a:xfrm>
            <a:off x="174171" y="4116298"/>
            <a:ext cx="2562330" cy="2590798"/>
          </a:xfrm>
          <a:prstGeom prst="rect">
            <a:avLst/>
          </a:prstGeom>
        </p:spPr>
      </p:pic>
      <p:pic>
        <p:nvPicPr>
          <p:cNvPr id="8" name="Picture 7">
            <a:extLst>
              <a:ext uri="{FF2B5EF4-FFF2-40B4-BE49-F238E27FC236}">
                <a16:creationId xmlns:a16="http://schemas.microsoft.com/office/drawing/2014/main" id="{5516ED79-10E9-947B-F0B0-A4EE431124DD}"/>
              </a:ext>
            </a:extLst>
          </p:cNvPr>
          <p:cNvPicPr>
            <a:picLocks noChangeAspect="1"/>
          </p:cNvPicPr>
          <p:nvPr/>
        </p:nvPicPr>
        <p:blipFill>
          <a:blip r:embed="rId9"/>
          <a:stretch>
            <a:fillRect/>
          </a:stretch>
        </p:blipFill>
        <p:spPr>
          <a:xfrm>
            <a:off x="8925259" y="1390615"/>
            <a:ext cx="2501359" cy="24943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4" name="Rectangle 20503">
            <a:extLst>
              <a:ext uri="{FF2B5EF4-FFF2-40B4-BE49-F238E27FC236}">
                <a16:creationId xmlns:a16="http://schemas.microsoft.com/office/drawing/2014/main" id="{8B646C36-EEEC-4D52-8E8E-206F4CD8A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506" name="Group 20505">
            <a:extLst>
              <a:ext uri="{FF2B5EF4-FFF2-40B4-BE49-F238E27FC236}">
                <a16:creationId xmlns:a16="http://schemas.microsoft.com/office/drawing/2014/main" id="{9B970977-38DA-4F81-AA88-8C778B31E4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605" y="625095"/>
            <a:ext cx="4114800" cy="5731349"/>
            <a:chOff x="1674895" y="1345036"/>
            <a:chExt cx="5428610" cy="4210939"/>
          </a:xfrm>
        </p:grpSpPr>
        <p:sp>
          <p:nvSpPr>
            <p:cNvPr id="20493" name="Rectangle 20492">
              <a:extLst>
                <a:ext uri="{FF2B5EF4-FFF2-40B4-BE49-F238E27FC236}">
                  <a16:creationId xmlns:a16="http://schemas.microsoft.com/office/drawing/2014/main" id="{ABD8D5A9-DEB3-4157-B7CD-835197F3AD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08" name="Rectangle 20507">
              <a:extLst>
                <a:ext uri="{FF2B5EF4-FFF2-40B4-BE49-F238E27FC236}">
                  <a16:creationId xmlns:a16="http://schemas.microsoft.com/office/drawing/2014/main" id="{ADF0BC23-5452-4DFE-9C27-F7CBE1D527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509" name="Rectangle 20508">
            <a:extLst>
              <a:ext uri="{FF2B5EF4-FFF2-40B4-BE49-F238E27FC236}">
                <a16:creationId xmlns:a16="http://schemas.microsoft.com/office/drawing/2014/main" id="{C00B7DBB-97E9-4F5F-B72E-EECCFCC9D1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07" y="531228"/>
            <a:ext cx="4114800" cy="5731348"/>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2" name="Rectangle 2">
            <a:extLst>
              <a:ext uri="{FF2B5EF4-FFF2-40B4-BE49-F238E27FC236}">
                <a16:creationId xmlns:a16="http://schemas.microsoft.com/office/drawing/2014/main" id="{FCE20ADA-67BA-290D-9304-DA0BEE068331}"/>
              </a:ext>
            </a:extLst>
          </p:cNvPr>
          <p:cNvSpPr>
            <a:spLocks noGrp="1" noChangeArrowheads="1"/>
          </p:cNvSpPr>
          <p:nvPr>
            <p:ph type="title"/>
          </p:nvPr>
        </p:nvSpPr>
        <p:spPr>
          <a:xfrm>
            <a:off x="677119" y="974089"/>
            <a:ext cx="3785384" cy="3406696"/>
          </a:xfrm>
        </p:spPr>
        <p:txBody>
          <a:bodyPr vert="horz" lIns="91440" tIns="45720" rIns="91440" bIns="45720" rtlCol="0" anchor="b">
            <a:normAutofit/>
          </a:bodyPr>
          <a:lstStyle/>
          <a:p>
            <a:pPr algn="ctr"/>
            <a:r>
              <a:rPr lang="en-US" sz="6000" b="1" kern="1200">
                <a:solidFill>
                  <a:schemeClr val="bg1"/>
                </a:solidFill>
                <a:effectLst>
                  <a:outerShdw blurRad="38100" dist="38100" dir="2700000" algn="tl">
                    <a:srgbClr val="000000">
                      <a:alpha val="43137"/>
                    </a:srgbClr>
                  </a:outerShdw>
                </a:effectLst>
                <a:latin typeface="+mj-lt"/>
                <a:ea typeface="+mj-ea"/>
                <a:cs typeface="+mj-cs"/>
              </a:rPr>
              <a:t>More Signs… Gas Line Markers !</a:t>
            </a:r>
            <a:endParaRPr lang="en-US" altLang="en-US" sz="6000" kern="1200">
              <a:solidFill>
                <a:schemeClr val="bg1"/>
              </a:solidFill>
              <a:latin typeface="+mj-lt"/>
              <a:ea typeface="+mj-ea"/>
              <a:cs typeface="+mj-cs"/>
            </a:endParaRPr>
          </a:p>
        </p:txBody>
      </p:sp>
      <p:pic>
        <p:nvPicPr>
          <p:cNvPr id="20484" name="Picture 4" descr="37509C5A">
            <a:extLst>
              <a:ext uri="{FF2B5EF4-FFF2-40B4-BE49-F238E27FC236}">
                <a16:creationId xmlns:a16="http://schemas.microsoft.com/office/drawing/2014/main" id="{692B7F43-B425-31EE-BB58-D105146EF13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r="18445" b="-2"/>
          <a:stretch>
            <a:fillRect/>
          </a:stretch>
        </p:blipFill>
        <p:spPr bwMode="auto">
          <a:xfrm>
            <a:off x="5942470" y="382739"/>
            <a:ext cx="2743199" cy="2842298"/>
          </a:xfrm>
          <a:prstGeom prst="rect">
            <a:avLst/>
          </a:prstGeom>
          <a:noFill/>
          <a:ln w="2857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498"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15710" y="974089"/>
            <a:ext cx="1054466" cy="469689"/>
            <a:chOff x="9841624" y="4115729"/>
            <a:chExt cx="602169" cy="268223"/>
          </a:xfrm>
          <a:solidFill>
            <a:schemeClr val="bg1"/>
          </a:solidFill>
        </p:grpSpPr>
        <p:sp>
          <p:nvSpPr>
            <p:cNvPr id="20499" name="Freeform: Shape 20498">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0500" name="Freeform: Shape 20499">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0501" name="Freeform: Shape 20500">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0502" name="Freeform: Shape 20501">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0503" name="Freeform: Shape 20502">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pic>
        <p:nvPicPr>
          <p:cNvPr id="3" name="Picture 2">
            <a:extLst>
              <a:ext uri="{FF2B5EF4-FFF2-40B4-BE49-F238E27FC236}">
                <a16:creationId xmlns:a16="http://schemas.microsoft.com/office/drawing/2014/main" id="{4C58BFA8-3337-FCD2-6D4D-25984EC6773F}"/>
              </a:ext>
            </a:extLst>
          </p:cNvPr>
          <p:cNvPicPr>
            <a:picLocks noChangeAspect="1"/>
          </p:cNvPicPr>
          <p:nvPr/>
        </p:nvPicPr>
        <p:blipFill>
          <a:blip r:embed="rId4"/>
          <a:srcRect r="1" b="16360"/>
          <a:stretch>
            <a:fillRect/>
          </a:stretch>
        </p:blipFill>
        <p:spPr>
          <a:xfrm>
            <a:off x="8895606" y="382740"/>
            <a:ext cx="2743200" cy="2821195"/>
          </a:xfrm>
          <a:prstGeom prst="rect">
            <a:avLst/>
          </a:prstGeom>
          <a:ln w="28575">
            <a:noFill/>
          </a:ln>
        </p:spPr>
      </p:pic>
      <p:sp>
        <p:nvSpPr>
          <p:cNvPr id="20505" name="Oval 20504">
            <a:extLst>
              <a:ext uri="{FF2B5EF4-FFF2-40B4-BE49-F238E27FC236}">
                <a16:creationId xmlns:a16="http://schemas.microsoft.com/office/drawing/2014/main" id="{1C8B8E59-A269-4CAA-BE7D-AFD4E852C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5102" y="5190817"/>
            <a:ext cx="366014" cy="357268"/>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507" name="Oval 20506">
            <a:extLst>
              <a:ext uri="{FF2B5EF4-FFF2-40B4-BE49-F238E27FC236}">
                <a16:creationId xmlns:a16="http://schemas.microsoft.com/office/drawing/2014/main" id="{20C5CF91-A170-4B31-B47F-D5E2E5D15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5102" y="5190817"/>
            <a:ext cx="366014" cy="357268"/>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 name="Picture 4">
            <a:extLst>
              <a:ext uri="{FF2B5EF4-FFF2-40B4-BE49-F238E27FC236}">
                <a16:creationId xmlns:a16="http://schemas.microsoft.com/office/drawing/2014/main" id="{FD40B294-2179-DD67-F0AB-3A8272D1ED82}"/>
              </a:ext>
            </a:extLst>
          </p:cNvPr>
          <p:cNvPicPr>
            <a:picLocks noChangeAspect="1"/>
          </p:cNvPicPr>
          <p:nvPr/>
        </p:nvPicPr>
        <p:blipFill>
          <a:blip r:embed="rId5"/>
          <a:srcRect t="10582" r="-2" b="14656"/>
          <a:stretch>
            <a:fillRect/>
          </a:stretch>
        </p:blipFill>
        <p:spPr>
          <a:xfrm>
            <a:off x="5942470" y="3390753"/>
            <a:ext cx="2743198" cy="2878582"/>
          </a:xfrm>
          <a:prstGeom prst="rect">
            <a:avLst/>
          </a:prstGeom>
          <a:ln w="28575">
            <a:noFill/>
          </a:ln>
        </p:spPr>
      </p:pic>
      <p:pic>
        <p:nvPicPr>
          <p:cNvPr id="20485" name="Picture 5" descr="F907084B">
            <a:extLst>
              <a:ext uri="{FF2B5EF4-FFF2-40B4-BE49-F238E27FC236}">
                <a16:creationId xmlns:a16="http://schemas.microsoft.com/office/drawing/2014/main" id="{D49FE877-B0F4-595D-3C92-5CCEE98BA7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7418" r="16153"/>
          <a:stretch>
            <a:fillRect/>
          </a:stretch>
        </p:blipFill>
        <p:spPr bwMode="auto">
          <a:xfrm>
            <a:off x="8895606" y="3380043"/>
            <a:ext cx="2743200" cy="2889293"/>
          </a:xfrm>
          <a:prstGeom prst="rect">
            <a:avLst/>
          </a:prstGeom>
          <a:noFill/>
          <a:ln w="2857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0482"/>
                                        </p:tgtEl>
                                        <p:attrNameLst>
                                          <p:attrName>style.visibility</p:attrName>
                                        </p:attrNameLst>
                                      </p:cBhvr>
                                      <p:to>
                                        <p:strVal val="visible"/>
                                      </p:to>
                                    </p:set>
                                    <p:animEffect transition="in" filter="fade">
                                      <p:cBhvr>
                                        <p:cTn id="7" dur="4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52CAEC5F-170A-8830-66B4-43B18B22BB49}"/>
              </a:ext>
            </a:extLst>
          </p:cNvPr>
          <p:cNvSpPr>
            <a:spLocks noGrp="1" noChangeArrowheads="1"/>
          </p:cNvSpPr>
          <p:nvPr>
            <p:ph type="title"/>
          </p:nvPr>
        </p:nvSpPr>
        <p:spPr>
          <a:xfrm>
            <a:off x="606354" y="257175"/>
            <a:ext cx="11284079" cy="952500"/>
          </a:xfrm>
        </p:spPr>
        <p:txBody>
          <a:bodyPr>
            <a:noAutofit/>
          </a:bodyPr>
          <a:lstStyle/>
          <a:p>
            <a:pPr algn="ctr"/>
            <a:r>
              <a:rPr lang="en-US" sz="4400" b="1" dirty="0">
                <a:solidFill>
                  <a:schemeClr val="accent5">
                    <a:lumMod val="50000"/>
                  </a:schemeClr>
                </a:solidFill>
                <a:effectLst>
                  <a:outerShdw blurRad="38100" dist="38100" dir="2700000" algn="tl">
                    <a:srgbClr val="000000">
                      <a:alpha val="43137"/>
                    </a:srgbClr>
                  </a:outerShdw>
                </a:effectLst>
              </a:rPr>
              <a:t>Recognize the not so obvious Signs of Gas in the Area – </a:t>
            </a:r>
            <a:r>
              <a:rPr lang="en-US" sz="4400" b="1" dirty="0">
                <a:solidFill>
                  <a:srgbClr val="FF0000"/>
                </a:solidFill>
                <a:effectLst>
                  <a:outerShdw blurRad="38100" dist="38100" dir="2700000" algn="tl">
                    <a:srgbClr val="000000">
                      <a:alpha val="43137"/>
                    </a:srgbClr>
                  </a:outerShdw>
                </a:effectLst>
              </a:rPr>
              <a:t>REG STATIONS</a:t>
            </a:r>
            <a:endParaRPr lang="en-US" altLang="en-US" b="1" dirty="0">
              <a:solidFill>
                <a:srgbClr val="FF0000"/>
              </a:solidFill>
            </a:endParaRPr>
          </a:p>
        </p:txBody>
      </p:sp>
      <p:pic>
        <p:nvPicPr>
          <p:cNvPr id="11" name="Picture 10">
            <a:extLst>
              <a:ext uri="{FF2B5EF4-FFF2-40B4-BE49-F238E27FC236}">
                <a16:creationId xmlns:a16="http://schemas.microsoft.com/office/drawing/2014/main" id="{8D62C902-2F2B-46F2-A4F9-6D61BFE86B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052" y="1710083"/>
            <a:ext cx="6645664" cy="4207418"/>
          </a:xfrm>
          <a:prstGeom prst="rect">
            <a:avLst/>
          </a:prstGeom>
        </p:spPr>
      </p:pic>
      <p:pic>
        <p:nvPicPr>
          <p:cNvPr id="3" name="Picture 2">
            <a:extLst>
              <a:ext uri="{FF2B5EF4-FFF2-40B4-BE49-F238E27FC236}">
                <a16:creationId xmlns:a16="http://schemas.microsoft.com/office/drawing/2014/main" id="{CBA854B8-8CF8-4435-B0FE-DEA6888B0FA7}"/>
              </a:ext>
            </a:extLst>
          </p:cNvPr>
          <p:cNvPicPr>
            <a:picLocks noChangeAspect="1"/>
          </p:cNvPicPr>
          <p:nvPr/>
        </p:nvPicPr>
        <p:blipFill>
          <a:blip r:embed="rId4"/>
          <a:stretch>
            <a:fillRect/>
          </a:stretch>
        </p:blipFill>
        <p:spPr>
          <a:xfrm>
            <a:off x="7075716" y="1241354"/>
            <a:ext cx="1755800" cy="749873"/>
          </a:xfrm>
          <a:prstGeom prst="rect">
            <a:avLst/>
          </a:prstGeom>
        </p:spPr>
      </p:pic>
      <p:pic>
        <p:nvPicPr>
          <p:cNvPr id="4" name="Picture 3">
            <a:extLst>
              <a:ext uri="{FF2B5EF4-FFF2-40B4-BE49-F238E27FC236}">
                <a16:creationId xmlns:a16="http://schemas.microsoft.com/office/drawing/2014/main" id="{045AD77A-B32F-47B1-9666-F91D305E3479}"/>
              </a:ext>
            </a:extLst>
          </p:cNvPr>
          <p:cNvPicPr>
            <a:picLocks noChangeAspect="1"/>
          </p:cNvPicPr>
          <p:nvPr/>
        </p:nvPicPr>
        <p:blipFill>
          <a:blip r:embed="rId5"/>
          <a:stretch>
            <a:fillRect/>
          </a:stretch>
        </p:blipFill>
        <p:spPr>
          <a:xfrm>
            <a:off x="7172374" y="1753505"/>
            <a:ext cx="4109060" cy="1774090"/>
          </a:xfrm>
          <a:prstGeom prst="rect">
            <a:avLst/>
          </a:prstGeom>
        </p:spPr>
      </p:pic>
      <p:pic>
        <p:nvPicPr>
          <p:cNvPr id="8" name="Picture 7">
            <a:extLst>
              <a:ext uri="{FF2B5EF4-FFF2-40B4-BE49-F238E27FC236}">
                <a16:creationId xmlns:a16="http://schemas.microsoft.com/office/drawing/2014/main" id="{F008B53C-6E72-4CE2-85C3-CDB752A242E4}"/>
              </a:ext>
            </a:extLst>
          </p:cNvPr>
          <p:cNvPicPr>
            <a:picLocks noChangeAspect="1"/>
          </p:cNvPicPr>
          <p:nvPr/>
        </p:nvPicPr>
        <p:blipFill>
          <a:blip r:embed="rId6"/>
          <a:stretch>
            <a:fillRect/>
          </a:stretch>
        </p:blipFill>
        <p:spPr>
          <a:xfrm>
            <a:off x="7172374" y="3429000"/>
            <a:ext cx="3273836" cy="749873"/>
          </a:xfrm>
          <a:prstGeom prst="rect">
            <a:avLst/>
          </a:prstGeom>
        </p:spPr>
      </p:pic>
      <p:sp>
        <p:nvSpPr>
          <p:cNvPr id="10" name="Rectangle 9">
            <a:extLst>
              <a:ext uri="{FF2B5EF4-FFF2-40B4-BE49-F238E27FC236}">
                <a16:creationId xmlns:a16="http://schemas.microsoft.com/office/drawing/2014/main" id="{3213EB68-F939-47DB-99DB-2358BE0A08C1}"/>
              </a:ext>
            </a:extLst>
          </p:cNvPr>
          <p:cNvSpPr/>
          <p:nvPr/>
        </p:nvSpPr>
        <p:spPr>
          <a:xfrm>
            <a:off x="7198613" y="3980639"/>
            <a:ext cx="4993387" cy="2031325"/>
          </a:xfrm>
          <a:prstGeom prst="rect">
            <a:avLst/>
          </a:prstGeom>
        </p:spPr>
        <p:txBody>
          <a:bodyPr wrap="square">
            <a:spAutoFit/>
          </a:bodyPr>
          <a:lstStyle/>
          <a:p>
            <a:pPr marL="342900" lvl="0" indent="-342900">
              <a:spcBef>
                <a:spcPct val="20000"/>
              </a:spcBef>
              <a:buClr>
                <a:srgbClr val="E57200"/>
              </a:buClr>
              <a:buFont typeface="+mj-lt"/>
              <a:buAutoNum type="arabicPeriod"/>
            </a:pPr>
            <a:r>
              <a:rPr lang="en-US" dirty="0">
                <a:solidFill>
                  <a:srgbClr val="707372"/>
                </a:solidFill>
                <a:latin typeface="Arial Narrow"/>
              </a:rPr>
              <a:t>Verification of sense line locations</a:t>
            </a:r>
          </a:p>
          <a:p>
            <a:pPr marL="342900" lvl="0" indent="-342900">
              <a:spcBef>
                <a:spcPct val="20000"/>
              </a:spcBef>
              <a:buClr>
                <a:srgbClr val="E57200"/>
              </a:buClr>
              <a:buFont typeface="+mj-lt"/>
              <a:buAutoNum type="arabicPeriod"/>
            </a:pPr>
            <a:r>
              <a:rPr lang="en-US" dirty="0">
                <a:solidFill>
                  <a:srgbClr val="707372"/>
                </a:solidFill>
                <a:latin typeface="Arial Narrow"/>
              </a:rPr>
              <a:t>Verification of station critical valves</a:t>
            </a:r>
          </a:p>
          <a:p>
            <a:pPr marL="342900" lvl="0" indent="-342900">
              <a:spcBef>
                <a:spcPct val="20000"/>
              </a:spcBef>
              <a:buClr>
                <a:srgbClr val="E57200"/>
              </a:buClr>
              <a:buFont typeface="+mj-lt"/>
              <a:buAutoNum type="arabicPeriod"/>
            </a:pPr>
            <a:r>
              <a:rPr lang="en-US" dirty="0">
                <a:solidFill>
                  <a:srgbClr val="707372"/>
                </a:solidFill>
                <a:latin typeface="Arial Narrow"/>
              </a:rPr>
              <a:t>Required Tech Standby for Close Proximity</a:t>
            </a:r>
          </a:p>
          <a:p>
            <a:pPr marL="342900" lvl="0" indent="-342900">
              <a:spcBef>
                <a:spcPct val="20000"/>
              </a:spcBef>
              <a:buClr>
                <a:srgbClr val="E57200"/>
              </a:buClr>
              <a:buFont typeface="+mj-lt"/>
              <a:buAutoNum type="arabicPeriod"/>
            </a:pPr>
            <a:r>
              <a:rPr lang="en-US" dirty="0">
                <a:solidFill>
                  <a:srgbClr val="707372"/>
                </a:solidFill>
                <a:latin typeface="Arial Narrow"/>
              </a:rPr>
              <a:t>Location sense lines closer to facility or above ground</a:t>
            </a:r>
          </a:p>
          <a:p>
            <a:pPr marL="342900" lvl="0" indent="-342900">
              <a:spcBef>
                <a:spcPct val="20000"/>
              </a:spcBef>
              <a:buClr>
                <a:srgbClr val="E57200"/>
              </a:buClr>
              <a:buFont typeface="+mj-lt"/>
              <a:buAutoNum type="arabicPeriod"/>
            </a:pPr>
            <a:r>
              <a:rPr lang="en-US" dirty="0">
                <a:solidFill>
                  <a:srgbClr val="707372"/>
                </a:solidFill>
                <a:latin typeface="Arial Narrow"/>
              </a:rPr>
              <a:t>Temp Relocate of sense lines</a:t>
            </a:r>
          </a:p>
          <a:p>
            <a:pPr marL="342900" lvl="0" indent="-342900">
              <a:spcBef>
                <a:spcPct val="20000"/>
              </a:spcBef>
              <a:buClr>
                <a:srgbClr val="E57200"/>
              </a:buClr>
              <a:buFont typeface="+mj-lt"/>
              <a:buAutoNum type="arabicPeriod"/>
            </a:pPr>
            <a:r>
              <a:rPr lang="en-US" dirty="0">
                <a:solidFill>
                  <a:srgbClr val="707372"/>
                </a:solidFill>
                <a:latin typeface="Arial Narrow"/>
              </a:rPr>
              <a:t>Steel plating of assets outside facility</a:t>
            </a:r>
          </a:p>
        </p:txBody>
      </p:sp>
    </p:spTree>
    <p:extLst>
      <p:ext uri="{BB962C8B-B14F-4D97-AF65-F5344CB8AC3E}">
        <p14:creationId xmlns:p14="http://schemas.microsoft.com/office/powerpoint/2010/main" val="2616141554"/>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1026"/>
          <p:cNvSpPr>
            <a:spLocks noChangeArrowheads="1"/>
          </p:cNvSpPr>
          <p:nvPr/>
        </p:nvSpPr>
        <p:spPr bwMode="auto">
          <a:xfrm>
            <a:off x="2209800" y="2390775"/>
            <a:ext cx="7772400" cy="2863850"/>
          </a:xfrm>
          <a:prstGeom prst="rect">
            <a:avLst/>
          </a:prstGeom>
          <a:noFill/>
          <a:ln w="9525">
            <a:noFill/>
            <a:miter lim="800000"/>
            <a:headEnd/>
            <a:tailEnd/>
          </a:ln>
        </p:spPr>
        <p:txBody>
          <a:bodyPr lIns="92075" tIns="46038" rIns="92075" bIns="46038"/>
          <a:lstStyle/>
          <a:p>
            <a:pPr marL="742950" lvl="1" indent="-285750">
              <a:spcBef>
                <a:spcPct val="20000"/>
              </a:spcBef>
            </a:pPr>
            <a:endParaRPr lang="en-US" sz="2800" dirty="0">
              <a:solidFill>
                <a:srgbClr val="FFFF00"/>
              </a:solidFill>
              <a:latin typeface="Arial" charset="0"/>
            </a:endParaRPr>
          </a:p>
          <a:p>
            <a:pPr marL="742950" lvl="1" indent="-285750">
              <a:spcBef>
                <a:spcPct val="20000"/>
              </a:spcBef>
              <a:buFontTx/>
              <a:buChar char="–"/>
            </a:pPr>
            <a:endParaRPr lang="en-US" sz="2800" dirty="0">
              <a:latin typeface="Arial" charset="0"/>
            </a:endParaRPr>
          </a:p>
          <a:p>
            <a:pPr marL="742950" lvl="1" indent="-285750">
              <a:spcBef>
                <a:spcPct val="20000"/>
              </a:spcBef>
            </a:pPr>
            <a:endParaRPr lang="en-US" sz="2800" dirty="0">
              <a:latin typeface="Arial" charset="0"/>
            </a:endParaRPr>
          </a:p>
        </p:txBody>
      </p:sp>
      <p:sp>
        <p:nvSpPr>
          <p:cNvPr id="230403" name="Rectangle 1027"/>
          <p:cNvSpPr>
            <a:spLocks noChangeArrowheads="1"/>
          </p:cNvSpPr>
          <p:nvPr/>
        </p:nvSpPr>
        <p:spPr bwMode="auto">
          <a:xfrm>
            <a:off x="1433513" y="278853"/>
            <a:ext cx="9324974" cy="769441"/>
          </a:xfrm>
          <a:prstGeom prst="rect">
            <a:avLst/>
          </a:prstGeom>
          <a:noFill/>
          <a:ln w="9525">
            <a:noFill/>
            <a:miter lim="800000"/>
            <a:headEnd/>
            <a:tailEnd/>
          </a:ln>
          <a:effectLst/>
        </p:spPr>
        <p:txBody>
          <a:bodyPr wrap="square">
            <a:spAutoFit/>
          </a:bodyPr>
          <a:lstStyle/>
          <a:p>
            <a:pPr>
              <a:defRPr/>
            </a:pPr>
            <a:r>
              <a:rPr lang="en-US" altLang="en-US" sz="4400" b="1" dirty="0">
                <a:solidFill>
                  <a:schemeClr val="accent5">
                    <a:lumMod val="50000"/>
                  </a:schemeClr>
                </a:solidFill>
                <a:effectLst>
                  <a:outerShdw blurRad="38100" dist="38100" dir="2700000" algn="tl">
                    <a:srgbClr val="000000">
                      <a:alpha val="43137"/>
                    </a:srgbClr>
                  </a:outerShdw>
                </a:effectLst>
                <a:latin typeface="+mj-lt"/>
                <a:ea typeface="+mj-ea"/>
                <a:cs typeface="+mj-cs"/>
              </a:rPr>
              <a:t>Our Greatest Risk is Third Party Damage…</a:t>
            </a:r>
          </a:p>
        </p:txBody>
      </p:sp>
      <p:sp>
        <p:nvSpPr>
          <p:cNvPr id="4105" name="Rectangle 1031"/>
          <p:cNvSpPr>
            <a:spLocks noChangeArrowheads="1"/>
          </p:cNvSpPr>
          <p:nvPr/>
        </p:nvSpPr>
        <p:spPr bwMode="auto">
          <a:xfrm>
            <a:off x="4843463" y="1695450"/>
            <a:ext cx="9144000" cy="369332"/>
          </a:xfrm>
          <a:prstGeom prst="rect">
            <a:avLst/>
          </a:prstGeom>
          <a:noFill/>
          <a:ln w="9525">
            <a:noFill/>
            <a:miter lim="800000"/>
            <a:headEnd/>
            <a:tailEnd/>
          </a:ln>
        </p:spPr>
        <p:txBody>
          <a:bodyPr>
            <a:spAutoFit/>
          </a:bodyPr>
          <a:lstStyle/>
          <a:p>
            <a:endParaRPr lang="en-US" dirty="0"/>
          </a:p>
        </p:txBody>
      </p:sp>
      <p:sp>
        <p:nvSpPr>
          <p:cNvPr id="3" name="Scroll: Vertical 2">
            <a:extLst>
              <a:ext uri="{FF2B5EF4-FFF2-40B4-BE49-F238E27FC236}">
                <a16:creationId xmlns:a16="http://schemas.microsoft.com/office/drawing/2014/main" id="{454A73AE-E308-E5A0-B9E1-14A483B7EECF}"/>
              </a:ext>
            </a:extLst>
          </p:cNvPr>
          <p:cNvSpPr/>
          <p:nvPr/>
        </p:nvSpPr>
        <p:spPr>
          <a:xfrm>
            <a:off x="961594" y="1146194"/>
            <a:ext cx="4524808" cy="4925834"/>
          </a:xfrm>
          <a:prstGeom prst="verticalScroll">
            <a:avLst/>
          </a:prstGeom>
          <a:solidFill>
            <a:schemeClr val="accent1">
              <a:lumMod val="20000"/>
              <a:lumOff val="80000"/>
            </a:schemeClr>
          </a:solidFill>
          <a:ln>
            <a:solidFill>
              <a:schemeClr val="accent1">
                <a:lumMod val="5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pic>
        <p:nvPicPr>
          <p:cNvPr id="2" name="Picture 4" descr="http://www.terram.com/assets/images/pages/full/utilitapev2jpg.jpg"/>
          <p:cNvPicPr>
            <a:picLocks noChangeAspect="1" noChangeArrowheads="1"/>
          </p:cNvPicPr>
          <p:nvPr/>
        </p:nvPicPr>
        <p:blipFill>
          <a:blip r:embed="rId3" cstate="print"/>
          <a:srcRect/>
          <a:stretch>
            <a:fillRect/>
          </a:stretch>
        </p:blipFill>
        <p:spPr bwMode="auto">
          <a:xfrm>
            <a:off x="5805001" y="1048294"/>
            <a:ext cx="2526105" cy="3035001"/>
          </a:xfrm>
          <a:prstGeom prst="rect">
            <a:avLst/>
          </a:prstGeom>
          <a:ln w="88900" cap="sq" cmpd="thickThin">
            <a:solidFill>
              <a:srgbClr val="000000"/>
            </a:solidFill>
            <a:prstDash val="solid"/>
            <a:miter lim="800000"/>
          </a:ln>
          <a:effectLst>
            <a:innerShdw blurRad="76200">
              <a:srgbClr val="000000"/>
            </a:innerShdw>
          </a:effectLst>
        </p:spPr>
      </p:pic>
      <p:sp>
        <p:nvSpPr>
          <p:cNvPr id="4" name="TextBox 3">
            <a:extLst>
              <a:ext uri="{FF2B5EF4-FFF2-40B4-BE49-F238E27FC236}">
                <a16:creationId xmlns:a16="http://schemas.microsoft.com/office/drawing/2014/main" id="{D57C75EB-229C-6C74-AD5D-06CC7824F0E9}"/>
              </a:ext>
            </a:extLst>
          </p:cNvPr>
          <p:cNvSpPr txBox="1"/>
          <p:nvPr/>
        </p:nvSpPr>
        <p:spPr>
          <a:xfrm>
            <a:off x="1674419" y="1880115"/>
            <a:ext cx="3169044" cy="3913059"/>
          </a:xfrm>
          <a:prstGeom prst="rect">
            <a:avLst/>
          </a:prstGeom>
          <a:noFill/>
        </p:spPr>
        <p:txBody>
          <a:bodyPr wrap="square" rtlCol="0">
            <a:spAutoFit/>
          </a:bodyPr>
          <a:lstStyle/>
          <a:p>
            <a:pPr marL="342900" indent="-342900">
              <a:lnSpc>
                <a:spcPct val="150000"/>
              </a:lnSpc>
              <a:buFont typeface="Wingdings" panose="05000000000000000000" pitchFamily="2" charset="2"/>
              <a:buChar char="§"/>
            </a:pPr>
            <a:r>
              <a:rPr lang="en-US" sz="2400" dirty="0"/>
              <a:t>Site Work</a:t>
            </a:r>
          </a:p>
          <a:p>
            <a:pPr marL="342900" indent="-342900">
              <a:lnSpc>
                <a:spcPct val="150000"/>
              </a:lnSpc>
              <a:buFont typeface="Wingdings" panose="05000000000000000000" pitchFamily="2" charset="2"/>
              <a:buChar char="§"/>
            </a:pPr>
            <a:r>
              <a:rPr lang="en-US" sz="2400" dirty="0"/>
              <a:t>Road Reconstruction</a:t>
            </a:r>
          </a:p>
          <a:p>
            <a:pPr marL="342900" indent="-342900">
              <a:lnSpc>
                <a:spcPct val="150000"/>
              </a:lnSpc>
              <a:buFont typeface="Wingdings" panose="05000000000000000000" pitchFamily="2" charset="2"/>
              <a:buChar char="§"/>
            </a:pPr>
            <a:r>
              <a:rPr lang="en-US" sz="2400" dirty="0"/>
              <a:t>Replacing Utilities</a:t>
            </a:r>
          </a:p>
          <a:p>
            <a:pPr marL="342900" indent="-342900">
              <a:lnSpc>
                <a:spcPct val="150000"/>
              </a:lnSpc>
              <a:buFont typeface="Wingdings" panose="05000000000000000000" pitchFamily="2" charset="2"/>
              <a:buChar char="§"/>
            </a:pPr>
            <a:r>
              <a:rPr lang="en-US" sz="2400" dirty="0"/>
              <a:t>Digging a Foundation</a:t>
            </a:r>
          </a:p>
          <a:p>
            <a:pPr marL="342900" indent="-342900">
              <a:lnSpc>
                <a:spcPct val="150000"/>
              </a:lnSpc>
              <a:buFont typeface="Wingdings" panose="05000000000000000000" pitchFamily="2" charset="2"/>
              <a:buChar char="§"/>
            </a:pPr>
            <a:r>
              <a:rPr lang="en-US" sz="2400" dirty="0"/>
              <a:t>Placing Utility Poles</a:t>
            </a:r>
          </a:p>
          <a:p>
            <a:pPr marL="342900" indent="-342900">
              <a:lnSpc>
                <a:spcPct val="150000"/>
              </a:lnSpc>
              <a:buFont typeface="Wingdings" panose="05000000000000000000" pitchFamily="2" charset="2"/>
              <a:buChar char="§"/>
            </a:pPr>
            <a:r>
              <a:rPr lang="en-US" sz="2400" dirty="0"/>
              <a:t>Routine Yard Work</a:t>
            </a:r>
          </a:p>
          <a:p>
            <a:pPr marL="342900" indent="-342900">
              <a:lnSpc>
                <a:spcPct val="150000"/>
              </a:lnSpc>
              <a:buFont typeface="Wingdings" panose="05000000000000000000" pitchFamily="2" charset="2"/>
              <a:buChar char="§"/>
            </a:pPr>
            <a:r>
              <a:rPr lang="en-US" sz="2400" dirty="0"/>
              <a:t>Cross-Bore Damage</a:t>
            </a:r>
          </a:p>
        </p:txBody>
      </p:sp>
      <p:pic>
        <p:nvPicPr>
          <p:cNvPr id="5" name="Picture 4">
            <a:extLst>
              <a:ext uri="{FF2B5EF4-FFF2-40B4-BE49-F238E27FC236}">
                <a16:creationId xmlns:a16="http://schemas.microsoft.com/office/drawing/2014/main" id="{8F904B4E-E6EB-DD08-79FD-A908CC969C87}"/>
              </a:ext>
            </a:extLst>
          </p:cNvPr>
          <p:cNvPicPr>
            <a:picLocks noChangeAspect="1"/>
          </p:cNvPicPr>
          <p:nvPr/>
        </p:nvPicPr>
        <p:blipFill>
          <a:blip r:embed="rId4"/>
          <a:stretch>
            <a:fillRect/>
          </a:stretch>
        </p:blipFill>
        <p:spPr>
          <a:xfrm>
            <a:off x="8631098" y="2198779"/>
            <a:ext cx="3339402" cy="2591025"/>
          </a:xfrm>
          <a:prstGeom prst="rect">
            <a:avLst/>
          </a:prstGeom>
          <a:ln w="88900" cap="sq" cmpd="thickThin">
            <a:solidFill>
              <a:srgbClr val="000000"/>
            </a:solidFill>
            <a:prstDash val="solid"/>
            <a:miter lim="800000"/>
          </a:ln>
          <a:effectLst>
            <a:innerShdw blurRad="76200">
              <a:srgbClr val="000000"/>
            </a:innerShdw>
          </a:effectLst>
        </p:spPr>
      </p:pic>
      <p:pic>
        <p:nvPicPr>
          <p:cNvPr id="6" name="Picture 5">
            <a:extLst>
              <a:ext uri="{FF2B5EF4-FFF2-40B4-BE49-F238E27FC236}">
                <a16:creationId xmlns:a16="http://schemas.microsoft.com/office/drawing/2014/main" id="{500FDC68-7B67-A3E7-530D-F369A48EED70}"/>
              </a:ext>
            </a:extLst>
          </p:cNvPr>
          <p:cNvPicPr>
            <a:picLocks noChangeAspect="1"/>
          </p:cNvPicPr>
          <p:nvPr/>
        </p:nvPicPr>
        <p:blipFill>
          <a:blip r:embed="rId5"/>
          <a:stretch>
            <a:fillRect/>
          </a:stretch>
        </p:blipFill>
        <p:spPr>
          <a:xfrm>
            <a:off x="5223631" y="5115797"/>
            <a:ext cx="4854865" cy="1603387"/>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75660036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30403"/>
                                        </p:tgtEl>
                                        <p:attrNameLst>
                                          <p:attrName>style.visibility</p:attrName>
                                        </p:attrNameLst>
                                      </p:cBhvr>
                                      <p:to>
                                        <p:strVal val="visible"/>
                                      </p:to>
                                    </p:set>
                                    <p:anim calcmode="lin" valueType="num">
                                      <p:cBhvr additive="base">
                                        <p:cTn id="7" dur="500" fill="hold"/>
                                        <p:tgtEl>
                                          <p:spTgt spid="230403"/>
                                        </p:tgtEl>
                                        <p:attrNameLst>
                                          <p:attrName>ppt_x</p:attrName>
                                        </p:attrNameLst>
                                      </p:cBhvr>
                                      <p:tavLst>
                                        <p:tav tm="0">
                                          <p:val>
                                            <p:strVal val="0-#ppt_w/2"/>
                                          </p:val>
                                        </p:tav>
                                        <p:tav tm="100000">
                                          <p:val>
                                            <p:strVal val="#ppt_x"/>
                                          </p:val>
                                        </p:tav>
                                      </p:tavLst>
                                    </p:anim>
                                    <p:anim calcmode="lin" valueType="num">
                                      <p:cBhvr additive="base">
                                        <p:cTn id="8" dur="500" fill="hold"/>
                                        <p:tgtEl>
                                          <p:spTgt spid="2304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3"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accent5">
                    <a:lumMod val="50000"/>
                  </a:schemeClr>
                </a:solidFill>
                <a:effectLst>
                  <a:outerShdw blurRad="38100" dist="38100" dir="2700000" algn="tl">
                    <a:srgbClr val="000000">
                      <a:alpha val="43137"/>
                    </a:srgbClr>
                  </a:outerShdw>
                </a:effectLst>
              </a:rPr>
              <a:t>Examples of Cross Bore Damages</a:t>
            </a:r>
            <a:endParaRPr lang="en-US" dirty="0">
              <a:solidFill>
                <a:schemeClr val="accent5">
                  <a:lumMod val="50000"/>
                </a:schemeClr>
              </a:solidFill>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p:txBody>
          <a:bodyPr/>
          <a:lstStyle/>
          <a:p>
            <a:fld id="{FC52C9BE-EAD1-7D44-9070-0FADF437197C}" type="slidenum">
              <a:rPr lang="en-US" smtClean="0"/>
              <a:t>16</a:t>
            </a:fld>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647" y="1719604"/>
            <a:ext cx="5156476" cy="4325710"/>
          </a:xfrm>
          <a:prstGeom prst="rect">
            <a:avLst/>
          </a:prstGeom>
          <a:noFill/>
          <a:ln w="38100">
            <a:solidFill>
              <a:schemeClr val="accent6">
                <a:lumMod val="75000"/>
              </a:schemeClr>
            </a:solidFill>
            <a:miter lim="800000"/>
            <a:headEnd/>
            <a:tailEnd/>
          </a:ln>
          <a:extLst>
            <a:ext uri="{909E8E84-426E-40DD-AFC4-6F175D3DCCD1}">
              <a14:hiddenFill xmlns:a14="http://schemas.microsoft.com/office/drawing/2010/main">
                <a:solidFill>
                  <a:schemeClr val="accent1"/>
                </a:solidFill>
              </a14:hiddenFill>
            </a:ext>
          </a:extLst>
        </p:spPr>
      </p:pic>
      <p:cxnSp>
        <p:nvCxnSpPr>
          <p:cNvPr id="5" name="Straight Arrow Connector 4"/>
          <p:cNvCxnSpPr>
            <a:cxnSpLocks/>
          </p:cNvCxnSpPr>
          <p:nvPr/>
        </p:nvCxnSpPr>
        <p:spPr>
          <a:xfrm flipH="1">
            <a:off x="2893753" y="3429000"/>
            <a:ext cx="331768" cy="1051216"/>
          </a:xfrm>
          <a:prstGeom prst="straightConnector1">
            <a:avLst/>
          </a:prstGeom>
          <a:ln w="76200">
            <a:solidFill>
              <a:srgbClr val="C00000"/>
            </a:solidFill>
            <a:tailEnd type="arrow"/>
          </a:ln>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B4BB1B4B-4902-175C-3564-5F9292A37DD4}"/>
              </a:ext>
            </a:extLst>
          </p:cNvPr>
          <p:cNvPicPr>
            <a:picLocks noChangeAspect="1"/>
          </p:cNvPicPr>
          <p:nvPr/>
        </p:nvPicPr>
        <p:blipFill>
          <a:blip r:embed="rId3"/>
          <a:stretch>
            <a:fillRect/>
          </a:stretch>
        </p:blipFill>
        <p:spPr>
          <a:xfrm>
            <a:off x="6054070" y="1690689"/>
            <a:ext cx="5949283" cy="4383540"/>
          </a:xfrm>
          <a:prstGeom prst="rect">
            <a:avLst/>
          </a:prstGeom>
          <a:ln w="28575">
            <a:solidFill>
              <a:srgbClr val="002060"/>
            </a:solidFill>
          </a:ln>
        </p:spPr>
      </p:pic>
    </p:spTree>
    <p:extLst>
      <p:ext uri="{BB962C8B-B14F-4D97-AF65-F5344CB8AC3E}">
        <p14:creationId xmlns:p14="http://schemas.microsoft.com/office/powerpoint/2010/main" val="861710575"/>
      </p:ext>
    </p:extLst>
  </p:cSld>
  <p:clrMapOvr>
    <a:masterClrMapping/>
  </p:clrMapOvr>
  <p:transition spd="slow">
    <p:cove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3" name="Rectangle 62">
            <a:extLst>
              <a:ext uri="{FF2B5EF4-FFF2-40B4-BE49-F238E27FC236}">
                <a16:creationId xmlns:a16="http://schemas.microsoft.com/office/drawing/2014/main" id="{114C78B5-EC6B-4A39-8860-705100867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741A4CF7-D1DE-996B-37AD-B028DD6A70E4}"/>
              </a:ext>
            </a:extLst>
          </p:cNvPr>
          <p:cNvPicPr>
            <a:picLocks noChangeAspect="1"/>
          </p:cNvPicPr>
          <p:nvPr/>
        </p:nvPicPr>
        <p:blipFill>
          <a:blip r:embed="rId2"/>
          <a:srcRect l="7251" r="9236" b="-2"/>
          <a:stretch>
            <a:fillRect/>
          </a:stretch>
        </p:blipFill>
        <p:spPr>
          <a:xfrm>
            <a:off x="20" y="10"/>
            <a:ext cx="4000480" cy="3904882"/>
          </a:xfrm>
          <a:custGeom>
            <a:avLst/>
            <a:gdLst/>
            <a:ahLst/>
            <a:cxnLst/>
            <a:rect l="l" t="t" r="r" b="b"/>
            <a:pathLst>
              <a:path w="4000500" h="3413410">
                <a:moveTo>
                  <a:pt x="0" y="0"/>
                </a:moveTo>
                <a:lnTo>
                  <a:pt x="4000500" y="0"/>
                </a:lnTo>
                <a:lnTo>
                  <a:pt x="4000500" y="3330603"/>
                </a:lnTo>
                <a:lnTo>
                  <a:pt x="416174" y="3413410"/>
                </a:lnTo>
                <a:lnTo>
                  <a:pt x="0" y="3408169"/>
                </a:lnTo>
                <a:close/>
              </a:path>
            </a:pathLst>
          </a:custGeom>
          <a:scene3d>
            <a:camera prst="orthographicFront"/>
            <a:lightRig rig="contrasting" dir="t">
              <a:rot lat="0" lon="0" rev="3000000"/>
            </a:lightRig>
          </a:scene3d>
          <a:sp3d contourW="7620">
            <a:bevelT w="95250" h="31750"/>
            <a:contourClr>
              <a:srgbClr val="333333"/>
            </a:contourClr>
          </a:sp3d>
        </p:spPr>
      </p:pic>
      <p:pic>
        <p:nvPicPr>
          <p:cNvPr id="9" name="Picture 8">
            <a:extLst>
              <a:ext uri="{FF2B5EF4-FFF2-40B4-BE49-F238E27FC236}">
                <a16:creationId xmlns:a16="http://schemas.microsoft.com/office/drawing/2014/main" id="{675925CC-38A4-B44E-03CF-9D39E9FFBE37}"/>
              </a:ext>
            </a:extLst>
          </p:cNvPr>
          <p:cNvPicPr>
            <a:picLocks noChangeAspect="1"/>
          </p:cNvPicPr>
          <p:nvPr/>
        </p:nvPicPr>
        <p:blipFill>
          <a:blip r:embed="rId3"/>
          <a:srcRect l="8001" r="8791" b="1"/>
          <a:stretch>
            <a:fillRect/>
          </a:stretch>
        </p:blipFill>
        <p:spPr>
          <a:xfrm>
            <a:off x="4191002" y="10"/>
            <a:ext cx="3809998" cy="3904881"/>
          </a:xfrm>
          <a:custGeom>
            <a:avLst/>
            <a:gdLst/>
            <a:ahLst/>
            <a:cxnLst/>
            <a:rect l="l" t="t" r="r" b="b"/>
            <a:pathLst>
              <a:path w="3809998" h="3361533">
                <a:moveTo>
                  <a:pt x="0" y="0"/>
                </a:moveTo>
                <a:lnTo>
                  <a:pt x="3809998" y="0"/>
                </a:lnTo>
                <a:lnTo>
                  <a:pt x="3809998" y="3353206"/>
                </a:lnTo>
                <a:lnTo>
                  <a:pt x="1781628" y="3181423"/>
                </a:lnTo>
                <a:lnTo>
                  <a:pt x="0" y="3361533"/>
                </a:lnTo>
                <a:close/>
              </a:path>
            </a:pathLst>
          </a:custGeom>
        </p:spPr>
      </p:pic>
      <p:pic>
        <p:nvPicPr>
          <p:cNvPr id="7" name="Picture 6">
            <a:extLst>
              <a:ext uri="{FF2B5EF4-FFF2-40B4-BE49-F238E27FC236}">
                <a16:creationId xmlns:a16="http://schemas.microsoft.com/office/drawing/2014/main" id="{1321E845-B757-5953-C747-193738A108C1}"/>
              </a:ext>
            </a:extLst>
          </p:cNvPr>
          <p:cNvPicPr>
            <a:picLocks noChangeAspect="1"/>
          </p:cNvPicPr>
          <p:nvPr/>
        </p:nvPicPr>
        <p:blipFill>
          <a:blip r:embed="rId4"/>
          <a:srcRect l="8863" r="25333"/>
          <a:stretch>
            <a:fillRect/>
          </a:stretch>
        </p:blipFill>
        <p:spPr>
          <a:xfrm>
            <a:off x="8191500" y="-1"/>
            <a:ext cx="4000500" cy="4008409"/>
          </a:xfrm>
          <a:custGeom>
            <a:avLst/>
            <a:gdLst/>
            <a:ahLst/>
            <a:cxnLst/>
            <a:rect l="l" t="t" r="r" b="b"/>
            <a:pathLst>
              <a:path w="4000500" h="3403026">
                <a:moveTo>
                  <a:pt x="0" y="0"/>
                </a:moveTo>
                <a:lnTo>
                  <a:pt x="4000500" y="0"/>
                </a:lnTo>
                <a:lnTo>
                  <a:pt x="4000500" y="3403026"/>
                </a:lnTo>
                <a:lnTo>
                  <a:pt x="9072" y="3370108"/>
                </a:lnTo>
                <a:lnTo>
                  <a:pt x="0" y="3369340"/>
                </a:lnTo>
                <a:close/>
              </a:path>
            </a:pathLst>
          </a:custGeom>
        </p:spPr>
      </p:pic>
      <p:grpSp>
        <p:nvGrpSpPr>
          <p:cNvPr id="65" name="Group 64">
            <a:extLst>
              <a:ext uri="{FF2B5EF4-FFF2-40B4-BE49-F238E27FC236}">
                <a16:creationId xmlns:a16="http://schemas.microsoft.com/office/drawing/2014/main" id="{A50943B0-FDF7-4C2C-B784-9208C945A8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66" name="Freeform: Shape 65">
              <a:extLst>
                <a:ext uri="{FF2B5EF4-FFF2-40B4-BE49-F238E27FC236}">
                  <a16:creationId xmlns:a16="http://schemas.microsoft.com/office/drawing/2014/main" id="{64021FAB-FA86-49DE-8FC9-585A1729B7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 name="Freeform: Shape 66">
              <a:extLst>
                <a:ext uri="{FF2B5EF4-FFF2-40B4-BE49-F238E27FC236}">
                  <a16:creationId xmlns:a16="http://schemas.microsoft.com/office/drawing/2014/main" id="{7B58B526-A432-4EB5-AA70-2BB897257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5">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0" name="TextBox 9">
            <a:extLst>
              <a:ext uri="{FF2B5EF4-FFF2-40B4-BE49-F238E27FC236}">
                <a16:creationId xmlns:a16="http://schemas.microsoft.com/office/drawing/2014/main" id="{F99C5F99-0901-4E54-4B91-878C7F12F8B0}"/>
              </a:ext>
            </a:extLst>
          </p:cNvPr>
          <p:cNvSpPr txBox="1"/>
          <p:nvPr/>
        </p:nvSpPr>
        <p:spPr>
          <a:xfrm>
            <a:off x="534256" y="4766267"/>
            <a:ext cx="10822719" cy="1077411"/>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en-US" sz="3200" dirty="0">
                <a:solidFill>
                  <a:schemeClr val="bg1">
                    <a:alpha val="80000"/>
                  </a:schemeClr>
                </a:solidFill>
              </a:rPr>
              <a:t>If you are within 18” of the gas line markings – you are within the “Tolerance Zone” – and are required to </a:t>
            </a:r>
            <a:r>
              <a:rPr lang="en-US" sz="3200" b="1" u="sng" dirty="0">
                <a:solidFill>
                  <a:srgbClr val="FF0000">
                    <a:alpha val="80000"/>
                  </a:srgbClr>
                </a:solidFill>
              </a:rPr>
              <a:t>HAND DIG </a:t>
            </a:r>
            <a:r>
              <a:rPr lang="en-US" sz="3200" dirty="0">
                <a:solidFill>
                  <a:schemeClr val="bg1">
                    <a:alpha val="80000"/>
                  </a:schemeClr>
                </a:solidFill>
              </a:rPr>
              <a:t>to expose the gas pipe</a:t>
            </a:r>
          </a:p>
        </p:txBody>
      </p:sp>
    </p:spTree>
    <p:extLst>
      <p:ext uri="{BB962C8B-B14F-4D97-AF65-F5344CB8AC3E}">
        <p14:creationId xmlns:p14="http://schemas.microsoft.com/office/powerpoint/2010/main" val="2440396130"/>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7" name="Rectangle 3">
            <a:extLst>
              <a:ext uri="{FF2B5EF4-FFF2-40B4-BE49-F238E27FC236}">
                <a16:creationId xmlns:a16="http://schemas.microsoft.com/office/drawing/2014/main" id="{5EFD1D68-CCE7-4ABE-9D34-50BE0A2DD5C8}"/>
              </a:ext>
            </a:extLst>
          </p:cNvPr>
          <p:cNvSpPr>
            <a:spLocks noGrp="1" noChangeArrowheads="1"/>
          </p:cNvSpPr>
          <p:nvPr>
            <p:ph type="title"/>
          </p:nvPr>
        </p:nvSpPr>
        <p:spPr>
          <a:xfrm>
            <a:off x="3972553" y="76340"/>
            <a:ext cx="4572000" cy="701731"/>
          </a:xfrm>
          <a:noFill/>
        </p:spPr>
        <p:txBody>
          <a:bodyPr anchor="b">
            <a:spAutoFit/>
          </a:bodyPr>
          <a:lstStyle/>
          <a:p>
            <a:pPr algn="ctr"/>
            <a:r>
              <a:rPr lang="en-US" altLang="en-US" b="1" dirty="0">
                <a:solidFill>
                  <a:schemeClr val="accent5">
                    <a:lumMod val="50000"/>
                  </a:schemeClr>
                </a:solidFill>
                <a:effectLst>
                  <a:outerShdw blurRad="38100" dist="38100" dir="2700000" algn="tl">
                    <a:srgbClr val="000000">
                      <a:alpha val="43137"/>
                    </a:srgbClr>
                  </a:outerShdw>
                </a:effectLst>
              </a:rPr>
              <a:t>Signs of Damage</a:t>
            </a:r>
          </a:p>
        </p:txBody>
      </p:sp>
      <p:pic>
        <p:nvPicPr>
          <p:cNvPr id="21508" name="Picture 4" descr="PIPEDAMAGE1">
            <a:extLst>
              <a:ext uri="{FF2B5EF4-FFF2-40B4-BE49-F238E27FC236}">
                <a16:creationId xmlns:a16="http://schemas.microsoft.com/office/drawing/2014/main" id="{24683E91-988A-4F0F-A834-DD38DE6E09B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6232" t="12746" r="1825" b="6863"/>
          <a:stretch>
            <a:fillRect/>
          </a:stretch>
        </p:blipFill>
        <p:spPr bwMode="auto">
          <a:xfrm>
            <a:off x="8621813" y="161261"/>
            <a:ext cx="3373890" cy="2360534"/>
          </a:xfrm>
          <a:prstGeom prst="rect">
            <a:avLst/>
          </a:prstGeom>
          <a:noFill/>
          <a:ln w="34925">
            <a:solidFill>
              <a:srgbClr val="00206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7EDF318-0949-11F4-319B-5C657D2CEA6E}"/>
              </a:ext>
            </a:extLst>
          </p:cNvPr>
          <p:cNvPicPr>
            <a:picLocks noChangeAspect="1"/>
          </p:cNvPicPr>
          <p:nvPr/>
        </p:nvPicPr>
        <p:blipFill>
          <a:blip r:embed="rId4"/>
          <a:stretch>
            <a:fillRect/>
          </a:stretch>
        </p:blipFill>
        <p:spPr>
          <a:xfrm>
            <a:off x="161494" y="98460"/>
            <a:ext cx="3733800" cy="25894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7DF1AAF8-E53A-484D-B6BE-5919F52C3270}"/>
              </a:ext>
            </a:extLst>
          </p:cNvPr>
          <p:cNvSpPr txBox="1"/>
          <p:nvPr/>
        </p:nvSpPr>
        <p:spPr>
          <a:xfrm>
            <a:off x="4318024" y="1393205"/>
            <a:ext cx="3555952" cy="3108543"/>
          </a:xfrm>
          <a:prstGeom prst="rect">
            <a:avLst/>
          </a:prstGeom>
          <a:noFill/>
        </p:spPr>
        <p:txBody>
          <a:bodyPr wrap="square" rtlCol="0">
            <a:spAutoFit/>
          </a:bodyPr>
          <a:lstStyle/>
          <a:p>
            <a:pPr algn="ctr"/>
            <a:r>
              <a:rPr lang="en-US" sz="4400" b="1" dirty="0">
                <a:solidFill>
                  <a:srgbClr val="FF0000"/>
                </a:solidFill>
              </a:rPr>
              <a:t>REPORT DAMAGES </a:t>
            </a:r>
          </a:p>
          <a:p>
            <a:pPr algn="ctr"/>
            <a:endParaRPr lang="en-US" sz="2000" b="1" dirty="0">
              <a:solidFill>
                <a:srgbClr val="FF0000"/>
              </a:solidFill>
            </a:endParaRPr>
          </a:p>
          <a:p>
            <a:pPr algn="ctr"/>
            <a:r>
              <a:rPr lang="en-US" sz="4400" b="1" dirty="0">
                <a:solidFill>
                  <a:srgbClr val="FF0000"/>
                </a:solidFill>
              </a:rPr>
              <a:t>DO NOT BACK FILL</a:t>
            </a:r>
          </a:p>
        </p:txBody>
      </p:sp>
      <p:pic>
        <p:nvPicPr>
          <p:cNvPr id="2" name="Picture 1">
            <a:extLst>
              <a:ext uri="{FF2B5EF4-FFF2-40B4-BE49-F238E27FC236}">
                <a16:creationId xmlns:a16="http://schemas.microsoft.com/office/drawing/2014/main" id="{BEB107B9-AECD-C45F-C5E0-E8313A9432D1}"/>
              </a:ext>
            </a:extLst>
          </p:cNvPr>
          <p:cNvPicPr>
            <a:picLocks noChangeAspect="1"/>
          </p:cNvPicPr>
          <p:nvPr/>
        </p:nvPicPr>
        <p:blipFill>
          <a:blip r:embed="rId5"/>
          <a:stretch>
            <a:fillRect/>
          </a:stretch>
        </p:blipFill>
        <p:spPr>
          <a:xfrm>
            <a:off x="7594288" y="4170066"/>
            <a:ext cx="4401415" cy="25266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a:extLst>
              <a:ext uri="{FF2B5EF4-FFF2-40B4-BE49-F238E27FC236}">
                <a16:creationId xmlns:a16="http://schemas.microsoft.com/office/drawing/2014/main" id="{0149B1CD-2AD9-80DA-DDC0-E615F8BDB414}"/>
              </a:ext>
            </a:extLst>
          </p:cNvPr>
          <p:cNvPicPr>
            <a:picLocks noChangeAspect="1"/>
          </p:cNvPicPr>
          <p:nvPr/>
        </p:nvPicPr>
        <p:blipFill>
          <a:blip r:embed="rId6"/>
          <a:stretch>
            <a:fillRect/>
          </a:stretch>
        </p:blipFill>
        <p:spPr>
          <a:xfrm>
            <a:off x="957042" y="3148757"/>
            <a:ext cx="3432345" cy="3547982"/>
          </a:xfrm>
          <a:prstGeom prst="rect">
            <a:avLst/>
          </a:prstGeom>
        </p:spPr>
      </p:pic>
      <p:sp>
        <p:nvSpPr>
          <p:cNvPr id="16" name="TextBox 15">
            <a:extLst>
              <a:ext uri="{FF2B5EF4-FFF2-40B4-BE49-F238E27FC236}">
                <a16:creationId xmlns:a16="http://schemas.microsoft.com/office/drawing/2014/main" id="{E39CE85E-EDDA-58E5-4650-B6C24CA9B573}"/>
              </a:ext>
            </a:extLst>
          </p:cNvPr>
          <p:cNvSpPr txBox="1"/>
          <p:nvPr/>
        </p:nvSpPr>
        <p:spPr>
          <a:xfrm>
            <a:off x="1471925" y="3802186"/>
            <a:ext cx="2331217" cy="1631216"/>
          </a:xfrm>
          <a:prstGeom prst="rect">
            <a:avLst/>
          </a:prstGeom>
          <a:noFill/>
        </p:spPr>
        <p:txBody>
          <a:bodyPr wrap="square" rtlCol="0">
            <a:spAutoFit/>
          </a:bodyPr>
          <a:lstStyle/>
          <a:p>
            <a:endParaRPr lang="en-US" dirty="0"/>
          </a:p>
          <a:p>
            <a:endParaRPr lang="en-US" dirty="0"/>
          </a:p>
          <a:p>
            <a:pPr algn="ctr"/>
            <a:r>
              <a:rPr lang="en-US" sz="3200" dirty="0"/>
              <a:t>CALL UTILITY COMPANY</a:t>
            </a:r>
          </a:p>
        </p:txBody>
      </p:sp>
    </p:spTree>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5A8306A1-CABE-E9C7-F83A-781DC9A78111}"/>
              </a:ext>
            </a:extLst>
          </p:cNvPr>
          <p:cNvPicPr>
            <a:picLocks noChangeAspect="1"/>
          </p:cNvPicPr>
          <p:nvPr/>
        </p:nvPicPr>
        <p:blipFill>
          <a:blip r:embed="rId3"/>
          <a:stretch>
            <a:fillRect/>
          </a:stretch>
        </p:blipFill>
        <p:spPr>
          <a:xfrm>
            <a:off x="5184949" y="2620206"/>
            <a:ext cx="3867541" cy="2503645"/>
          </a:xfrm>
          <a:prstGeom prst="rect">
            <a:avLst/>
          </a:prstGeom>
          <a:ln>
            <a:noFill/>
          </a:ln>
          <a:effectLst>
            <a:softEdge rad="112500"/>
          </a:effectLst>
        </p:spPr>
      </p:pic>
      <p:sp>
        <p:nvSpPr>
          <p:cNvPr id="3" name="Title 2">
            <a:extLst>
              <a:ext uri="{FF2B5EF4-FFF2-40B4-BE49-F238E27FC236}">
                <a16:creationId xmlns:a16="http://schemas.microsoft.com/office/drawing/2014/main" id="{58AD2DF8-6E11-444F-B55B-8851089EE2AD}"/>
              </a:ext>
            </a:extLst>
          </p:cNvPr>
          <p:cNvSpPr>
            <a:spLocks noGrp="1"/>
          </p:cNvSpPr>
          <p:nvPr>
            <p:ph type="title"/>
          </p:nvPr>
        </p:nvSpPr>
        <p:spPr>
          <a:xfrm>
            <a:off x="2734826" y="48629"/>
            <a:ext cx="7807570" cy="757622"/>
          </a:xfrm>
        </p:spPr>
        <p:txBody>
          <a:bodyPr>
            <a:normAutofit/>
          </a:bodyPr>
          <a:lstStyle/>
          <a:p>
            <a:pPr algn="ctr"/>
            <a:r>
              <a:rPr lang="en-US" altLang="en-US" b="1" dirty="0">
                <a:solidFill>
                  <a:schemeClr val="accent5">
                    <a:lumMod val="50000"/>
                  </a:schemeClr>
                </a:solidFill>
                <a:effectLst>
                  <a:outerShdw blurRad="38100" dist="38100" dir="2700000" algn="tl">
                    <a:srgbClr val="000000">
                      <a:alpha val="43137"/>
                    </a:srgbClr>
                  </a:outerShdw>
                </a:effectLst>
              </a:rPr>
              <a:t>Signs of a Ruptured Gas Line</a:t>
            </a:r>
            <a:endParaRPr lang="en-US" b="1" dirty="0">
              <a:solidFill>
                <a:schemeClr val="accent5">
                  <a:lumMod val="50000"/>
                </a:schemeClr>
              </a:solidFill>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CACD96A2-5399-59CE-8091-219CE840AE28}"/>
              </a:ext>
            </a:extLst>
          </p:cNvPr>
          <p:cNvPicPr>
            <a:picLocks noChangeAspect="1"/>
          </p:cNvPicPr>
          <p:nvPr/>
        </p:nvPicPr>
        <p:blipFill>
          <a:blip r:embed="rId4"/>
          <a:stretch>
            <a:fillRect/>
          </a:stretch>
        </p:blipFill>
        <p:spPr>
          <a:xfrm>
            <a:off x="0" y="-26536"/>
            <a:ext cx="2110154" cy="2300718"/>
          </a:xfrm>
          <a:prstGeom prst="rect">
            <a:avLst/>
          </a:prstGeom>
        </p:spPr>
      </p:pic>
      <p:pic>
        <p:nvPicPr>
          <p:cNvPr id="6" name="Picture 5">
            <a:extLst>
              <a:ext uri="{FF2B5EF4-FFF2-40B4-BE49-F238E27FC236}">
                <a16:creationId xmlns:a16="http://schemas.microsoft.com/office/drawing/2014/main" id="{C735C5D7-DD64-08E7-699E-1E093E44788C}"/>
              </a:ext>
            </a:extLst>
          </p:cNvPr>
          <p:cNvPicPr>
            <a:picLocks noChangeAspect="1"/>
          </p:cNvPicPr>
          <p:nvPr/>
        </p:nvPicPr>
        <p:blipFill>
          <a:blip r:embed="rId5"/>
          <a:stretch>
            <a:fillRect/>
          </a:stretch>
        </p:blipFill>
        <p:spPr>
          <a:xfrm>
            <a:off x="30009" y="2170444"/>
            <a:ext cx="2132880" cy="2490575"/>
          </a:xfrm>
          <a:prstGeom prst="rect">
            <a:avLst/>
          </a:prstGeom>
        </p:spPr>
      </p:pic>
      <p:pic>
        <p:nvPicPr>
          <p:cNvPr id="8" name="Picture 7">
            <a:extLst>
              <a:ext uri="{FF2B5EF4-FFF2-40B4-BE49-F238E27FC236}">
                <a16:creationId xmlns:a16="http://schemas.microsoft.com/office/drawing/2014/main" id="{08B4E016-6B10-A8EE-DEE4-BBDA669F2B26}"/>
              </a:ext>
            </a:extLst>
          </p:cNvPr>
          <p:cNvPicPr>
            <a:picLocks noChangeAspect="1"/>
          </p:cNvPicPr>
          <p:nvPr/>
        </p:nvPicPr>
        <p:blipFill>
          <a:blip r:embed="rId6"/>
          <a:stretch>
            <a:fillRect/>
          </a:stretch>
        </p:blipFill>
        <p:spPr>
          <a:xfrm>
            <a:off x="1" y="4471831"/>
            <a:ext cx="2131112" cy="2386169"/>
          </a:xfrm>
          <a:prstGeom prst="rect">
            <a:avLst/>
          </a:prstGeom>
        </p:spPr>
      </p:pic>
      <p:sp>
        <p:nvSpPr>
          <p:cNvPr id="24" name="Flowchart: Alternate Process 23">
            <a:extLst>
              <a:ext uri="{FF2B5EF4-FFF2-40B4-BE49-F238E27FC236}">
                <a16:creationId xmlns:a16="http://schemas.microsoft.com/office/drawing/2014/main" id="{3A63963F-6099-A1EA-1BE9-07B11EFE9082}"/>
              </a:ext>
            </a:extLst>
          </p:cNvPr>
          <p:cNvSpPr/>
          <p:nvPr/>
        </p:nvSpPr>
        <p:spPr>
          <a:xfrm>
            <a:off x="2192215" y="5283414"/>
            <a:ext cx="3938954" cy="1574586"/>
          </a:xfrm>
          <a:prstGeom prst="flowChartAlternateProcess">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5" name="Arrow: Up 24">
            <a:extLst>
              <a:ext uri="{FF2B5EF4-FFF2-40B4-BE49-F238E27FC236}">
                <a16:creationId xmlns:a16="http://schemas.microsoft.com/office/drawing/2014/main" id="{DB174E58-07BE-8C13-555D-237132462A8F}"/>
              </a:ext>
            </a:extLst>
          </p:cNvPr>
          <p:cNvSpPr/>
          <p:nvPr/>
        </p:nvSpPr>
        <p:spPr>
          <a:xfrm rot="16200000">
            <a:off x="3834285" y="3185684"/>
            <a:ext cx="401934" cy="3686068"/>
          </a:xfrm>
          <a:prstGeom prst="up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54CB1B4F-ECEF-BE0B-4265-5CA23E77A88E}"/>
              </a:ext>
            </a:extLst>
          </p:cNvPr>
          <p:cNvSpPr txBox="1"/>
          <p:nvPr/>
        </p:nvSpPr>
        <p:spPr>
          <a:xfrm>
            <a:off x="2368061" y="5332043"/>
            <a:ext cx="3587261" cy="1477328"/>
          </a:xfrm>
          <a:prstGeom prst="rect">
            <a:avLst/>
          </a:prstGeom>
          <a:noFill/>
        </p:spPr>
        <p:txBody>
          <a:bodyPr wrap="square" rtlCol="0">
            <a:spAutoFit/>
          </a:bodyPr>
          <a:lstStyle/>
          <a:p>
            <a:pPr marL="285750" indent="-285750">
              <a:buFont typeface="Wingdings" panose="05000000000000000000" pitchFamily="2" charset="2"/>
              <a:buChar char="Ø"/>
            </a:pPr>
            <a:r>
              <a:rPr lang="en-US" dirty="0"/>
              <a:t>A Gaseous Smell</a:t>
            </a:r>
          </a:p>
          <a:p>
            <a:pPr marL="285750" indent="-285750">
              <a:buFont typeface="Wingdings" panose="05000000000000000000" pitchFamily="2" charset="2"/>
              <a:buChar char="Ø"/>
            </a:pPr>
            <a:r>
              <a:rPr lang="en-US" dirty="0"/>
              <a:t>A Blowing or Hissing Sound</a:t>
            </a:r>
          </a:p>
          <a:p>
            <a:pPr marL="285750" indent="-285750">
              <a:buFont typeface="Wingdings" panose="05000000000000000000" pitchFamily="2" charset="2"/>
              <a:buChar char="Ø"/>
            </a:pPr>
            <a:r>
              <a:rPr lang="en-US" dirty="0"/>
              <a:t>Dirt or Dust Blowing from the Ground</a:t>
            </a:r>
          </a:p>
          <a:p>
            <a:pPr marL="285750" indent="-285750">
              <a:buFont typeface="Wingdings" panose="05000000000000000000" pitchFamily="2" charset="2"/>
              <a:buChar char="Ø"/>
            </a:pPr>
            <a:r>
              <a:rPr lang="en-US" dirty="0"/>
              <a:t>Flames, if Gas has Ignited </a:t>
            </a:r>
          </a:p>
        </p:txBody>
      </p:sp>
      <p:pic>
        <p:nvPicPr>
          <p:cNvPr id="2" name="Picture 1">
            <a:extLst>
              <a:ext uri="{FF2B5EF4-FFF2-40B4-BE49-F238E27FC236}">
                <a16:creationId xmlns:a16="http://schemas.microsoft.com/office/drawing/2014/main" id="{C356453A-4CCC-0464-5DB7-5F01625EECAD}"/>
              </a:ext>
            </a:extLst>
          </p:cNvPr>
          <p:cNvPicPr>
            <a:picLocks noChangeAspect="1"/>
          </p:cNvPicPr>
          <p:nvPr/>
        </p:nvPicPr>
        <p:blipFill>
          <a:blip r:embed="rId7"/>
          <a:stretch>
            <a:fillRect/>
          </a:stretch>
        </p:blipFill>
        <p:spPr>
          <a:xfrm>
            <a:off x="2334231" y="761088"/>
            <a:ext cx="3352929" cy="2627010"/>
          </a:xfrm>
          <a:prstGeom prst="rect">
            <a:avLst/>
          </a:prstGeom>
          <a:ln>
            <a:noFill/>
          </a:ln>
          <a:effectLst>
            <a:softEdge rad="112500"/>
          </a:effectLst>
        </p:spPr>
      </p:pic>
      <p:pic>
        <p:nvPicPr>
          <p:cNvPr id="5" name="Picture 4">
            <a:extLst>
              <a:ext uri="{FF2B5EF4-FFF2-40B4-BE49-F238E27FC236}">
                <a16:creationId xmlns:a16="http://schemas.microsoft.com/office/drawing/2014/main" id="{7026E154-BEB0-8D10-EDFA-0E9836C8042D}"/>
              </a:ext>
            </a:extLst>
          </p:cNvPr>
          <p:cNvPicPr>
            <a:picLocks noChangeAspect="1"/>
          </p:cNvPicPr>
          <p:nvPr/>
        </p:nvPicPr>
        <p:blipFill>
          <a:blip r:embed="rId8"/>
          <a:stretch>
            <a:fillRect/>
          </a:stretch>
        </p:blipFill>
        <p:spPr>
          <a:xfrm>
            <a:off x="8519313" y="886415"/>
            <a:ext cx="3469717" cy="2501683"/>
          </a:xfrm>
          <a:prstGeom prst="rect">
            <a:avLst/>
          </a:prstGeom>
          <a:ln>
            <a:noFill/>
          </a:ln>
          <a:effectLst>
            <a:softEdge rad="112500"/>
          </a:effectLst>
        </p:spPr>
      </p:pic>
      <p:pic>
        <p:nvPicPr>
          <p:cNvPr id="11" name="Picture 10">
            <a:extLst>
              <a:ext uri="{FF2B5EF4-FFF2-40B4-BE49-F238E27FC236}">
                <a16:creationId xmlns:a16="http://schemas.microsoft.com/office/drawing/2014/main" id="{E7EBBA0C-EE2F-9109-F5AA-7287F819481B}"/>
              </a:ext>
            </a:extLst>
          </p:cNvPr>
          <p:cNvPicPr>
            <a:picLocks noChangeAspect="1"/>
          </p:cNvPicPr>
          <p:nvPr/>
        </p:nvPicPr>
        <p:blipFill>
          <a:blip r:embed="rId9"/>
          <a:stretch>
            <a:fillRect/>
          </a:stretch>
        </p:blipFill>
        <p:spPr>
          <a:xfrm>
            <a:off x="8519313" y="4471831"/>
            <a:ext cx="3459213" cy="2337540"/>
          </a:xfrm>
          <a:prstGeom prst="rect">
            <a:avLst/>
          </a:prstGeom>
          <a:ln>
            <a:noFill/>
          </a:ln>
          <a:effectLst>
            <a:softEdge rad="112500"/>
          </a:effectLst>
        </p:spPr>
      </p:pic>
    </p:spTree>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877" name="Rectangle 36876">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78" name="Freeform: Shape 36877">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66" name="Rectangle 2"/>
          <p:cNvSpPr>
            <a:spLocks noGrp="1" noChangeArrowheads="1"/>
          </p:cNvSpPr>
          <p:nvPr>
            <p:ph type="title"/>
          </p:nvPr>
        </p:nvSpPr>
        <p:spPr>
          <a:xfrm>
            <a:off x="686834" y="1153572"/>
            <a:ext cx="3200400" cy="4461163"/>
          </a:xfrm>
        </p:spPr>
        <p:txBody>
          <a:bodyPr vert="horz" lIns="91440" tIns="45720" rIns="91440" bIns="45720" rtlCol="0" anchor="ctr">
            <a:normAutofit/>
          </a:bodyPr>
          <a:lstStyle/>
          <a:p>
            <a:r>
              <a:rPr lang="en-US" b="1" i="1" kern="1200" spc="300">
                <a:solidFill>
                  <a:srgbClr val="FFFFFF"/>
                </a:solidFill>
                <a:effectLst>
                  <a:outerShdw blurRad="38100" dist="38100" dir="2700000" algn="tl">
                    <a:srgbClr val="000000">
                      <a:alpha val="43137"/>
                    </a:srgbClr>
                  </a:outerShdw>
                </a:effectLst>
                <a:latin typeface="+mj-lt"/>
                <a:ea typeface="+mj-ea"/>
                <a:cs typeface="+mj-cs"/>
              </a:rPr>
              <a:t>Liberty Keene </a:t>
            </a:r>
            <a:r>
              <a:rPr lang="en-US" b="1" kern="1200" spc="300">
                <a:solidFill>
                  <a:srgbClr val="FFFFFF"/>
                </a:solidFill>
                <a:effectLst>
                  <a:outerShdw blurRad="38100" dist="38100" dir="2700000" algn="tl">
                    <a:srgbClr val="000000">
                      <a:alpha val="43137"/>
                    </a:srgbClr>
                  </a:outerShdw>
                </a:effectLst>
                <a:latin typeface="+mj-lt"/>
                <a:ea typeface="+mj-ea"/>
                <a:cs typeface="+mj-cs"/>
              </a:rPr>
              <a:t>– Propane and Natural Gas</a:t>
            </a:r>
          </a:p>
        </p:txBody>
      </p:sp>
      <p:sp>
        <p:nvSpPr>
          <p:cNvPr id="36876" name="Arc 3687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6867" name="Rectangle 3"/>
          <p:cNvSpPr>
            <a:spLocks noGrp="1" noChangeArrowheads="1"/>
          </p:cNvSpPr>
          <p:nvPr>
            <p:ph type="body" sz="half" idx="1"/>
          </p:nvPr>
        </p:nvSpPr>
        <p:spPr>
          <a:xfrm>
            <a:off x="4431466" y="636190"/>
            <a:ext cx="7186527" cy="5585619"/>
          </a:xfrm>
        </p:spPr>
        <p:txBody>
          <a:bodyPr vert="horz" lIns="91440" tIns="45720" rIns="91440" bIns="45720" rtlCol="0" anchor="ctr">
            <a:normAutofit/>
          </a:bodyPr>
          <a:lstStyle/>
          <a:p>
            <a:r>
              <a:rPr lang="en-US" b="1" dirty="0">
                <a:solidFill>
                  <a:srgbClr val="FF6600"/>
                </a:solidFill>
              </a:rPr>
              <a:t>Propane</a:t>
            </a:r>
            <a:r>
              <a:rPr lang="en-US" dirty="0"/>
              <a:t> – (Since 1859)</a:t>
            </a:r>
          </a:p>
          <a:p>
            <a:pPr lvl="1"/>
            <a:r>
              <a:rPr lang="en-US" dirty="0"/>
              <a:t>Most of the System is Propane Air blend (30%Propane/70%Air)</a:t>
            </a:r>
          </a:p>
          <a:p>
            <a:pPr lvl="2"/>
            <a:r>
              <a:rPr lang="en-US" dirty="0"/>
              <a:t>System covers about 140 Streets in Keene</a:t>
            </a:r>
          </a:p>
          <a:p>
            <a:pPr lvl="1"/>
            <a:r>
              <a:rPr lang="en-US" dirty="0"/>
              <a:t>Propane Air Facility at Emerald Street</a:t>
            </a:r>
          </a:p>
          <a:p>
            <a:pPr lvl="1"/>
            <a:r>
              <a:rPr lang="en-US" dirty="0"/>
              <a:t>This System Operates between ½ to 1 ½ PSI</a:t>
            </a:r>
          </a:p>
          <a:p>
            <a:endParaRPr lang="en-US" b="1" dirty="0"/>
          </a:p>
          <a:p>
            <a:r>
              <a:rPr lang="en-US" b="1" dirty="0">
                <a:solidFill>
                  <a:srgbClr val="0070C0"/>
                </a:solidFill>
              </a:rPr>
              <a:t>Natural Gas </a:t>
            </a:r>
            <a:r>
              <a:rPr lang="en-US" dirty="0"/>
              <a:t>– (Since 2019)</a:t>
            </a:r>
          </a:p>
          <a:p>
            <a:pPr lvl="1"/>
            <a:r>
              <a:rPr lang="en-US" dirty="0"/>
              <a:t>Small portion of System is Natural Gas</a:t>
            </a:r>
          </a:p>
          <a:p>
            <a:pPr lvl="2"/>
            <a:r>
              <a:rPr lang="en-US" dirty="0"/>
              <a:t>Monadnock Marketplace and part of Key Rd.</a:t>
            </a:r>
          </a:p>
          <a:p>
            <a:pPr lvl="1"/>
            <a:r>
              <a:rPr lang="en-US" dirty="0"/>
              <a:t>Compressed Natural Gas Facility at Production Ave.</a:t>
            </a:r>
          </a:p>
          <a:p>
            <a:pPr lvl="1"/>
            <a:r>
              <a:rPr lang="en-US" dirty="0"/>
              <a:t>This System Operates at 60 PSI</a:t>
            </a:r>
          </a:p>
          <a:p>
            <a:endParaRPr lang="en-US" b="1" dirty="0"/>
          </a:p>
        </p:txBody>
      </p:sp>
    </p:spTree>
    <p:extLst>
      <p:ext uri="{BB962C8B-B14F-4D97-AF65-F5344CB8AC3E}">
        <p14:creationId xmlns:p14="http://schemas.microsoft.com/office/powerpoint/2010/main" val="30925955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2D44074-0B69-4F0C-A7B3-5645CE40D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0"/>
            <a:ext cx="4657344" cy="6858000"/>
          </a:xfrm>
          <a:prstGeom prst="rect">
            <a:avLst/>
          </a:prstGeom>
          <a:solidFill>
            <a:srgbClr val="664C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3" descr="C:\Users\mlaborde\Desktop\Mick\PNG IMAGES\GSE_Hausanschluss_Schaden_img.jpg">
            <a:extLst>
              <a:ext uri="{FF2B5EF4-FFF2-40B4-BE49-F238E27FC236}">
                <a16:creationId xmlns:a16="http://schemas.microsoft.com/office/drawing/2014/main" id="{ACB9CCF7-CD4D-45F8-B206-77119B0FF5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639763"/>
            <a:ext cx="3602038" cy="21685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0FAA93AE-C347-D042-05B3-398DB8BE47FD}"/>
              </a:ext>
            </a:extLst>
          </p:cNvPr>
          <p:cNvPicPr>
            <a:picLocks noChangeAspect="1"/>
          </p:cNvPicPr>
          <p:nvPr/>
        </p:nvPicPr>
        <p:blipFill>
          <a:blip r:embed="rId3"/>
          <a:stretch>
            <a:fillRect/>
          </a:stretch>
        </p:blipFill>
        <p:spPr>
          <a:xfrm>
            <a:off x="4354513" y="639763"/>
            <a:ext cx="2816225" cy="2168525"/>
          </a:xfrm>
          <a:prstGeom prst="rect">
            <a:avLst/>
          </a:prstGeom>
        </p:spPr>
      </p:pic>
      <p:pic>
        <p:nvPicPr>
          <p:cNvPr id="6" name="Picture 2" descr="C:\Users\mlaborde\Desktop\Mick\PNG IMAGES\images (19).jpg">
            <a:extLst>
              <a:ext uri="{FF2B5EF4-FFF2-40B4-BE49-F238E27FC236}">
                <a16:creationId xmlns:a16="http://schemas.microsoft.com/office/drawing/2014/main" id="{C5B899B8-7B2B-CACE-40D4-2E27255A64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2876550"/>
            <a:ext cx="6484938" cy="333851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910213" y="1063050"/>
            <a:ext cx="3906230" cy="2740025"/>
          </a:xfrm>
        </p:spPr>
        <p:txBody>
          <a:bodyPr>
            <a:normAutofit fontScale="90000"/>
          </a:bodyPr>
          <a:lstStyle/>
          <a:p>
            <a:pPr algn="ctr"/>
            <a:r>
              <a:rPr lang="en-US" b="1" dirty="0">
                <a:solidFill>
                  <a:srgbClr val="FFFFFF"/>
                </a:solidFill>
                <a:effectLst>
                  <a:outerShdw blurRad="38100" dist="38100" dir="2700000" algn="tl">
                    <a:srgbClr val="000000">
                      <a:alpha val="43137"/>
                    </a:srgbClr>
                  </a:outerShdw>
                </a:effectLst>
              </a:rPr>
              <a:t>Understanding Excess Flow Valves</a:t>
            </a:r>
            <a:br>
              <a:rPr lang="en-US" sz="4100" b="1" dirty="0">
                <a:solidFill>
                  <a:srgbClr val="FFFFFF"/>
                </a:solidFill>
                <a:effectLst>
                  <a:outerShdw blurRad="38100" dist="38100" dir="2700000" algn="tl">
                    <a:srgbClr val="000000">
                      <a:alpha val="43137"/>
                    </a:srgbClr>
                  </a:outerShdw>
                </a:effectLst>
              </a:rPr>
            </a:br>
            <a:br>
              <a:rPr lang="en-US" sz="4100" b="1" dirty="0">
                <a:solidFill>
                  <a:srgbClr val="FFFFFF"/>
                </a:solidFill>
                <a:effectLst>
                  <a:outerShdw blurRad="38100" dist="38100" dir="2700000" algn="tl">
                    <a:srgbClr val="000000">
                      <a:alpha val="43137"/>
                    </a:srgbClr>
                  </a:outerShdw>
                </a:effectLst>
              </a:rPr>
            </a:br>
            <a:endParaRPr lang="en-US" sz="4100" b="1" dirty="0">
              <a:solidFill>
                <a:srgbClr val="FFFFFF"/>
              </a:solidFill>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a:xfrm>
            <a:off x="10680970" y="6356350"/>
            <a:ext cx="672830" cy="365125"/>
          </a:xfrm>
          <a:noFill/>
        </p:spPr>
        <p:txBody>
          <a:bodyPr>
            <a:normAutofit/>
          </a:bodyPr>
          <a:lstStyle/>
          <a:p>
            <a:pPr>
              <a:spcAft>
                <a:spcPts val="600"/>
              </a:spcAft>
            </a:pPr>
            <a:fld id="{FC52C9BE-EAD1-7D44-9070-0FADF437197C}" type="slidenum">
              <a:rPr lang="en-US">
                <a:solidFill>
                  <a:srgbClr val="FFFFFF">
                    <a:alpha val="70000"/>
                  </a:srgbClr>
                </a:solidFill>
              </a:rPr>
              <a:pPr>
                <a:spcAft>
                  <a:spcPts val="600"/>
                </a:spcAft>
              </a:pPr>
              <a:t>20</a:t>
            </a:fld>
            <a:endParaRPr lang="en-US" dirty="0">
              <a:solidFill>
                <a:srgbClr val="FFFFFF">
                  <a:alpha val="70000"/>
                </a:srgbClr>
              </a:solidFill>
            </a:endParaRPr>
          </a:p>
        </p:txBody>
      </p:sp>
      <p:sp>
        <p:nvSpPr>
          <p:cNvPr id="4" name="TextBox 3">
            <a:extLst>
              <a:ext uri="{FF2B5EF4-FFF2-40B4-BE49-F238E27FC236}">
                <a16:creationId xmlns:a16="http://schemas.microsoft.com/office/drawing/2014/main" id="{AA4A7E46-741E-9F2F-EBCA-73EEF11D440C}"/>
              </a:ext>
            </a:extLst>
          </p:cNvPr>
          <p:cNvSpPr txBox="1"/>
          <p:nvPr/>
        </p:nvSpPr>
        <p:spPr>
          <a:xfrm>
            <a:off x="7898072" y="4545806"/>
            <a:ext cx="4412833" cy="830997"/>
          </a:xfrm>
          <a:prstGeom prst="rect">
            <a:avLst/>
          </a:prstGeom>
          <a:noFill/>
        </p:spPr>
        <p:txBody>
          <a:bodyPr wrap="square" rtlCol="0">
            <a:spAutoFit/>
          </a:bodyPr>
          <a:lstStyle/>
          <a:p>
            <a:r>
              <a:rPr lang="en-US" sz="2400" dirty="0">
                <a:solidFill>
                  <a:schemeClr val="bg1"/>
                </a:solidFill>
              </a:rPr>
              <a:t>Do not attempt to repair or stop the flow of leaking gas</a:t>
            </a:r>
          </a:p>
        </p:txBody>
      </p:sp>
    </p:spTree>
    <p:extLst>
      <p:ext uri="{BB962C8B-B14F-4D97-AF65-F5344CB8AC3E}">
        <p14:creationId xmlns:p14="http://schemas.microsoft.com/office/powerpoint/2010/main" val="676773665"/>
      </p:ext>
    </p:extLst>
  </p:cSld>
  <p:clrMapOvr>
    <a:masterClrMapping/>
  </p:clrMapOvr>
  <p:transition spd="slow">
    <p:cove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41248" y="548640"/>
            <a:ext cx="3600860" cy="543153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5400" b="1" kern="1200">
                <a:solidFill>
                  <a:schemeClr val="tx1"/>
                </a:solidFill>
                <a:effectLst>
                  <a:outerShdw blurRad="38100" dist="38100" dir="2700000" algn="tl">
                    <a:srgbClr val="000000">
                      <a:alpha val="43137"/>
                    </a:srgbClr>
                  </a:outerShdw>
                </a:effectLst>
                <a:latin typeface="+mj-lt"/>
                <a:ea typeface="+mj-ea"/>
                <a:cs typeface="+mj-cs"/>
              </a:rPr>
              <a:t>If You Damage a Gas Line…</a:t>
            </a:r>
            <a:endParaRPr lang="en-US" sz="5400" kern="1200">
              <a:solidFill>
                <a:schemeClr val="tx1"/>
              </a:solidFill>
              <a:effectLst>
                <a:outerShdw blurRad="38100" dist="38100" dir="2700000" algn="tl">
                  <a:srgbClr val="000000">
                    <a:alpha val="43137"/>
                  </a:srgbClr>
                </a:outerShdw>
              </a:effectLst>
              <a:latin typeface="+mj-lt"/>
              <a:ea typeface="+mj-ea"/>
              <a:cs typeface="+mj-cs"/>
            </a:endParaRPr>
          </a:p>
        </p:txBody>
      </p:sp>
      <p:sp>
        <p:nvSpPr>
          <p:cNvPr id="12"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sX0" fmla="*/ 0 w 4480560"/>
              <a:gd name="csY0" fmla="*/ 0 h 18288"/>
              <a:gd name="csX1" fmla="*/ 595274 w 4480560"/>
              <a:gd name="csY1" fmla="*/ 0 h 18288"/>
              <a:gd name="csX2" fmla="*/ 1100938 w 4480560"/>
              <a:gd name="csY2" fmla="*/ 0 h 18288"/>
              <a:gd name="csX3" fmla="*/ 1651406 w 4480560"/>
              <a:gd name="csY3" fmla="*/ 0 h 18288"/>
              <a:gd name="csX4" fmla="*/ 2336292 w 4480560"/>
              <a:gd name="csY4" fmla="*/ 0 h 18288"/>
              <a:gd name="csX5" fmla="*/ 2931566 w 4480560"/>
              <a:gd name="csY5" fmla="*/ 0 h 18288"/>
              <a:gd name="csX6" fmla="*/ 3482035 w 4480560"/>
              <a:gd name="csY6" fmla="*/ 0 h 18288"/>
              <a:gd name="csX7" fmla="*/ 4480560 w 4480560"/>
              <a:gd name="csY7" fmla="*/ 0 h 18288"/>
              <a:gd name="csX8" fmla="*/ 4480560 w 4480560"/>
              <a:gd name="csY8" fmla="*/ 18288 h 18288"/>
              <a:gd name="csX9" fmla="*/ 3840480 w 4480560"/>
              <a:gd name="csY9" fmla="*/ 18288 h 18288"/>
              <a:gd name="csX10" fmla="*/ 3290011 w 4480560"/>
              <a:gd name="csY10" fmla="*/ 18288 h 18288"/>
              <a:gd name="csX11" fmla="*/ 2560320 w 4480560"/>
              <a:gd name="csY11" fmla="*/ 18288 h 18288"/>
              <a:gd name="csX12" fmla="*/ 1965046 w 4480560"/>
              <a:gd name="csY12" fmla="*/ 18288 h 18288"/>
              <a:gd name="csX13" fmla="*/ 1459382 w 4480560"/>
              <a:gd name="csY13" fmla="*/ 18288 h 18288"/>
              <a:gd name="csX14" fmla="*/ 774497 w 4480560"/>
              <a:gd name="csY14" fmla="*/ 18288 h 18288"/>
              <a:gd name="csX15" fmla="*/ 0 w 4480560"/>
              <a:gd name="csY15" fmla="*/ 18288 h 18288"/>
              <a:gd name="csX16" fmla="*/ 0 w 448056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5126418" y="552091"/>
            <a:ext cx="6224335" cy="5431536"/>
          </a:xfrm>
          <a:prstGeom prst="rect">
            <a:avLst/>
          </a:prstGeom>
        </p:spPr>
        <p:txBody>
          <a:bodyPr vert="horz" lIns="91440" tIns="45720" rIns="91440" bIns="45720" rtlCol="0" anchor="ctr">
            <a:normAutofit/>
          </a:bodyPr>
          <a:lstStyle/>
          <a:p>
            <a:pPr marL="914400" lvl="1" indent="-228600">
              <a:lnSpc>
                <a:spcPct val="90000"/>
              </a:lnSpc>
              <a:spcAft>
                <a:spcPts val="600"/>
              </a:spcAft>
              <a:buFont typeface="Arial" panose="020B0604020202020204" pitchFamily="34" charset="0"/>
              <a:buChar char="•"/>
            </a:pPr>
            <a:endParaRPr lang="en-US" sz="2200" b="1">
              <a:effectLst>
                <a:outerShdw blurRad="38100" dist="38100" dir="2700000" algn="tl">
                  <a:srgbClr val="000000">
                    <a:alpha val="43137"/>
                  </a:srgbClr>
                </a:outerShdw>
              </a:effectLst>
            </a:endParaRPr>
          </a:p>
          <a:p>
            <a:pPr marL="914400" lvl="1" indent="-228600">
              <a:lnSpc>
                <a:spcPct val="90000"/>
              </a:lnSpc>
              <a:spcAft>
                <a:spcPts val="600"/>
              </a:spcAft>
              <a:buFont typeface="Arial" panose="020B0604020202020204" pitchFamily="34" charset="0"/>
              <a:buChar char="•"/>
            </a:pPr>
            <a:r>
              <a:rPr lang="en-US" sz="2200" b="1">
                <a:effectLst>
                  <a:outerShdw blurRad="38100" dist="38100" dir="2700000" algn="tl">
                    <a:srgbClr val="000000">
                      <a:alpha val="43137"/>
                    </a:srgbClr>
                  </a:outerShdw>
                </a:effectLst>
              </a:rPr>
              <a:t>CALL the Utility Company</a:t>
            </a:r>
          </a:p>
          <a:p>
            <a:pPr indent="-228600">
              <a:lnSpc>
                <a:spcPct val="90000"/>
              </a:lnSpc>
              <a:spcAft>
                <a:spcPts val="600"/>
              </a:spcAft>
              <a:buFont typeface="Arial" panose="020B0604020202020204" pitchFamily="34" charset="0"/>
              <a:buChar char="•"/>
            </a:pPr>
            <a:endParaRPr lang="en-US" sz="2200" b="1">
              <a:effectLst>
                <a:outerShdw blurRad="38100" dist="38100" dir="2700000" algn="tl">
                  <a:srgbClr val="000000">
                    <a:alpha val="43137"/>
                  </a:srgbClr>
                </a:outerShdw>
              </a:effectLst>
            </a:endParaRPr>
          </a:p>
          <a:p>
            <a:pPr marL="914400" lvl="1" indent="-228600">
              <a:lnSpc>
                <a:spcPct val="90000"/>
              </a:lnSpc>
              <a:spcAft>
                <a:spcPts val="600"/>
              </a:spcAft>
              <a:buFont typeface="Arial" panose="020B0604020202020204" pitchFamily="34" charset="0"/>
              <a:buChar char="•"/>
            </a:pPr>
            <a:r>
              <a:rPr lang="en-US" sz="2200" b="1">
                <a:effectLst>
                  <a:outerShdw blurRad="38100" dist="38100" dir="2700000" algn="tl">
                    <a:srgbClr val="000000">
                      <a:alpha val="43137"/>
                    </a:srgbClr>
                  </a:outerShdw>
                </a:effectLst>
              </a:rPr>
              <a:t>DO NOT ATTEMPT TO REPAIR DAMAGE!</a:t>
            </a:r>
          </a:p>
          <a:p>
            <a:pPr indent="-228600">
              <a:lnSpc>
                <a:spcPct val="90000"/>
              </a:lnSpc>
              <a:spcAft>
                <a:spcPts val="600"/>
              </a:spcAft>
              <a:buFont typeface="Arial" panose="020B0604020202020204" pitchFamily="34" charset="0"/>
              <a:buChar char="•"/>
            </a:pPr>
            <a:endParaRPr lang="en-US" sz="2200" b="1">
              <a:effectLst>
                <a:outerShdw blurRad="38100" dist="38100" dir="2700000" algn="tl">
                  <a:srgbClr val="000000">
                    <a:alpha val="43137"/>
                  </a:srgbClr>
                </a:outerShdw>
              </a:effectLst>
            </a:endParaRPr>
          </a:p>
          <a:p>
            <a:pPr marL="914400" lvl="1" indent="-228600">
              <a:lnSpc>
                <a:spcPct val="90000"/>
              </a:lnSpc>
              <a:spcAft>
                <a:spcPts val="600"/>
              </a:spcAft>
              <a:buFont typeface="Arial" panose="020B0604020202020204" pitchFamily="34" charset="0"/>
              <a:buChar char="•"/>
            </a:pPr>
            <a:r>
              <a:rPr lang="en-US" sz="2200" b="1">
                <a:effectLst>
                  <a:outerShdw blurRad="38100" dist="38100" dir="2700000" algn="tl">
                    <a:srgbClr val="000000">
                      <a:alpha val="43137"/>
                    </a:srgbClr>
                  </a:outerShdw>
                </a:effectLst>
              </a:rPr>
              <a:t>DO NOT BACKFILL!</a:t>
            </a:r>
          </a:p>
          <a:p>
            <a:pPr lvl="1" indent="-228600">
              <a:lnSpc>
                <a:spcPct val="90000"/>
              </a:lnSpc>
              <a:spcAft>
                <a:spcPts val="600"/>
              </a:spcAft>
              <a:buFont typeface="Arial" panose="020B0604020202020204" pitchFamily="34" charset="0"/>
              <a:buChar char="•"/>
            </a:pPr>
            <a:endParaRPr lang="en-US" sz="2200" b="1">
              <a:effectLst>
                <a:outerShdw blurRad="38100" dist="38100" dir="2700000" algn="tl">
                  <a:srgbClr val="000000">
                    <a:alpha val="43137"/>
                  </a:srgbClr>
                </a:outerShdw>
              </a:effectLst>
            </a:endParaRPr>
          </a:p>
        </p:txBody>
      </p:sp>
      <p:sp>
        <p:nvSpPr>
          <p:cNvPr id="2" name="Slide Number Placeholder 1"/>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FC52C9BE-EAD1-7D44-9070-0FADF437197C}" type="slidenum">
              <a:rPr lang="en-US" smtClean="0"/>
              <a:pPr>
                <a:spcAft>
                  <a:spcPts val="600"/>
                </a:spcAft>
              </a:pPr>
              <a:t>21</a:t>
            </a:fld>
            <a:endParaRPr lang="en-US"/>
          </a:p>
        </p:txBody>
      </p:sp>
    </p:spTree>
    <p:extLst>
      <p:ext uri="{BB962C8B-B14F-4D97-AF65-F5344CB8AC3E}">
        <p14:creationId xmlns:p14="http://schemas.microsoft.com/office/powerpoint/2010/main" val="2722485387"/>
      </p:ext>
    </p:extLst>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41248" y="548640"/>
            <a:ext cx="3600860" cy="543153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5400" b="1" kern="1200" dirty="0">
                <a:solidFill>
                  <a:srgbClr val="002060"/>
                </a:solidFill>
                <a:effectLst>
                  <a:outerShdw blurRad="38100" dist="38100" dir="2700000" algn="tl">
                    <a:srgbClr val="000000">
                      <a:alpha val="43137"/>
                    </a:srgbClr>
                  </a:outerShdw>
                </a:effectLst>
                <a:latin typeface="+mj-lt"/>
                <a:ea typeface="+mj-ea"/>
                <a:cs typeface="+mj-cs"/>
              </a:rPr>
              <a:t>If You Rupture a Gas Line…</a:t>
            </a:r>
            <a:endParaRPr lang="en-US" sz="5400" kern="1200" dirty="0">
              <a:solidFill>
                <a:srgbClr val="002060"/>
              </a:solidFill>
              <a:effectLst>
                <a:outerShdw blurRad="38100" dist="38100" dir="2700000" algn="tl">
                  <a:srgbClr val="000000">
                    <a:alpha val="43137"/>
                  </a:srgbClr>
                </a:outerShdw>
              </a:effectLst>
              <a:latin typeface="+mj-lt"/>
              <a:ea typeface="+mj-ea"/>
              <a:cs typeface="+mj-cs"/>
            </a:endParaRPr>
          </a:p>
        </p:txBody>
      </p:sp>
      <p:sp>
        <p:nvSpPr>
          <p:cNvPr id="15"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sX0" fmla="*/ 0 w 4480560"/>
              <a:gd name="csY0" fmla="*/ 0 h 18288"/>
              <a:gd name="csX1" fmla="*/ 595274 w 4480560"/>
              <a:gd name="csY1" fmla="*/ 0 h 18288"/>
              <a:gd name="csX2" fmla="*/ 1100938 w 4480560"/>
              <a:gd name="csY2" fmla="*/ 0 h 18288"/>
              <a:gd name="csX3" fmla="*/ 1651406 w 4480560"/>
              <a:gd name="csY3" fmla="*/ 0 h 18288"/>
              <a:gd name="csX4" fmla="*/ 2336292 w 4480560"/>
              <a:gd name="csY4" fmla="*/ 0 h 18288"/>
              <a:gd name="csX5" fmla="*/ 2931566 w 4480560"/>
              <a:gd name="csY5" fmla="*/ 0 h 18288"/>
              <a:gd name="csX6" fmla="*/ 3482035 w 4480560"/>
              <a:gd name="csY6" fmla="*/ 0 h 18288"/>
              <a:gd name="csX7" fmla="*/ 4480560 w 4480560"/>
              <a:gd name="csY7" fmla="*/ 0 h 18288"/>
              <a:gd name="csX8" fmla="*/ 4480560 w 4480560"/>
              <a:gd name="csY8" fmla="*/ 18288 h 18288"/>
              <a:gd name="csX9" fmla="*/ 3840480 w 4480560"/>
              <a:gd name="csY9" fmla="*/ 18288 h 18288"/>
              <a:gd name="csX10" fmla="*/ 3290011 w 4480560"/>
              <a:gd name="csY10" fmla="*/ 18288 h 18288"/>
              <a:gd name="csX11" fmla="*/ 2560320 w 4480560"/>
              <a:gd name="csY11" fmla="*/ 18288 h 18288"/>
              <a:gd name="csX12" fmla="*/ 1965046 w 4480560"/>
              <a:gd name="csY12" fmla="*/ 18288 h 18288"/>
              <a:gd name="csX13" fmla="*/ 1459382 w 4480560"/>
              <a:gd name="csY13" fmla="*/ 18288 h 18288"/>
              <a:gd name="csX14" fmla="*/ 774497 w 4480560"/>
              <a:gd name="csY14" fmla="*/ 18288 h 18288"/>
              <a:gd name="csX15" fmla="*/ 0 w 4480560"/>
              <a:gd name="csY15" fmla="*/ 18288 h 18288"/>
              <a:gd name="csX16" fmla="*/ 0 w 448056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5126418" y="136526"/>
            <a:ext cx="6903268" cy="6364758"/>
          </a:xfrm>
          <a:prstGeom prst="rect">
            <a:avLst/>
          </a:prstGeom>
        </p:spPr>
        <p:txBody>
          <a:bodyPr vert="horz" lIns="91440" tIns="45720" rIns="91440" bIns="45720" rtlCol="0" anchor="ctr">
            <a:normAutofit/>
          </a:bodyPr>
          <a:lstStyle/>
          <a:p>
            <a:pPr marL="742950" lvl="1" indent="-228600">
              <a:lnSpc>
                <a:spcPct val="90000"/>
              </a:lnSpc>
              <a:spcAft>
                <a:spcPts val="600"/>
              </a:spcAft>
              <a:buFont typeface="Arial" panose="020B0604020202020204" pitchFamily="34" charset="0"/>
              <a:buChar char="•"/>
            </a:pPr>
            <a:r>
              <a:rPr lang="en-US" sz="2400" b="1" dirty="0">
                <a:solidFill>
                  <a:srgbClr val="002060"/>
                </a:solidFill>
              </a:rPr>
              <a:t>Stay Calm and Think</a:t>
            </a:r>
          </a:p>
          <a:p>
            <a:pPr marL="742950" lvl="1" indent="-228600">
              <a:lnSpc>
                <a:spcPct val="90000"/>
              </a:lnSpc>
              <a:spcAft>
                <a:spcPts val="600"/>
              </a:spcAft>
              <a:buFont typeface="Arial" panose="020B0604020202020204" pitchFamily="34" charset="0"/>
              <a:buChar char="•"/>
            </a:pPr>
            <a:endParaRPr lang="en-US" sz="2400" b="1" dirty="0">
              <a:solidFill>
                <a:srgbClr val="002060"/>
              </a:solidFill>
            </a:endParaRPr>
          </a:p>
          <a:p>
            <a:pPr marL="742950" lvl="1" indent="-228600">
              <a:lnSpc>
                <a:spcPct val="90000"/>
              </a:lnSpc>
              <a:spcAft>
                <a:spcPts val="600"/>
              </a:spcAft>
              <a:buFont typeface="Arial" panose="020B0604020202020204" pitchFamily="34" charset="0"/>
              <a:buChar char="•"/>
            </a:pPr>
            <a:r>
              <a:rPr lang="en-US" sz="2400" b="1" dirty="0">
                <a:solidFill>
                  <a:srgbClr val="002060"/>
                </a:solidFill>
              </a:rPr>
              <a:t>Leave equipment and site as is – get to safety</a:t>
            </a:r>
          </a:p>
          <a:p>
            <a:pPr marL="742950" lvl="1" indent="-228600">
              <a:lnSpc>
                <a:spcPct val="90000"/>
              </a:lnSpc>
              <a:spcAft>
                <a:spcPts val="600"/>
              </a:spcAft>
              <a:buFont typeface="Arial" panose="020B0604020202020204" pitchFamily="34" charset="0"/>
              <a:buChar char="•"/>
            </a:pPr>
            <a:endParaRPr lang="en-US" sz="2400" b="1" dirty="0">
              <a:solidFill>
                <a:srgbClr val="002060"/>
              </a:solidFill>
            </a:endParaRPr>
          </a:p>
          <a:p>
            <a:pPr marL="742950" lvl="1" indent="-228600">
              <a:lnSpc>
                <a:spcPct val="90000"/>
              </a:lnSpc>
              <a:spcAft>
                <a:spcPts val="600"/>
              </a:spcAft>
              <a:buFont typeface="Arial" panose="020B0604020202020204" pitchFamily="34" charset="0"/>
              <a:buChar char="•"/>
            </a:pPr>
            <a:r>
              <a:rPr lang="en-US" sz="2400" b="1" dirty="0">
                <a:solidFill>
                  <a:srgbClr val="FF0000"/>
                </a:solidFill>
              </a:rPr>
              <a:t>CALL 911 </a:t>
            </a:r>
            <a:r>
              <a:rPr lang="en-US" sz="2400" b="1" dirty="0">
                <a:solidFill>
                  <a:srgbClr val="002060"/>
                </a:solidFill>
              </a:rPr>
              <a:t>from a Safe Location</a:t>
            </a:r>
          </a:p>
          <a:p>
            <a:pPr marL="514350" lvl="1">
              <a:lnSpc>
                <a:spcPct val="90000"/>
              </a:lnSpc>
              <a:spcAft>
                <a:spcPts val="600"/>
              </a:spcAft>
            </a:pPr>
            <a:endParaRPr lang="en-US" sz="2200" b="1" dirty="0"/>
          </a:p>
          <a:p>
            <a:pPr marL="742950" lvl="1" indent="-228600">
              <a:lnSpc>
                <a:spcPct val="90000"/>
              </a:lnSpc>
              <a:spcAft>
                <a:spcPts val="600"/>
              </a:spcAft>
              <a:buFont typeface="Arial" panose="020B0604020202020204" pitchFamily="34" charset="0"/>
              <a:buChar char="•"/>
            </a:pPr>
            <a:r>
              <a:rPr lang="en-US" sz="2200" dirty="0">
                <a:solidFill>
                  <a:srgbClr val="002060"/>
                </a:solidFill>
              </a:rPr>
              <a:t>Call the Gas Company</a:t>
            </a:r>
          </a:p>
          <a:p>
            <a:pPr marL="742950" lvl="1" indent="-228600">
              <a:lnSpc>
                <a:spcPct val="90000"/>
              </a:lnSpc>
              <a:spcAft>
                <a:spcPts val="600"/>
              </a:spcAft>
              <a:buFont typeface="Arial" panose="020B0604020202020204" pitchFamily="34" charset="0"/>
              <a:buChar char="•"/>
            </a:pPr>
            <a:endParaRPr lang="en-US" sz="2200" dirty="0">
              <a:solidFill>
                <a:srgbClr val="002060"/>
              </a:solidFill>
            </a:endParaRPr>
          </a:p>
          <a:p>
            <a:pPr marL="742950" lvl="1" indent="-228600">
              <a:lnSpc>
                <a:spcPct val="90000"/>
              </a:lnSpc>
              <a:spcAft>
                <a:spcPts val="600"/>
              </a:spcAft>
              <a:buFont typeface="Arial" panose="020B0604020202020204" pitchFamily="34" charset="0"/>
              <a:buChar char="•"/>
            </a:pPr>
            <a:r>
              <a:rPr lang="en-US" sz="2200" dirty="0">
                <a:solidFill>
                  <a:srgbClr val="002060"/>
                </a:solidFill>
              </a:rPr>
              <a:t>If gas has ignited, let it burn; do not attempt to put out the fire!</a:t>
            </a:r>
          </a:p>
          <a:p>
            <a:pPr marL="514350" lvl="1">
              <a:lnSpc>
                <a:spcPct val="90000"/>
              </a:lnSpc>
              <a:spcAft>
                <a:spcPts val="600"/>
              </a:spcAft>
            </a:pPr>
            <a:endParaRPr lang="en-US" sz="2200" dirty="0">
              <a:solidFill>
                <a:srgbClr val="002060"/>
              </a:solidFill>
            </a:endParaRPr>
          </a:p>
          <a:p>
            <a:pPr marL="742950" lvl="1" indent="-228600">
              <a:lnSpc>
                <a:spcPct val="90000"/>
              </a:lnSpc>
              <a:spcAft>
                <a:spcPts val="600"/>
              </a:spcAft>
              <a:buFont typeface="Arial" panose="020B0604020202020204" pitchFamily="34" charset="0"/>
              <a:buChar char="•"/>
            </a:pPr>
            <a:r>
              <a:rPr lang="en-US" sz="3200" b="1" i="1" dirty="0">
                <a:solidFill>
                  <a:srgbClr val="002060"/>
                </a:solidFill>
              </a:rPr>
              <a:t>Prevent possible ignition sources </a:t>
            </a:r>
            <a:r>
              <a:rPr lang="en-US" sz="3200" dirty="0">
                <a:solidFill>
                  <a:srgbClr val="002060"/>
                </a:solidFill>
              </a:rPr>
              <a:t>. . </a:t>
            </a:r>
          </a:p>
          <a:p>
            <a:pPr marL="742950" lvl="1" indent="-228600">
              <a:lnSpc>
                <a:spcPct val="90000"/>
              </a:lnSpc>
              <a:spcAft>
                <a:spcPts val="600"/>
              </a:spcAft>
              <a:buFont typeface="Arial" panose="020B0604020202020204" pitchFamily="34" charset="0"/>
              <a:buChar char="•"/>
            </a:pPr>
            <a:endParaRPr lang="en-US" sz="2200" dirty="0"/>
          </a:p>
        </p:txBody>
      </p:sp>
      <p:sp>
        <p:nvSpPr>
          <p:cNvPr id="2" name="Slide Number Placeholder 1"/>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FC52C9BE-EAD1-7D44-9070-0FADF437197C}" type="slidenum">
              <a:rPr lang="en-US" smtClean="0"/>
              <a:pPr>
                <a:spcAft>
                  <a:spcPts val="600"/>
                </a:spcAft>
              </a:pPr>
              <a:t>22</a:t>
            </a:fld>
            <a:endParaRPr lang="en-US"/>
          </a:p>
        </p:txBody>
      </p:sp>
    </p:spTree>
    <p:extLst>
      <p:ext uri="{BB962C8B-B14F-4D97-AF65-F5344CB8AC3E}">
        <p14:creationId xmlns:p14="http://schemas.microsoft.com/office/powerpoint/2010/main" val="3005306310"/>
      </p:ext>
    </p:extLst>
  </p:cSld>
  <p:clrMapOvr>
    <a:masterClrMapping/>
  </p:clrMapOvr>
  <p:transition spd="med">
    <p:pull/>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1062" name="Picture 301061">
            <a:extLst>
              <a:ext uri="{FF2B5EF4-FFF2-40B4-BE49-F238E27FC236}">
                <a16:creationId xmlns:a16="http://schemas.microsoft.com/office/drawing/2014/main" id="{72B04DB0-3C0C-26CC-4EED-AE8AB865BB0A}"/>
              </a:ext>
            </a:extLst>
          </p:cNvPr>
          <p:cNvPicPr>
            <a:picLocks noChangeAspect="1"/>
          </p:cNvPicPr>
          <p:nvPr/>
        </p:nvPicPr>
        <p:blipFill>
          <a:blip r:embed="rId3">
            <a:duotone>
              <a:schemeClr val="bg2">
                <a:shade val="45000"/>
                <a:satMod val="135000"/>
              </a:schemeClr>
              <a:prstClr val="white"/>
            </a:duotone>
          </a:blip>
          <a:srcRect t="17582"/>
          <a:stretch>
            <a:fillRect/>
          </a:stretch>
        </p:blipFill>
        <p:spPr>
          <a:xfrm>
            <a:off x="20" y="10"/>
            <a:ext cx="12191980" cy="6857990"/>
          </a:xfrm>
          <a:prstGeom prst="rect">
            <a:avLst/>
          </a:prstGeom>
        </p:spPr>
      </p:pic>
      <p:sp>
        <p:nvSpPr>
          <p:cNvPr id="301066" name="Rectangle 301065">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058" name="Rectangle 2"/>
          <p:cNvSpPr>
            <a:spLocks noGrp="1" noChangeArrowheads="1"/>
          </p:cNvSpPr>
          <p:nvPr>
            <p:ph type="title"/>
          </p:nvPr>
        </p:nvSpPr>
        <p:spPr>
          <a:xfrm>
            <a:off x="838200" y="365125"/>
            <a:ext cx="10515600" cy="1325563"/>
          </a:xfrm>
        </p:spPr>
        <p:txBody>
          <a:bodyPr>
            <a:normAutofit/>
          </a:bodyPr>
          <a:lstStyle/>
          <a:p>
            <a:r>
              <a:rPr lang="en-US" altLang="en-US" b="1" dirty="0">
                <a:solidFill>
                  <a:srgbClr val="002060"/>
                </a:solidFill>
                <a:effectLst>
                  <a:outerShdw blurRad="38100" dist="38100" dir="2700000" algn="tl">
                    <a:srgbClr val="000000">
                      <a:alpha val="43137"/>
                    </a:srgbClr>
                  </a:outerShdw>
                </a:effectLst>
              </a:rPr>
              <a:t>What are Possible Ignition Sources</a:t>
            </a:r>
          </a:p>
        </p:txBody>
      </p:sp>
      <p:graphicFrame>
        <p:nvGraphicFramePr>
          <p:cNvPr id="301061" name="Rectangle 3">
            <a:extLst>
              <a:ext uri="{FF2B5EF4-FFF2-40B4-BE49-F238E27FC236}">
                <a16:creationId xmlns:a16="http://schemas.microsoft.com/office/drawing/2014/main" id="{37CFEBA9-6198-C9AB-9802-03E65B599348}"/>
              </a:ext>
            </a:extLst>
          </p:cNvPr>
          <p:cNvGraphicFramePr>
            <a:graphicFrameLocks noGrp="1"/>
          </p:cNvGraphicFramePr>
          <p:nvPr>
            <p:ph idx="1"/>
            <p:extLst>
              <p:ext uri="{D42A27DB-BD31-4B8C-83A1-F6EECF244321}">
                <p14:modId xmlns:p14="http://schemas.microsoft.com/office/powerpoint/2010/main" val="261487890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6847077"/>
      </p:ext>
    </p:extLst>
  </p:cSld>
  <p:clrMapOvr>
    <a:masterClrMapping/>
  </p:clrMapOvr>
  <p:transition spd="slow">
    <p:cover/>
  </p:transition>
</p:sld>
</file>

<file path=ppt/slides/slide24.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useBgFill="1">
        <p:nvSpPr>
          <p:cNvPr id="53255" name="Rectangle 53254">
            <a:extLst>
              <a:ext uri="{FF2B5EF4-FFF2-40B4-BE49-F238E27FC236}">
                <a16:creationId xmlns:a16="http://schemas.microsoft.com/office/drawing/2014/main" id="{4F7B9026-36AD-42E4-B172-8D68F3A33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7E0224C3-AC73-C12A-B926-816E49510CB4}"/>
              </a:ext>
            </a:extLst>
          </p:cNvPr>
          <p:cNvPicPr>
            <a:picLocks noChangeAspect="1"/>
          </p:cNvPicPr>
          <p:nvPr/>
        </p:nvPicPr>
        <p:blipFill>
          <a:blip r:embed="rId3"/>
          <a:srcRect l="19769" r="34559" b="-3"/>
          <a:stretch>
            <a:fillRect/>
          </a:stretch>
        </p:blipFill>
        <p:spPr>
          <a:xfrm>
            <a:off x="4191327" y="171716"/>
            <a:ext cx="3793268" cy="65145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81EA67BF-BADD-904D-1512-DC91C8F7DE71}"/>
              </a:ext>
            </a:extLst>
          </p:cNvPr>
          <p:cNvPicPr>
            <a:picLocks noChangeAspect="1"/>
          </p:cNvPicPr>
          <p:nvPr/>
        </p:nvPicPr>
        <p:blipFill>
          <a:blip r:embed="rId4"/>
          <a:srcRect l="32950" r="11112" b="-3"/>
          <a:stretch>
            <a:fillRect/>
          </a:stretch>
        </p:blipFill>
        <p:spPr>
          <a:xfrm>
            <a:off x="164966" y="171715"/>
            <a:ext cx="3822924" cy="65145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3250" name="Picture 2" descr="test1">
            <a:extLst>
              <a:ext uri="{FF2B5EF4-FFF2-40B4-BE49-F238E27FC236}">
                <a16:creationId xmlns:a16="http://schemas.microsoft.com/office/drawing/2014/main" id="{3530D229-41D6-0E2C-E03C-C24BA606DE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2640" r="37414" b="1"/>
          <a:stretch>
            <a:fillRect/>
          </a:stretch>
        </p:blipFill>
        <p:spPr bwMode="auto">
          <a:xfrm>
            <a:off x="8188032" y="171716"/>
            <a:ext cx="3799007" cy="65145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F6CEA4-1A32-4CD6-6EE7-5BC5BE0BA06F}"/>
              </a:ext>
            </a:extLst>
          </p:cNvPr>
          <p:cNvPicPr>
            <a:picLocks noChangeAspect="1"/>
          </p:cNvPicPr>
          <p:nvPr/>
        </p:nvPicPr>
        <p:blipFill>
          <a:blip r:embed="rId2"/>
          <a:stretch>
            <a:fillRect/>
          </a:stretch>
        </p:blipFill>
        <p:spPr>
          <a:xfrm>
            <a:off x="2113809" y="388054"/>
            <a:ext cx="8740238" cy="6024621"/>
          </a:xfrm>
          <a:prstGeom prst="rect">
            <a:avLst/>
          </a:prstGeom>
        </p:spPr>
      </p:pic>
      <p:sp>
        <p:nvSpPr>
          <p:cNvPr id="4" name="TextBox 3">
            <a:extLst>
              <a:ext uri="{FF2B5EF4-FFF2-40B4-BE49-F238E27FC236}">
                <a16:creationId xmlns:a16="http://schemas.microsoft.com/office/drawing/2014/main" id="{DC58F4CE-7334-EF00-D151-2348ED6E57B9}"/>
              </a:ext>
            </a:extLst>
          </p:cNvPr>
          <p:cNvSpPr txBox="1"/>
          <p:nvPr/>
        </p:nvSpPr>
        <p:spPr>
          <a:xfrm>
            <a:off x="356261" y="558140"/>
            <a:ext cx="688768" cy="6001643"/>
          </a:xfrm>
          <a:prstGeom prst="rect">
            <a:avLst/>
          </a:prstGeom>
          <a:noFill/>
        </p:spPr>
        <p:txBody>
          <a:bodyPr wrap="square" rtlCol="0">
            <a:spAutoFit/>
          </a:bodyPr>
          <a:lstStyle/>
          <a:p>
            <a:r>
              <a:rPr lang="en-US" sz="4800" b="1" dirty="0">
                <a:solidFill>
                  <a:srgbClr val="FF0000"/>
                </a:solidFill>
              </a:rPr>
              <a:t>REMEMBER</a:t>
            </a:r>
          </a:p>
        </p:txBody>
      </p:sp>
    </p:spTree>
    <p:extLst>
      <p:ext uri="{BB962C8B-B14F-4D97-AF65-F5344CB8AC3E}">
        <p14:creationId xmlns:p14="http://schemas.microsoft.com/office/powerpoint/2010/main" val="25203859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tx1"/>
                </a:solidFill>
                <a:effectLst>
                  <a:outerShdw blurRad="38100" dist="38100" dir="2700000" algn="tl">
                    <a:srgbClr val="000000">
                      <a:alpha val="43137"/>
                    </a:srgbClr>
                  </a:outerShdw>
                </a:effectLst>
              </a:rPr>
              <a:t>Questions / Comments</a:t>
            </a:r>
          </a:p>
        </p:txBody>
      </p:sp>
      <p:sp>
        <p:nvSpPr>
          <p:cNvPr id="4" name="Slide Number Placeholder 3"/>
          <p:cNvSpPr>
            <a:spLocks noGrp="1"/>
          </p:cNvSpPr>
          <p:nvPr>
            <p:ph type="sldNum" sz="quarter" idx="12"/>
          </p:nvPr>
        </p:nvSpPr>
        <p:spPr/>
        <p:txBody>
          <a:bodyPr/>
          <a:lstStyle/>
          <a:p>
            <a:fld id="{FC52C9BE-EAD1-7D44-9070-0FADF437197C}" type="slidenum">
              <a:rPr lang="en-US" smtClean="0"/>
              <a:t>26</a:t>
            </a:fld>
            <a:endParaRPr lang="en-US" dirty="0"/>
          </a:p>
        </p:txBody>
      </p:sp>
      <p:sp>
        <p:nvSpPr>
          <p:cNvPr id="5" name="Rectangle 4"/>
          <p:cNvSpPr/>
          <p:nvPr/>
        </p:nvSpPr>
        <p:spPr>
          <a:xfrm>
            <a:off x="2976723" y="2447057"/>
            <a:ext cx="6238567" cy="1754326"/>
          </a:xfrm>
          <a:prstGeom prst="rect">
            <a:avLst/>
          </a:prstGeom>
          <a:noFill/>
        </p:spPr>
        <p:txBody>
          <a:bodyPr wrap="none" lIns="91440" tIns="45720" rIns="91440" bIns="45720">
            <a:spAutoFit/>
          </a:bodyPr>
          <a:lstStyle/>
          <a:p>
            <a:pPr algn="ctr"/>
            <a:r>
              <a:rPr lang="en-US" sz="5400" b="1" dirty="0">
                <a:ln w="18000">
                  <a:solidFill>
                    <a:schemeClr val="tx2"/>
                  </a:solidFill>
                  <a:prstDash val="solid"/>
                  <a:miter lim="800000"/>
                </a:ln>
                <a:solidFill>
                  <a:schemeClr val="accent1"/>
                </a:solidFill>
                <a:effectLst>
                  <a:outerShdw blurRad="38100" dist="38100" dir="2700000" algn="tl">
                    <a:srgbClr val="000000">
                      <a:alpha val="43137"/>
                    </a:srgbClr>
                  </a:outerShdw>
                </a:effectLst>
              </a:rPr>
              <a:t>Thank you</a:t>
            </a:r>
          </a:p>
          <a:p>
            <a:pPr algn="ctr"/>
            <a:r>
              <a:rPr lang="en-US" sz="5400" b="1" dirty="0">
                <a:ln w="18000">
                  <a:solidFill>
                    <a:schemeClr val="tx2"/>
                  </a:solidFill>
                  <a:prstDash val="solid"/>
                  <a:miter lim="800000"/>
                </a:ln>
                <a:solidFill>
                  <a:schemeClr val="accent1"/>
                </a:solidFill>
                <a:effectLst>
                  <a:outerShdw blurRad="38100" dist="38100" dir="2700000" algn="tl">
                    <a:srgbClr val="000000">
                      <a:alpha val="43137"/>
                    </a:srgbClr>
                  </a:outerShdw>
                </a:effectLst>
              </a:rPr>
              <a:t>FOR DIGGING SAFELY</a:t>
            </a:r>
          </a:p>
        </p:txBody>
      </p:sp>
      <p:pic>
        <p:nvPicPr>
          <p:cNvPr id="3" name="Picture 3" descr="j0234667">
            <a:extLst>
              <a:ext uri="{FF2B5EF4-FFF2-40B4-BE49-F238E27FC236}">
                <a16:creationId xmlns:a16="http://schemas.microsoft.com/office/drawing/2014/main" id="{674DD383-5E37-B7F4-6771-AB7B3D3E0AA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62575" y="4445858"/>
            <a:ext cx="1733550" cy="1666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590490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872" name="Rectangle 3687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74" name="Freeform: Shape 3687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66" name="Rectangle 2"/>
          <p:cNvSpPr>
            <a:spLocks noGrp="1" noChangeArrowheads="1"/>
          </p:cNvSpPr>
          <p:nvPr>
            <p:ph type="title"/>
          </p:nvPr>
        </p:nvSpPr>
        <p:spPr>
          <a:xfrm>
            <a:off x="686834" y="1153572"/>
            <a:ext cx="3200400" cy="4461163"/>
          </a:xfrm>
        </p:spPr>
        <p:txBody>
          <a:bodyPr vert="horz" lIns="91440" tIns="45720" rIns="91440" bIns="45720" rtlCol="0" anchor="ctr">
            <a:normAutofit/>
          </a:bodyPr>
          <a:lstStyle/>
          <a:p>
            <a:r>
              <a:rPr lang="en-US" b="1" kern="1200" spc="300">
                <a:solidFill>
                  <a:srgbClr val="FFFFFF"/>
                </a:solidFill>
                <a:effectLst>
                  <a:outerShdw blurRad="38100" dist="38100" dir="2700000" algn="tl">
                    <a:srgbClr val="000000">
                      <a:alpha val="43137"/>
                    </a:srgbClr>
                  </a:outerShdw>
                </a:effectLst>
                <a:latin typeface="+mj-lt"/>
                <a:ea typeface="+mj-ea"/>
                <a:cs typeface="+mj-cs"/>
              </a:rPr>
              <a:t>Properties of Natural Gas and Propane</a:t>
            </a:r>
          </a:p>
        </p:txBody>
      </p:sp>
      <p:sp>
        <p:nvSpPr>
          <p:cNvPr id="36876" name="Arc 3687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6867" name="Rectangle 3"/>
          <p:cNvSpPr>
            <a:spLocks noGrp="1" noChangeArrowheads="1"/>
          </p:cNvSpPr>
          <p:nvPr>
            <p:ph type="body" sz="half" idx="1"/>
          </p:nvPr>
        </p:nvSpPr>
        <p:spPr>
          <a:xfrm>
            <a:off x="4571020" y="551534"/>
            <a:ext cx="6906491" cy="5754932"/>
          </a:xfrm>
        </p:spPr>
        <p:txBody>
          <a:bodyPr vert="horz" lIns="91440" tIns="45720" rIns="91440" bIns="45720" rtlCol="0" anchor="ctr">
            <a:normAutofit/>
          </a:bodyPr>
          <a:lstStyle/>
          <a:p>
            <a:r>
              <a:rPr lang="en-US" b="1" dirty="0">
                <a:solidFill>
                  <a:srgbClr val="FF6600"/>
                </a:solidFill>
              </a:rPr>
              <a:t>Propane</a:t>
            </a:r>
            <a:r>
              <a:rPr lang="en-US" dirty="0"/>
              <a:t> –</a:t>
            </a:r>
          </a:p>
          <a:p>
            <a:pPr lvl="1"/>
            <a:r>
              <a:rPr lang="en-US" dirty="0"/>
              <a:t>Fossil fuel, Colorless, Odorless</a:t>
            </a:r>
          </a:p>
          <a:p>
            <a:pPr lvl="2"/>
            <a:r>
              <a:rPr lang="en-US" dirty="0"/>
              <a:t>Odorant added for Identifiable Smell</a:t>
            </a:r>
          </a:p>
          <a:p>
            <a:pPr lvl="1"/>
            <a:r>
              <a:rPr lang="en-US" dirty="0"/>
              <a:t>Non-toxic, Non-corrosive</a:t>
            </a:r>
          </a:p>
          <a:p>
            <a:pPr lvl="1"/>
            <a:r>
              <a:rPr lang="en-US" sz="2800" b="1" i="1" dirty="0">
                <a:solidFill>
                  <a:srgbClr val="FF6600"/>
                </a:solidFill>
              </a:rPr>
              <a:t>Heavier than Air</a:t>
            </a:r>
          </a:p>
          <a:p>
            <a:pPr lvl="2"/>
            <a:r>
              <a:rPr lang="en-US" dirty="0"/>
              <a:t>Sinks, Pools, Stays In Excavation and will displace Oxygen</a:t>
            </a:r>
          </a:p>
          <a:p>
            <a:pPr lvl="1"/>
            <a:endParaRPr lang="en-US" dirty="0"/>
          </a:p>
          <a:p>
            <a:r>
              <a:rPr lang="en-US" b="1" dirty="0">
                <a:solidFill>
                  <a:srgbClr val="0070C0"/>
                </a:solidFill>
              </a:rPr>
              <a:t>Natural Gas</a:t>
            </a:r>
            <a:r>
              <a:rPr lang="en-US" b="1" dirty="0"/>
              <a:t> </a:t>
            </a:r>
            <a:r>
              <a:rPr lang="en-US" dirty="0"/>
              <a:t>–</a:t>
            </a:r>
          </a:p>
          <a:p>
            <a:pPr lvl="1"/>
            <a:r>
              <a:rPr lang="en-US" dirty="0"/>
              <a:t>Fossil fuel, Colorless, Odorless</a:t>
            </a:r>
          </a:p>
          <a:p>
            <a:pPr lvl="2"/>
            <a:r>
              <a:rPr lang="en-US" dirty="0"/>
              <a:t>Odorant added for Identifiable Smell</a:t>
            </a:r>
          </a:p>
          <a:p>
            <a:pPr lvl="1"/>
            <a:r>
              <a:rPr lang="en-US" dirty="0"/>
              <a:t>Non-toxic, Non-corrosive</a:t>
            </a:r>
          </a:p>
          <a:p>
            <a:pPr lvl="1"/>
            <a:r>
              <a:rPr lang="en-US" sz="2800" b="1" i="1" dirty="0">
                <a:solidFill>
                  <a:srgbClr val="0070C0"/>
                </a:solidFill>
              </a:rPr>
              <a:t>Lighter than Air</a:t>
            </a:r>
          </a:p>
          <a:p>
            <a:pPr lvl="2"/>
            <a:r>
              <a:rPr lang="en-US" dirty="0"/>
              <a:t>Rises and Mixes with Air</a:t>
            </a:r>
          </a:p>
          <a:p>
            <a:pPr lvl="1"/>
            <a:endParaRPr lang="en-US" dirty="0"/>
          </a:p>
        </p:txBody>
      </p:sp>
    </p:spTree>
    <p:extLst>
      <p:ext uri="{BB962C8B-B14F-4D97-AF65-F5344CB8AC3E}">
        <p14:creationId xmlns:p14="http://schemas.microsoft.com/office/powerpoint/2010/main" val="273406282"/>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16260" y="252254"/>
            <a:ext cx="6539804" cy="1323439"/>
          </a:xfrm>
          <a:prstGeom prst="rect">
            <a:avLst/>
          </a:prstGeom>
        </p:spPr>
        <p:txBody>
          <a:bodyPr wrap="none">
            <a:spAutoFit/>
          </a:bodyPr>
          <a:lstStyle/>
          <a:p>
            <a:pPr algn="ctr"/>
            <a:r>
              <a:rPr lang="en-US" sz="4000" b="1" dirty="0">
                <a:solidFill>
                  <a:schemeClr val="accent5">
                    <a:lumMod val="50000"/>
                  </a:schemeClr>
                </a:solidFill>
                <a:effectLst>
                  <a:outerShdw blurRad="38100" dist="38100" dir="2700000" algn="tl">
                    <a:srgbClr val="000000">
                      <a:alpha val="43137"/>
                    </a:srgbClr>
                  </a:outerShdw>
                </a:effectLst>
                <a:latin typeface="+mj-lt"/>
              </a:rPr>
              <a:t>Explosive Limits of Propane Gas</a:t>
            </a:r>
            <a:br>
              <a:rPr lang="en-US" sz="4000" dirty="0"/>
            </a:br>
            <a:endParaRPr lang="en-US" sz="4000" i="1" dirty="0">
              <a:effectLst>
                <a:outerShdw blurRad="38100" dist="38100" dir="2700000" algn="tl">
                  <a:srgbClr val="000000">
                    <a:alpha val="43137"/>
                  </a:srgbClr>
                </a:outerShdw>
              </a:effectLst>
            </a:endParaRPr>
          </a:p>
        </p:txBody>
      </p:sp>
      <p:sp>
        <p:nvSpPr>
          <p:cNvPr id="3" name="Rectangle 2"/>
          <p:cNvSpPr/>
          <p:nvPr/>
        </p:nvSpPr>
        <p:spPr>
          <a:xfrm>
            <a:off x="2209801" y="5029200"/>
            <a:ext cx="7620000" cy="5334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GAS</a:t>
            </a:r>
          </a:p>
        </p:txBody>
      </p:sp>
      <p:sp>
        <p:nvSpPr>
          <p:cNvPr id="4" name="Rectangle 3"/>
          <p:cNvSpPr/>
          <p:nvPr/>
        </p:nvSpPr>
        <p:spPr>
          <a:xfrm>
            <a:off x="3314700" y="5019192"/>
            <a:ext cx="914400" cy="5334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cxnSp>
        <p:nvCxnSpPr>
          <p:cNvPr id="5" name="Straight Arrow Connector 4"/>
          <p:cNvCxnSpPr/>
          <p:nvPr/>
        </p:nvCxnSpPr>
        <p:spPr bwMode="auto">
          <a:xfrm flipV="1">
            <a:off x="9829801" y="4191001"/>
            <a:ext cx="0" cy="77472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6" name="Straight Arrow Connector 5"/>
          <p:cNvCxnSpPr/>
          <p:nvPr/>
        </p:nvCxnSpPr>
        <p:spPr bwMode="auto">
          <a:xfrm flipV="1">
            <a:off x="4238913" y="4191001"/>
            <a:ext cx="0" cy="77472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7" name="Straight Arrow Connector 6"/>
          <p:cNvCxnSpPr/>
          <p:nvPr/>
        </p:nvCxnSpPr>
        <p:spPr bwMode="auto">
          <a:xfrm flipV="1">
            <a:off x="3324225" y="4141839"/>
            <a:ext cx="0" cy="77472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8" name="Straight Arrow Connector 7"/>
          <p:cNvCxnSpPr/>
          <p:nvPr/>
        </p:nvCxnSpPr>
        <p:spPr bwMode="auto">
          <a:xfrm flipV="1">
            <a:off x="2209801" y="4191001"/>
            <a:ext cx="1" cy="77472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9" name="Rectangle 8"/>
          <p:cNvSpPr/>
          <p:nvPr/>
        </p:nvSpPr>
        <p:spPr>
          <a:xfrm>
            <a:off x="9191483" y="3803285"/>
            <a:ext cx="1276637" cy="338554"/>
          </a:xfrm>
          <a:prstGeom prst="rect">
            <a:avLst/>
          </a:prstGeom>
        </p:spPr>
        <p:txBody>
          <a:bodyPr wrap="square">
            <a:spAutoFit/>
          </a:bodyPr>
          <a:lstStyle/>
          <a:p>
            <a:pPr algn="ctr"/>
            <a:r>
              <a:rPr lang="en-US" sz="1600" dirty="0"/>
              <a:t>100 % GAS</a:t>
            </a:r>
          </a:p>
        </p:txBody>
      </p:sp>
      <p:sp>
        <p:nvSpPr>
          <p:cNvPr id="10" name="Rectangle 9"/>
          <p:cNvSpPr/>
          <p:nvPr/>
        </p:nvSpPr>
        <p:spPr>
          <a:xfrm>
            <a:off x="4033631" y="3754416"/>
            <a:ext cx="1239442" cy="461665"/>
          </a:xfrm>
          <a:prstGeom prst="rect">
            <a:avLst/>
          </a:prstGeom>
        </p:spPr>
        <p:txBody>
          <a:bodyPr wrap="none">
            <a:spAutoFit/>
          </a:bodyPr>
          <a:lstStyle/>
          <a:p>
            <a:r>
              <a:rPr lang="en-US" sz="2400" b="1" dirty="0">
                <a:solidFill>
                  <a:srgbClr val="FF6600"/>
                </a:solidFill>
              </a:rPr>
              <a:t>10</a:t>
            </a:r>
            <a:r>
              <a:rPr lang="en-US" sz="2000" b="1" dirty="0">
                <a:solidFill>
                  <a:srgbClr val="FF6600"/>
                </a:solidFill>
              </a:rPr>
              <a:t> % GAS</a:t>
            </a:r>
          </a:p>
        </p:txBody>
      </p:sp>
      <p:sp>
        <p:nvSpPr>
          <p:cNvPr id="11" name="Rectangle 10"/>
          <p:cNvSpPr/>
          <p:nvPr/>
        </p:nvSpPr>
        <p:spPr>
          <a:xfrm>
            <a:off x="2592178" y="3772507"/>
            <a:ext cx="1083951" cy="461665"/>
          </a:xfrm>
          <a:prstGeom prst="rect">
            <a:avLst/>
          </a:prstGeom>
        </p:spPr>
        <p:txBody>
          <a:bodyPr wrap="none">
            <a:spAutoFit/>
          </a:bodyPr>
          <a:lstStyle/>
          <a:p>
            <a:r>
              <a:rPr lang="en-US" sz="2400" b="1" dirty="0">
                <a:solidFill>
                  <a:srgbClr val="FF6600"/>
                </a:solidFill>
              </a:rPr>
              <a:t>2</a:t>
            </a:r>
            <a:r>
              <a:rPr lang="en-US" sz="2000" b="1" dirty="0">
                <a:solidFill>
                  <a:srgbClr val="FF6600"/>
                </a:solidFill>
              </a:rPr>
              <a:t> % GAS</a:t>
            </a:r>
          </a:p>
        </p:txBody>
      </p:sp>
      <p:sp>
        <p:nvSpPr>
          <p:cNvPr id="12" name="Rectangle 11"/>
          <p:cNvSpPr/>
          <p:nvPr/>
        </p:nvSpPr>
        <p:spPr>
          <a:xfrm>
            <a:off x="1537183" y="3803285"/>
            <a:ext cx="872355" cy="338554"/>
          </a:xfrm>
          <a:prstGeom prst="rect">
            <a:avLst/>
          </a:prstGeom>
        </p:spPr>
        <p:txBody>
          <a:bodyPr wrap="none">
            <a:spAutoFit/>
          </a:bodyPr>
          <a:lstStyle/>
          <a:p>
            <a:r>
              <a:rPr lang="en-US" sz="1600" dirty="0"/>
              <a:t>0 % GAS</a:t>
            </a:r>
          </a:p>
        </p:txBody>
      </p:sp>
      <p:sp>
        <p:nvSpPr>
          <p:cNvPr id="19" name="Rectangle 18"/>
          <p:cNvSpPr/>
          <p:nvPr/>
        </p:nvSpPr>
        <p:spPr>
          <a:xfrm>
            <a:off x="6587612" y="4347527"/>
            <a:ext cx="945965" cy="369332"/>
          </a:xfrm>
          <a:prstGeom prst="rect">
            <a:avLst/>
          </a:prstGeom>
        </p:spPr>
        <p:txBody>
          <a:bodyPr wrap="none">
            <a:spAutoFit/>
          </a:bodyPr>
          <a:lstStyle/>
          <a:p>
            <a:r>
              <a:rPr lang="en-US" dirty="0"/>
              <a:t>TO RICH</a:t>
            </a:r>
          </a:p>
        </p:txBody>
      </p:sp>
      <p:sp>
        <p:nvSpPr>
          <p:cNvPr id="20" name="Rectangle 19"/>
          <p:cNvSpPr/>
          <p:nvPr/>
        </p:nvSpPr>
        <p:spPr>
          <a:xfrm>
            <a:off x="2284084" y="4344533"/>
            <a:ext cx="985141" cy="369332"/>
          </a:xfrm>
          <a:prstGeom prst="rect">
            <a:avLst/>
          </a:prstGeom>
        </p:spPr>
        <p:txBody>
          <a:bodyPr wrap="none">
            <a:spAutoFit/>
          </a:bodyPr>
          <a:lstStyle/>
          <a:p>
            <a:r>
              <a:rPr lang="en-US" dirty="0"/>
              <a:t>TO LEAN</a:t>
            </a:r>
          </a:p>
        </p:txBody>
      </p:sp>
      <p:sp>
        <p:nvSpPr>
          <p:cNvPr id="21" name="TextBox 20"/>
          <p:cNvSpPr txBox="1"/>
          <p:nvPr/>
        </p:nvSpPr>
        <p:spPr>
          <a:xfrm>
            <a:off x="5862667" y="2012185"/>
            <a:ext cx="3962400" cy="707886"/>
          </a:xfrm>
          <a:prstGeom prst="rect">
            <a:avLst/>
          </a:prstGeom>
          <a:noFill/>
        </p:spPr>
        <p:txBody>
          <a:bodyPr wrap="square" rtlCol="0">
            <a:spAutoFit/>
          </a:bodyPr>
          <a:lstStyle/>
          <a:p>
            <a:r>
              <a:rPr lang="en-US" sz="4000" b="1" dirty="0">
                <a:solidFill>
                  <a:srgbClr val="FF6600"/>
                </a:solidFill>
              </a:rPr>
              <a:t>Flammable Range</a:t>
            </a:r>
          </a:p>
        </p:txBody>
      </p:sp>
      <p:sp>
        <p:nvSpPr>
          <p:cNvPr id="26" name="Bent Arrow 25"/>
          <p:cNvSpPr/>
          <p:nvPr/>
        </p:nvSpPr>
        <p:spPr bwMode="auto">
          <a:xfrm rot="16200000" flipH="1">
            <a:off x="3314412" y="2747847"/>
            <a:ext cx="2481624" cy="1718189"/>
          </a:xfrm>
          <a:prstGeom prst="bentArrow">
            <a:avLst>
              <a:gd name="adj1" fmla="val 3108"/>
              <a:gd name="adj2" fmla="val 5876"/>
              <a:gd name="adj3" fmla="val 16949"/>
              <a:gd name="adj4" fmla="val 0"/>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Times New Roman" charset="0"/>
            </a:endParaRPr>
          </a:p>
        </p:txBody>
      </p:sp>
    </p:spTree>
    <p:extLst>
      <p:ext uri="{BB962C8B-B14F-4D97-AF65-F5344CB8AC3E}">
        <p14:creationId xmlns:p14="http://schemas.microsoft.com/office/powerpoint/2010/main" val="33329551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 calcmode="lin" valueType="num">
                                      <p:cBhvr>
                                        <p:cTn id="9" dur="1000" fill="hold"/>
                                        <p:tgtEl>
                                          <p:spTgt spid="26"/>
                                        </p:tgtEl>
                                        <p:attrNameLst>
                                          <p:attrName>style.rotation</p:attrName>
                                        </p:attrNameLst>
                                      </p:cBhvr>
                                      <p:tavLst>
                                        <p:tav tm="0">
                                          <p:val>
                                            <p:fltVal val="90"/>
                                          </p:val>
                                        </p:tav>
                                        <p:tav tm="100000">
                                          <p:val>
                                            <p:fltVal val="0"/>
                                          </p:val>
                                        </p:tav>
                                      </p:tavLst>
                                    </p:anim>
                                    <p:animEffect transition="in" filter="fade">
                                      <p:cBhvr>
                                        <p:cTn id="10"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14042" y="252254"/>
            <a:ext cx="6344236" cy="1323439"/>
          </a:xfrm>
          <a:prstGeom prst="rect">
            <a:avLst/>
          </a:prstGeom>
        </p:spPr>
        <p:txBody>
          <a:bodyPr wrap="none">
            <a:spAutoFit/>
          </a:bodyPr>
          <a:lstStyle/>
          <a:p>
            <a:pPr algn="ctr"/>
            <a:r>
              <a:rPr lang="en-US" sz="4000" b="1" dirty="0">
                <a:solidFill>
                  <a:schemeClr val="accent5">
                    <a:lumMod val="50000"/>
                  </a:schemeClr>
                </a:solidFill>
                <a:effectLst>
                  <a:outerShdw blurRad="38100" dist="38100" dir="2700000" algn="tl">
                    <a:srgbClr val="000000">
                      <a:alpha val="43137"/>
                    </a:srgbClr>
                  </a:outerShdw>
                </a:effectLst>
                <a:latin typeface="+mj-lt"/>
              </a:rPr>
              <a:t>Explosive Limits of Natural Gas</a:t>
            </a:r>
            <a:br>
              <a:rPr lang="en-US" sz="4000" dirty="0"/>
            </a:br>
            <a:endParaRPr lang="en-US" sz="4000" i="1" dirty="0">
              <a:effectLst>
                <a:outerShdw blurRad="38100" dist="38100" dir="2700000" algn="tl">
                  <a:srgbClr val="000000">
                    <a:alpha val="43137"/>
                  </a:srgbClr>
                </a:outerShdw>
              </a:effectLst>
            </a:endParaRPr>
          </a:p>
        </p:txBody>
      </p:sp>
      <p:sp>
        <p:nvSpPr>
          <p:cNvPr id="3" name="Rectangle 2"/>
          <p:cNvSpPr/>
          <p:nvPr/>
        </p:nvSpPr>
        <p:spPr>
          <a:xfrm>
            <a:off x="2205067" y="5029200"/>
            <a:ext cx="7620000" cy="5334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GAS</a:t>
            </a:r>
          </a:p>
        </p:txBody>
      </p:sp>
      <p:sp>
        <p:nvSpPr>
          <p:cNvPr id="4" name="Rectangle 3"/>
          <p:cNvSpPr/>
          <p:nvPr/>
        </p:nvSpPr>
        <p:spPr>
          <a:xfrm>
            <a:off x="3733800" y="5029200"/>
            <a:ext cx="914400" cy="5334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Arrow Connector 4"/>
          <p:cNvCxnSpPr/>
          <p:nvPr/>
        </p:nvCxnSpPr>
        <p:spPr bwMode="auto">
          <a:xfrm flipV="1">
            <a:off x="9829801" y="4191001"/>
            <a:ext cx="0" cy="77472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6" name="Straight Arrow Connector 5"/>
          <p:cNvCxnSpPr/>
          <p:nvPr/>
        </p:nvCxnSpPr>
        <p:spPr bwMode="auto">
          <a:xfrm flipV="1">
            <a:off x="4648200" y="4191001"/>
            <a:ext cx="0" cy="77472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7" name="Straight Arrow Connector 6"/>
          <p:cNvCxnSpPr/>
          <p:nvPr/>
        </p:nvCxnSpPr>
        <p:spPr bwMode="auto">
          <a:xfrm flipV="1">
            <a:off x="3733800" y="4191001"/>
            <a:ext cx="0" cy="77472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8" name="Straight Arrow Connector 7"/>
          <p:cNvCxnSpPr/>
          <p:nvPr/>
        </p:nvCxnSpPr>
        <p:spPr bwMode="auto">
          <a:xfrm flipV="1">
            <a:off x="2209801" y="4191001"/>
            <a:ext cx="1" cy="77472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9" name="Rectangle 8"/>
          <p:cNvSpPr/>
          <p:nvPr/>
        </p:nvSpPr>
        <p:spPr>
          <a:xfrm>
            <a:off x="9191483" y="3803285"/>
            <a:ext cx="1276637" cy="338554"/>
          </a:xfrm>
          <a:prstGeom prst="rect">
            <a:avLst/>
          </a:prstGeom>
        </p:spPr>
        <p:txBody>
          <a:bodyPr wrap="square">
            <a:spAutoFit/>
          </a:bodyPr>
          <a:lstStyle/>
          <a:p>
            <a:pPr algn="ctr"/>
            <a:r>
              <a:rPr lang="en-US" sz="1600" dirty="0"/>
              <a:t>100 % GAS</a:t>
            </a:r>
          </a:p>
        </p:txBody>
      </p:sp>
      <p:sp>
        <p:nvSpPr>
          <p:cNvPr id="10" name="Rectangle 9"/>
          <p:cNvSpPr/>
          <p:nvPr/>
        </p:nvSpPr>
        <p:spPr>
          <a:xfrm>
            <a:off x="4411919" y="3754416"/>
            <a:ext cx="1239442" cy="461665"/>
          </a:xfrm>
          <a:prstGeom prst="rect">
            <a:avLst/>
          </a:prstGeom>
        </p:spPr>
        <p:txBody>
          <a:bodyPr wrap="none">
            <a:spAutoFit/>
          </a:bodyPr>
          <a:lstStyle/>
          <a:p>
            <a:r>
              <a:rPr lang="en-US" sz="2400" b="1" dirty="0">
                <a:solidFill>
                  <a:srgbClr val="FF6600"/>
                </a:solidFill>
              </a:rPr>
              <a:t>15</a:t>
            </a:r>
            <a:r>
              <a:rPr lang="en-US" sz="2000" b="1" dirty="0">
                <a:solidFill>
                  <a:srgbClr val="FF6600"/>
                </a:solidFill>
              </a:rPr>
              <a:t> % GAS</a:t>
            </a:r>
          </a:p>
        </p:txBody>
      </p:sp>
      <p:sp>
        <p:nvSpPr>
          <p:cNvPr id="11" name="Rectangle 10"/>
          <p:cNvSpPr/>
          <p:nvPr/>
        </p:nvSpPr>
        <p:spPr>
          <a:xfrm>
            <a:off x="2839895" y="3754416"/>
            <a:ext cx="1180574" cy="461665"/>
          </a:xfrm>
          <a:prstGeom prst="rect">
            <a:avLst/>
          </a:prstGeom>
        </p:spPr>
        <p:txBody>
          <a:bodyPr wrap="square">
            <a:spAutoFit/>
          </a:bodyPr>
          <a:lstStyle/>
          <a:p>
            <a:r>
              <a:rPr lang="en-US" sz="2400" b="1" dirty="0">
                <a:solidFill>
                  <a:srgbClr val="FF6600"/>
                </a:solidFill>
              </a:rPr>
              <a:t>5</a:t>
            </a:r>
            <a:r>
              <a:rPr lang="en-US" sz="2000" b="1" dirty="0">
                <a:solidFill>
                  <a:srgbClr val="FF6600"/>
                </a:solidFill>
              </a:rPr>
              <a:t> % GAS</a:t>
            </a:r>
          </a:p>
        </p:txBody>
      </p:sp>
      <p:sp>
        <p:nvSpPr>
          <p:cNvPr id="12" name="Rectangle 11"/>
          <p:cNvSpPr/>
          <p:nvPr/>
        </p:nvSpPr>
        <p:spPr>
          <a:xfrm>
            <a:off x="1663269" y="3829981"/>
            <a:ext cx="872355" cy="338554"/>
          </a:xfrm>
          <a:prstGeom prst="rect">
            <a:avLst/>
          </a:prstGeom>
        </p:spPr>
        <p:txBody>
          <a:bodyPr wrap="none">
            <a:spAutoFit/>
          </a:bodyPr>
          <a:lstStyle/>
          <a:p>
            <a:r>
              <a:rPr lang="en-US" sz="1600" dirty="0"/>
              <a:t>0 % GAS</a:t>
            </a:r>
          </a:p>
        </p:txBody>
      </p:sp>
      <p:sp>
        <p:nvSpPr>
          <p:cNvPr id="19" name="Rectangle 18"/>
          <p:cNvSpPr/>
          <p:nvPr/>
        </p:nvSpPr>
        <p:spPr>
          <a:xfrm>
            <a:off x="6587612" y="4347527"/>
            <a:ext cx="945965" cy="369332"/>
          </a:xfrm>
          <a:prstGeom prst="rect">
            <a:avLst/>
          </a:prstGeom>
        </p:spPr>
        <p:txBody>
          <a:bodyPr wrap="none">
            <a:spAutoFit/>
          </a:bodyPr>
          <a:lstStyle/>
          <a:p>
            <a:r>
              <a:rPr lang="en-US" dirty="0"/>
              <a:t>TO RICH</a:t>
            </a:r>
          </a:p>
        </p:txBody>
      </p:sp>
      <p:sp>
        <p:nvSpPr>
          <p:cNvPr id="20" name="Rectangle 19"/>
          <p:cNvSpPr/>
          <p:nvPr/>
        </p:nvSpPr>
        <p:spPr>
          <a:xfrm>
            <a:off x="2469099" y="4347526"/>
            <a:ext cx="985141" cy="369332"/>
          </a:xfrm>
          <a:prstGeom prst="rect">
            <a:avLst/>
          </a:prstGeom>
        </p:spPr>
        <p:txBody>
          <a:bodyPr wrap="none">
            <a:spAutoFit/>
          </a:bodyPr>
          <a:lstStyle/>
          <a:p>
            <a:r>
              <a:rPr lang="en-US" dirty="0"/>
              <a:t>TO LEAN</a:t>
            </a:r>
          </a:p>
        </p:txBody>
      </p:sp>
      <p:sp>
        <p:nvSpPr>
          <p:cNvPr id="21" name="TextBox 20"/>
          <p:cNvSpPr txBox="1"/>
          <p:nvPr/>
        </p:nvSpPr>
        <p:spPr>
          <a:xfrm>
            <a:off x="5862667" y="2012185"/>
            <a:ext cx="3962400" cy="707886"/>
          </a:xfrm>
          <a:prstGeom prst="rect">
            <a:avLst/>
          </a:prstGeom>
          <a:noFill/>
        </p:spPr>
        <p:txBody>
          <a:bodyPr wrap="square" rtlCol="0">
            <a:spAutoFit/>
          </a:bodyPr>
          <a:lstStyle/>
          <a:p>
            <a:r>
              <a:rPr lang="en-US" sz="4000" b="1" dirty="0">
                <a:solidFill>
                  <a:srgbClr val="FF6600"/>
                </a:solidFill>
              </a:rPr>
              <a:t>Flammable Range</a:t>
            </a:r>
          </a:p>
        </p:txBody>
      </p:sp>
      <p:sp>
        <p:nvSpPr>
          <p:cNvPr id="26" name="Bent Arrow 25"/>
          <p:cNvSpPr/>
          <p:nvPr/>
        </p:nvSpPr>
        <p:spPr bwMode="auto">
          <a:xfrm rot="16200000" flipH="1">
            <a:off x="3700756" y="2773123"/>
            <a:ext cx="2481624" cy="1718189"/>
          </a:xfrm>
          <a:prstGeom prst="bentArrow">
            <a:avLst>
              <a:gd name="adj1" fmla="val 3108"/>
              <a:gd name="adj2" fmla="val 5876"/>
              <a:gd name="adj3" fmla="val 16949"/>
              <a:gd name="adj4" fmla="val 0"/>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Times New Roman" charset="0"/>
            </a:endParaRPr>
          </a:p>
        </p:txBody>
      </p:sp>
    </p:spTree>
    <p:extLst>
      <p:ext uri="{BB962C8B-B14F-4D97-AF65-F5344CB8AC3E}">
        <p14:creationId xmlns:p14="http://schemas.microsoft.com/office/powerpoint/2010/main" val="21248385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 calcmode="lin" valueType="num">
                                      <p:cBhvr>
                                        <p:cTn id="9" dur="1000" fill="hold"/>
                                        <p:tgtEl>
                                          <p:spTgt spid="26"/>
                                        </p:tgtEl>
                                        <p:attrNameLst>
                                          <p:attrName>style.rotation</p:attrName>
                                        </p:attrNameLst>
                                      </p:cBhvr>
                                      <p:tavLst>
                                        <p:tav tm="0">
                                          <p:val>
                                            <p:fltVal val="90"/>
                                          </p:val>
                                        </p:tav>
                                        <p:tav tm="100000">
                                          <p:val>
                                            <p:fltVal val="0"/>
                                          </p:val>
                                        </p:tav>
                                      </p:tavLst>
                                    </p:anim>
                                    <p:animEffect transition="in" filter="fade">
                                      <p:cBhvr>
                                        <p:cTn id="10"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B4CCFEE-78C3-492E-93EB-649F7548F3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824622A-7702-0EBD-0850-0A0C87CE8E53}"/>
              </a:ext>
            </a:extLst>
          </p:cNvPr>
          <p:cNvSpPr txBox="1"/>
          <p:nvPr/>
        </p:nvSpPr>
        <p:spPr>
          <a:xfrm>
            <a:off x="838201" y="365125"/>
            <a:ext cx="4015153" cy="2103436"/>
          </a:xfrm>
          <a:prstGeom prst="rect">
            <a:avLst/>
          </a:prstGeom>
        </p:spPr>
        <p:txBody>
          <a:bodyPr vert="horz" lIns="91440" tIns="45720" rIns="91440" bIns="45720" rtlCol="0" anchor="ctr">
            <a:normAutofit fontScale="92500" lnSpcReduction="10000"/>
          </a:bodyPr>
          <a:lstStyle/>
          <a:p>
            <a:pPr>
              <a:lnSpc>
                <a:spcPct val="90000"/>
              </a:lnSpc>
              <a:spcBef>
                <a:spcPct val="0"/>
              </a:spcBef>
              <a:spcAft>
                <a:spcPts val="600"/>
              </a:spcAft>
            </a:pPr>
            <a:r>
              <a:rPr lang="en-US" sz="4300" b="1" dirty="0">
                <a:effectLst>
                  <a:outerShdw blurRad="38100" dist="38100" dir="2700000" algn="tl">
                    <a:srgbClr val="000000">
                      <a:alpha val="43137"/>
                    </a:srgbClr>
                  </a:outerShdw>
                </a:effectLst>
              </a:rPr>
              <a:t>Gas Distribution System Materials-</a:t>
            </a:r>
            <a:endParaRPr lang="en-US" sz="4300" b="1" kern="1200" dirty="0">
              <a:solidFill>
                <a:srgbClr val="0070C0"/>
              </a:solidFill>
              <a:latin typeface="+mj-lt"/>
              <a:ea typeface="+mj-ea"/>
              <a:cs typeface="+mj-cs"/>
            </a:endParaRPr>
          </a:p>
          <a:p>
            <a:pPr>
              <a:lnSpc>
                <a:spcPct val="90000"/>
              </a:lnSpc>
              <a:spcBef>
                <a:spcPct val="0"/>
              </a:spcBef>
              <a:spcAft>
                <a:spcPts val="600"/>
              </a:spcAft>
            </a:pPr>
            <a:r>
              <a:rPr lang="en-US" sz="3900" b="1" i="1" u="sng" kern="1200" dirty="0">
                <a:solidFill>
                  <a:schemeClr val="accent5">
                    <a:lumMod val="50000"/>
                  </a:schemeClr>
                </a:solidFill>
                <a:latin typeface="+mj-lt"/>
                <a:ea typeface="+mj-ea"/>
                <a:cs typeface="+mj-cs"/>
              </a:rPr>
              <a:t>Plastic – Mains and Services</a:t>
            </a:r>
          </a:p>
        </p:txBody>
      </p:sp>
      <p:sp>
        <p:nvSpPr>
          <p:cNvPr id="5" name="TextBox 4">
            <a:extLst>
              <a:ext uri="{FF2B5EF4-FFF2-40B4-BE49-F238E27FC236}">
                <a16:creationId xmlns:a16="http://schemas.microsoft.com/office/drawing/2014/main" id="{2567E539-276B-D76D-9EB8-556B64DDE18F}"/>
              </a:ext>
            </a:extLst>
          </p:cNvPr>
          <p:cNvSpPr txBox="1"/>
          <p:nvPr/>
        </p:nvSpPr>
        <p:spPr>
          <a:xfrm>
            <a:off x="782701" y="3149984"/>
            <a:ext cx="3816096" cy="334289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700" dirty="0">
                <a:solidFill>
                  <a:srgbClr val="002060"/>
                </a:solidFill>
              </a:rPr>
              <a:t>Plastic or “Polyethylene” materials are normally used in today’s construction.</a:t>
            </a:r>
          </a:p>
          <a:p>
            <a:pPr indent="-228600">
              <a:lnSpc>
                <a:spcPct val="90000"/>
              </a:lnSpc>
              <a:spcAft>
                <a:spcPts val="600"/>
              </a:spcAft>
              <a:buFont typeface="Arial" panose="020B0604020202020204" pitchFamily="34" charset="0"/>
              <a:buChar char="•"/>
            </a:pPr>
            <a:endParaRPr lang="en-US" sz="1700" dirty="0">
              <a:solidFill>
                <a:srgbClr val="002060"/>
              </a:solidFill>
            </a:endParaRPr>
          </a:p>
          <a:p>
            <a:pPr indent="-228600">
              <a:lnSpc>
                <a:spcPct val="90000"/>
              </a:lnSpc>
              <a:spcAft>
                <a:spcPts val="600"/>
              </a:spcAft>
              <a:buFont typeface="Arial" panose="020B0604020202020204" pitchFamily="34" charset="0"/>
              <a:buChar char="•"/>
            </a:pPr>
            <a:r>
              <a:rPr lang="en-US" sz="1700" dirty="0">
                <a:solidFill>
                  <a:srgbClr val="002060"/>
                </a:solidFill>
              </a:rPr>
              <a:t>It’s available in High or Medium Density depending on the operating pressure required.</a:t>
            </a:r>
          </a:p>
          <a:p>
            <a:pPr indent="-228600">
              <a:lnSpc>
                <a:spcPct val="90000"/>
              </a:lnSpc>
              <a:spcAft>
                <a:spcPts val="600"/>
              </a:spcAft>
              <a:buFont typeface="Arial" panose="020B0604020202020204" pitchFamily="34" charset="0"/>
              <a:buChar char="•"/>
            </a:pPr>
            <a:endParaRPr lang="en-US" sz="1700" dirty="0">
              <a:solidFill>
                <a:srgbClr val="002060"/>
              </a:solidFill>
            </a:endParaRPr>
          </a:p>
          <a:p>
            <a:pPr indent="-228600">
              <a:lnSpc>
                <a:spcPct val="90000"/>
              </a:lnSpc>
              <a:spcAft>
                <a:spcPts val="600"/>
              </a:spcAft>
              <a:buFont typeface="Arial" panose="020B0604020202020204" pitchFamily="34" charset="0"/>
              <a:buChar char="•"/>
            </a:pPr>
            <a:r>
              <a:rPr lang="en-US" sz="1700" dirty="0">
                <a:solidFill>
                  <a:srgbClr val="002060"/>
                </a:solidFill>
              </a:rPr>
              <a:t>Easier to handle and work with than steel</a:t>
            </a:r>
          </a:p>
          <a:p>
            <a:pPr indent="-228600">
              <a:lnSpc>
                <a:spcPct val="90000"/>
              </a:lnSpc>
              <a:spcAft>
                <a:spcPts val="600"/>
              </a:spcAft>
              <a:buFont typeface="Arial" panose="020B0604020202020204" pitchFamily="34" charset="0"/>
              <a:buChar char="•"/>
            </a:pPr>
            <a:endParaRPr lang="en-US" sz="1700" dirty="0">
              <a:solidFill>
                <a:srgbClr val="002060"/>
              </a:solidFill>
            </a:endParaRPr>
          </a:p>
          <a:p>
            <a:pPr indent="-228600">
              <a:lnSpc>
                <a:spcPct val="90000"/>
              </a:lnSpc>
              <a:spcAft>
                <a:spcPts val="600"/>
              </a:spcAft>
              <a:buFont typeface="Arial" panose="020B0604020202020204" pitchFamily="34" charset="0"/>
              <a:buChar char="•"/>
            </a:pPr>
            <a:r>
              <a:rPr lang="en-US" sz="1700" dirty="0">
                <a:solidFill>
                  <a:srgbClr val="002060"/>
                </a:solidFill>
              </a:rPr>
              <a:t>However – </a:t>
            </a:r>
            <a:r>
              <a:rPr lang="en-US" sz="1700" b="1" u="sng" dirty="0">
                <a:solidFill>
                  <a:srgbClr val="002060"/>
                </a:solidFill>
              </a:rPr>
              <a:t>Can be Easily Damaged</a:t>
            </a:r>
          </a:p>
        </p:txBody>
      </p:sp>
      <p:pic>
        <p:nvPicPr>
          <p:cNvPr id="8" name="Picture 7">
            <a:extLst>
              <a:ext uri="{FF2B5EF4-FFF2-40B4-BE49-F238E27FC236}">
                <a16:creationId xmlns:a16="http://schemas.microsoft.com/office/drawing/2014/main" id="{021DA847-37AD-25EE-FB12-70B8C4670654}"/>
              </a:ext>
            </a:extLst>
          </p:cNvPr>
          <p:cNvPicPr>
            <a:picLocks noChangeAspect="1"/>
          </p:cNvPicPr>
          <p:nvPr/>
        </p:nvPicPr>
        <p:blipFill>
          <a:blip r:embed="rId2"/>
          <a:srcRect t="438" r="4" b="4"/>
          <a:stretch>
            <a:fillRect/>
          </a:stretch>
        </p:blipFill>
        <p:spPr>
          <a:xfrm>
            <a:off x="4726375" y="-3"/>
            <a:ext cx="4228635" cy="3694372"/>
          </a:xfrm>
          <a:custGeom>
            <a:avLst/>
            <a:gdLst/>
            <a:ahLst/>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pic>
      <p:pic>
        <p:nvPicPr>
          <p:cNvPr id="9" name="Picture 8">
            <a:extLst>
              <a:ext uri="{FF2B5EF4-FFF2-40B4-BE49-F238E27FC236}">
                <a16:creationId xmlns:a16="http://schemas.microsoft.com/office/drawing/2014/main" id="{2DC323A6-C94D-EB96-DD52-E1C8A46C6B22}"/>
              </a:ext>
            </a:extLst>
          </p:cNvPr>
          <p:cNvPicPr>
            <a:picLocks noChangeAspect="1"/>
          </p:cNvPicPr>
          <p:nvPr/>
        </p:nvPicPr>
        <p:blipFill>
          <a:blip r:embed="rId3"/>
          <a:srcRect l="18643" r="2454" b="3"/>
          <a:stretch>
            <a:fillRect/>
          </a:stretch>
        </p:blipFill>
        <p:spPr>
          <a:xfrm>
            <a:off x="9082588" y="-3"/>
            <a:ext cx="3109415" cy="3694372"/>
          </a:xfrm>
          <a:prstGeom prst="rect">
            <a:avLst/>
          </a:prstGeom>
        </p:spPr>
      </p:pic>
      <p:pic>
        <p:nvPicPr>
          <p:cNvPr id="7" name="Picture 6">
            <a:extLst>
              <a:ext uri="{FF2B5EF4-FFF2-40B4-BE49-F238E27FC236}">
                <a16:creationId xmlns:a16="http://schemas.microsoft.com/office/drawing/2014/main" id="{F1EAEC1C-0048-EA10-E39C-41EFAD1AC83F}"/>
              </a:ext>
            </a:extLst>
          </p:cNvPr>
          <p:cNvPicPr>
            <a:picLocks noChangeAspect="1"/>
          </p:cNvPicPr>
          <p:nvPr/>
        </p:nvPicPr>
        <p:blipFill>
          <a:blip r:embed="rId4"/>
          <a:srcRect t="12212" r="3" b="1775"/>
          <a:stretch>
            <a:fillRect/>
          </a:stretch>
        </p:blipFill>
        <p:spPr>
          <a:xfrm>
            <a:off x="4726725" y="3802960"/>
            <a:ext cx="4228282" cy="3055043"/>
          </a:xfrm>
          <a:custGeom>
            <a:avLst/>
            <a:gdLst/>
            <a:ahLst/>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pic>
        <p:nvPicPr>
          <p:cNvPr id="6" name="Picture 5">
            <a:extLst>
              <a:ext uri="{FF2B5EF4-FFF2-40B4-BE49-F238E27FC236}">
                <a16:creationId xmlns:a16="http://schemas.microsoft.com/office/drawing/2014/main" id="{7452D611-6097-1659-E087-C4C6E871A434}"/>
              </a:ext>
            </a:extLst>
          </p:cNvPr>
          <p:cNvPicPr>
            <a:picLocks noChangeAspect="1"/>
          </p:cNvPicPr>
          <p:nvPr/>
        </p:nvPicPr>
        <p:blipFill>
          <a:blip r:embed="rId5"/>
          <a:srcRect l="9670" r="3" b="3"/>
          <a:stretch>
            <a:fillRect/>
          </a:stretch>
        </p:blipFill>
        <p:spPr>
          <a:xfrm>
            <a:off x="9082585" y="3802960"/>
            <a:ext cx="3109415" cy="3055043"/>
          </a:xfrm>
          <a:prstGeom prst="rect">
            <a:avLst/>
          </a:prstGeom>
        </p:spPr>
      </p:pic>
    </p:spTree>
    <p:extLst>
      <p:ext uri="{BB962C8B-B14F-4D97-AF65-F5344CB8AC3E}">
        <p14:creationId xmlns:p14="http://schemas.microsoft.com/office/powerpoint/2010/main" val="4037164203"/>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670" y="175510"/>
            <a:ext cx="11067130" cy="1325563"/>
          </a:xfrm>
        </p:spPr>
        <p:txBody>
          <a:bodyPr>
            <a:normAutofit fontScale="90000"/>
          </a:bodyPr>
          <a:lstStyle/>
          <a:p>
            <a:r>
              <a:rPr lang="en-US" b="1" dirty="0">
                <a:effectLst>
                  <a:outerShdw blurRad="38100" dist="38100" dir="2700000" algn="tl">
                    <a:srgbClr val="000000">
                      <a:alpha val="43137"/>
                    </a:srgbClr>
                  </a:outerShdw>
                </a:effectLst>
                <a:latin typeface="+mn-lt"/>
              </a:rPr>
              <a:t>Gas </a:t>
            </a:r>
            <a:r>
              <a:rPr lang="en-US" b="1" dirty="0">
                <a:effectLst>
                  <a:outerShdw blurRad="38100" dist="38100" dir="2700000" algn="tl">
                    <a:srgbClr val="000000">
                      <a:alpha val="43137"/>
                    </a:srgbClr>
                  </a:outerShdw>
                </a:effectLst>
                <a:latin typeface="+mn-lt"/>
                <a:ea typeface="Calibri" panose="020F0502020204030204" pitchFamily="34" charset="0"/>
                <a:cs typeface="Calibri" panose="020F0502020204030204" pitchFamily="34" charset="0"/>
              </a:rPr>
              <a:t>Dist</a:t>
            </a:r>
            <a:r>
              <a:rPr lang="en-US" b="1" dirty="0">
                <a:effectLst>
                  <a:outerShdw blurRad="38100" dist="38100" dir="2700000" algn="tl">
                    <a:srgbClr val="000000">
                      <a:alpha val="43137"/>
                    </a:srgbClr>
                  </a:outerShdw>
                </a:effectLst>
                <a:latin typeface="+mn-lt"/>
              </a:rPr>
              <a:t>ribution System Materials-</a:t>
            </a:r>
            <a:br>
              <a:rPr lang="en-US" sz="4000" b="1" dirty="0">
                <a:solidFill>
                  <a:schemeClr val="accent5">
                    <a:lumMod val="50000"/>
                  </a:schemeClr>
                </a:solidFill>
                <a:effectLst>
                  <a:outerShdw blurRad="38100" dist="38100" dir="2700000" algn="tl">
                    <a:srgbClr val="000000">
                      <a:alpha val="43137"/>
                    </a:srgbClr>
                  </a:outerShdw>
                </a:effectLst>
              </a:rPr>
            </a:br>
            <a:r>
              <a:rPr lang="en-US" sz="4000" b="1" dirty="0">
                <a:solidFill>
                  <a:schemeClr val="accent5">
                    <a:lumMod val="50000"/>
                  </a:schemeClr>
                </a:solidFill>
                <a:effectLst>
                  <a:outerShdw blurRad="38100" dist="38100" dir="2700000" algn="tl">
                    <a:srgbClr val="000000">
                      <a:alpha val="43137"/>
                    </a:srgbClr>
                  </a:outerShdw>
                </a:effectLst>
              </a:rPr>
              <a:t>			</a:t>
            </a:r>
            <a:r>
              <a:rPr lang="en-US" sz="4000" b="1" i="1" u="sng" dirty="0">
                <a:solidFill>
                  <a:schemeClr val="accent5">
                    <a:lumMod val="50000"/>
                  </a:schemeClr>
                </a:solidFill>
              </a:rPr>
              <a:t>Bare and Coated Steel – Mains and Services</a:t>
            </a:r>
            <a:endParaRPr lang="en-US" sz="4000" b="1" i="1" u="sng" dirty="0">
              <a:solidFill>
                <a:schemeClr val="accent5">
                  <a:lumMod val="50000"/>
                </a:schemeClr>
              </a:solidFill>
              <a:effectLst>
                <a:outerShdw blurRad="38100" dist="38100" dir="2700000" algn="tl">
                  <a:srgbClr val="000000">
                    <a:alpha val="43137"/>
                  </a:srgbClr>
                </a:outerShdw>
              </a:effectLst>
            </a:endParaRPr>
          </a:p>
        </p:txBody>
      </p:sp>
      <p:pic>
        <p:nvPicPr>
          <p:cNvPr id="4" name="Picture 3" descr="NaturalGasLeak1.jpg"/>
          <p:cNvPicPr>
            <a:picLocks noChangeAspect="1"/>
          </p:cNvPicPr>
          <p:nvPr/>
        </p:nvPicPr>
        <p:blipFill>
          <a:blip r:embed="rId2"/>
          <a:stretch>
            <a:fillRect/>
          </a:stretch>
        </p:blipFill>
        <p:spPr>
          <a:xfrm>
            <a:off x="6606658" y="1611390"/>
            <a:ext cx="5515379" cy="2587987"/>
          </a:xfrm>
          <a:prstGeom prst="rect">
            <a:avLst/>
          </a:prstGeom>
          <a:effectLst>
            <a:softEdge rad="127000"/>
          </a:effectLst>
        </p:spPr>
      </p:pic>
      <p:sp>
        <p:nvSpPr>
          <p:cNvPr id="7" name="Title 1">
            <a:extLst>
              <a:ext uri="{FF2B5EF4-FFF2-40B4-BE49-F238E27FC236}">
                <a16:creationId xmlns:a16="http://schemas.microsoft.com/office/drawing/2014/main" id="{769DCEC1-474E-4977-9115-11439A137303}"/>
              </a:ext>
            </a:extLst>
          </p:cNvPr>
          <p:cNvSpPr txBox="1">
            <a:spLocks/>
          </p:cNvSpPr>
          <p:nvPr/>
        </p:nvSpPr>
        <p:spPr>
          <a:xfrm>
            <a:off x="6755122" y="4317792"/>
            <a:ext cx="5218448" cy="737191"/>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400" b="1" dirty="0">
              <a:solidFill>
                <a:schemeClr val="accent5">
                  <a:lumMod val="75000"/>
                </a:schemeClr>
              </a:solidFill>
            </a:endParaRPr>
          </a:p>
          <a:p>
            <a:pPr algn="ctr"/>
            <a:r>
              <a:rPr lang="en-US" sz="2000" b="1" i="1" dirty="0">
                <a:solidFill>
                  <a:srgbClr val="FF0000"/>
                </a:solidFill>
              </a:rPr>
              <a:t>Many Old Pipes can become a “Sleeve Pipe” for New Smaller Lines by “Insertion”</a:t>
            </a:r>
          </a:p>
        </p:txBody>
      </p:sp>
      <p:pic>
        <p:nvPicPr>
          <p:cNvPr id="1026" name="Picture 2" descr="Image result for coated steel natural gas pipe installation">
            <a:extLst>
              <a:ext uri="{FF2B5EF4-FFF2-40B4-BE49-F238E27FC236}">
                <a16:creationId xmlns:a16="http://schemas.microsoft.com/office/drawing/2014/main" id="{CFC15FC3-A949-677C-5290-C63C2FB9A4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670" y="3892986"/>
            <a:ext cx="3158248" cy="25879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coated steel natural gas lines">
            <a:extLst>
              <a:ext uri="{FF2B5EF4-FFF2-40B4-BE49-F238E27FC236}">
                <a16:creationId xmlns:a16="http://schemas.microsoft.com/office/drawing/2014/main" id="{58D9463B-0EDB-5E75-E572-0D9D4FE7D8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1" y="3892986"/>
            <a:ext cx="2888774" cy="258798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937F467-0C2A-7CE5-F8BB-46D74378995D}"/>
              </a:ext>
            </a:extLst>
          </p:cNvPr>
          <p:cNvSpPr txBox="1"/>
          <p:nvPr/>
        </p:nvSpPr>
        <p:spPr>
          <a:xfrm>
            <a:off x="488120" y="1501073"/>
            <a:ext cx="5822941" cy="2031325"/>
          </a:xfrm>
          <a:prstGeom prst="rect">
            <a:avLst/>
          </a:prstGeom>
          <a:noFill/>
        </p:spPr>
        <p:txBody>
          <a:bodyPr wrap="none" rtlCol="0">
            <a:spAutoFit/>
          </a:bodyPr>
          <a:lstStyle/>
          <a:p>
            <a:pPr marL="285750" indent="-285750">
              <a:buFont typeface="Arial" panose="020B0604020202020204" pitchFamily="34" charset="0"/>
              <a:buChar char="•"/>
            </a:pPr>
            <a:r>
              <a:rPr lang="en-US" dirty="0">
                <a:solidFill>
                  <a:srgbClr val="002060"/>
                </a:solidFill>
              </a:rPr>
              <a:t>Steel Lines can be operated at Higher Pressures</a:t>
            </a:r>
          </a:p>
          <a:p>
            <a:pPr marL="285750" indent="-285750">
              <a:buFont typeface="Arial" panose="020B0604020202020204" pitchFamily="34" charset="0"/>
              <a:buChar char="•"/>
            </a:pPr>
            <a:endParaRPr lang="en-US" dirty="0">
              <a:solidFill>
                <a:srgbClr val="002060"/>
              </a:solidFill>
            </a:endParaRPr>
          </a:p>
          <a:p>
            <a:pPr marL="285750" indent="-285750">
              <a:buFont typeface="Arial" panose="020B0604020202020204" pitchFamily="34" charset="0"/>
              <a:buChar char="•"/>
            </a:pPr>
            <a:r>
              <a:rPr lang="en-US" dirty="0">
                <a:solidFill>
                  <a:srgbClr val="002060"/>
                </a:solidFill>
              </a:rPr>
              <a:t>Steel Lines can be more durable than Plastic</a:t>
            </a:r>
          </a:p>
          <a:p>
            <a:pPr marL="285750" indent="-285750">
              <a:buFont typeface="Arial" panose="020B0604020202020204" pitchFamily="34" charset="0"/>
              <a:buChar char="•"/>
            </a:pPr>
            <a:endParaRPr lang="en-US" dirty="0">
              <a:solidFill>
                <a:srgbClr val="002060"/>
              </a:solidFill>
            </a:endParaRPr>
          </a:p>
          <a:p>
            <a:pPr marL="285750" indent="-285750">
              <a:buFont typeface="Arial" panose="020B0604020202020204" pitchFamily="34" charset="0"/>
              <a:buChar char="•"/>
            </a:pPr>
            <a:r>
              <a:rPr lang="en-US" dirty="0">
                <a:solidFill>
                  <a:srgbClr val="002060"/>
                </a:solidFill>
              </a:rPr>
              <a:t>Steel can be hard to work with</a:t>
            </a:r>
          </a:p>
          <a:p>
            <a:pPr marL="285750" indent="-285750">
              <a:buFont typeface="Arial" panose="020B0604020202020204" pitchFamily="34" charset="0"/>
              <a:buChar char="•"/>
            </a:pPr>
            <a:endParaRPr lang="en-US" dirty="0">
              <a:solidFill>
                <a:srgbClr val="002060"/>
              </a:solidFill>
            </a:endParaRPr>
          </a:p>
          <a:p>
            <a:pPr marL="285750" indent="-285750">
              <a:buFont typeface="Arial" panose="020B0604020202020204" pitchFamily="34" charset="0"/>
              <a:buChar char="•"/>
            </a:pPr>
            <a:r>
              <a:rPr lang="en-US" dirty="0">
                <a:solidFill>
                  <a:srgbClr val="002060"/>
                </a:solidFill>
              </a:rPr>
              <a:t>Steel is susceptible to </a:t>
            </a:r>
            <a:r>
              <a:rPr lang="en-US" b="1" u="sng" dirty="0">
                <a:solidFill>
                  <a:srgbClr val="002060"/>
                </a:solidFill>
              </a:rPr>
              <a:t>Corrosion</a:t>
            </a:r>
            <a:r>
              <a:rPr lang="en-US" dirty="0">
                <a:solidFill>
                  <a:srgbClr val="002060"/>
                </a:solidFill>
              </a:rPr>
              <a:t> if not properly protected</a:t>
            </a:r>
          </a:p>
        </p:txBody>
      </p:sp>
      <p:pic>
        <p:nvPicPr>
          <p:cNvPr id="3" name="Picture 2" descr="Live Mains Insertion – PLCS, LLC">
            <a:extLst>
              <a:ext uri="{FF2B5EF4-FFF2-40B4-BE49-F238E27FC236}">
                <a16:creationId xmlns:a16="http://schemas.microsoft.com/office/drawing/2014/main" id="{0EA7949D-84AB-D1BA-2D13-1BF305F85F3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76289" y="5029833"/>
            <a:ext cx="3376115" cy="1743091"/>
          </a:xfrm>
          <a:prstGeom prst="rect">
            <a:avLst/>
          </a:prstGeom>
          <a:noFill/>
          <a:ln>
            <a:noFill/>
          </a:ln>
        </p:spPr>
      </p:pic>
      <p:sp>
        <p:nvSpPr>
          <p:cNvPr id="5" name="TextBox 4">
            <a:extLst>
              <a:ext uri="{FF2B5EF4-FFF2-40B4-BE49-F238E27FC236}">
                <a16:creationId xmlns:a16="http://schemas.microsoft.com/office/drawing/2014/main" id="{00035EA4-90D4-A658-4564-469AB54BBE3C}"/>
              </a:ext>
            </a:extLst>
          </p:cNvPr>
          <p:cNvSpPr txBox="1"/>
          <p:nvPr/>
        </p:nvSpPr>
        <p:spPr>
          <a:xfrm>
            <a:off x="7992164" y="1729805"/>
            <a:ext cx="4129873" cy="369332"/>
          </a:xfrm>
          <a:prstGeom prst="rect">
            <a:avLst/>
          </a:prstGeom>
          <a:noFill/>
        </p:spPr>
        <p:txBody>
          <a:bodyPr wrap="square" rtlCol="0">
            <a:spAutoFit/>
          </a:bodyPr>
          <a:lstStyle/>
          <a:p>
            <a:r>
              <a:rPr lang="en-US" b="1" i="1" dirty="0">
                <a:solidFill>
                  <a:schemeClr val="accent1">
                    <a:lumMod val="20000"/>
                    <a:lumOff val="80000"/>
                  </a:schemeClr>
                </a:solidFill>
              </a:rPr>
              <a:t>Pipes that aren’t protected cause leaks</a:t>
            </a:r>
          </a:p>
        </p:txBody>
      </p:sp>
    </p:spTree>
    <p:extLst>
      <p:ext uri="{BB962C8B-B14F-4D97-AF65-F5344CB8AC3E}">
        <p14:creationId xmlns:p14="http://schemas.microsoft.com/office/powerpoint/2010/main" val="199803404"/>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47614" y="5339305"/>
            <a:ext cx="5120561" cy="1017044"/>
          </a:xfrm>
        </p:spPr>
        <p:txBody>
          <a:bodyPr vert="horz" lIns="91440" tIns="45720" rIns="91440" bIns="45720" rtlCol="0" anchor="ctr">
            <a:normAutofit fontScale="90000"/>
          </a:bodyPr>
          <a:lstStyle/>
          <a:p>
            <a:br>
              <a:rPr lang="en-US" sz="1800" b="1" u="sng" kern="1200" dirty="0">
                <a:solidFill>
                  <a:srgbClr val="0000FF"/>
                </a:solidFill>
                <a:latin typeface="+mj-lt"/>
                <a:ea typeface="+mj-ea"/>
                <a:cs typeface="+mj-cs"/>
              </a:rPr>
            </a:br>
            <a:r>
              <a:rPr lang="en-US" sz="1800" b="1" kern="1200" dirty="0">
                <a:solidFill>
                  <a:srgbClr val="0000FF"/>
                </a:solidFill>
                <a:latin typeface="+mj-lt"/>
                <a:ea typeface="+mj-ea"/>
                <a:cs typeface="+mj-cs"/>
              </a:rPr>
              <a:t>	</a:t>
            </a:r>
            <a:br>
              <a:rPr lang="en-US" sz="1800" b="1" kern="1200" dirty="0">
                <a:solidFill>
                  <a:srgbClr val="0000FF"/>
                </a:solidFill>
                <a:latin typeface="+mj-lt"/>
                <a:ea typeface="+mj-ea"/>
                <a:cs typeface="+mj-cs"/>
              </a:rPr>
            </a:br>
            <a:r>
              <a:rPr lang="en-US" sz="2700" b="1" i="1" kern="1200" dirty="0">
                <a:solidFill>
                  <a:srgbClr val="0000FF"/>
                </a:solidFill>
                <a:latin typeface="+mj-lt"/>
                <a:ea typeface="+mj-ea"/>
                <a:cs typeface="+mj-cs"/>
              </a:rPr>
              <a:t>If you expose or undermine CI,            CALL Liberty so we can inspect the pipe!</a:t>
            </a:r>
            <a:br>
              <a:rPr lang="en-US" sz="2700" b="1" u="sng" kern="1200" dirty="0">
                <a:solidFill>
                  <a:srgbClr val="0000FF"/>
                </a:solidFill>
                <a:latin typeface="+mj-lt"/>
                <a:ea typeface="+mj-ea"/>
                <a:cs typeface="+mj-cs"/>
              </a:rPr>
            </a:br>
            <a:br>
              <a:rPr lang="en-US" sz="1400" b="1" kern="1200" dirty="0">
                <a:solidFill>
                  <a:srgbClr val="0000FF"/>
                </a:solidFill>
                <a:effectLst>
                  <a:outerShdw blurRad="38100" dist="38100" dir="2700000" algn="tl">
                    <a:srgbClr val="000000">
                      <a:alpha val="43137"/>
                    </a:srgbClr>
                  </a:outerShdw>
                </a:effectLst>
                <a:latin typeface="+mj-lt"/>
                <a:ea typeface="+mj-ea"/>
                <a:cs typeface="+mj-cs"/>
              </a:rPr>
            </a:br>
            <a:endParaRPr lang="en-US" sz="1400" b="1" i="1" kern="1200" dirty="0">
              <a:solidFill>
                <a:srgbClr val="0000FF"/>
              </a:solidFill>
              <a:latin typeface="+mj-lt"/>
              <a:ea typeface="+mj-ea"/>
              <a:cs typeface="+mj-cs"/>
            </a:endParaRPr>
          </a:p>
        </p:txBody>
      </p:sp>
      <p:sp>
        <p:nvSpPr>
          <p:cNvPr id="4" name="TextBox 3">
            <a:extLst>
              <a:ext uri="{FF2B5EF4-FFF2-40B4-BE49-F238E27FC236}">
                <a16:creationId xmlns:a16="http://schemas.microsoft.com/office/drawing/2014/main" id="{C17C648A-F736-F3AA-DE3D-1B6DEEE446CE}"/>
              </a:ext>
            </a:extLst>
          </p:cNvPr>
          <p:cNvSpPr txBox="1"/>
          <p:nvPr/>
        </p:nvSpPr>
        <p:spPr>
          <a:xfrm>
            <a:off x="286669" y="2357043"/>
            <a:ext cx="5092194" cy="2982262"/>
          </a:xfrm>
          <a:prstGeom prst="rect">
            <a:avLst/>
          </a:prstGeom>
        </p:spPr>
        <p:txBody>
          <a:bodyPr vert="horz" lIns="91440" tIns="45720" rIns="91440" bIns="45720" rtlCol="0">
            <a:normAutofit fontScale="92500" lnSpcReduction="10000"/>
          </a:bodyPr>
          <a:lstStyle/>
          <a:p>
            <a:pPr marL="285750" indent="-285750">
              <a:lnSpc>
                <a:spcPct val="90000"/>
              </a:lnSpc>
              <a:spcAft>
                <a:spcPts val="600"/>
              </a:spcAft>
              <a:buFont typeface="Arial" panose="020B0604020202020204" pitchFamily="34" charset="0"/>
              <a:buChar char="•"/>
            </a:pPr>
            <a:r>
              <a:rPr lang="en-US" dirty="0">
                <a:solidFill>
                  <a:srgbClr val="002060"/>
                </a:solidFill>
              </a:rPr>
              <a:t>Although CI is no longer installed today, it can still be in use and active.</a:t>
            </a:r>
          </a:p>
          <a:p>
            <a:pPr indent="-228600">
              <a:lnSpc>
                <a:spcPct val="90000"/>
              </a:lnSpc>
              <a:spcAft>
                <a:spcPts val="600"/>
              </a:spcAft>
              <a:buFont typeface="Arial" panose="020B0604020202020204" pitchFamily="34" charset="0"/>
              <a:buChar char="•"/>
            </a:pPr>
            <a:endParaRPr lang="en-US" dirty="0">
              <a:solidFill>
                <a:srgbClr val="002060"/>
              </a:solidFill>
            </a:endParaRPr>
          </a:p>
          <a:p>
            <a:pPr marL="285750" indent="-285750">
              <a:lnSpc>
                <a:spcPct val="90000"/>
              </a:lnSpc>
              <a:spcAft>
                <a:spcPts val="600"/>
              </a:spcAft>
              <a:buFont typeface="Arial" panose="020B0604020202020204" pitchFamily="34" charset="0"/>
              <a:buChar char="•"/>
            </a:pPr>
            <a:r>
              <a:rPr lang="en-US" dirty="0">
                <a:solidFill>
                  <a:srgbClr val="002060"/>
                </a:solidFill>
              </a:rPr>
              <a:t>Typically, when it is exposed during excavating – it appears very rusty.</a:t>
            </a:r>
          </a:p>
          <a:p>
            <a:pPr indent="-228600">
              <a:lnSpc>
                <a:spcPct val="90000"/>
              </a:lnSpc>
              <a:spcAft>
                <a:spcPts val="600"/>
              </a:spcAft>
              <a:buFont typeface="Arial" panose="020B0604020202020204" pitchFamily="34" charset="0"/>
              <a:buChar char="•"/>
            </a:pPr>
            <a:endParaRPr lang="en-US" dirty="0">
              <a:solidFill>
                <a:srgbClr val="002060"/>
              </a:solidFill>
            </a:endParaRPr>
          </a:p>
          <a:p>
            <a:pPr marL="285750" indent="-285750">
              <a:lnSpc>
                <a:spcPct val="90000"/>
              </a:lnSpc>
              <a:spcAft>
                <a:spcPts val="600"/>
              </a:spcAft>
              <a:buFont typeface="Arial" panose="020B0604020202020204" pitchFamily="34" charset="0"/>
              <a:buChar char="•"/>
            </a:pPr>
            <a:r>
              <a:rPr lang="en-US" dirty="0">
                <a:solidFill>
                  <a:srgbClr val="002060"/>
                </a:solidFill>
              </a:rPr>
              <a:t>It is important to excavate carefully around CI as it can be brittle or soft and crack easily.</a:t>
            </a:r>
          </a:p>
          <a:p>
            <a:pPr indent="-228600">
              <a:lnSpc>
                <a:spcPct val="90000"/>
              </a:lnSpc>
              <a:spcAft>
                <a:spcPts val="600"/>
              </a:spcAft>
              <a:buFont typeface="Arial" panose="020B0604020202020204" pitchFamily="34" charset="0"/>
              <a:buChar char="•"/>
            </a:pPr>
            <a:endParaRPr lang="en-US" dirty="0">
              <a:solidFill>
                <a:srgbClr val="002060"/>
              </a:solidFill>
            </a:endParaRPr>
          </a:p>
          <a:p>
            <a:pPr marL="285750" indent="-285750">
              <a:lnSpc>
                <a:spcPct val="90000"/>
              </a:lnSpc>
              <a:spcAft>
                <a:spcPts val="600"/>
              </a:spcAft>
              <a:buFont typeface="Arial" panose="020B0604020202020204" pitchFamily="34" charset="0"/>
              <a:buChar char="•"/>
            </a:pPr>
            <a:r>
              <a:rPr lang="en-US" dirty="0">
                <a:solidFill>
                  <a:srgbClr val="002060"/>
                </a:solidFill>
              </a:rPr>
              <a:t>If too much CI is exposed and undermined, it may need to be supported or even replaced.</a:t>
            </a:r>
          </a:p>
          <a:p>
            <a:pPr indent="-228600">
              <a:lnSpc>
                <a:spcPct val="90000"/>
              </a:lnSpc>
              <a:spcAft>
                <a:spcPts val="600"/>
              </a:spcAft>
              <a:buFont typeface="Arial" panose="020B0604020202020204" pitchFamily="34" charset="0"/>
              <a:buChar char="•"/>
            </a:pPr>
            <a:endParaRPr lang="en-US" dirty="0"/>
          </a:p>
          <a:p>
            <a:pPr indent="-228600">
              <a:lnSpc>
                <a:spcPct val="90000"/>
              </a:lnSpc>
              <a:spcAft>
                <a:spcPts val="600"/>
              </a:spcAft>
              <a:buFont typeface="Arial" panose="020B0604020202020204" pitchFamily="34" charset="0"/>
              <a:buChar char="•"/>
            </a:pPr>
            <a:endParaRPr lang="en-US" dirty="0"/>
          </a:p>
        </p:txBody>
      </p:sp>
      <p:sp>
        <p:nvSpPr>
          <p:cNvPr id="21" name="Oval 20">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02953CA1-48F0-D31D-66DA-FBFF2B11E9BD}"/>
              </a:ext>
            </a:extLst>
          </p:cNvPr>
          <p:cNvPicPr>
            <a:picLocks noChangeAspect="1"/>
          </p:cNvPicPr>
          <p:nvPr/>
        </p:nvPicPr>
        <p:blipFill>
          <a:blip r:embed="rId2"/>
          <a:srcRect t="8630" r="3" b="3"/>
          <a:stretch>
            <a:fillRect/>
          </a:stretch>
        </p:blipFill>
        <p:spPr>
          <a:xfrm>
            <a:off x="8119068" y="3007909"/>
            <a:ext cx="4072932" cy="385009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20" name="Arc 19">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8" name="Picture 7">
            <a:extLst>
              <a:ext uri="{FF2B5EF4-FFF2-40B4-BE49-F238E27FC236}">
                <a16:creationId xmlns:a16="http://schemas.microsoft.com/office/drawing/2014/main" id="{0CA7CBD9-978F-43C8-B75E-14F765BA6AD5}"/>
              </a:ext>
            </a:extLst>
          </p:cNvPr>
          <p:cNvPicPr>
            <a:picLocks noChangeAspect="1"/>
          </p:cNvPicPr>
          <p:nvPr/>
        </p:nvPicPr>
        <p:blipFill>
          <a:blip r:embed="rId3"/>
          <a:srcRect l="1881" r="20407" b="-2"/>
          <a:stretch>
            <a:fillRect/>
          </a:stretch>
        </p:blipFill>
        <p:spPr>
          <a:xfrm>
            <a:off x="6796382" y="0"/>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
        <p:nvSpPr>
          <p:cNvPr id="3" name="Slide Number Placeholder 2"/>
          <p:cNvSpPr>
            <a:spLocks noGrp="1"/>
          </p:cNvSpPr>
          <p:nvPr>
            <p:ph type="sldNum" sz="quarter" idx="12"/>
          </p:nvPr>
        </p:nvSpPr>
        <p:spPr>
          <a:xfrm>
            <a:off x="8610600" y="6356349"/>
            <a:ext cx="2743200" cy="365125"/>
          </a:xfrm>
        </p:spPr>
        <p:txBody>
          <a:bodyPr vert="horz" lIns="91440" tIns="45720" rIns="91440" bIns="45720" rtlCol="0" anchor="ctr">
            <a:normAutofit/>
          </a:bodyPr>
          <a:lstStyle/>
          <a:p>
            <a:pPr>
              <a:spcAft>
                <a:spcPts val="600"/>
              </a:spcAft>
            </a:pPr>
            <a:fld id="{FC52C9BE-EAD1-7D44-9070-0FADF437197C}" type="slidenum">
              <a:rPr lang="en-US">
                <a:solidFill>
                  <a:srgbClr val="FFFFFF"/>
                </a:solidFill>
              </a:rPr>
              <a:pPr>
                <a:spcAft>
                  <a:spcPts val="600"/>
                </a:spcAft>
              </a:pPr>
              <a:t>8</a:t>
            </a:fld>
            <a:endParaRPr lang="en-US">
              <a:solidFill>
                <a:srgbClr val="FFFFFF"/>
              </a:solidFill>
            </a:endParaRPr>
          </a:p>
        </p:txBody>
      </p:sp>
      <p:sp>
        <p:nvSpPr>
          <p:cNvPr id="6" name="Title 1">
            <a:extLst>
              <a:ext uri="{FF2B5EF4-FFF2-40B4-BE49-F238E27FC236}">
                <a16:creationId xmlns:a16="http://schemas.microsoft.com/office/drawing/2014/main" id="{92EF4063-69D1-1216-D0C3-6EA2CCE306C8}"/>
              </a:ext>
            </a:extLst>
          </p:cNvPr>
          <p:cNvSpPr txBox="1">
            <a:spLocks/>
          </p:cNvSpPr>
          <p:nvPr/>
        </p:nvSpPr>
        <p:spPr>
          <a:xfrm>
            <a:off x="286669" y="175510"/>
            <a:ext cx="6395485" cy="1663338"/>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300" b="1" dirty="0">
                <a:effectLst>
                  <a:outerShdw blurRad="38100" dist="38100" dir="2700000" algn="tl">
                    <a:srgbClr val="000000">
                      <a:alpha val="43137"/>
                    </a:srgbClr>
                  </a:outerShdw>
                </a:effectLst>
                <a:latin typeface="+mn-lt"/>
              </a:rPr>
              <a:t>Gas Distribution System Materials-</a:t>
            </a:r>
            <a:br>
              <a:rPr lang="en-US" sz="4000" b="1" dirty="0">
                <a:solidFill>
                  <a:schemeClr val="accent5">
                    <a:lumMod val="50000"/>
                  </a:schemeClr>
                </a:solidFill>
                <a:effectLst>
                  <a:outerShdw blurRad="38100" dist="38100" dir="2700000" algn="tl">
                    <a:srgbClr val="000000">
                      <a:alpha val="43137"/>
                    </a:srgbClr>
                  </a:outerShdw>
                </a:effectLst>
              </a:rPr>
            </a:br>
            <a:r>
              <a:rPr lang="en-US" sz="5300" b="1" i="1" u="sng" dirty="0">
                <a:solidFill>
                  <a:schemeClr val="accent5">
                    <a:lumMod val="50000"/>
                  </a:schemeClr>
                </a:solidFill>
              </a:rPr>
              <a:t>Cast Iron – </a:t>
            </a:r>
          </a:p>
          <a:p>
            <a:r>
              <a:rPr lang="en-US" sz="5300" b="1" i="1" u="sng" dirty="0">
                <a:solidFill>
                  <a:schemeClr val="accent5">
                    <a:lumMod val="50000"/>
                  </a:schemeClr>
                </a:solidFill>
              </a:rPr>
              <a:t>Mains and Services</a:t>
            </a:r>
            <a:endParaRPr lang="en-US" sz="5300" b="1" i="1" u="sng" dirty="0">
              <a:solidFill>
                <a:schemeClr val="accent5">
                  <a:lumMod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80705602"/>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237"/>
            <a:ext cx="7522930" cy="637485"/>
          </a:xfrm>
        </p:spPr>
        <p:txBody>
          <a:bodyPr>
            <a:noAutofit/>
          </a:bodyPr>
          <a:lstStyle/>
          <a:p>
            <a:pPr algn="ctr"/>
            <a:r>
              <a:rPr lang="en-US" sz="4000" b="1" i="1" u="sng" dirty="0">
                <a:solidFill>
                  <a:schemeClr val="accent5">
                    <a:lumMod val="50000"/>
                  </a:schemeClr>
                </a:solidFill>
                <a:effectLst>
                  <a:outerShdw blurRad="38100" dist="38100" dir="2700000" algn="tl">
                    <a:srgbClr val="000000">
                      <a:alpha val="43137"/>
                    </a:srgbClr>
                  </a:outerShdw>
                </a:effectLst>
              </a:rPr>
              <a:t>Understanding Layout and Markings</a:t>
            </a:r>
          </a:p>
        </p:txBody>
      </p:sp>
      <p:sp>
        <p:nvSpPr>
          <p:cNvPr id="3" name="Slide Number Placeholder 2"/>
          <p:cNvSpPr>
            <a:spLocks noGrp="1"/>
          </p:cNvSpPr>
          <p:nvPr>
            <p:ph type="sldNum" sz="quarter" idx="12"/>
          </p:nvPr>
        </p:nvSpPr>
        <p:spPr/>
        <p:txBody>
          <a:bodyPr/>
          <a:lstStyle/>
          <a:p>
            <a:fld id="{FC52C9BE-EAD1-7D44-9070-0FADF437197C}" type="slidenum">
              <a:rPr lang="en-US" smtClean="0"/>
              <a:t>9</a:t>
            </a:fld>
            <a:endParaRPr lang="en-US" dirty="0"/>
          </a:p>
        </p:txBody>
      </p:sp>
      <p:graphicFrame>
        <p:nvGraphicFramePr>
          <p:cNvPr id="7" name="Object 3">
            <a:extLst>
              <a:ext uri="{FF2B5EF4-FFF2-40B4-BE49-F238E27FC236}">
                <a16:creationId xmlns:a16="http://schemas.microsoft.com/office/drawing/2014/main" id="{C6D46225-979E-5155-5412-0CF51AFCFF57}"/>
              </a:ext>
            </a:extLst>
          </p:cNvPr>
          <p:cNvGraphicFramePr>
            <a:graphicFrameLocks noChangeAspect="1"/>
          </p:cNvGraphicFramePr>
          <p:nvPr>
            <p:extLst>
              <p:ext uri="{D42A27DB-BD31-4B8C-83A1-F6EECF244321}">
                <p14:modId xmlns:p14="http://schemas.microsoft.com/office/powerpoint/2010/main" val="1610354129"/>
              </p:ext>
            </p:extLst>
          </p:nvPr>
        </p:nvGraphicFramePr>
        <p:xfrm>
          <a:off x="7414990" y="913855"/>
          <a:ext cx="4632984" cy="5886368"/>
        </p:xfrm>
        <a:graphic>
          <a:graphicData uri="http://schemas.openxmlformats.org/presentationml/2006/ole">
            <mc:AlternateContent xmlns:mc="http://schemas.openxmlformats.org/markup-compatibility/2006">
              <mc:Choice xmlns:v="urn:schemas-microsoft-com:vml" Requires="v">
                <p:oleObj name="Bitmap Image" r:id="rId3" imgW="0" imgH="0" progId="Paint.Picture">
                  <p:embed/>
                </p:oleObj>
              </mc:Choice>
              <mc:Fallback>
                <p:oleObj name="Bitmap Image" r:id="rId3" imgW="0" imgH="0" progId="Paint.Picture">
                  <p:embed/>
                  <p:pic>
                    <p:nvPicPr>
                      <p:cNvPr id="7" name="Object 3">
                        <a:extLst>
                          <a:ext uri="{FF2B5EF4-FFF2-40B4-BE49-F238E27FC236}">
                            <a16:creationId xmlns:a16="http://schemas.microsoft.com/office/drawing/2014/main" id="{C6D46225-979E-5155-5412-0CF51AFCFF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4990" y="913855"/>
                        <a:ext cx="4632984" cy="5886368"/>
                      </a:xfrm>
                      <a:prstGeom prst="rect">
                        <a:avLst/>
                      </a:prstGeom>
                      <a:noFill/>
                      <a:ln>
                        <a:noFill/>
                      </a:ln>
                      <a:effectLst/>
                    </p:spPr>
                  </p:pic>
                </p:oleObj>
              </mc:Fallback>
            </mc:AlternateContent>
          </a:graphicData>
        </a:graphic>
      </p:graphicFrame>
      <p:sp>
        <p:nvSpPr>
          <p:cNvPr id="4" name="TextBox 3">
            <a:extLst>
              <a:ext uri="{FF2B5EF4-FFF2-40B4-BE49-F238E27FC236}">
                <a16:creationId xmlns:a16="http://schemas.microsoft.com/office/drawing/2014/main" id="{999A33BA-BF48-14D0-C4C2-BDBA6ABB4E3A}"/>
              </a:ext>
            </a:extLst>
          </p:cNvPr>
          <p:cNvSpPr txBox="1"/>
          <p:nvPr/>
        </p:nvSpPr>
        <p:spPr>
          <a:xfrm>
            <a:off x="7630407" y="155300"/>
            <a:ext cx="4202150" cy="830997"/>
          </a:xfrm>
          <a:prstGeom prst="rect">
            <a:avLst/>
          </a:prstGeom>
          <a:noFill/>
        </p:spPr>
        <p:txBody>
          <a:bodyPr wrap="square" rtlCol="0">
            <a:spAutoFit/>
          </a:bodyPr>
          <a:lstStyle/>
          <a:p>
            <a:pPr algn="ctr"/>
            <a:r>
              <a:rPr lang="en-US" sz="2400" dirty="0"/>
              <a:t>Here are some</a:t>
            </a:r>
          </a:p>
          <a:p>
            <a:pPr algn="ctr"/>
            <a:r>
              <a:rPr lang="en-US" sz="2400" dirty="0"/>
              <a:t>common Gas Markings </a:t>
            </a:r>
          </a:p>
        </p:txBody>
      </p:sp>
      <p:pic>
        <p:nvPicPr>
          <p:cNvPr id="6" name="Picture 5">
            <a:extLst>
              <a:ext uri="{FF2B5EF4-FFF2-40B4-BE49-F238E27FC236}">
                <a16:creationId xmlns:a16="http://schemas.microsoft.com/office/drawing/2014/main" id="{0F45F1CA-2521-3ADC-F96E-7B631F41ACBE}"/>
              </a:ext>
            </a:extLst>
          </p:cNvPr>
          <p:cNvPicPr>
            <a:picLocks noChangeAspect="1"/>
          </p:cNvPicPr>
          <p:nvPr/>
        </p:nvPicPr>
        <p:blipFill>
          <a:blip r:embed="rId5"/>
          <a:stretch>
            <a:fillRect/>
          </a:stretch>
        </p:blipFill>
        <p:spPr>
          <a:xfrm>
            <a:off x="4160711" y="647722"/>
            <a:ext cx="3218967" cy="2975106"/>
          </a:xfrm>
          <a:prstGeom prst="rect">
            <a:avLst/>
          </a:prstGeom>
          <a:solidFill>
            <a:schemeClr val="accent2">
              <a:lumMod val="40000"/>
              <a:lumOff val="60000"/>
            </a:schemeClr>
          </a:solidFill>
        </p:spPr>
      </p:pic>
      <p:pic>
        <p:nvPicPr>
          <p:cNvPr id="8" name="Picture 7">
            <a:extLst>
              <a:ext uri="{FF2B5EF4-FFF2-40B4-BE49-F238E27FC236}">
                <a16:creationId xmlns:a16="http://schemas.microsoft.com/office/drawing/2014/main" id="{B3372705-81DD-4A5B-0214-11655736C724}"/>
              </a:ext>
            </a:extLst>
          </p:cNvPr>
          <p:cNvPicPr>
            <a:picLocks noChangeAspect="1"/>
          </p:cNvPicPr>
          <p:nvPr/>
        </p:nvPicPr>
        <p:blipFill>
          <a:blip r:embed="rId5"/>
          <a:stretch>
            <a:fillRect/>
          </a:stretch>
        </p:blipFill>
        <p:spPr>
          <a:xfrm>
            <a:off x="2151981" y="3746369"/>
            <a:ext cx="3218967" cy="2975106"/>
          </a:xfrm>
          <a:prstGeom prst="rect">
            <a:avLst/>
          </a:prstGeom>
          <a:solidFill>
            <a:schemeClr val="accent2">
              <a:lumMod val="40000"/>
              <a:lumOff val="60000"/>
            </a:schemeClr>
          </a:solidFill>
        </p:spPr>
      </p:pic>
      <p:sp>
        <p:nvSpPr>
          <p:cNvPr id="9" name="TextBox 8">
            <a:extLst>
              <a:ext uri="{FF2B5EF4-FFF2-40B4-BE49-F238E27FC236}">
                <a16:creationId xmlns:a16="http://schemas.microsoft.com/office/drawing/2014/main" id="{67018982-8A82-287E-C815-CFD3B82FBD8C}"/>
              </a:ext>
            </a:extLst>
          </p:cNvPr>
          <p:cNvSpPr txBox="1"/>
          <p:nvPr/>
        </p:nvSpPr>
        <p:spPr>
          <a:xfrm>
            <a:off x="4461468" y="1525826"/>
            <a:ext cx="2652765" cy="1631216"/>
          </a:xfrm>
          <a:prstGeom prst="rect">
            <a:avLst/>
          </a:prstGeom>
          <a:noFill/>
        </p:spPr>
        <p:txBody>
          <a:bodyPr wrap="square" rtlCol="0">
            <a:spAutoFit/>
          </a:bodyPr>
          <a:lstStyle/>
          <a:p>
            <a:pPr algn="ctr"/>
            <a:r>
              <a:rPr lang="en-US" sz="2000" b="1" dirty="0"/>
              <a:t>Contractors are responsible for maintaining marks</a:t>
            </a:r>
            <a:r>
              <a:rPr lang="en-US" sz="2000" dirty="0"/>
              <a:t>.  Request offset marks, take pics/videos</a:t>
            </a:r>
          </a:p>
        </p:txBody>
      </p:sp>
      <p:sp>
        <p:nvSpPr>
          <p:cNvPr id="10" name="TextBox 9">
            <a:extLst>
              <a:ext uri="{FF2B5EF4-FFF2-40B4-BE49-F238E27FC236}">
                <a16:creationId xmlns:a16="http://schemas.microsoft.com/office/drawing/2014/main" id="{A971334E-473E-21BA-14F6-DD8AA52F3489}"/>
              </a:ext>
            </a:extLst>
          </p:cNvPr>
          <p:cNvSpPr txBox="1"/>
          <p:nvPr/>
        </p:nvSpPr>
        <p:spPr>
          <a:xfrm>
            <a:off x="2465047" y="4417358"/>
            <a:ext cx="2478742" cy="1323439"/>
          </a:xfrm>
          <a:prstGeom prst="rect">
            <a:avLst/>
          </a:prstGeom>
          <a:noFill/>
        </p:spPr>
        <p:txBody>
          <a:bodyPr wrap="square" rtlCol="0">
            <a:spAutoFit/>
          </a:bodyPr>
          <a:lstStyle/>
          <a:p>
            <a:pPr algn="ctr"/>
            <a:r>
              <a:rPr lang="en-US" sz="2000" b="1" dirty="0"/>
              <a:t>Utilities often cross each other and are installed in various directions and depths</a:t>
            </a:r>
          </a:p>
        </p:txBody>
      </p:sp>
      <p:pic>
        <p:nvPicPr>
          <p:cNvPr id="12" name="Picture 11">
            <a:extLst>
              <a:ext uri="{FF2B5EF4-FFF2-40B4-BE49-F238E27FC236}">
                <a16:creationId xmlns:a16="http://schemas.microsoft.com/office/drawing/2014/main" id="{4A628CEA-822A-14C7-1E99-5C49580AAC06}"/>
              </a:ext>
            </a:extLst>
          </p:cNvPr>
          <p:cNvPicPr>
            <a:picLocks noChangeAspect="1"/>
          </p:cNvPicPr>
          <p:nvPr/>
        </p:nvPicPr>
        <p:blipFill>
          <a:blip r:embed="rId6"/>
          <a:stretch>
            <a:fillRect/>
          </a:stretch>
        </p:blipFill>
        <p:spPr>
          <a:xfrm>
            <a:off x="237359" y="647722"/>
            <a:ext cx="3218967" cy="2975106"/>
          </a:xfrm>
          <a:prstGeom prst="rect">
            <a:avLst/>
          </a:prstGeom>
          <a:solidFill>
            <a:schemeClr val="accent2">
              <a:lumMod val="40000"/>
              <a:lumOff val="60000"/>
            </a:schemeClr>
          </a:solidFill>
        </p:spPr>
      </p:pic>
      <p:sp>
        <p:nvSpPr>
          <p:cNvPr id="11" name="TextBox 10">
            <a:extLst>
              <a:ext uri="{FF2B5EF4-FFF2-40B4-BE49-F238E27FC236}">
                <a16:creationId xmlns:a16="http://schemas.microsoft.com/office/drawing/2014/main" id="{39B9FD3A-C2C6-F0F5-CB11-2399F17CC992}"/>
              </a:ext>
            </a:extLst>
          </p:cNvPr>
          <p:cNvSpPr txBox="1"/>
          <p:nvPr/>
        </p:nvSpPr>
        <p:spPr>
          <a:xfrm>
            <a:off x="582234" y="1525826"/>
            <a:ext cx="2529215" cy="1477328"/>
          </a:xfrm>
          <a:prstGeom prst="rect">
            <a:avLst/>
          </a:prstGeom>
          <a:noFill/>
        </p:spPr>
        <p:txBody>
          <a:bodyPr wrap="square" rtlCol="0">
            <a:spAutoFit/>
          </a:bodyPr>
          <a:lstStyle/>
          <a:p>
            <a:pPr algn="ctr"/>
            <a:r>
              <a:rPr lang="en-US" b="1" dirty="0"/>
              <a:t>You need to understand the Marks, so you understand what you will encounter when excavating.</a:t>
            </a:r>
          </a:p>
        </p:txBody>
      </p:sp>
      <p:sp>
        <p:nvSpPr>
          <p:cNvPr id="13" name="Arrow: Down 12">
            <a:extLst>
              <a:ext uri="{FF2B5EF4-FFF2-40B4-BE49-F238E27FC236}">
                <a16:creationId xmlns:a16="http://schemas.microsoft.com/office/drawing/2014/main" id="{55486B49-7146-C24A-2C4F-BAC52DD16DD6}"/>
              </a:ext>
            </a:extLst>
          </p:cNvPr>
          <p:cNvSpPr/>
          <p:nvPr/>
        </p:nvSpPr>
        <p:spPr>
          <a:xfrm>
            <a:off x="11350847" y="421432"/>
            <a:ext cx="318650" cy="485233"/>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D15FB7BE-A23C-5C27-18B5-B531B387EE2D}"/>
              </a:ext>
            </a:extLst>
          </p:cNvPr>
          <p:cNvPicPr>
            <a:picLocks noChangeAspect="1"/>
          </p:cNvPicPr>
          <p:nvPr/>
        </p:nvPicPr>
        <p:blipFill>
          <a:blip r:embed="rId7"/>
          <a:stretch>
            <a:fillRect/>
          </a:stretch>
        </p:blipFill>
        <p:spPr>
          <a:xfrm>
            <a:off x="7907263" y="406750"/>
            <a:ext cx="353599" cy="499915"/>
          </a:xfrm>
          <a:prstGeom prst="rect">
            <a:avLst/>
          </a:prstGeom>
        </p:spPr>
      </p:pic>
    </p:spTree>
    <p:extLst>
      <p:ext uri="{BB962C8B-B14F-4D97-AF65-F5344CB8AC3E}">
        <p14:creationId xmlns:p14="http://schemas.microsoft.com/office/powerpoint/2010/main" val="138200555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d5af6674-1e9a-4a7e-953f-f41ec254301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05D9A231F61C540BE7E10897802573B" ma:contentTypeVersion="17" ma:contentTypeDescription="Create a new document." ma:contentTypeScope="" ma:versionID="86ab226e3d3ff4b97594069d39617989">
  <xsd:schema xmlns:xsd="http://www.w3.org/2001/XMLSchema" xmlns:xs="http://www.w3.org/2001/XMLSchema" xmlns:p="http://schemas.microsoft.com/office/2006/metadata/properties" xmlns:ns3="d5af6674-1e9a-4a7e-953f-f41ec2543011" xmlns:ns4="aa0871cc-3c12-468a-8643-358d27e3ee9f" targetNamespace="http://schemas.microsoft.com/office/2006/metadata/properties" ma:root="true" ma:fieldsID="17c929e7ae72e8a7a65fdb9c38d43224" ns3:_="" ns4:_="">
    <xsd:import namespace="d5af6674-1e9a-4a7e-953f-f41ec2543011"/>
    <xsd:import namespace="aa0871cc-3c12-468a-8643-358d27e3ee9f"/>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element ref="ns3:MediaServiceAutoTags" minOccurs="0"/>
                <xsd:element ref="ns3:MediaLengthInSeconds" minOccurs="0"/>
                <xsd:element ref="ns3:_activity" minOccurs="0"/>
                <xsd:element ref="ns3:MediaServiceObjectDetectorVersions" minOccurs="0"/>
                <xsd:element ref="ns3:MediaServiceOCR" minOccurs="0"/>
                <xsd:element ref="ns3:MediaServiceGenerationTime" minOccurs="0"/>
                <xsd:element ref="ns3:MediaServiceEventHashCode" minOccurs="0"/>
                <xsd:element ref="ns3:MediaServiceLocation"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af6674-1e9a-4a7e-953f-f41ec254301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_activity" ma:index="18" nillable="true" ma:displayName="_activity" ma:hidden="true" ma:internalName="_activity">
      <xsd:simpleType>
        <xsd:restriction base="dms:Note"/>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dexed="true" ma:internalName="MediaServiceLocatio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a0871cc-3c12-468a-8643-358d27e3ee9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155350F-694F-47F5-8257-37BEBD67D0B3}">
  <ds:schemaRefs>
    <ds:schemaRef ds:uri="http://purl.org/dc/elements/1.1/"/>
    <ds:schemaRef ds:uri="http://schemas.microsoft.com/office/2006/documentManagement/types"/>
    <ds:schemaRef ds:uri="http://schemas.microsoft.com/office/2006/metadata/properties"/>
    <ds:schemaRef ds:uri="http://purl.org/dc/terms/"/>
    <ds:schemaRef ds:uri="http://schemas.openxmlformats.org/package/2006/metadata/core-properties"/>
    <ds:schemaRef ds:uri="http://www.w3.org/XML/1998/namespace"/>
    <ds:schemaRef ds:uri="http://schemas.microsoft.com/office/infopath/2007/PartnerControls"/>
    <ds:schemaRef ds:uri="aa0871cc-3c12-468a-8643-358d27e3ee9f"/>
    <ds:schemaRef ds:uri="d5af6674-1e9a-4a7e-953f-f41ec2543011"/>
    <ds:schemaRef ds:uri="http://purl.org/dc/dcmitype/"/>
  </ds:schemaRefs>
</ds:datastoreItem>
</file>

<file path=customXml/itemProps2.xml><?xml version="1.0" encoding="utf-8"?>
<ds:datastoreItem xmlns:ds="http://schemas.openxmlformats.org/officeDocument/2006/customXml" ds:itemID="{686D3DBE-61DA-4BDA-BFFE-F6B4AFA59A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5af6674-1e9a-4a7e-953f-f41ec2543011"/>
    <ds:schemaRef ds:uri="aa0871cc-3c12-468a-8643-358d27e3ee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37A7E7F-25DF-4C07-8C2D-43FD2C10D8A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2174</TotalTime>
  <Words>1182</Words>
  <Application>Microsoft Office PowerPoint</Application>
  <PresentationFormat>Widescreen</PresentationFormat>
  <Paragraphs>194</Paragraphs>
  <Slides>26</Slides>
  <Notes>19</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36" baseType="lpstr">
      <vt:lpstr>Arial</vt:lpstr>
      <vt:lpstr>Arial Narrow</vt:lpstr>
      <vt:lpstr>Calibri</vt:lpstr>
      <vt:lpstr>Calibri Light</vt:lpstr>
      <vt:lpstr>Monotype Sorts</vt:lpstr>
      <vt:lpstr>Tahoma</vt:lpstr>
      <vt:lpstr>Times New Roman</vt:lpstr>
      <vt:lpstr>Wingdings</vt:lpstr>
      <vt:lpstr>Office Theme</vt:lpstr>
      <vt:lpstr>Bitmap Image</vt:lpstr>
      <vt:lpstr>PowerPoint Presentation</vt:lpstr>
      <vt:lpstr>Liberty Keene – Propane and Natural Gas</vt:lpstr>
      <vt:lpstr>Properties of Natural Gas and Propane</vt:lpstr>
      <vt:lpstr>PowerPoint Presentation</vt:lpstr>
      <vt:lpstr>PowerPoint Presentation</vt:lpstr>
      <vt:lpstr>PowerPoint Presentation</vt:lpstr>
      <vt:lpstr>Gas Distribution System Materials-    Bare and Coated Steel – Mains and Services</vt:lpstr>
      <vt:lpstr>   If you expose or undermine CI,            CALL Liberty so we can inspect the pipe!  </vt:lpstr>
      <vt:lpstr>Understanding Layout and Markings</vt:lpstr>
      <vt:lpstr>PowerPoint Presentation</vt:lpstr>
      <vt:lpstr>PowerPoint Presentation</vt:lpstr>
      <vt:lpstr>LEARN to Recognize Signs of Gas, not yet marked…</vt:lpstr>
      <vt:lpstr>More Signs… Gas Line Markers !</vt:lpstr>
      <vt:lpstr>Recognize the not so obvious Signs of Gas in the Area – REG STATIONS</vt:lpstr>
      <vt:lpstr>PowerPoint Presentation</vt:lpstr>
      <vt:lpstr>Examples of Cross Bore Damages</vt:lpstr>
      <vt:lpstr>PowerPoint Presentation</vt:lpstr>
      <vt:lpstr>Signs of Damage</vt:lpstr>
      <vt:lpstr>Signs of a Ruptured Gas Line</vt:lpstr>
      <vt:lpstr>Understanding Excess Flow Valves  </vt:lpstr>
      <vt:lpstr>PowerPoint Presentation</vt:lpstr>
      <vt:lpstr>PowerPoint Presentation</vt:lpstr>
      <vt:lpstr>What are Possible Ignition Sources</vt:lpstr>
      <vt:lpstr>PowerPoint Presentation</vt:lpstr>
      <vt:lpstr>PowerPoint Presentation</vt:lpstr>
      <vt:lpstr>Questions / Comments</vt:lpstr>
    </vt:vector>
  </TitlesOfParts>
  <Company>Liberty Utilities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Liberty Utilities</dc:creator>
  <cp:lastModifiedBy>Steve Rokes</cp:lastModifiedBy>
  <cp:revision>88</cp:revision>
  <cp:lastPrinted>2026-03-05T13:45:26Z</cp:lastPrinted>
  <dcterms:created xsi:type="dcterms:W3CDTF">2019-01-28T18:39:05Z</dcterms:created>
  <dcterms:modified xsi:type="dcterms:W3CDTF">2026-03-09T17:38:42Z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1a6f161-e42b-4c47-8f69-f6a81e023e2d_Enabled">
    <vt:lpwstr>True</vt:lpwstr>
  </property>
  <property fmtid="{D5CDD505-2E9C-101B-9397-08002B2CF9AE}" pid="3" name="MSIP_Label_b1a6f161-e42b-4c47-8f69-f6a81e023e2d_SiteId">
    <vt:lpwstr>271df5c2-953a-497b-93ad-7adf7a4b3cd7</vt:lpwstr>
  </property>
  <property fmtid="{D5CDD505-2E9C-101B-9397-08002B2CF9AE}" pid="4" name="MSIP_Label_b1a6f161-e42b-4c47-8f69-f6a81e023e2d_Owner">
    <vt:lpwstr>LTBailey@Spectraenergy.com</vt:lpwstr>
  </property>
  <property fmtid="{D5CDD505-2E9C-101B-9397-08002B2CF9AE}" pid="5" name="MSIP_Label_b1a6f161-e42b-4c47-8f69-f6a81e023e2d_SetDate">
    <vt:lpwstr>2020-01-28T19:19:10.6607835Z</vt:lpwstr>
  </property>
  <property fmtid="{D5CDD505-2E9C-101B-9397-08002B2CF9AE}" pid="6" name="MSIP_Label_b1a6f161-e42b-4c47-8f69-f6a81e023e2d_Name">
    <vt:lpwstr>Internal</vt:lpwstr>
  </property>
  <property fmtid="{D5CDD505-2E9C-101B-9397-08002B2CF9AE}" pid="7" name="MSIP_Label_b1a6f161-e42b-4c47-8f69-f6a81e023e2d_Application">
    <vt:lpwstr>Microsoft Azure Information Protection</vt:lpwstr>
  </property>
  <property fmtid="{D5CDD505-2E9C-101B-9397-08002B2CF9AE}" pid="8" name="MSIP_Label_b1a6f161-e42b-4c47-8f69-f6a81e023e2d_Extended_MSFT_Method">
    <vt:lpwstr>Automatic</vt:lpwstr>
  </property>
  <property fmtid="{D5CDD505-2E9C-101B-9397-08002B2CF9AE}" pid="9" name="Sensitivity">
    <vt:lpwstr>Internal</vt:lpwstr>
  </property>
  <property fmtid="{D5CDD505-2E9C-101B-9397-08002B2CF9AE}" pid="10" name="_NewReviewCycle">
    <vt:lpwstr/>
  </property>
  <property fmtid="{D5CDD505-2E9C-101B-9397-08002B2CF9AE}" pid="11" name="ContentTypeId">
    <vt:lpwstr>0x010100705D9A231F61C540BE7E10897802573B</vt:lpwstr>
  </property>
</Properties>
</file>