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5"/>
  </p:notesMasterIdLst>
  <p:sldIdLst>
    <p:sldId id="257" r:id="rId6"/>
    <p:sldId id="272" r:id="rId7"/>
    <p:sldId id="263" r:id="rId8"/>
    <p:sldId id="283" r:id="rId9"/>
    <p:sldId id="271" r:id="rId10"/>
    <p:sldId id="266" r:id="rId11"/>
    <p:sldId id="286" r:id="rId12"/>
    <p:sldId id="274" r:id="rId13"/>
    <p:sldId id="275" r:id="rId14"/>
    <p:sldId id="276" r:id="rId15"/>
    <p:sldId id="287" r:id="rId16"/>
    <p:sldId id="277" r:id="rId17"/>
    <p:sldId id="278" r:id="rId18"/>
    <p:sldId id="281" r:id="rId19"/>
    <p:sldId id="279" r:id="rId20"/>
    <p:sldId id="285" r:id="rId21"/>
    <p:sldId id="280" r:id="rId22"/>
    <p:sldId id="282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B1ED9C-A907-4673-8D8E-3E2EFE8F659C}" v="4" dt="2023-01-26T19:04:11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5"/>
    <p:restoredTop sz="94701"/>
  </p:normalViewPr>
  <p:slideViewPr>
    <p:cSldViewPr snapToGrid="0" snapToObjects="1">
      <p:cViewPr varScale="1">
        <p:scale>
          <a:sx n="108" d="100"/>
          <a:sy n="108" d="100"/>
        </p:scale>
        <p:origin x="1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863BC-7FEB-4247-B6F2-1B2B3E8B0783}" type="doc">
      <dgm:prSet loTypeId="urn:microsoft.com/office/officeart/2016/7/layout/VerticalHollowAction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4CF0FF0-DE5E-4482-8278-A1EF2A05F1AD}">
      <dgm:prSet custT="1"/>
      <dgm:spPr/>
      <dgm:t>
        <a:bodyPr/>
        <a:lstStyle/>
        <a:p>
          <a:r>
            <a:rPr lang="en-US" sz="2400"/>
            <a:t>Consider</a:t>
          </a:r>
        </a:p>
      </dgm:t>
    </dgm:pt>
    <dgm:pt modelId="{C064059E-9BDF-4569-BF89-CD966B4BCECE}" type="parTrans" cxnId="{118E3E79-3BB2-4B7A-ABC7-303A64D27341}">
      <dgm:prSet/>
      <dgm:spPr/>
      <dgm:t>
        <a:bodyPr/>
        <a:lstStyle/>
        <a:p>
          <a:endParaRPr lang="en-US" sz="2000"/>
        </a:p>
      </dgm:t>
    </dgm:pt>
    <dgm:pt modelId="{1A27C8F1-9FF6-4446-A632-14056EE763B0}" type="sibTrans" cxnId="{118E3E79-3BB2-4B7A-ABC7-303A64D27341}">
      <dgm:prSet/>
      <dgm:spPr/>
      <dgm:t>
        <a:bodyPr/>
        <a:lstStyle/>
        <a:p>
          <a:endParaRPr lang="en-US" sz="2000"/>
        </a:p>
      </dgm:t>
    </dgm:pt>
    <dgm:pt modelId="{D6EA22F9-6375-41F4-A767-24003B52E467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the equipment energized</a:t>
          </a:r>
        </a:p>
      </dgm:t>
    </dgm:pt>
    <dgm:pt modelId="{7D570597-7A94-4E54-A756-8794B32E8B41}" type="parTrans" cxnId="{ABB1E211-0C49-485B-B90B-09FC5EDB2B78}">
      <dgm:prSet/>
      <dgm:spPr/>
      <dgm:t>
        <a:bodyPr/>
        <a:lstStyle/>
        <a:p>
          <a:endParaRPr lang="en-US" sz="2000"/>
        </a:p>
      </dgm:t>
    </dgm:pt>
    <dgm:pt modelId="{8E3B579F-7769-47D0-B96E-D29F147E024B}" type="sibTrans" cxnId="{ABB1E211-0C49-485B-B90B-09FC5EDB2B78}">
      <dgm:prSet/>
      <dgm:spPr/>
      <dgm:t>
        <a:bodyPr/>
        <a:lstStyle/>
        <a:p>
          <a:endParaRPr lang="en-US" sz="2000"/>
        </a:p>
      </dgm:t>
    </dgm:pt>
    <dgm:pt modelId="{F44AFCD8-F99E-4404-8B94-494D25B6D61F}">
      <dgm:prSet custT="1"/>
      <dgm:spPr/>
      <dgm:t>
        <a:bodyPr/>
        <a:lstStyle/>
        <a:p>
          <a:r>
            <a:rPr lang="en-US" sz="2400"/>
            <a:t>Call</a:t>
          </a:r>
        </a:p>
      </dgm:t>
    </dgm:pt>
    <dgm:pt modelId="{C749AD32-DD9D-48AB-98C2-F0C5279D7C42}" type="parTrans" cxnId="{1C3FC692-3220-48E3-BE8B-F78BAE8C1ACD}">
      <dgm:prSet/>
      <dgm:spPr/>
      <dgm:t>
        <a:bodyPr/>
        <a:lstStyle/>
        <a:p>
          <a:endParaRPr lang="en-US" sz="2000"/>
        </a:p>
      </dgm:t>
    </dgm:pt>
    <dgm:pt modelId="{2516B53D-588F-456F-A0CE-80BE3B1376AE}" type="sibTrans" cxnId="{1C3FC692-3220-48E3-BE8B-F78BAE8C1ACD}">
      <dgm:prSet/>
      <dgm:spPr/>
      <dgm:t>
        <a:bodyPr/>
        <a:lstStyle/>
        <a:p>
          <a:endParaRPr lang="en-US" sz="2000"/>
        </a:p>
      </dgm:t>
    </dgm:pt>
    <dgm:pt modelId="{50A3422E-69FB-4FF5-8DDD-2355BFD0E901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the electric utility</a:t>
          </a:r>
        </a:p>
      </dgm:t>
    </dgm:pt>
    <dgm:pt modelId="{5E358DD3-C056-42B5-974A-E382D4D37BB4}" type="parTrans" cxnId="{A0139BB1-06E1-4CAB-8024-1C4BDEF0249B}">
      <dgm:prSet/>
      <dgm:spPr/>
      <dgm:t>
        <a:bodyPr/>
        <a:lstStyle/>
        <a:p>
          <a:endParaRPr lang="en-US" sz="2000"/>
        </a:p>
      </dgm:t>
    </dgm:pt>
    <dgm:pt modelId="{85E28E20-DED8-4FEE-BAE4-C6E3FB493843}" type="sibTrans" cxnId="{A0139BB1-06E1-4CAB-8024-1C4BDEF0249B}">
      <dgm:prSet/>
      <dgm:spPr/>
      <dgm:t>
        <a:bodyPr/>
        <a:lstStyle/>
        <a:p>
          <a:endParaRPr lang="en-US" sz="2000"/>
        </a:p>
      </dgm:t>
    </dgm:pt>
    <dgm:pt modelId="{E45B8BCA-37B4-404B-A063-87E2EEFDE1E4}">
      <dgm:prSet custT="1"/>
      <dgm:spPr/>
      <dgm:t>
        <a:bodyPr/>
        <a:lstStyle/>
        <a:p>
          <a:r>
            <a:rPr lang="en-US" sz="2400" dirty="0"/>
            <a:t>Drive</a:t>
          </a:r>
        </a:p>
      </dgm:t>
    </dgm:pt>
    <dgm:pt modelId="{FDE9906E-77F6-49CB-BE91-31B357318392}" type="parTrans" cxnId="{1CF58874-3E3D-42BB-B6DE-836A55426EBE}">
      <dgm:prSet/>
      <dgm:spPr/>
      <dgm:t>
        <a:bodyPr/>
        <a:lstStyle/>
        <a:p>
          <a:endParaRPr lang="en-US" sz="2000"/>
        </a:p>
      </dgm:t>
    </dgm:pt>
    <dgm:pt modelId="{1104A62A-4371-4B10-B51C-1593129C6397}" type="sibTrans" cxnId="{1CF58874-3E3D-42BB-B6DE-836A55426EBE}">
      <dgm:prSet/>
      <dgm:spPr/>
      <dgm:t>
        <a:bodyPr/>
        <a:lstStyle/>
        <a:p>
          <a:endParaRPr lang="en-US" sz="2000"/>
        </a:p>
      </dgm:t>
    </dgm:pt>
    <dgm:pt modelId="{4A63E487-1C84-457E-A5E7-AFD3DE7EF76D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Have the operator drive / move the equipment away from the line if possible</a:t>
          </a:r>
        </a:p>
      </dgm:t>
    </dgm:pt>
    <dgm:pt modelId="{625C8056-8413-4953-A61B-677879452FDE}" type="parTrans" cxnId="{D25C7BC5-4970-4235-8D2B-B659B9230957}">
      <dgm:prSet/>
      <dgm:spPr/>
      <dgm:t>
        <a:bodyPr/>
        <a:lstStyle/>
        <a:p>
          <a:endParaRPr lang="en-US" sz="2000"/>
        </a:p>
      </dgm:t>
    </dgm:pt>
    <dgm:pt modelId="{19F8273D-50A9-4672-BBEC-6287526DFEEC}" type="sibTrans" cxnId="{D25C7BC5-4970-4235-8D2B-B659B9230957}">
      <dgm:prSet/>
      <dgm:spPr/>
      <dgm:t>
        <a:bodyPr/>
        <a:lstStyle/>
        <a:p>
          <a:endParaRPr lang="en-US" sz="2000"/>
        </a:p>
      </dgm:t>
    </dgm:pt>
    <dgm:pt modelId="{2BAC2147-3809-445E-928D-E9C88D3451F4}">
      <dgm:prSet custT="1"/>
      <dgm:spPr/>
      <dgm:t>
        <a:bodyPr/>
        <a:lstStyle/>
        <a:p>
          <a:r>
            <a:rPr lang="en-US" sz="2400" dirty="0"/>
            <a:t>Stay</a:t>
          </a:r>
        </a:p>
      </dgm:t>
    </dgm:pt>
    <dgm:pt modelId="{14D84FCF-4D8B-486B-A35B-BD59FC47C166}" type="parTrans" cxnId="{189F04B9-DE9D-44D1-9E50-C698C636734F}">
      <dgm:prSet/>
      <dgm:spPr/>
      <dgm:t>
        <a:bodyPr/>
        <a:lstStyle/>
        <a:p>
          <a:endParaRPr lang="en-US" sz="2000"/>
        </a:p>
      </dgm:t>
    </dgm:pt>
    <dgm:pt modelId="{12AFCDCB-4B19-4ED4-8A8E-6492A771ABF9}" type="sibTrans" cxnId="{189F04B9-DE9D-44D1-9E50-C698C636734F}">
      <dgm:prSet/>
      <dgm:spPr/>
      <dgm:t>
        <a:bodyPr/>
        <a:lstStyle/>
        <a:p>
          <a:endParaRPr lang="en-US" sz="2000"/>
        </a:p>
      </dgm:t>
    </dgm:pt>
    <dgm:pt modelId="{1631DD57-C00C-4CFF-9001-30D1D5AF5867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Tell the occupants to stay in the equipment if it cannot be driven away</a:t>
          </a:r>
        </a:p>
      </dgm:t>
    </dgm:pt>
    <dgm:pt modelId="{1DBA8B75-BC54-4470-B870-8C325443E6C9}" type="parTrans" cxnId="{42943FF5-7CFB-4153-A35A-BB73AFE7283B}">
      <dgm:prSet/>
      <dgm:spPr/>
      <dgm:t>
        <a:bodyPr/>
        <a:lstStyle/>
        <a:p>
          <a:endParaRPr lang="en-US" sz="2000"/>
        </a:p>
      </dgm:t>
    </dgm:pt>
    <dgm:pt modelId="{5EE2DCC2-3831-4978-852B-62F3303FED5A}" type="sibTrans" cxnId="{42943FF5-7CFB-4153-A35A-BB73AFE7283B}">
      <dgm:prSet/>
      <dgm:spPr/>
      <dgm:t>
        <a:bodyPr/>
        <a:lstStyle/>
        <a:p>
          <a:endParaRPr lang="en-US" sz="2000"/>
        </a:p>
      </dgm:t>
    </dgm:pt>
    <dgm:pt modelId="{D2AED031-F26B-4C9A-80EA-68681EB3BDFF}" type="pres">
      <dgm:prSet presAssocID="{EAB863BC-7FEB-4247-B6F2-1B2B3E8B0783}" presName="Name0" presStyleCnt="0">
        <dgm:presLayoutVars>
          <dgm:dir/>
          <dgm:animLvl val="lvl"/>
          <dgm:resizeHandles val="exact"/>
        </dgm:presLayoutVars>
      </dgm:prSet>
      <dgm:spPr/>
    </dgm:pt>
    <dgm:pt modelId="{5031F563-FF00-427D-91CA-1BCE09CD8611}" type="pres">
      <dgm:prSet presAssocID="{B4CF0FF0-DE5E-4482-8278-A1EF2A05F1AD}" presName="linNode" presStyleCnt="0"/>
      <dgm:spPr/>
    </dgm:pt>
    <dgm:pt modelId="{86A3931B-9E68-4AE0-AE7A-8DEF0F7D101B}" type="pres">
      <dgm:prSet presAssocID="{B4CF0FF0-DE5E-4482-8278-A1EF2A05F1AD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F9131528-219E-4CA0-8A14-6C0F6CAFED12}" type="pres">
      <dgm:prSet presAssocID="{B4CF0FF0-DE5E-4482-8278-A1EF2A05F1AD}" presName="descendantText" presStyleLbl="alignNode1" presStyleIdx="0" presStyleCnt="4" custLinFactNeighborX="0" custLinFactNeighborY="-193">
        <dgm:presLayoutVars>
          <dgm:bulletEnabled/>
        </dgm:presLayoutVars>
      </dgm:prSet>
      <dgm:spPr/>
    </dgm:pt>
    <dgm:pt modelId="{4D2991CB-00FA-4F63-9FD1-A4862059FE95}" type="pres">
      <dgm:prSet presAssocID="{1A27C8F1-9FF6-4446-A632-14056EE763B0}" presName="sp" presStyleCnt="0"/>
      <dgm:spPr/>
    </dgm:pt>
    <dgm:pt modelId="{B5C36D6F-70C3-4CE0-BF3A-6414D9B11DB1}" type="pres">
      <dgm:prSet presAssocID="{F44AFCD8-F99E-4404-8B94-494D25B6D61F}" presName="linNode" presStyleCnt="0"/>
      <dgm:spPr/>
    </dgm:pt>
    <dgm:pt modelId="{BB86CA95-55E2-4B9F-ABB0-DB5D7CA1C04A}" type="pres">
      <dgm:prSet presAssocID="{F44AFCD8-F99E-4404-8B94-494D25B6D61F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5BEE2C93-46D3-4784-8D15-C2E5A6B8188F}" type="pres">
      <dgm:prSet presAssocID="{F44AFCD8-F99E-4404-8B94-494D25B6D61F}" presName="descendantText" presStyleLbl="alignNode1" presStyleIdx="1" presStyleCnt="4">
        <dgm:presLayoutVars>
          <dgm:bulletEnabled/>
        </dgm:presLayoutVars>
      </dgm:prSet>
      <dgm:spPr/>
    </dgm:pt>
    <dgm:pt modelId="{FFA8464D-73C5-4EDA-A9B9-D9953BA066DC}" type="pres">
      <dgm:prSet presAssocID="{2516B53D-588F-456F-A0CE-80BE3B1376AE}" presName="sp" presStyleCnt="0"/>
      <dgm:spPr/>
    </dgm:pt>
    <dgm:pt modelId="{1374319C-CFDB-4B11-8C6B-CEA98E4AF519}" type="pres">
      <dgm:prSet presAssocID="{E45B8BCA-37B4-404B-A063-87E2EEFDE1E4}" presName="linNode" presStyleCnt="0"/>
      <dgm:spPr/>
    </dgm:pt>
    <dgm:pt modelId="{140D8BD5-E237-4078-A91F-25B52548DA5D}" type="pres">
      <dgm:prSet presAssocID="{E45B8BCA-37B4-404B-A063-87E2EEFDE1E4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D9050B5D-F354-45B9-97FD-C975B1856E82}" type="pres">
      <dgm:prSet presAssocID="{E45B8BCA-37B4-404B-A063-87E2EEFDE1E4}" presName="descendantText" presStyleLbl="alignNode1" presStyleIdx="2" presStyleCnt="4">
        <dgm:presLayoutVars>
          <dgm:bulletEnabled/>
        </dgm:presLayoutVars>
      </dgm:prSet>
      <dgm:spPr/>
    </dgm:pt>
    <dgm:pt modelId="{B71677FE-91F2-4E74-80AA-A4A9740E8121}" type="pres">
      <dgm:prSet presAssocID="{1104A62A-4371-4B10-B51C-1593129C6397}" presName="sp" presStyleCnt="0"/>
      <dgm:spPr/>
    </dgm:pt>
    <dgm:pt modelId="{EBA75E49-5E5E-413C-9FD5-3AC5006B59B3}" type="pres">
      <dgm:prSet presAssocID="{2BAC2147-3809-445E-928D-E9C88D3451F4}" presName="linNode" presStyleCnt="0"/>
      <dgm:spPr/>
    </dgm:pt>
    <dgm:pt modelId="{B96F4F4B-A0A0-4E2D-820F-B9EA70305D36}" type="pres">
      <dgm:prSet presAssocID="{2BAC2147-3809-445E-928D-E9C88D3451F4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CB14040E-653B-4BA1-8075-8FC7A21BEFA7}" type="pres">
      <dgm:prSet presAssocID="{2BAC2147-3809-445E-928D-E9C88D3451F4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1DC78F06-831F-40FB-A20D-54FF4582CEE3}" type="presOf" srcId="{2BAC2147-3809-445E-928D-E9C88D3451F4}" destId="{B96F4F4B-A0A0-4E2D-820F-B9EA70305D36}" srcOrd="0" destOrd="0" presId="urn:microsoft.com/office/officeart/2016/7/layout/VerticalHollowActionList"/>
    <dgm:cxn modelId="{ABB1E211-0C49-485B-B90B-09FC5EDB2B78}" srcId="{B4CF0FF0-DE5E-4482-8278-A1EF2A05F1AD}" destId="{D6EA22F9-6375-41F4-A767-24003B52E467}" srcOrd="0" destOrd="0" parTransId="{7D570597-7A94-4E54-A756-8794B32E8B41}" sibTransId="{8E3B579F-7769-47D0-B96E-D29F147E024B}"/>
    <dgm:cxn modelId="{4149E52E-576A-405F-9CF3-AC0B7C97A6E3}" type="presOf" srcId="{EAB863BC-7FEB-4247-B6F2-1B2B3E8B0783}" destId="{D2AED031-F26B-4C9A-80EA-68681EB3BDFF}" srcOrd="0" destOrd="0" presId="urn:microsoft.com/office/officeart/2016/7/layout/VerticalHollowActionList"/>
    <dgm:cxn modelId="{A38FDE66-A10E-4E4E-9C85-52BC1B37E2ED}" type="presOf" srcId="{D6EA22F9-6375-41F4-A767-24003B52E467}" destId="{F9131528-219E-4CA0-8A14-6C0F6CAFED12}" srcOrd="0" destOrd="0" presId="urn:microsoft.com/office/officeart/2016/7/layout/VerticalHollowActionList"/>
    <dgm:cxn modelId="{F26EE768-CB4B-4AAD-839F-3B379DD7126D}" type="presOf" srcId="{E45B8BCA-37B4-404B-A063-87E2EEFDE1E4}" destId="{140D8BD5-E237-4078-A91F-25B52548DA5D}" srcOrd="0" destOrd="0" presId="urn:microsoft.com/office/officeart/2016/7/layout/VerticalHollowActionList"/>
    <dgm:cxn modelId="{3C9FAC51-D26B-4517-A0A3-A5DC9DD57DF8}" type="presOf" srcId="{1631DD57-C00C-4CFF-9001-30D1D5AF5867}" destId="{CB14040E-653B-4BA1-8075-8FC7A21BEFA7}" srcOrd="0" destOrd="0" presId="urn:microsoft.com/office/officeart/2016/7/layout/VerticalHollowActionList"/>
    <dgm:cxn modelId="{D9193074-C426-45E1-A89D-3AC160321B5C}" type="presOf" srcId="{F44AFCD8-F99E-4404-8B94-494D25B6D61F}" destId="{BB86CA95-55E2-4B9F-ABB0-DB5D7CA1C04A}" srcOrd="0" destOrd="0" presId="urn:microsoft.com/office/officeart/2016/7/layout/VerticalHollowActionList"/>
    <dgm:cxn modelId="{1CF58874-3E3D-42BB-B6DE-836A55426EBE}" srcId="{EAB863BC-7FEB-4247-B6F2-1B2B3E8B0783}" destId="{E45B8BCA-37B4-404B-A063-87E2EEFDE1E4}" srcOrd="2" destOrd="0" parTransId="{FDE9906E-77F6-49CB-BE91-31B357318392}" sibTransId="{1104A62A-4371-4B10-B51C-1593129C6397}"/>
    <dgm:cxn modelId="{118E3E79-3BB2-4B7A-ABC7-303A64D27341}" srcId="{EAB863BC-7FEB-4247-B6F2-1B2B3E8B0783}" destId="{B4CF0FF0-DE5E-4482-8278-A1EF2A05F1AD}" srcOrd="0" destOrd="0" parTransId="{C064059E-9BDF-4569-BF89-CD966B4BCECE}" sibTransId="{1A27C8F1-9FF6-4446-A632-14056EE763B0}"/>
    <dgm:cxn modelId="{1C3FC692-3220-48E3-BE8B-F78BAE8C1ACD}" srcId="{EAB863BC-7FEB-4247-B6F2-1B2B3E8B0783}" destId="{F44AFCD8-F99E-4404-8B94-494D25B6D61F}" srcOrd="1" destOrd="0" parTransId="{C749AD32-DD9D-48AB-98C2-F0C5279D7C42}" sibTransId="{2516B53D-588F-456F-A0CE-80BE3B1376AE}"/>
    <dgm:cxn modelId="{6F8DB396-D89E-413E-A145-D05CADE7566F}" type="presOf" srcId="{50A3422E-69FB-4FF5-8DDD-2355BFD0E901}" destId="{5BEE2C93-46D3-4784-8D15-C2E5A6B8188F}" srcOrd="0" destOrd="0" presId="urn:microsoft.com/office/officeart/2016/7/layout/VerticalHollowActionList"/>
    <dgm:cxn modelId="{3CF74EA4-9C1E-4A70-8567-C43F05BEE898}" type="presOf" srcId="{4A63E487-1C84-457E-A5E7-AFD3DE7EF76D}" destId="{D9050B5D-F354-45B9-97FD-C975B1856E82}" srcOrd="0" destOrd="0" presId="urn:microsoft.com/office/officeart/2016/7/layout/VerticalHollowActionList"/>
    <dgm:cxn modelId="{A0139BB1-06E1-4CAB-8024-1C4BDEF0249B}" srcId="{F44AFCD8-F99E-4404-8B94-494D25B6D61F}" destId="{50A3422E-69FB-4FF5-8DDD-2355BFD0E901}" srcOrd="0" destOrd="0" parTransId="{5E358DD3-C056-42B5-974A-E382D4D37BB4}" sibTransId="{85E28E20-DED8-4FEE-BAE4-C6E3FB493843}"/>
    <dgm:cxn modelId="{189F04B9-DE9D-44D1-9E50-C698C636734F}" srcId="{EAB863BC-7FEB-4247-B6F2-1B2B3E8B0783}" destId="{2BAC2147-3809-445E-928D-E9C88D3451F4}" srcOrd="3" destOrd="0" parTransId="{14D84FCF-4D8B-486B-A35B-BD59FC47C166}" sibTransId="{12AFCDCB-4B19-4ED4-8A8E-6492A771ABF9}"/>
    <dgm:cxn modelId="{D25C7BC5-4970-4235-8D2B-B659B9230957}" srcId="{E45B8BCA-37B4-404B-A063-87E2EEFDE1E4}" destId="{4A63E487-1C84-457E-A5E7-AFD3DE7EF76D}" srcOrd="0" destOrd="0" parTransId="{625C8056-8413-4953-A61B-677879452FDE}" sibTransId="{19F8273D-50A9-4672-BBEC-6287526DFEEC}"/>
    <dgm:cxn modelId="{5E0771C7-4453-4BE8-BBC0-436AF66FDB6C}" type="presOf" srcId="{B4CF0FF0-DE5E-4482-8278-A1EF2A05F1AD}" destId="{86A3931B-9E68-4AE0-AE7A-8DEF0F7D101B}" srcOrd="0" destOrd="0" presId="urn:microsoft.com/office/officeart/2016/7/layout/VerticalHollowActionList"/>
    <dgm:cxn modelId="{42943FF5-7CFB-4153-A35A-BB73AFE7283B}" srcId="{2BAC2147-3809-445E-928D-E9C88D3451F4}" destId="{1631DD57-C00C-4CFF-9001-30D1D5AF5867}" srcOrd="0" destOrd="0" parTransId="{1DBA8B75-BC54-4470-B870-8C325443E6C9}" sibTransId="{5EE2DCC2-3831-4978-852B-62F3303FED5A}"/>
    <dgm:cxn modelId="{5C5C6F04-B1A6-4DEA-8AD3-12264A3C26ED}" type="presParOf" srcId="{D2AED031-F26B-4C9A-80EA-68681EB3BDFF}" destId="{5031F563-FF00-427D-91CA-1BCE09CD8611}" srcOrd="0" destOrd="0" presId="urn:microsoft.com/office/officeart/2016/7/layout/VerticalHollowActionList"/>
    <dgm:cxn modelId="{02496A4A-B23B-4C56-BA6F-E65312AFADA3}" type="presParOf" srcId="{5031F563-FF00-427D-91CA-1BCE09CD8611}" destId="{86A3931B-9E68-4AE0-AE7A-8DEF0F7D101B}" srcOrd="0" destOrd="0" presId="urn:microsoft.com/office/officeart/2016/7/layout/VerticalHollowActionList"/>
    <dgm:cxn modelId="{A907B02A-8D25-47A7-97A4-E1D81DEDF976}" type="presParOf" srcId="{5031F563-FF00-427D-91CA-1BCE09CD8611}" destId="{F9131528-219E-4CA0-8A14-6C0F6CAFED12}" srcOrd="1" destOrd="0" presId="urn:microsoft.com/office/officeart/2016/7/layout/VerticalHollowActionList"/>
    <dgm:cxn modelId="{0D4C0389-769F-4DBD-9854-A87CFB453A1D}" type="presParOf" srcId="{D2AED031-F26B-4C9A-80EA-68681EB3BDFF}" destId="{4D2991CB-00FA-4F63-9FD1-A4862059FE95}" srcOrd="1" destOrd="0" presId="urn:microsoft.com/office/officeart/2016/7/layout/VerticalHollowActionList"/>
    <dgm:cxn modelId="{18AD05E0-481F-4B38-982C-B94613E2F3F0}" type="presParOf" srcId="{D2AED031-F26B-4C9A-80EA-68681EB3BDFF}" destId="{B5C36D6F-70C3-4CE0-BF3A-6414D9B11DB1}" srcOrd="2" destOrd="0" presId="urn:microsoft.com/office/officeart/2016/7/layout/VerticalHollowActionList"/>
    <dgm:cxn modelId="{E3F3016F-1E65-4440-9669-B1BC4C889F08}" type="presParOf" srcId="{B5C36D6F-70C3-4CE0-BF3A-6414D9B11DB1}" destId="{BB86CA95-55E2-4B9F-ABB0-DB5D7CA1C04A}" srcOrd="0" destOrd="0" presId="urn:microsoft.com/office/officeart/2016/7/layout/VerticalHollowActionList"/>
    <dgm:cxn modelId="{7F242236-AB0E-446C-B441-F4FF6CAF0868}" type="presParOf" srcId="{B5C36D6F-70C3-4CE0-BF3A-6414D9B11DB1}" destId="{5BEE2C93-46D3-4784-8D15-C2E5A6B8188F}" srcOrd="1" destOrd="0" presId="urn:microsoft.com/office/officeart/2016/7/layout/VerticalHollowActionList"/>
    <dgm:cxn modelId="{1592DC4A-118C-45D2-BB64-824D0FE98F7A}" type="presParOf" srcId="{D2AED031-F26B-4C9A-80EA-68681EB3BDFF}" destId="{FFA8464D-73C5-4EDA-A9B9-D9953BA066DC}" srcOrd="3" destOrd="0" presId="urn:microsoft.com/office/officeart/2016/7/layout/VerticalHollowActionList"/>
    <dgm:cxn modelId="{F05C00A8-F231-4C66-A15A-542843DC2CC4}" type="presParOf" srcId="{D2AED031-F26B-4C9A-80EA-68681EB3BDFF}" destId="{1374319C-CFDB-4B11-8C6B-CEA98E4AF519}" srcOrd="4" destOrd="0" presId="urn:microsoft.com/office/officeart/2016/7/layout/VerticalHollowActionList"/>
    <dgm:cxn modelId="{BA2024F1-61DD-4B56-96D9-B00BA290571B}" type="presParOf" srcId="{1374319C-CFDB-4B11-8C6B-CEA98E4AF519}" destId="{140D8BD5-E237-4078-A91F-25B52548DA5D}" srcOrd="0" destOrd="0" presId="urn:microsoft.com/office/officeart/2016/7/layout/VerticalHollowActionList"/>
    <dgm:cxn modelId="{CC49D0D4-1C31-4C6D-AC3A-BF80C668F396}" type="presParOf" srcId="{1374319C-CFDB-4B11-8C6B-CEA98E4AF519}" destId="{D9050B5D-F354-45B9-97FD-C975B1856E82}" srcOrd="1" destOrd="0" presId="urn:microsoft.com/office/officeart/2016/7/layout/VerticalHollowActionList"/>
    <dgm:cxn modelId="{ADA9795E-D5DD-487D-A3A4-EEA0881E52FE}" type="presParOf" srcId="{D2AED031-F26B-4C9A-80EA-68681EB3BDFF}" destId="{B71677FE-91F2-4E74-80AA-A4A9740E8121}" srcOrd="5" destOrd="0" presId="urn:microsoft.com/office/officeart/2016/7/layout/VerticalHollowActionList"/>
    <dgm:cxn modelId="{2F6CDD3C-DE6D-4761-A3FB-4D38AF64EDDB}" type="presParOf" srcId="{D2AED031-F26B-4C9A-80EA-68681EB3BDFF}" destId="{EBA75E49-5E5E-413C-9FD5-3AC5006B59B3}" srcOrd="6" destOrd="0" presId="urn:microsoft.com/office/officeart/2016/7/layout/VerticalHollowActionList"/>
    <dgm:cxn modelId="{6E289891-F642-4590-B9F2-A2A5EEE243E8}" type="presParOf" srcId="{EBA75E49-5E5E-413C-9FD5-3AC5006B59B3}" destId="{B96F4F4B-A0A0-4E2D-820F-B9EA70305D36}" srcOrd="0" destOrd="0" presId="urn:microsoft.com/office/officeart/2016/7/layout/VerticalHollowActionList"/>
    <dgm:cxn modelId="{9E1A1C30-D789-4FD6-8F18-B88C2403CF4F}" type="presParOf" srcId="{EBA75E49-5E5E-413C-9FD5-3AC5006B59B3}" destId="{CB14040E-653B-4BA1-8075-8FC7A21BEFA7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31528-219E-4CA0-8A14-6C0F6CAFED12}">
      <dsp:nvSpPr>
        <dsp:cNvPr id="0" name=""/>
        <dsp:cNvSpPr/>
      </dsp:nvSpPr>
      <dsp:spPr>
        <a:xfrm>
          <a:off x="1627632" y="0"/>
          <a:ext cx="6510528" cy="10159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322" tIns="258056" rIns="126322" bIns="25805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the equipment energized</a:t>
          </a:r>
        </a:p>
      </dsp:txBody>
      <dsp:txXfrm>
        <a:off x="1627632" y="0"/>
        <a:ext cx="6510528" cy="1015970"/>
      </dsp:txXfrm>
    </dsp:sp>
    <dsp:sp modelId="{86A3931B-9E68-4AE0-AE7A-8DEF0F7D101B}">
      <dsp:nvSpPr>
        <dsp:cNvPr id="0" name=""/>
        <dsp:cNvSpPr/>
      </dsp:nvSpPr>
      <dsp:spPr>
        <a:xfrm>
          <a:off x="0" y="1961"/>
          <a:ext cx="1627632" cy="1015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9" tIns="100355" rIns="86129" bIns="10035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Consider</a:t>
          </a:r>
        </a:p>
      </dsp:txBody>
      <dsp:txXfrm>
        <a:off x="0" y="1961"/>
        <a:ext cx="1627632" cy="1015970"/>
      </dsp:txXfrm>
    </dsp:sp>
    <dsp:sp modelId="{5BEE2C93-46D3-4784-8D15-C2E5A6B8188F}">
      <dsp:nvSpPr>
        <dsp:cNvPr id="0" name=""/>
        <dsp:cNvSpPr/>
      </dsp:nvSpPr>
      <dsp:spPr>
        <a:xfrm>
          <a:off x="1627632" y="1078889"/>
          <a:ext cx="6510528" cy="1015970"/>
        </a:xfrm>
        <a:prstGeom prst="rect">
          <a:avLst/>
        </a:prstGeom>
        <a:solidFill>
          <a:schemeClr val="accent5">
            <a:hueOff val="-3049901"/>
            <a:satOff val="0"/>
            <a:lumOff val="3464"/>
            <a:alphaOff val="0"/>
          </a:schemeClr>
        </a:solidFill>
        <a:ln w="12700" cap="flat" cmpd="sng" algn="ctr">
          <a:solidFill>
            <a:schemeClr val="accent5">
              <a:hueOff val="-3049901"/>
              <a:satOff val="0"/>
              <a:lumOff val="3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322" tIns="258056" rIns="126322" bIns="25805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the electric utility</a:t>
          </a:r>
        </a:p>
      </dsp:txBody>
      <dsp:txXfrm>
        <a:off x="1627632" y="1078889"/>
        <a:ext cx="6510528" cy="1015970"/>
      </dsp:txXfrm>
    </dsp:sp>
    <dsp:sp modelId="{BB86CA95-55E2-4B9F-ABB0-DB5D7CA1C04A}">
      <dsp:nvSpPr>
        <dsp:cNvPr id="0" name=""/>
        <dsp:cNvSpPr/>
      </dsp:nvSpPr>
      <dsp:spPr>
        <a:xfrm>
          <a:off x="0" y="1078889"/>
          <a:ext cx="1627632" cy="1015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049901"/>
              <a:satOff val="0"/>
              <a:lumOff val="3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9" tIns="100355" rIns="86129" bIns="10035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Call</a:t>
          </a:r>
        </a:p>
      </dsp:txBody>
      <dsp:txXfrm>
        <a:off x="0" y="1078889"/>
        <a:ext cx="1627632" cy="1015970"/>
      </dsp:txXfrm>
    </dsp:sp>
    <dsp:sp modelId="{D9050B5D-F354-45B9-97FD-C975B1856E82}">
      <dsp:nvSpPr>
        <dsp:cNvPr id="0" name=""/>
        <dsp:cNvSpPr/>
      </dsp:nvSpPr>
      <dsp:spPr>
        <a:xfrm>
          <a:off x="1627632" y="2155818"/>
          <a:ext cx="6510528" cy="1015970"/>
        </a:xfrm>
        <a:prstGeom prst="rect">
          <a:avLst/>
        </a:prstGeom>
        <a:solidFill>
          <a:schemeClr val="accent5">
            <a:hueOff val="-6099801"/>
            <a:satOff val="0"/>
            <a:lumOff val="6928"/>
            <a:alphaOff val="0"/>
          </a:schemeClr>
        </a:solidFill>
        <a:ln w="12700" cap="flat" cmpd="sng" algn="ctr">
          <a:solidFill>
            <a:schemeClr val="accent5">
              <a:hueOff val="-6099801"/>
              <a:satOff val="0"/>
              <a:lumOff val="6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322" tIns="258056" rIns="126322" bIns="25805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Have the operator drive / move the equipment away from the line if possible</a:t>
          </a:r>
        </a:p>
      </dsp:txBody>
      <dsp:txXfrm>
        <a:off x="1627632" y="2155818"/>
        <a:ext cx="6510528" cy="1015970"/>
      </dsp:txXfrm>
    </dsp:sp>
    <dsp:sp modelId="{140D8BD5-E237-4078-A91F-25B52548DA5D}">
      <dsp:nvSpPr>
        <dsp:cNvPr id="0" name=""/>
        <dsp:cNvSpPr/>
      </dsp:nvSpPr>
      <dsp:spPr>
        <a:xfrm>
          <a:off x="0" y="2155818"/>
          <a:ext cx="1627632" cy="1015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099801"/>
              <a:satOff val="0"/>
              <a:lumOff val="6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9" tIns="100355" rIns="86129" bIns="10035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Drive</a:t>
          </a:r>
        </a:p>
      </dsp:txBody>
      <dsp:txXfrm>
        <a:off x="0" y="2155818"/>
        <a:ext cx="1627632" cy="1015970"/>
      </dsp:txXfrm>
    </dsp:sp>
    <dsp:sp modelId="{CB14040E-653B-4BA1-8075-8FC7A21BEFA7}">
      <dsp:nvSpPr>
        <dsp:cNvPr id="0" name=""/>
        <dsp:cNvSpPr/>
      </dsp:nvSpPr>
      <dsp:spPr>
        <a:xfrm>
          <a:off x="1627632" y="3232746"/>
          <a:ext cx="6510528" cy="1015970"/>
        </a:xfrm>
        <a:prstGeom prst="rect">
          <a:avLst/>
        </a:prstGeom>
        <a:solidFill>
          <a:schemeClr val="accent5">
            <a:hueOff val="-9149702"/>
            <a:satOff val="0"/>
            <a:lumOff val="10392"/>
            <a:alphaOff val="0"/>
          </a:schemeClr>
        </a:solidFill>
        <a:ln w="12700" cap="flat" cmpd="sng" algn="ctr">
          <a:solidFill>
            <a:schemeClr val="accent5">
              <a:hueOff val="-9149702"/>
              <a:satOff val="0"/>
              <a:lumOff val="10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322" tIns="258056" rIns="126322" bIns="25805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Tell the occupants to stay in the equipment if it cannot be driven away</a:t>
          </a:r>
        </a:p>
      </dsp:txBody>
      <dsp:txXfrm>
        <a:off x="1627632" y="3232746"/>
        <a:ext cx="6510528" cy="1015970"/>
      </dsp:txXfrm>
    </dsp:sp>
    <dsp:sp modelId="{B96F4F4B-A0A0-4E2D-820F-B9EA70305D36}">
      <dsp:nvSpPr>
        <dsp:cNvPr id="0" name=""/>
        <dsp:cNvSpPr/>
      </dsp:nvSpPr>
      <dsp:spPr>
        <a:xfrm>
          <a:off x="0" y="3232746"/>
          <a:ext cx="1627632" cy="1015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149702"/>
              <a:satOff val="0"/>
              <a:lumOff val="10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9" tIns="100355" rIns="86129" bIns="10035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Stay</a:t>
          </a:r>
        </a:p>
      </dsp:txBody>
      <dsp:txXfrm>
        <a:off x="0" y="3232746"/>
        <a:ext cx="1627632" cy="1015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17:39:50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1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1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2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5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1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3FF07-BA9D-4660-B04C-E3019F5A9B6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A227-14B8-46B4-98EF-5EB6D34F0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3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40BA842-3C4B-EA49-83EB-9021338A0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93" r="17863"/>
          <a:stretch/>
        </p:blipFill>
        <p:spPr>
          <a:xfrm>
            <a:off x="-10361" y="463255"/>
            <a:ext cx="12212722" cy="593149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9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F1546-10E8-5E4D-A074-87A56F8FC3BC}"/>
              </a:ext>
            </a:extLst>
          </p:cNvPr>
          <p:cNvSpPr/>
          <p:nvPr userDrawn="1"/>
        </p:nvSpPr>
        <p:spPr>
          <a:xfrm>
            <a:off x="-10362" y="1232996"/>
            <a:ext cx="12212721" cy="404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E1E73-41E0-2D42-BF69-B1A3529CD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84" t="24712" r="17006" b="8139"/>
          <a:stretch/>
        </p:blipFill>
        <p:spPr>
          <a:xfrm>
            <a:off x="-10361" y="1232997"/>
            <a:ext cx="12192000" cy="404887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5670790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9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CURR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F1546-10E8-5E4D-A074-87A56F8FC3BC}"/>
              </a:ext>
            </a:extLst>
          </p:cNvPr>
          <p:cNvSpPr/>
          <p:nvPr userDrawn="1"/>
        </p:nvSpPr>
        <p:spPr>
          <a:xfrm>
            <a:off x="-10362" y="1232996"/>
            <a:ext cx="12212721" cy="404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5670790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Shape, polygon&#10;&#10;Description automatically generated">
            <a:extLst>
              <a:ext uri="{FF2B5EF4-FFF2-40B4-BE49-F238E27FC236}">
                <a16:creationId xmlns:a16="http://schemas.microsoft.com/office/drawing/2014/main" id="{8B98D5C9-7855-B147-8D8C-E385A22A0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148" r="2016"/>
          <a:stretch/>
        </p:blipFill>
        <p:spPr>
          <a:xfrm>
            <a:off x="0" y="1472211"/>
            <a:ext cx="12204839" cy="35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40BA842-3C4B-EA49-83EB-9021338A0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94" t="10952" r="17981"/>
          <a:stretch/>
        </p:blipFill>
        <p:spPr>
          <a:xfrm>
            <a:off x="0" y="-1"/>
            <a:ext cx="12192000" cy="528187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4905905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5632743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64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2CD7FF-E93C-734D-AD9E-5F0A39268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12593" r="17863" b="28384"/>
          <a:stretch/>
        </p:blipFill>
        <p:spPr>
          <a:xfrm>
            <a:off x="-20722" y="2610107"/>
            <a:ext cx="12212722" cy="42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8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urrents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polygon&#10;&#10;Description automatically generated">
            <a:extLst>
              <a:ext uri="{FF2B5EF4-FFF2-40B4-BE49-F238E27FC236}">
                <a16:creationId xmlns:a16="http://schemas.microsoft.com/office/drawing/2014/main" id="{92D2E2A8-230F-8D44-9898-52C1F8267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1148" r="2016"/>
          <a:stretch/>
        </p:blipFill>
        <p:spPr>
          <a:xfrm>
            <a:off x="0" y="2144556"/>
            <a:ext cx="12204839" cy="3570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75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BC15AB1-5417-3B4E-9ECF-AE00967635EE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72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urrent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polygon&#10;&#10;Description automatically generated">
            <a:extLst>
              <a:ext uri="{FF2B5EF4-FFF2-40B4-BE49-F238E27FC236}">
                <a16:creationId xmlns:a16="http://schemas.microsoft.com/office/drawing/2014/main" id="{92D2E2A8-230F-8D44-9898-52C1F8267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148" r="2016"/>
          <a:stretch/>
        </p:blipFill>
        <p:spPr>
          <a:xfrm>
            <a:off x="0" y="2144556"/>
            <a:ext cx="12204839" cy="3570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C58BA6-5866-D145-B863-1055CBBFC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252" y="1320492"/>
            <a:ext cx="11194464" cy="5058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6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3B95F9-A4C0-8E43-99A1-CAC8A166603F}"/>
              </a:ext>
            </a:extLst>
          </p:cNvPr>
          <p:cNvSpPr/>
          <p:nvPr userDrawn="1"/>
        </p:nvSpPr>
        <p:spPr>
          <a:xfrm>
            <a:off x="-10362" y="0"/>
            <a:ext cx="12212721" cy="66425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4FFF6-2BCF-7C47-A892-6CDE8EFAB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8829761D-E115-2E4B-AAF3-2A5CAA22947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2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3B95F9-A4C0-8E43-99A1-CAC8A166603F}"/>
              </a:ext>
            </a:extLst>
          </p:cNvPr>
          <p:cNvSpPr/>
          <p:nvPr userDrawn="1"/>
        </p:nvSpPr>
        <p:spPr>
          <a:xfrm>
            <a:off x="-10362" y="0"/>
            <a:ext cx="12212721" cy="66425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4FFF6-2BCF-7C47-A892-6CDE8EFAB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8829761D-E115-2E4B-AAF3-2A5CAA22947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1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F1546-10E8-5E4D-A074-87A56F8FC3BC}"/>
              </a:ext>
            </a:extLst>
          </p:cNvPr>
          <p:cNvSpPr/>
          <p:nvPr userDrawn="1"/>
        </p:nvSpPr>
        <p:spPr>
          <a:xfrm>
            <a:off x="-10362" y="1232996"/>
            <a:ext cx="12212721" cy="404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40BA842-3C4B-EA49-83EB-9021338A0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94" t="23427" r="17981" b="8312"/>
          <a:stretch/>
        </p:blipFill>
        <p:spPr>
          <a:xfrm>
            <a:off x="-10362" y="1232997"/>
            <a:ext cx="12192000" cy="4048874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5670790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10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6C102C-0381-424C-91C6-977CD28DC264}"/>
              </a:ext>
            </a:extLst>
          </p:cNvPr>
          <p:cNvSpPr txBox="1"/>
          <p:nvPr userDrawn="1"/>
        </p:nvSpPr>
        <p:spPr>
          <a:xfrm>
            <a:off x="0" y="6642556"/>
            <a:ext cx="3409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USE   ©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Rhode Island Energy</a:t>
            </a:r>
          </a:p>
        </p:txBody>
      </p:sp>
    </p:spTree>
    <p:extLst>
      <p:ext uri="{BB962C8B-B14F-4D97-AF65-F5344CB8AC3E}">
        <p14:creationId xmlns:p14="http://schemas.microsoft.com/office/powerpoint/2010/main" val="238494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63" r:id="rId4"/>
    <p:sldLayoutId id="2147483658" r:id="rId5"/>
    <p:sldLayoutId id="2147483665" r:id="rId6"/>
    <p:sldLayoutId id="2147483659" r:id="rId7"/>
    <p:sldLayoutId id="2147483660" r:id="rId8"/>
    <p:sldLayoutId id="2147483661" r:id="rId9"/>
    <p:sldLayoutId id="2147483662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7.png"/><Relationship Id="rId7" Type="http://schemas.openxmlformats.org/officeDocument/2006/relationships/customXml" Target="../ink/ink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5" Type="http://schemas.openxmlformats.org/officeDocument/2006/relationships/image" Target="../media/image28.png"/><Relationship Id="rId4" Type="http://schemas.openxmlformats.org/officeDocument/2006/relationships/customXml" Target="../ink/ink2.xml"/><Relationship Id="rId9" Type="http://schemas.openxmlformats.org/officeDocument/2006/relationships/customXml" Target="../ink/ink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19F62-A781-4A9F-AB07-003565748386}"/>
              </a:ext>
            </a:extLst>
          </p:cNvPr>
          <p:cNvSpPr txBox="1"/>
          <p:nvPr/>
        </p:nvSpPr>
        <p:spPr>
          <a:xfrm>
            <a:off x="290051" y="368709"/>
            <a:ext cx="894631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Rhode Island MUST Seminar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b="1" u="sng" dirty="0">
                <a:solidFill>
                  <a:schemeClr val="tx2"/>
                </a:solidFill>
              </a:rPr>
              <a:t>M</a:t>
            </a:r>
            <a:r>
              <a:rPr lang="en-US" dirty="0">
                <a:solidFill>
                  <a:schemeClr val="tx2"/>
                </a:solidFill>
              </a:rPr>
              <a:t>anaging </a:t>
            </a:r>
            <a:r>
              <a:rPr lang="en-US" b="1" u="sng" dirty="0">
                <a:solidFill>
                  <a:schemeClr val="tx2"/>
                </a:solidFill>
              </a:rPr>
              <a:t>U</a:t>
            </a:r>
            <a:r>
              <a:rPr lang="en-US" dirty="0">
                <a:solidFill>
                  <a:schemeClr val="tx2"/>
                </a:solidFill>
              </a:rPr>
              <a:t>nderground </a:t>
            </a:r>
            <a:r>
              <a:rPr lang="en-US" b="1" u="sng" dirty="0">
                <a:solidFill>
                  <a:schemeClr val="tx2"/>
                </a:solidFill>
              </a:rPr>
              <a:t>S</a:t>
            </a:r>
            <a:r>
              <a:rPr lang="en-US" dirty="0">
                <a:solidFill>
                  <a:schemeClr val="tx2"/>
                </a:solidFill>
              </a:rPr>
              <a:t>afety </a:t>
            </a:r>
            <a:r>
              <a:rPr lang="en-US" b="1" u="sng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raining)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D2EEB-614E-D4A5-C958-3833B0F49371}"/>
              </a:ext>
            </a:extLst>
          </p:cNvPr>
          <p:cNvSpPr txBox="1"/>
          <p:nvPr/>
        </p:nvSpPr>
        <p:spPr>
          <a:xfrm>
            <a:off x="5976581" y="4004115"/>
            <a:ext cx="2518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Ken Soares</a:t>
            </a:r>
          </a:p>
          <a:p>
            <a:r>
              <a:rPr lang="en-US" dirty="0">
                <a:solidFill>
                  <a:schemeClr val="tx2"/>
                </a:solidFill>
              </a:rPr>
              <a:t>Sr. Safety Professional</a:t>
            </a:r>
          </a:p>
          <a:p>
            <a:r>
              <a:rPr lang="en-US" dirty="0">
                <a:solidFill>
                  <a:schemeClr val="tx2"/>
                </a:solidFill>
              </a:rPr>
              <a:t>Rhode Island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58D1C-6963-A43E-F64E-AC4E123BD1B3}"/>
              </a:ext>
            </a:extLst>
          </p:cNvPr>
          <p:cNvSpPr txBox="1"/>
          <p:nvPr/>
        </p:nvSpPr>
        <p:spPr>
          <a:xfrm>
            <a:off x="108154" y="5830530"/>
            <a:ext cx="7024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Contractor Electrical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F6CA5-8489-04AA-22AD-33DA2E4CDE9D}"/>
              </a:ext>
            </a:extLst>
          </p:cNvPr>
          <p:cNvSpPr txBox="1"/>
          <p:nvPr/>
        </p:nvSpPr>
        <p:spPr>
          <a:xfrm>
            <a:off x="1582993" y="1065762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23209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2800" b="1" dirty="0"/>
              <a:t>If Equipment Contacts a Powerline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A3D79F-D1BA-DB6F-5758-53C0C1E95505}"/>
              </a:ext>
            </a:extLst>
          </p:cNvPr>
          <p:cNvSpPr/>
          <p:nvPr/>
        </p:nvSpPr>
        <p:spPr>
          <a:xfrm>
            <a:off x="5243245" y="5784601"/>
            <a:ext cx="559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tx2"/>
                </a:solidFill>
              </a:rPr>
              <a:t>Warn bystanders to stay away </a:t>
            </a:r>
          </a:p>
          <a:p>
            <a:pPr lvl="0" algn="ctr"/>
            <a:r>
              <a:rPr lang="en-US" sz="2400" b="1" dirty="0">
                <a:solidFill>
                  <a:schemeClr val="tx2"/>
                </a:solidFill>
              </a:rPr>
              <a:t>until the electric utility says it’s safe!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386F2-2EF5-248E-7335-EF21659F1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815"/>
            <a:ext cx="5461101" cy="3429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C77D5-1A00-BF34-6A50-F56A758E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95" y="4496676"/>
            <a:ext cx="3444410" cy="2060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DF6E0-2A20-71CB-2925-46B075CEB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580" y="1663184"/>
            <a:ext cx="5131521" cy="3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6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92D28-6B62-F05A-8638-3C033653F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421" y="2439150"/>
            <a:ext cx="4430589" cy="3538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97A6C7-61D5-4A7F-2170-8ADEC31A0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41" y="571941"/>
            <a:ext cx="2572590" cy="5714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8DE763-CB04-8455-9071-8CB06285F49A}"/>
              </a:ext>
            </a:extLst>
          </p:cNvPr>
          <p:cNvSpPr txBox="1"/>
          <p:nvPr/>
        </p:nvSpPr>
        <p:spPr>
          <a:xfrm>
            <a:off x="4110769" y="413182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Step &amp; Touch Potential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82882569-6EC4-50E0-A264-42E4332A3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114" y="1865671"/>
            <a:ext cx="299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u="sng" dirty="0">
                <a:cs typeface="Arial" charset="0"/>
              </a:rPr>
              <a:t>Current Flow Effect</a:t>
            </a:r>
            <a:endParaRPr lang="en-US" sz="2400" b="1" dirty="0"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E5CED-5582-371B-F13C-9E31F1BAF54F}"/>
              </a:ext>
            </a:extLst>
          </p:cNvPr>
          <p:cNvSpPr txBox="1"/>
          <p:nvPr/>
        </p:nvSpPr>
        <p:spPr>
          <a:xfrm>
            <a:off x="4022279" y="6087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b="1" u="sng" dirty="0">
                <a:solidFill>
                  <a:schemeClr val="accent4"/>
                </a:solidFill>
                <a:cs typeface="Arial" charset="0"/>
              </a:rPr>
              <a:t>Milliamp (ma) = 1/1000 ampere</a:t>
            </a:r>
            <a:endParaRPr lang="en-US" sz="1800" u="sng" dirty="0">
              <a:solidFill>
                <a:schemeClr val="accent4"/>
              </a:solidFill>
              <a:cs typeface="Arial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2CBAFC44-DA24-A6DF-621A-03E3A0C4C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541" y="1203035"/>
            <a:ext cx="499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b="1" dirty="0">
                <a:solidFill>
                  <a:schemeClr val="accent4"/>
                </a:solidFill>
                <a:cs typeface="Arial" charset="0"/>
              </a:rPr>
              <a:t>Properties of Electricity</a:t>
            </a:r>
            <a:endParaRPr lang="en-US" sz="2800" dirty="0">
              <a:solidFill>
                <a:schemeClr val="accent4"/>
              </a:solidFill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9F736FE-7A8B-3BEB-5A6A-BF8E9C470AB3}"/>
                  </a:ext>
                </a:extLst>
              </p14:cNvPr>
              <p14:cNvContentPartPr/>
              <p14:nvPr/>
            </p14:nvContentPartPr>
            <p14:xfrm>
              <a:off x="7590317" y="153310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9F736FE-7A8B-3BEB-5A6A-BF8E9C470A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81317" y="15241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B399601-5A69-EE3F-12AD-1F95F537E9CE}"/>
                  </a:ext>
                </a:extLst>
              </p14:cNvPr>
              <p14:cNvContentPartPr/>
              <p14:nvPr/>
            </p14:nvContentPartPr>
            <p14:xfrm>
              <a:off x="6636677" y="631174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B399601-5A69-EE3F-12AD-1F95F537E9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7677" y="6302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13C8E2B-8646-D6B0-D45A-C1CE1D5D105B}"/>
                  </a:ext>
                </a:extLst>
              </p14:cNvPr>
              <p14:cNvContentPartPr/>
              <p14:nvPr/>
            </p14:nvContentPartPr>
            <p14:xfrm>
              <a:off x="6891917" y="6302028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13C8E2B-8646-D6B0-D45A-C1CE1D5D10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2917" y="62930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C77C7B0-4779-FA5F-0740-4BC29A0B1129}"/>
                  </a:ext>
                </a:extLst>
              </p14:cNvPr>
              <p14:cNvContentPartPr/>
              <p14:nvPr/>
            </p14:nvContentPartPr>
            <p14:xfrm>
              <a:off x="6783917" y="6311748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C77C7B0-4779-FA5F-0740-4BC29A0B11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4917" y="6302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E6A129E-C348-FC1F-EF9B-1A1D3BD5ED08}"/>
                  </a:ext>
                </a:extLst>
              </p14:cNvPr>
              <p14:cNvContentPartPr/>
              <p14:nvPr/>
            </p14:nvContentPartPr>
            <p14:xfrm>
              <a:off x="6341477" y="6380868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E6A129E-C348-FC1F-EF9B-1A1D3BD5ED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2477" y="637186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EF9D82-A075-22BB-DAAA-83C4BE89535C}"/>
              </a:ext>
            </a:extLst>
          </p:cNvPr>
          <p:cNvSpPr txBox="1"/>
          <p:nvPr/>
        </p:nvSpPr>
        <p:spPr>
          <a:xfrm>
            <a:off x="9433010" y="3038869"/>
            <a:ext cx="220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15-20 (ma) range from an AED shock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2962E27-93E5-B5CC-1739-C612CA8C44E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07934" y="3362035"/>
            <a:ext cx="1425077" cy="15701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2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4400" b="1" dirty="0"/>
              <a:t>Underground Electric Facilities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CA4CCF9-CCF7-C2F7-B99F-526015F5C257}"/>
              </a:ext>
            </a:extLst>
          </p:cNvPr>
          <p:cNvSpPr txBox="1">
            <a:spLocks noChangeArrowheads="1"/>
          </p:cNvSpPr>
          <p:nvPr/>
        </p:nvSpPr>
        <p:spPr>
          <a:xfrm>
            <a:off x="196645" y="1435509"/>
            <a:ext cx="5002921" cy="2317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Duct Banks w/ multiple conduit (concrete/clay)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Conduit (Steel and Plastic)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Direct Buried Cables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Man-Holes or Vaults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01B24-061E-4BF7-8A3C-2710C5D7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23" y="1524001"/>
            <a:ext cx="3241095" cy="231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3BF36-8197-36A6-8C2B-51D79985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5" y="3950404"/>
            <a:ext cx="5609032" cy="1987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398F1-1880-8DDB-3A58-5E9999DC4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675" y="4406511"/>
            <a:ext cx="2164203" cy="2220217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A5021DF3-3800-3DAA-1103-78A5FED8B7DF}"/>
              </a:ext>
            </a:extLst>
          </p:cNvPr>
          <p:cNvSpPr txBox="1">
            <a:spLocks/>
          </p:cNvSpPr>
          <p:nvPr/>
        </p:nvSpPr>
        <p:spPr>
          <a:xfrm>
            <a:off x="9134212" y="1208969"/>
            <a:ext cx="2767693" cy="16285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/>
                </a:solidFill>
              </a:rPr>
              <a:t>Damaged </a:t>
            </a:r>
            <a:br>
              <a:rPr lang="en-US" sz="2800" b="1" dirty="0">
                <a:solidFill>
                  <a:schemeClr val="accent4"/>
                </a:solidFill>
              </a:rPr>
            </a:br>
            <a:r>
              <a:rPr lang="en-US" sz="2800" b="1" dirty="0">
                <a:solidFill>
                  <a:schemeClr val="accent4"/>
                </a:solidFill>
              </a:rPr>
              <a:t>Pad-Mounted Equipment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A286D62-DABD-6990-13D8-0EE57D03C33C}"/>
              </a:ext>
            </a:extLst>
          </p:cNvPr>
          <p:cNvSpPr txBox="1">
            <a:spLocks/>
          </p:cNvSpPr>
          <p:nvPr/>
        </p:nvSpPr>
        <p:spPr>
          <a:xfrm>
            <a:off x="8863459" y="2402618"/>
            <a:ext cx="2949789" cy="2052764"/>
          </a:xfrm>
          <a:prstGeom prst="rect">
            <a:avLst/>
          </a:prstGeom>
        </p:spPr>
        <p:txBody>
          <a:bodyPr vert="horz" lIns="0" tIns="45720" rIns="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Keep everyone back, call the utility, and protect exposures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The outside can become energized if damaged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Stay clear!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010931-9C99-A1D9-B8D7-B9C49603C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528" y="4516956"/>
            <a:ext cx="2781166" cy="199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7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4400" b="1" dirty="0"/>
              <a:t>Underground Electric Facilities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49023EC-62C0-0652-DCFB-E92F7A71B8E1}"/>
              </a:ext>
            </a:extLst>
          </p:cNvPr>
          <p:cNvSpPr txBox="1">
            <a:spLocks noChangeArrowheads="1"/>
          </p:cNvSpPr>
          <p:nvPr/>
        </p:nvSpPr>
        <p:spPr>
          <a:xfrm>
            <a:off x="502576" y="1306518"/>
            <a:ext cx="4229100" cy="2509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Look For:</a:t>
            </a:r>
          </a:p>
          <a:p>
            <a:r>
              <a:rPr lang="en-US" sz="2200" dirty="0"/>
              <a:t>Riser Poles/Pole Drops</a:t>
            </a:r>
          </a:p>
          <a:p>
            <a:r>
              <a:rPr lang="en-US" sz="2200" dirty="0"/>
              <a:t>Underground Vaults/Manholes/Handholes</a:t>
            </a:r>
          </a:p>
          <a:p>
            <a:r>
              <a:rPr lang="en-US" sz="2200" dirty="0"/>
              <a:t>Pad mounted transformers/Switches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ECE84-B130-5975-7DFD-2BAA9C5E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34" y="1236317"/>
            <a:ext cx="4258786" cy="4191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9ED58-7501-18BD-9E68-338D9E9B1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87" y="4058463"/>
            <a:ext cx="2670687" cy="2398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596A7C-E8FE-4F8E-3B01-1E9229DD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057" y="3749466"/>
            <a:ext cx="2767114" cy="273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31521-36DE-1EEF-1A07-767DF240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378" y="1278667"/>
            <a:ext cx="2101002" cy="2398673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BB6D51D8-F8BE-F5BA-7DA9-C385A8FB79EB}"/>
              </a:ext>
            </a:extLst>
          </p:cNvPr>
          <p:cNvSpPr txBox="1">
            <a:spLocks/>
          </p:cNvSpPr>
          <p:nvPr/>
        </p:nvSpPr>
        <p:spPr>
          <a:xfrm>
            <a:off x="3393629" y="5963579"/>
            <a:ext cx="4460773" cy="51752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400" b="1" dirty="0"/>
              <a:t>It’s the LAW!</a:t>
            </a:r>
            <a:br>
              <a:rPr lang="en-US" sz="4100" dirty="0"/>
            </a:br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3691663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4400" dirty="0"/>
              <a:t>Underground Electric Facility Identification</a:t>
            </a:r>
            <a:br>
              <a:rPr lang="en-US" sz="4100" dirty="0"/>
            </a:br>
            <a:endParaRPr lang="en-US" sz="4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9ED58-7501-18BD-9E68-338D9E9B1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660" y="5291010"/>
            <a:ext cx="1625667" cy="1460090"/>
          </a:xfrm>
          <a:prstGeom prst="rect">
            <a:avLst/>
          </a:prstGeom>
        </p:spPr>
      </p:pic>
      <p:sp>
        <p:nvSpPr>
          <p:cNvPr id="3" name="Content Placeholder 17">
            <a:extLst>
              <a:ext uri="{FF2B5EF4-FFF2-40B4-BE49-F238E27FC236}">
                <a16:creationId xmlns:a16="http://schemas.microsoft.com/office/drawing/2014/main" id="{4A0AAF62-7BA0-723A-D96D-869BCCBD8F40}"/>
              </a:ext>
            </a:extLst>
          </p:cNvPr>
          <p:cNvSpPr txBox="1">
            <a:spLocks/>
          </p:cNvSpPr>
          <p:nvPr/>
        </p:nvSpPr>
        <p:spPr>
          <a:xfrm>
            <a:off x="360218" y="1785203"/>
            <a:ext cx="3476819" cy="4310797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Suspect buried electric facilities when: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Poles have conduit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Transformers are in yards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Electric meters are fed by underground wires in conduit instead of overhead wires.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Use caution when digging or driving anything into the ground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+mj-lt"/>
              </a:rPr>
              <a:t>Call 811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</a:rPr>
              <a:t>before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digging to location of underground facilities marked.</a:t>
            </a:r>
            <a:r>
              <a:rPr lang="en-US" dirty="0"/>
              <a:t>	 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BC3F1-7CA0-7FD5-7037-C9D0AD970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397" y="1130101"/>
            <a:ext cx="5755123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2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614142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6000" dirty="0"/>
              <a:t>Substations</a:t>
            </a:r>
            <a:br>
              <a:rPr lang="en-US" sz="4100" dirty="0"/>
            </a:br>
            <a:endParaRPr lang="en-US" sz="4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FD0F6-A18B-E80D-B5E7-A45479C55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93" y="1064027"/>
            <a:ext cx="6572087" cy="332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5106F-87CA-7A02-60D9-B9E598C8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836" y="3734115"/>
            <a:ext cx="6024121" cy="3072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C8D65B-B614-3CA7-ED48-F051F9366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73" y="0"/>
            <a:ext cx="2554445" cy="38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C83041-C02F-3040-D1C9-4094B469DF9D}"/>
              </a:ext>
            </a:extLst>
          </p:cNvPr>
          <p:cNvSpPr txBox="1"/>
          <p:nvPr/>
        </p:nvSpPr>
        <p:spPr>
          <a:xfrm>
            <a:off x="178043" y="4724998"/>
            <a:ext cx="57311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If your working near an electrical substation be sure you're looking for underground get-a way markings. Distribution lines coming out of the substation are at a voltage of 13kV or more. Soft Vacuum excavation is encouraged in these areas.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D71472-C07F-326E-6FC3-17CF7EB954CF}"/>
              </a:ext>
            </a:extLst>
          </p:cNvPr>
          <p:cNvSpPr txBox="1"/>
          <p:nvPr/>
        </p:nvSpPr>
        <p:spPr>
          <a:xfrm>
            <a:off x="9459511" y="1671484"/>
            <a:ext cx="263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Substations take high voltage and step it down to voltages used inside of homes</a:t>
            </a:r>
          </a:p>
        </p:txBody>
      </p:sp>
    </p:spTree>
    <p:extLst>
      <p:ext uri="{BB962C8B-B14F-4D97-AF65-F5344CB8AC3E}">
        <p14:creationId xmlns:p14="http://schemas.microsoft.com/office/powerpoint/2010/main" val="978639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9F736FE-7A8B-3BEB-5A6A-BF8E9C470AB3}"/>
                  </a:ext>
                </a:extLst>
              </p14:cNvPr>
              <p14:cNvContentPartPr/>
              <p14:nvPr/>
            </p14:nvContentPartPr>
            <p14:xfrm>
              <a:off x="7590317" y="153310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9F736FE-7A8B-3BEB-5A6A-BF8E9C470A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1317" y="152410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73889CC-E553-EB5F-1784-D0B111310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63" y="1473705"/>
            <a:ext cx="4058130" cy="4641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DF640-D3C5-8AFC-729B-21256BFD27BD}"/>
              </a:ext>
            </a:extLst>
          </p:cNvPr>
          <p:cNvSpPr txBox="1"/>
          <p:nvPr/>
        </p:nvSpPr>
        <p:spPr>
          <a:xfrm>
            <a:off x="1251289" y="3065914"/>
            <a:ext cx="4933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Remember, if the circuit is not: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De-energized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Locked/tagged out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Tested and grounded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365BA39-FA30-1E78-48C9-82CAA8F26088}"/>
              </a:ext>
            </a:extLst>
          </p:cNvPr>
          <p:cNvSpPr txBox="1">
            <a:spLocks noChangeArrowheads="1"/>
          </p:cNvSpPr>
          <p:nvPr/>
        </p:nvSpPr>
        <p:spPr>
          <a:xfrm>
            <a:off x="1172631" y="1932530"/>
            <a:ext cx="4760042" cy="975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4"/>
                </a:solidFill>
              </a:rPr>
              <a:t>Varies from no lasting affect to sever burns and fatalities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61D48-C1E0-ECC1-7BAB-8C88F8C87921}"/>
              </a:ext>
            </a:extLst>
          </p:cNvPr>
          <p:cNvSpPr txBox="1"/>
          <p:nvPr/>
        </p:nvSpPr>
        <p:spPr>
          <a:xfrm>
            <a:off x="866601" y="27337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Effects of Electricity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On the Body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C2B0C5-B1C9-587D-6B2E-98BBF27E061E}"/>
              </a:ext>
            </a:extLst>
          </p:cNvPr>
          <p:cNvSpPr txBox="1"/>
          <p:nvPr/>
        </p:nvSpPr>
        <p:spPr>
          <a:xfrm>
            <a:off x="1743253" y="5054714"/>
            <a:ext cx="31357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IT’S NOT DEAD!</a:t>
            </a:r>
          </a:p>
        </p:txBody>
      </p:sp>
    </p:spTree>
    <p:extLst>
      <p:ext uri="{BB962C8B-B14F-4D97-AF65-F5344CB8AC3E}">
        <p14:creationId xmlns:p14="http://schemas.microsoft.com/office/powerpoint/2010/main" val="314237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1B762-2A3C-A335-1AA7-068836B52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" y="0"/>
            <a:ext cx="3486810" cy="6858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4439CA-3307-3CE6-2F16-177FBC0E676F}"/>
              </a:ext>
            </a:extLst>
          </p:cNvPr>
          <p:cNvSpPr txBox="1">
            <a:spLocks/>
          </p:cNvSpPr>
          <p:nvPr/>
        </p:nvSpPr>
        <p:spPr>
          <a:xfrm>
            <a:off x="4436805" y="2680694"/>
            <a:ext cx="6914685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600" dirty="0"/>
              <a:t>Never attempt to disconnect or reconnect electrical services: 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600" dirty="0"/>
              <a:t>Never cut service wires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600" dirty="0"/>
              <a:t>Never attempt to remove electrical meters. Failures during removal can be catastrophic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600" dirty="0"/>
              <a:t>Removed meters </a:t>
            </a:r>
            <a:r>
              <a:rPr lang="en-US" sz="2600" dirty="0">
                <a:solidFill>
                  <a:srgbClr val="FF0000"/>
                </a:solidFill>
              </a:rPr>
              <a:t>will NOT </a:t>
            </a:r>
            <a:r>
              <a:rPr lang="en-US" sz="2600" dirty="0"/>
              <a:t>de-energize all types of electric service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B52F6-596B-5F9F-58B0-6CF52D5A201A}"/>
              </a:ext>
            </a:extLst>
          </p:cNvPr>
          <p:cNvSpPr txBox="1"/>
          <p:nvPr/>
        </p:nvSpPr>
        <p:spPr>
          <a:xfrm>
            <a:off x="4916129" y="123609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Electric Meters</a:t>
            </a:r>
          </a:p>
        </p:txBody>
      </p:sp>
    </p:spTree>
    <p:extLst>
      <p:ext uri="{BB962C8B-B14F-4D97-AF65-F5344CB8AC3E}">
        <p14:creationId xmlns:p14="http://schemas.microsoft.com/office/powerpoint/2010/main" val="302796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FBD3D4-61C1-ED03-A21C-C0598EB65CE9}"/>
              </a:ext>
            </a:extLst>
          </p:cNvPr>
          <p:cNvSpPr/>
          <p:nvPr/>
        </p:nvSpPr>
        <p:spPr>
          <a:xfrm>
            <a:off x="314036" y="2404566"/>
            <a:ext cx="11563927" cy="38472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 case of emergency, call 911</a:t>
            </a: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Rhode Island Energy (RIE)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1-855-743-1102 (1-855-RIE-1101)</a:t>
            </a: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more safety info: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https://www.rienergy.com/RI-Home/Safety-Outages/safety-outages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B74D-4F4C-BB8F-A6BE-67DBBB7205C5}"/>
              </a:ext>
            </a:extLst>
          </p:cNvPr>
          <p:cNvSpPr txBox="1"/>
          <p:nvPr/>
        </p:nvSpPr>
        <p:spPr>
          <a:xfrm>
            <a:off x="2772698" y="1160225"/>
            <a:ext cx="6145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>
                <a:solidFill>
                  <a:schemeClr val="accent4"/>
                </a:solidFill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264899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42E4DE-391A-EB41-823C-CD3ECF734C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MUST Seminar 2024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BF10412-C545-F63B-2F4B-F9EF1CD323E5}"/>
              </a:ext>
            </a:extLst>
          </p:cNvPr>
          <p:cNvSpPr txBox="1">
            <a:spLocks/>
          </p:cNvSpPr>
          <p:nvPr/>
        </p:nvSpPr>
        <p:spPr>
          <a:xfrm>
            <a:off x="4129111" y="319617"/>
            <a:ext cx="3766194" cy="5174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3454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4F8075-75DD-B844-98C1-DA1784509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Keeping Contractors, Customers and our Employees Safe, is our Top Priority – ONE PPL</a:t>
            </a:r>
          </a:p>
        </p:txBody>
      </p:sp>
      <p:pic>
        <p:nvPicPr>
          <p:cNvPr id="5" name="Picture Placeholder 4" descr="A riv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508D77C-80ED-8B45-A4FE-2E21A794AD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9836" b="9836"/>
          <a:stretch>
            <a:fillRect/>
          </a:stretch>
        </p:blipFill>
        <p:spPr>
          <a:xfrm>
            <a:off x="1763576" y="1976796"/>
            <a:ext cx="8664847" cy="391518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F3D446-3DF4-2DEB-1783-BD67EB4A6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423" y="5545396"/>
            <a:ext cx="1850453" cy="1430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2A42CB-F465-1868-FCE2-6C65C8FA2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02" y="6145161"/>
            <a:ext cx="1223141" cy="4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3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52563-B18A-9A4B-A043-53A7820CE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2132" y="388869"/>
            <a:ext cx="7468037" cy="517452"/>
          </a:xfrm>
        </p:spPr>
        <p:txBody>
          <a:bodyPr/>
          <a:lstStyle/>
          <a:p>
            <a:r>
              <a:rPr lang="en-US" b="1" dirty="0"/>
              <a:t>Working Around Electrical Facilities Safely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492A-5121-C391-0673-9E723E8F0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132" y="1689102"/>
            <a:ext cx="7669433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5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52563-B18A-9A4B-A043-53A7820CE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3010" y="292756"/>
            <a:ext cx="7576191" cy="517452"/>
          </a:xfrm>
        </p:spPr>
        <p:txBody>
          <a:bodyPr/>
          <a:lstStyle/>
          <a:p>
            <a:r>
              <a:rPr lang="en-US" sz="2800" b="1" dirty="0"/>
              <a:t>Electrical Distribution System Components</a:t>
            </a:r>
            <a:endParaRPr lang="en-US" b="1" dirty="0"/>
          </a:p>
        </p:txBody>
      </p:sp>
      <p:pic>
        <p:nvPicPr>
          <p:cNvPr id="3" name="Picture 4" descr="See the source image">
            <a:extLst>
              <a:ext uri="{FF2B5EF4-FFF2-40B4-BE49-F238E27FC236}">
                <a16:creationId xmlns:a16="http://schemas.microsoft.com/office/drawing/2014/main" id="{20B01E0D-98D2-3407-336C-45FB071A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10" y="1230625"/>
            <a:ext cx="8167235" cy="49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475DD8D-8DD1-2D0F-25F6-782FF0479943}"/>
                  </a:ext>
                </a:extLst>
              </p14:cNvPr>
              <p14:cNvContentPartPr/>
              <p14:nvPr/>
            </p14:nvContentPartPr>
            <p14:xfrm>
              <a:off x="13356526" y="2506482"/>
              <a:ext cx="360" cy="2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475DD8D-8DD1-2D0F-25F6-782FF04799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47526" y="2497842"/>
                <a:ext cx="18000" cy="198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EA69F15-1E01-3C5C-B657-69D263DB50FE}"/>
              </a:ext>
            </a:extLst>
          </p:cNvPr>
          <p:cNvSpPr txBox="1"/>
          <p:nvPr/>
        </p:nvSpPr>
        <p:spPr>
          <a:xfrm>
            <a:off x="4844955" y="2729898"/>
            <a:ext cx="1802425" cy="2994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5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871E53-B63F-0B40-95EA-65CA147E5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1579" y="1197324"/>
            <a:ext cx="4960813" cy="5174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 Voltage Proximity Act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52EAC-5D8B-56C0-311B-BD9C77DB4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16" y="1351988"/>
            <a:ext cx="8998394" cy="1853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01D8F-3595-685A-2417-37F85DD5B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115" y="3117734"/>
            <a:ext cx="2999627" cy="1853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A4B45-1FDE-87CA-0B8B-0BF7601DC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742" y="3117733"/>
            <a:ext cx="2738955" cy="18558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D5CFA7-5462-9A44-E82D-90F3751B8848}"/>
              </a:ext>
            </a:extLst>
          </p:cNvPr>
          <p:cNvSpPr txBox="1"/>
          <p:nvPr/>
        </p:nvSpPr>
        <p:spPr>
          <a:xfrm>
            <a:off x="2869928" y="330599"/>
            <a:ext cx="5459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High Voltage Proximity Act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BB6110-BC95-27B1-75A5-95CB62988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697" y="3115249"/>
            <a:ext cx="1700982" cy="1855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8C0DA5-BC62-7892-C972-7CB6C84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679" y="3081417"/>
            <a:ext cx="1558831" cy="1892145"/>
          </a:xfrm>
          <a:prstGeom prst="rect">
            <a:avLst/>
          </a:prstGeom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17B63E3F-92CA-EBFA-24DD-49D6A4A79BFB}"/>
              </a:ext>
            </a:extLst>
          </p:cNvPr>
          <p:cNvSpPr txBox="1">
            <a:spLocks noChangeArrowheads="1"/>
          </p:cNvSpPr>
          <p:nvPr/>
        </p:nvSpPr>
        <p:spPr>
          <a:xfrm>
            <a:off x="1370116" y="5127276"/>
            <a:ext cx="8998394" cy="106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dirty="0">
                <a:solidFill>
                  <a:srgbClr val="CC3300"/>
                </a:solidFill>
              </a:rPr>
              <a:t>10 Foot Minimum Clearance</a:t>
            </a:r>
            <a:r>
              <a:rPr lang="en-US" dirty="0"/>
              <a:t> around all Electric Lines.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1400" dirty="0"/>
              <a:t>(if you know the voltage of the line)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b="1" dirty="0"/>
              <a:t>Be aware of your surroundings.</a:t>
            </a:r>
          </a:p>
        </p:txBody>
      </p:sp>
    </p:spTree>
    <p:extLst>
      <p:ext uri="{BB962C8B-B14F-4D97-AF65-F5344CB8AC3E}">
        <p14:creationId xmlns:p14="http://schemas.microsoft.com/office/powerpoint/2010/main" val="369222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13921-A50C-6D4D-8A47-B49A37CF2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Facility Identification &amp; Insulators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2F0D4-A679-B71F-B14B-F6AEFAC93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516" y="1754560"/>
            <a:ext cx="3218967" cy="483454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061001E-3697-FD95-A551-38605445A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9" y="1304173"/>
            <a:ext cx="2816225" cy="9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ts val="200"/>
              </a:spcBef>
            </a:pPr>
            <a:r>
              <a:rPr lang="en-US" sz="2600" b="1" dirty="0"/>
              <a:t>23kV – 46kV</a:t>
            </a:r>
          </a:p>
          <a:p>
            <a:pPr>
              <a:spcBef>
                <a:spcPts val="200"/>
              </a:spcBef>
            </a:pPr>
            <a:r>
              <a:rPr lang="en-US" sz="2600" dirty="0"/>
              <a:t>Transmission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321D460-FBAE-C1CC-585A-A8D3A37EF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9" y="2643144"/>
            <a:ext cx="2171700" cy="78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600" b="1" dirty="0"/>
              <a:t>13kV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600" dirty="0"/>
              <a:t>Primary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F9C9860-89EB-E032-0FFD-C5790281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9" y="3774470"/>
            <a:ext cx="2663825" cy="116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US" sz="2600" b="1" dirty="0"/>
              <a:t>2.4kV – 5kV</a:t>
            </a:r>
          </a:p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US" sz="2400" dirty="0"/>
              <a:t>Primary &amp; Street </a:t>
            </a:r>
            <a:r>
              <a:rPr lang="en-US" sz="2400" dirty="0" err="1"/>
              <a:t>Ltg</a:t>
            </a:r>
            <a:r>
              <a:rPr lang="en-US" sz="2400" dirty="0"/>
              <a:t>.</a:t>
            </a:r>
          </a:p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US" sz="2400" dirty="0"/>
              <a:t>(up to 6k volts)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E016ACC-FDB5-2045-5352-AA365A1CE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9" y="5297828"/>
            <a:ext cx="2816225" cy="61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lnSpc>
                <a:spcPct val="60000"/>
              </a:lnSpc>
              <a:spcBef>
                <a:spcPts val="200"/>
              </a:spcBef>
            </a:pPr>
            <a:r>
              <a:rPr lang="en-US" sz="2600" b="1" dirty="0"/>
              <a:t>120V &amp; 240V</a:t>
            </a:r>
          </a:p>
          <a:p>
            <a:pPr>
              <a:lnSpc>
                <a:spcPct val="60000"/>
              </a:lnSpc>
              <a:spcBef>
                <a:spcPts val="200"/>
              </a:spcBef>
            </a:pPr>
            <a:r>
              <a:rPr lang="en-US" sz="2600" dirty="0"/>
              <a:t>Secondary</a:t>
            </a: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AE9B8443-ACEB-AC98-832D-0233F2831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338" y="1581997"/>
            <a:ext cx="1908687" cy="345126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08D8E6E-3EC1-73D7-3A46-2B706749C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9121" y="2926581"/>
            <a:ext cx="2174262" cy="339646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DD4A4728-4463-3171-23D2-5572AE51B7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1624" y="4021835"/>
            <a:ext cx="1441758" cy="229574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579FE63B-4E54-7E64-24C5-9E80A3DEE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1983" y="5439039"/>
            <a:ext cx="2071670" cy="37790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9ED338-FE90-7A79-001E-CABF65D2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8" y="1275585"/>
            <a:ext cx="3398374" cy="496612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BC8CF272-D575-D047-BC83-BF1D2A9DA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375" y="1458784"/>
            <a:ext cx="2271526" cy="3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1100" b="1" dirty="0">
                <a:solidFill>
                  <a:schemeClr val="tx2"/>
                </a:solidFill>
              </a:rPr>
              <a:t>TRANSMISSION POST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1100" b="1" dirty="0">
                <a:solidFill>
                  <a:schemeClr val="tx2"/>
                </a:solidFill>
              </a:rPr>
              <a:t>INSULATOR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5A15937E-04C5-4E8F-4CD3-E64E4545F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2987" y="3822293"/>
            <a:ext cx="1444760" cy="3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1100" b="1" dirty="0">
                <a:solidFill>
                  <a:schemeClr val="tx2"/>
                </a:solidFill>
              </a:rPr>
              <a:t>PRIMARY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1100" b="1" dirty="0">
                <a:solidFill>
                  <a:schemeClr val="tx2"/>
                </a:solidFill>
              </a:rPr>
              <a:t>INSULATORS</a:t>
            </a:r>
          </a:p>
        </p:txBody>
      </p:sp>
    </p:spTree>
    <p:extLst>
      <p:ext uri="{BB962C8B-B14F-4D97-AF65-F5344CB8AC3E}">
        <p14:creationId xmlns:p14="http://schemas.microsoft.com/office/powerpoint/2010/main" val="332609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13921-A50C-6D4D-8A47-B49A37CF2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Facility Identification &amp; Insulators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C7306-5EBA-F49D-4DCD-49885FCA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54" y="1114265"/>
            <a:ext cx="4407790" cy="5121084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F9701F0-04F5-AACD-DE43-5400ECB6C56D}"/>
              </a:ext>
            </a:extLst>
          </p:cNvPr>
          <p:cNvSpPr txBox="1">
            <a:spLocks/>
          </p:cNvSpPr>
          <p:nvPr/>
        </p:nvSpPr>
        <p:spPr>
          <a:xfrm>
            <a:off x="5406501" y="1597981"/>
            <a:ext cx="5903650" cy="427111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High Voltage Conductors-7200v to ground and 13,200v between phase wires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Insulators keep the voltage from ground.  The pole will conduct high voltage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Cutouts can be used to switch off the transformer by opening the fuse.  The fuse will blow open if high current from a fault is detected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Transformers step down voltage and step up current.  This could be reversed with back feed.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5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21DC0A-D70D-F5BE-E676-8CD5ADAE5087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44513" y="357188"/>
            <a:ext cx="8996362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>
                <a:solidFill>
                  <a:schemeClr val="accent4"/>
                </a:solidFill>
              </a:rPr>
              <a:t>All Downed Wires Must Be Considered</a:t>
            </a:r>
          </a:p>
          <a:p>
            <a:pPr algn="l"/>
            <a:r>
              <a:rPr lang="en-US" sz="2400" b="1" i="1" dirty="0">
                <a:solidFill>
                  <a:schemeClr val="accent4"/>
                </a:solidFill>
              </a:rPr>
              <a:t>ENERGIZED &amp; DEADLY 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C71E5-A425-5A79-316D-2A8089D8753E}"/>
              </a:ext>
            </a:extLst>
          </p:cNvPr>
          <p:cNvSpPr/>
          <p:nvPr/>
        </p:nvSpPr>
        <p:spPr>
          <a:xfrm>
            <a:off x="190500" y="1432440"/>
            <a:ext cx="457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i="1" dirty="0">
                <a:solidFill>
                  <a:schemeClr val="tx1"/>
                </a:solidFill>
              </a:rPr>
              <a:t>They will energize any object they contact</a:t>
            </a:r>
            <a:r>
              <a:rPr lang="en-US" sz="2200" i="1" dirty="0"/>
              <a:t> even phone lines.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2200" b="0" i="1" dirty="0">
                <a:solidFill>
                  <a:schemeClr val="tx1"/>
                </a:solidFill>
              </a:rPr>
              <a:t>Survey the area closely.</a:t>
            </a:r>
          </a:p>
          <a:p>
            <a:pPr algn="l">
              <a:spcBef>
                <a:spcPct val="50000"/>
              </a:spcBef>
            </a:pPr>
            <a:r>
              <a:rPr lang="en-US" sz="2200" b="0" i="1" dirty="0">
                <a:solidFill>
                  <a:schemeClr val="tx1"/>
                </a:solidFill>
              </a:rPr>
              <a:t>Potential Conductors include; fences, gutters, antennas, railroad tracks, aluminum siding &amp; guide rail.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2D8CD-4E5A-B57F-C309-154B5F4CB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80" y="1177124"/>
            <a:ext cx="3956647" cy="32006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237ACE-23E9-5295-C6D8-6DBA19F3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02" y="4080538"/>
            <a:ext cx="3278405" cy="2502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68AC03-3222-9903-4492-7B3426658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704461"/>
            <a:ext cx="2182761" cy="1569146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41E35D7-5B60-3504-CF28-A52436C84BB0}"/>
              </a:ext>
            </a:extLst>
          </p:cNvPr>
          <p:cNvSpPr txBox="1">
            <a:spLocks/>
          </p:cNvSpPr>
          <p:nvPr/>
        </p:nvSpPr>
        <p:spPr>
          <a:xfrm>
            <a:off x="8621927" y="1245015"/>
            <a:ext cx="3464712" cy="484506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Assume all lines are energized and keep yourself and your equipment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AT LEAST 20 FEET</a:t>
            </a:r>
            <a:r>
              <a:rPr lang="en-US" sz="2400" b="1" dirty="0">
                <a:solidFill>
                  <a:srgbClr val="FF0000"/>
                </a:solidFill>
              </a:rPr>
              <a:t> away if you have not confirmed the lines actual voltage!  </a:t>
            </a:r>
            <a:r>
              <a:rPr lang="en-US" sz="2400" dirty="0"/>
              <a:t>(OSHA 1926.1407-1408)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Higher voltages require greater clearances.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Even low-voltage electric shock can be fatal.</a:t>
            </a:r>
          </a:p>
        </p:txBody>
      </p:sp>
    </p:spTree>
    <p:extLst>
      <p:ext uri="{BB962C8B-B14F-4D97-AF65-F5344CB8AC3E}">
        <p14:creationId xmlns:p14="http://schemas.microsoft.com/office/powerpoint/2010/main" val="18992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F5416656-9ADA-FEFB-9CC7-D0085FCDA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938196"/>
              </p:ext>
            </p:extLst>
          </p:nvPr>
        </p:nvGraphicFramePr>
        <p:xfrm>
          <a:off x="1814051" y="1546522"/>
          <a:ext cx="8138161" cy="425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2800" b="1" dirty="0"/>
              <a:t>If Equipment Contacts a Powerline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A3D79F-D1BA-DB6F-5758-53C0C1E95505}"/>
              </a:ext>
            </a:extLst>
          </p:cNvPr>
          <p:cNvSpPr/>
          <p:nvPr/>
        </p:nvSpPr>
        <p:spPr>
          <a:xfrm>
            <a:off x="2239788" y="5797200"/>
            <a:ext cx="8138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4"/>
                </a:solidFill>
              </a:rPr>
              <a:t>Warn bystanders to stay away </a:t>
            </a:r>
          </a:p>
          <a:p>
            <a:pPr lvl="0" algn="ctr"/>
            <a:r>
              <a:rPr lang="en-US" sz="2400" b="1" dirty="0">
                <a:solidFill>
                  <a:schemeClr val="accent4"/>
                </a:solidFill>
              </a:rPr>
              <a:t>until the electric utility says it’s safe</a:t>
            </a:r>
          </a:p>
        </p:txBody>
      </p:sp>
    </p:spTree>
    <p:extLst>
      <p:ext uri="{BB962C8B-B14F-4D97-AF65-F5344CB8AC3E}">
        <p14:creationId xmlns:p14="http://schemas.microsoft.com/office/powerpoint/2010/main" val="30415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hode Island Energy COLORS">
      <a:dk1>
        <a:srgbClr val="000000"/>
      </a:dk1>
      <a:lt1>
        <a:srgbClr val="FFFFFF"/>
      </a:lt1>
      <a:dk2>
        <a:srgbClr val="001489"/>
      </a:dk2>
      <a:lt2>
        <a:srgbClr val="E7E6E6"/>
      </a:lt2>
      <a:accent1>
        <a:srgbClr val="0085CA"/>
      </a:accent1>
      <a:accent2>
        <a:srgbClr val="33CCCC"/>
      </a:accent2>
      <a:accent3>
        <a:srgbClr val="97999B"/>
      </a:accent3>
      <a:accent4>
        <a:srgbClr val="001489"/>
      </a:accent4>
      <a:accent5>
        <a:srgbClr val="0085CA"/>
      </a:accent5>
      <a:accent6>
        <a:srgbClr val="FFCC00"/>
      </a:accent6>
      <a:hlink>
        <a:srgbClr val="97999B"/>
      </a:hlink>
      <a:folHlink>
        <a:srgbClr val="0085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5fb71415-aff0-46ac-ad8a-1a0b343c080f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37445A8C0D434388825806B2E7E639" ma:contentTypeVersion="22" ma:contentTypeDescription="Create a new document." ma:contentTypeScope="" ma:versionID="72806922c43cab6ae4f82a15765a96b0">
  <xsd:schema xmlns:xsd="http://www.w3.org/2001/XMLSchema" xmlns:xs="http://www.w3.org/2001/XMLSchema" xmlns:p="http://schemas.microsoft.com/office/2006/metadata/properties" xmlns:ns1="http://schemas.microsoft.com/sharepoint/v3" xmlns:ns2="06a704af-1093-41df-910a-e362277c20fd" xmlns:ns3="e48556c7-921d-4b7e-8610-149aa738fc23" xmlns:ns4="a7e3af97-e085-468f-ae44-a23e3d985111" xmlns:ns5="http://schemas.microsoft.com/sharepoint/v4" targetNamespace="http://schemas.microsoft.com/office/2006/metadata/properties" ma:root="true" ma:fieldsID="9da2e5bb22f163782c0bc22eaca002cf" ns1:_="" ns2:_="" ns3:_="" ns4:_="" ns5:_="">
    <xsd:import namespace="http://schemas.microsoft.com/sharepoint/v3"/>
    <xsd:import namespace="06a704af-1093-41df-910a-e362277c20fd"/>
    <xsd:import namespace="e48556c7-921d-4b7e-8610-149aa738fc23"/>
    <xsd:import namespace="a7e3af97-e085-468f-ae44-a23e3d98511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earchable" minOccurs="0"/>
                <xsd:element ref="ns2:e81e820a66454e4dae05b8cd72e410dc" minOccurs="0"/>
                <xsd:element ref="ns2:TaxCatchAll" minOccurs="0"/>
                <xsd:element ref="ns2:TaxCatchAllLabel" minOccurs="0"/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3:_Flow_SignoffStatu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5:IconOverlay" minOccurs="0"/>
                <xsd:element ref="ns3:Location_x002d_to_x002f_from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704af-1093-41df-910a-e362277c20fd" elementFormDefault="qualified">
    <xsd:import namespace="http://schemas.microsoft.com/office/2006/documentManagement/types"/>
    <xsd:import namespace="http://schemas.microsoft.com/office/infopath/2007/PartnerControls"/>
    <xsd:element name="Searchable" ma:index="8" nillable="true" ma:displayName="Searchable" ma:default="0" ma:internalName="Searchable">
      <xsd:simpleType>
        <xsd:restriction base="dms:Boolean"/>
      </xsd:simpleType>
    </xsd:element>
    <xsd:element name="e81e820a66454e4dae05b8cd72e410dc" ma:index="9" nillable="true" ma:taxonomy="true" ma:internalName="e81e820a66454e4dae05b8cd72e410dc" ma:taxonomyFieldName="SearchContentClass" ma:displayName="SearchContentClass" ma:default="" ma:fieldId="{e81e820a-6645-4e4d-ae05-b8cd72e410dc}" ma:sspId="5fb71415-aff0-46ac-ad8a-1a0b343c080f" ma:termSetId="d06009ad-cab7-4623-a608-cc47ab75a0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0143371-1b83-4b04-affc-bd000fb1cc45}" ma:internalName="TaxCatchAll" ma:showField="CatchAllData" ma:web="a7e3af97-e085-468f-ae44-a23e3d985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0143371-1b83-4b04-affc-bd000fb1cc45}" ma:internalName="TaxCatchAllLabel" ma:readOnly="true" ma:showField="CatchAllDataLabel" ma:web="a7e3af97-e085-468f-ae44-a23e3d985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8556c7-921d-4b7e-8610-149aa738fc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Location_x002d_to_x002f_from" ma:index="30" nillable="true" ma:displayName="Location -to/from" ma:format="Dropdown" ma:internalName="Location_x002d_to_x002f_from">
      <xsd:simpleType>
        <xsd:restriction base="dms:Text">
          <xsd:maxLength value="255"/>
        </xsd:restriction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5fb71415-aff0-46ac-ad8a-1a0b343c0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e3af97-e085-468f-ae44-a23e3d985111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archable xmlns="06a704af-1093-41df-910a-e362277c20fd">false</Searchable>
    <TaxCatchAll xmlns="06a704af-1093-41df-910a-e362277c20fd" xsi:nil="true"/>
    <e81e820a66454e4dae05b8cd72e410dc xmlns="06a704af-1093-41df-910a-e362277c20fd">
      <Terms xmlns="http://schemas.microsoft.com/office/infopath/2007/PartnerControls"/>
    </e81e820a66454e4dae05b8cd72e410dc>
    <_ip_UnifiedCompliancePolicyUIAction xmlns="http://schemas.microsoft.com/sharepoint/v3" xsi:nil="true"/>
    <_ip_UnifiedCompliancePolicyProperties xmlns="http://schemas.microsoft.com/sharepoint/v3" xsi:nil="true"/>
    <lcf76f155ced4ddcb4097134ff3c332f xmlns="e48556c7-921d-4b7e-8610-149aa738fc23">
      <Terms xmlns="http://schemas.microsoft.com/office/infopath/2007/PartnerControls"/>
    </lcf76f155ced4ddcb4097134ff3c332f>
    <_Flow_SignoffStatus xmlns="e48556c7-921d-4b7e-8610-149aa738fc23" xsi:nil="true"/>
    <IconOverlay xmlns="http://schemas.microsoft.com/sharepoint/v4" xsi:nil="true"/>
    <Location_x002d_to_x002f_from xmlns="e48556c7-921d-4b7e-8610-149aa738fc23" xsi:nil="true"/>
  </documentManagement>
</p:properties>
</file>

<file path=customXml/itemProps1.xml><?xml version="1.0" encoding="utf-8"?>
<ds:datastoreItem xmlns:ds="http://schemas.openxmlformats.org/officeDocument/2006/customXml" ds:itemID="{6EB651DA-DE70-448B-A844-B964FEC167DF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69DFF1EA-0AF9-4A6E-823B-F492160BB7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830077-80A5-4F9D-B3C0-E6EE5BFE69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6a704af-1093-41df-910a-e362277c20fd"/>
    <ds:schemaRef ds:uri="e48556c7-921d-4b7e-8610-149aa738fc23"/>
    <ds:schemaRef ds:uri="a7e3af97-e085-468f-ae44-a23e3d98511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F5D3612-2FED-444F-8762-A113395F814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e48556c7-921d-4b7e-8610-149aa738fc23"/>
    <ds:schemaRef ds:uri="http://purl.org/dc/terms/"/>
    <ds:schemaRef ds:uri="a7e3af97-e085-468f-ae44-a23e3d98511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06a704af-1093-41df-910a-e362277c20f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6619</TotalTime>
  <Words>686</Words>
  <Application>Microsoft Office PowerPoint</Application>
  <PresentationFormat>Widescreen</PresentationFormat>
  <Paragraphs>108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Santos</dc:creator>
  <cp:lastModifiedBy>Labine, Brad</cp:lastModifiedBy>
  <cp:revision>67</cp:revision>
  <dcterms:created xsi:type="dcterms:W3CDTF">2021-09-29T15:04:07Z</dcterms:created>
  <dcterms:modified xsi:type="dcterms:W3CDTF">2024-01-22T16:37:17Z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c6b311-06ac-4d45-8b7e-272c304377e9_Enabled">
    <vt:lpwstr>true</vt:lpwstr>
  </property>
  <property fmtid="{D5CDD505-2E9C-101B-9397-08002B2CF9AE}" pid="3" name="MSIP_Label_dcc6b311-06ac-4d45-8b7e-272c304377e9_SetDate">
    <vt:lpwstr>2021-10-25T20:23:58Z</vt:lpwstr>
  </property>
  <property fmtid="{D5CDD505-2E9C-101B-9397-08002B2CF9AE}" pid="4" name="MSIP_Label_dcc6b311-06ac-4d45-8b7e-272c304377e9_Method">
    <vt:lpwstr>Privileged</vt:lpwstr>
  </property>
  <property fmtid="{D5CDD505-2E9C-101B-9397-08002B2CF9AE}" pid="5" name="MSIP_Label_dcc6b311-06ac-4d45-8b7e-272c304377e9_Name">
    <vt:lpwstr>dcc6b311-06ac-4d45-8b7e-272c304377e9</vt:lpwstr>
  </property>
  <property fmtid="{D5CDD505-2E9C-101B-9397-08002B2CF9AE}" pid="6" name="MSIP_Label_dcc6b311-06ac-4d45-8b7e-272c304377e9_SiteId">
    <vt:lpwstr>25b79aa0-07c6-4d65-9c80-df92aacdc157</vt:lpwstr>
  </property>
  <property fmtid="{D5CDD505-2E9C-101B-9397-08002B2CF9AE}" pid="7" name="MSIP_Label_dcc6b311-06ac-4d45-8b7e-272c304377e9_ActionId">
    <vt:lpwstr>ea329481-2d9c-41b5-9c47-00009a0bf20e</vt:lpwstr>
  </property>
  <property fmtid="{D5CDD505-2E9C-101B-9397-08002B2CF9AE}" pid="8" name="MSIP_Label_dcc6b311-06ac-4d45-8b7e-272c304377e9_ContentBits">
    <vt:lpwstr>0</vt:lpwstr>
  </property>
  <property fmtid="{D5CDD505-2E9C-101B-9397-08002B2CF9AE}" pid="9" name="ContentTypeId">
    <vt:lpwstr>0x010100C9325EC2FE65694DB785EC386853EF01</vt:lpwstr>
  </property>
  <property fmtid="{D5CDD505-2E9C-101B-9397-08002B2CF9AE}" pid="10" name="SearchContentClass">
    <vt:lpwstr/>
  </property>
  <property fmtid="{D5CDD505-2E9C-101B-9397-08002B2CF9AE}" pid="11" name="Order">
    <vt:r8>162500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TriggerFlowInfo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TaxKeyword">
    <vt:lpwstr/>
  </property>
  <property fmtid="{D5CDD505-2E9C-101B-9397-08002B2CF9AE}" pid="19" name="fcb7d457e61049759c7bf5bde0ff2956">
    <vt:lpwstr>Powerpoint Templates|481a9010-9578-4154-ae35-de2a1ce775c8</vt:lpwstr>
  </property>
  <property fmtid="{D5CDD505-2E9C-101B-9397-08002B2CF9AE}" pid="20" name="TaxKeywordTaxHTField">
    <vt:lpwstr/>
  </property>
  <property fmtid="{D5CDD505-2E9C-101B-9397-08002B2CF9AE}" pid="21" name="PPL_DocType_C">
    <vt:lpwstr>4;#Powerpoint Templates|481a9010-9578-4154-ae35-de2a1ce775c8</vt:lpwstr>
  </property>
  <property fmtid="{D5CDD505-2E9C-101B-9397-08002B2CF9AE}" pid="22" name="PPL_Topic_A">
    <vt:lpwstr>Templates</vt:lpwstr>
  </property>
  <property fmtid="{D5CDD505-2E9C-101B-9397-08002B2CF9AE}" pid="23" name="_dlc_DocIdItemGuid">
    <vt:lpwstr>ff4c04e8-0224-4584-a106-3ac4d93e4d22</vt:lpwstr>
  </property>
  <property fmtid="{D5CDD505-2E9C-101B-9397-08002B2CF9AE}" pid="24" name="MediaServiceImageTags">
    <vt:lpwstr/>
  </property>
</Properties>
</file>