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7" r:id="rId2"/>
    <p:sldId id="258" r:id="rId3"/>
    <p:sldId id="259" r:id="rId4"/>
    <p:sldId id="26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377D05-6205-45E6-A09F-BA4CED789A01}" v="10" dt="2024-02-20T15:14:58.0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6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browski, Robert" userId="d7e1b090-d2f7-434d-85ae-993d821f988d" providerId="ADAL" clId="{2E377D05-6205-45E6-A09F-BA4CED789A01}"/>
    <pc:docChg chg="undo custSel addSld delSld modSld delMainMaster">
      <pc:chgData name="Dabrowski, Robert" userId="d7e1b090-d2f7-434d-85ae-993d821f988d" providerId="ADAL" clId="{2E377D05-6205-45E6-A09F-BA4CED789A01}" dt="2024-02-20T15:14:58.023" v="78"/>
      <pc:docMkLst>
        <pc:docMk/>
      </pc:docMkLst>
      <pc:sldChg chg="del">
        <pc:chgData name="Dabrowski, Robert" userId="d7e1b090-d2f7-434d-85ae-993d821f988d" providerId="ADAL" clId="{2E377D05-6205-45E6-A09F-BA4CED789A01}" dt="2024-02-20T15:10:24.751" v="77" actId="47"/>
        <pc:sldMkLst>
          <pc:docMk/>
          <pc:sldMk cId="43240799" sldId="256"/>
        </pc:sldMkLst>
      </pc:sldChg>
      <pc:sldChg chg="addSp delSp modSp add del mod">
        <pc:chgData name="Dabrowski, Robert" userId="d7e1b090-d2f7-434d-85ae-993d821f988d" providerId="ADAL" clId="{2E377D05-6205-45E6-A09F-BA4CED789A01}" dt="2024-02-20T15:05:48.314" v="9" actId="478"/>
        <pc:sldMkLst>
          <pc:docMk/>
          <pc:sldMk cId="1465903326" sldId="257"/>
        </pc:sldMkLst>
        <pc:spChg chg="mod">
          <ac:chgData name="Dabrowski, Robert" userId="d7e1b090-d2f7-434d-85ae-993d821f988d" providerId="ADAL" clId="{2E377D05-6205-45E6-A09F-BA4CED789A01}" dt="2024-02-20T15:05:33.727" v="5" actId="1076"/>
          <ac:spMkLst>
            <pc:docMk/>
            <pc:sldMk cId="1465903326" sldId="257"/>
            <ac:spMk id="2" creationId="{D56E9362-9EB7-48BF-9198-821AF35464A2}"/>
          </ac:spMkLst>
        </pc:spChg>
        <pc:spChg chg="del">
          <ac:chgData name="Dabrowski, Robert" userId="d7e1b090-d2f7-434d-85ae-993d821f988d" providerId="ADAL" clId="{2E377D05-6205-45E6-A09F-BA4CED789A01}" dt="2024-02-20T15:05:48.314" v="9" actId="478"/>
          <ac:spMkLst>
            <pc:docMk/>
            <pc:sldMk cId="1465903326" sldId="257"/>
            <ac:spMk id="12" creationId="{9D24D1AA-5C73-1A31-6614-1A72889CC4A7}"/>
          </ac:spMkLst>
        </pc:spChg>
        <pc:picChg chg="add mod">
          <ac:chgData name="Dabrowski, Robert" userId="d7e1b090-d2f7-434d-85ae-993d821f988d" providerId="ADAL" clId="{2E377D05-6205-45E6-A09F-BA4CED789A01}" dt="2024-02-20T15:05:45.142" v="8" actId="1076"/>
          <ac:picMkLst>
            <pc:docMk/>
            <pc:sldMk cId="1465903326" sldId="257"/>
            <ac:picMk id="3" creationId="{0372AE6E-6DBB-0CF9-AAC9-AE1DCCEFF427}"/>
          </ac:picMkLst>
        </pc:picChg>
      </pc:sldChg>
      <pc:sldChg chg="modSp add del mod">
        <pc:chgData name="Dabrowski, Robert" userId="d7e1b090-d2f7-434d-85ae-993d821f988d" providerId="ADAL" clId="{2E377D05-6205-45E6-A09F-BA4CED789A01}" dt="2024-02-20T15:06:49.202" v="24" actId="20577"/>
        <pc:sldMkLst>
          <pc:docMk/>
          <pc:sldMk cId="151128106" sldId="258"/>
        </pc:sldMkLst>
        <pc:spChg chg="mod">
          <ac:chgData name="Dabrowski, Robert" userId="d7e1b090-d2f7-434d-85ae-993d821f988d" providerId="ADAL" clId="{2E377D05-6205-45E6-A09F-BA4CED789A01}" dt="2024-02-20T15:06:49.202" v="24" actId="20577"/>
          <ac:spMkLst>
            <pc:docMk/>
            <pc:sldMk cId="151128106" sldId="258"/>
            <ac:spMk id="3" creationId="{2B0F6854-D7DA-424A-AFFD-4E13B419AF59}"/>
          </ac:spMkLst>
        </pc:spChg>
      </pc:sldChg>
      <pc:sldChg chg="addSp modSp add del mod">
        <pc:chgData name="Dabrowski, Robert" userId="d7e1b090-d2f7-434d-85ae-993d821f988d" providerId="ADAL" clId="{2E377D05-6205-45E6-A09F-BA4CED789A01}" dt="2024-02-20T15:10:02.305" v="76" actId="14100"/>
        <pc:sldMkLst>
          <pc:docMk/>
          <pc:sldMk cId="1612221832" sldId="259"/>
        </pc:sldMkLst>
        <pc:spChg chg="mod">
          <ac:chgData name="Dabrowski, Robert" userId="d7e1b090-d2f7-434d-85ae-993d821f988d" providerId="ADAL" clId="{2E377D05-6205-45E6-A09F-BA4CED789A01}" dt="2024-02-20T15:10:02.305" v="76" actId="14100"/>
          <ac:spMkLst>
            <pc:docMk/>
            <pc:sldMk cId="1612221832" sldId="259"/>
            <ac:spMk id="3" creationId="{69B2730C-3E6D-45AB-8C54-9307E7666FA5}"/>
          </ac:spMkLst>
        </pc:spChg>
        <pc:spChg chg="add mod">
          <ac:chgData name="Dabrowski, Robert" userId="d7e1b090-d2f7-434d-85ae-993d821f988d" providerId="ADAL" clId="{2E377D05-6205-45E6-A09F-BA4CED789A01}" dt="2024-02-20T15:09:59.991" v="72"/>
          <ac:spMkLst>
            <pc:docMk/>
            <pc:sldMk cId="1612221832" sldId="259"/>
            <ac:spMk id="4" creationId="{E3F23B9B-B758-B99D-9627-6F30CA7F4AED}"/>
          </ac:spMkLst>
        </pc:spChg>
        <pc:spChg chg="add mod">
          <ac:chgData name="Dabrowski, Robert" userId="d7e1b090-d2f7-434d-85ae-993d821f988d" providerId="ADAL" clId="{2E377D05-6205-45E6-A09F-BA4CED789A01}" dt="2024-02-20T15:09:59.678" v="70" actId="767"/>
          <ac:spMkLst>
            <pc:docMk/>
            <pc:sldMk cId="1612221832" sldId="259"/>
            <ac:spMk id="5" creationId="{3325CE9E-2917-3CCA-461D-C104051140E8}"/>
          </ac:spMkLst>
        </pc:spChg>
      </pc:sldChg>
      <pc:sldChg chg="addSp modSp add del mod">
        <pc:chgData name="Dabrowski, Robert" userId="d7e1b090-d2f7-434d-85ae-993d821f988d" providerId="ADAL" clId="{2E377D05-6205-45E6-A09F-BA4CED789A01}" dt="2024-02-20T15:14:58.023" v="78"/>
        <pc:sldMkLst>
          <pc:docMk/>
          <pc:sldMk cId="2133081397" sldId="260"/>
        </pc:sldMkLst>
        <pc:spChg chg="mod">
          <ac:chgData name="Dabrowski, Robert" userId="d7e1b090-d2f7-434d-85ae-993d821f988d" providerId="ADAL" clId="{2E377D05-6205-45E6-A09F-BA4CED789A01}" dt="2024-02-20T15:07:31.075" v="33" actId="20577"/>
          <ac:spMkLst>
            <pc:docMk/>
            <pc:sldMk cId="2133081397" sldId="260"/>
            <ac:spMk id="2" creationId="{34D20966-26BB-4F4F-BD74-BF0D79DB135D}"/>
          </ac:spMkLst>
        </pc:spChg>
        <pc:spChg chg="add mod">
          <ac:chgData name="Dabrowski, Robert" userId="d7e1b090-d2f7-434d-85ae-993d821f988d" providerId="ADAL" clId="{2E377D05-6205-45E6-A09F-BA4CED789A01}" dt="2024-02-20T15:07:53.123" v="38" actId="113"/>
          <ac:spMkLst>
            <pc:docMk/>
            <pc:sldMk cId="2133081397" sldId="260"/>
            <ac:spMk id="3" creationId="{501FB7F5-7529-B0AD-FF2D-44FCE18E5AE0}"/>
          </ac:spMkLst>
        </pc:spChg>
        <pc:picChg chg="mod">
          <ac:chgData name="Dabrowski, Robert" userId="d7e1b090-d2f7-434d-85ae-993d821f988d" providerId="ADAL" clId="{2E377D05-6205-45E6-A09F-BA4CED789A01}" dt="2024-02-20T15:14:58.023" v="78"/>
          <ac:picMkLst>
            <pc:docMk/>
            <pc:sldMk cId="2133081397" sldId="260"/>
            <ac:picMk id="5" creationId="{F1EDA6C9-AFEC-4A14-A8D0-FEE6F101C4B0}"/>
          </ac:picMkLst>
        </pc:picChg>
      </pc:sldChg>
      <pc:sldChg chg="add del">
        <pc:chgData name="Dabrowski, Robert" userId="d7e1b090-d2f7-434d-85ae-993d821f988d" providerId="ADAL" clId="{2E377D05-6205-45E6-A09F-BA4CED789A01}" dt="2024-02-20T15:07:08.668" v="25" actId="47"/>
        <pc:sldMkLst>
          <pc:docMk/>
          <pc:sldMk cId="2943784347" sldId="291"/>
        </pc:sldMkLst>
      </pc:sldChg>
      <pc:sldChg chg="add del">
        <pc:chgData name="Dabrowski, Robert" userId="d7e1b090-d2f7-434d-85ae-993d821f988d" providerId="ADAL" clId="{2E377D05-6205-45E6-A09F-BA4CED789A01}" dt="2024-02-20T15:03:33.479" v="2" actId="47"/>
        <pc:sldMkLst>
          <pc:docMk/>
          <pc:sldMk cId="2463992199" sldId="292"/>
        </pc:sldMkLst>
      </pc:sldChg>
      <pc:sldMasterChg chg="del delSldLayout">
        <pc:chgData name="Dabrowski, Robert" userId="d7e1b090-d2f7-434d-85ae-993d821f988d" providerId="ADAL" clId="{2E377D05-6205-45E6-A09F-BA4CED789A01}" dt="2024-02-20T15:10:24.751" v="77" actId="47"/>
        <pc:sldMasterMkLst>
          <pc:docMk/>
          <pc:sldMasterMk cId="2219824256" sldId="2147483648"/>
        </pc:sldMasterMkLst>
        <pc:sldLayoutChg chg="del">
          <pc:chgData name="Dabrowski, Robert" userId="d7e1b090-d2f7-434d-85ae-993d821f988d" providerId="ADAL" clId="{2E377D05-6205-45E6-A09F-BA4CED789A01}" dt="2024-02-20T15:10:24.751" v="77" actId="47"/>
          <pc:sldLayoutMkLst>
            <pc:docMk/>
            <pc:sldMasterMk cId="2219824256" sldId="2147483648"/>
            <pc:sldLayoutMk cId="2245098029" sldId="2147483649"/>
          </pc:sldLayoutMkLst>
        </pc:sldLayoutChg>
        <pc:sldLayoutChg chg="del">
          <pc:chgData name="Dabrowski, Robert" userId="d7e1b090-d2f7-434d-85ae-993d821f988d" providerId="ADAL" clId="{2E377D05-6205-45E6-A09F-BA4CED789A01}" dt="2024-02-20T15:10:24.751" v="77" actId="47"/>
          <pc:sldLayoutMkLst>
            <pc:docMk/>
            <pc:sldMasterMk cId="2219824256" sldId="2147483648"/>
            <pc:sldLayoutMk cId="671959352" sldId="2147483650"/>
          </pc:sldLayoutMkLst>
        </pc:sldLayoutChg>
        <pc:sldLayoutChg chg="del">
          <pc:chgData name="Dabrowski, Robert" userId="d7e1b090-d2f7-434d-85ae-993d821f988d" providerId="ADAL" clId="{2E377D05-6205-45E6-A09F-BA4CED789A01}" dt="2024-02-20T15:10:24.751" v="77" actId="47"/>
          <pc:sldLayoutMkLst>
            <pc:docMk/>
            <pc:sldMasterMk cId="2219824256" sldId="2147483648"/>
            <pc:sldLayoutMk cId="2524717293" sldId="2147483651"/>
          </pc:sldLayoutMkLst>
        </pc:sldLayoutChg>
        <pc:sldLayoutChg chg="del">
          <pc:chgData name="Dabrowski, Robert" userId="d7e1b090-d2f7-434d-85ae-993d821f988d" providerId="ADAL" clId="{2E377D05-6205-45E6-A09F-BA4CED789A01}" dt="2024-02-20T15:10:24.751" v="77" actId="47"/>
          <pc:sldLayoutMkLst>
            <pc:docMk/>
            <pc:sldMasterMk cId="2219824256" sldId="2147483648"/>
            <pc:sldLayoutMk cId="3018155208" sldId="2147483652"/>
          </pc:sldLayoutMkLst>
        </pc:sldLayoutChg>
        <pc:sldLayoutChg chg="del">
          <pc:chgData name="Dabrowski, Robert" userId="d7e1b090-d2f7-434d-85ae-993d821f988d" providerId="ADAL" clId="{2E377D05-6205-45E6-A09F-BA4CED789A01}" dt="2024-02-20T15:10:24.751" v="77" actId="47"/>
          <pc:sldLayoutMkLst>
            <pc:docMk/>
            <pc:sldMasterMk cId="2219824256" sldId="2147483648"/>
            <pc:sldLayoutMk cId="3344838964" sldId="2147483653"/>
          </pc:sldLayoutMkLst>
        </pc:sldLayoutChg>
        <pc:sldLayoutChg chg="del">
          <pc:chgData name="Dabrowski, Robert" userId="d7e1b090-d2f7-434d-85ae-993d821f988d" providerId="ADAL" clId="{2E377D05-6205-45E6-A09F-BA4CED789A01}" dt="2024-02-20T15:10:24.751" v="77" actId="47"/>
          <pc:sldLayoutMkLst>
            <pc:docMk/>
            <pc:sldMasterMk cId="2219824256" sldId="2147483648"/>
            <pc:sldLayoutMk cId="3215276822" sldId="2147483654"/>
          </pc:sldLayoutMkLst>
        </pc:sldLayoutChg>
        <pc:sldLayoutChg chg="del">
          <pc:chgData name="Dabrowski, Robert" userId="d7e1b090-d2f7-434d-85ae-993d821f988d" providerId="ADAL" clId="{2E377D05-6205-45E6-A09F-BA4CED789A01}" dt="2024-02-20T15:10:24.751" v="77" actId="47"/>
          <pc:sldLayoutMkLst>
            <pc:docMk/>
            <pc:sldMasterMk cId="2219824256" sldId="2147483648"/>
            <pc:sldLayoutMk cId="3698316808" sldId="2147483655"/>
          </pc:sldLayoutMkLst>
        </pc:sldLayoutChg>
        <pc:sldLayoutChg chg="del">
          <pc:chgData name="Dabrowski, Robert" userId="d7e1b090-d2f7-434d-85ae-993d821f988d" providerId="ADAL" clId="{2E377D05-6205-45E6-A09F-BA4CED789A01}" dt="2024-02-20T15:10:24.751" v="77" actId="47"/>
          <pc:sldLayoutMkLst>
            <pc:docMk/>
            <pc:sldMasterMk cId="2219824256" sldId="2147483648"/>
            <pc:sldLayoutMk cId="1699192895" sldId="2147483656"/>
          </pc:sldLayoutMkLst>
        </pc:sldLayoutChg>
        <pc:sldLayoutChg chg="del">
          <pc:chgData name="Dabrowski, Robert" userId="d7e1b090-d2f7-434d-85ae-993d821f988d" providerId="ADAL" clId="{2E377D05-6205-45E6-A09F-BA4CED789A01}" dt="2024-02-20T15:10:24.751" v="77" actId="47"/>
          <pc:sldLayoutMkLst>
            <pc:docMk/>
            <pc:sldMasterMk cId="2219824256" sldId="2147483648"/>
            <pc:sldLayoutMk cId="1038059287" sldId="2147483657"/>
          </pc:sldLayoutMkLst>
        </pc:sldLayoutChg>
        <pc:sldLayoutChg chg="del">
          <pc:chgData name="Dabrowski, Robert" userId="d7e1b090-d2f7-434d-85ae-993d821f988d" providerId="ADAL" clId="{2E377D05-6205-45E6-A09F-BA4CED789A01}" dt="2024-02-20T15:10:24.751" v="77" actId="47"/>
          <pc:sldLayoutMkLst>
            <pc:docMk/>
            <pc:sldMasterMk cId="2219824256" sldId="2147483648"/>
            <pc:sldLayoutMk cId="1153298484" sldId="2147483658"/>
          </pc:sldLayoutMkLst>
        </pc:sldLayoutChg>
        <pc:sldLayoutChg chg="del">
          <pc:chgData name="Dabrowski, Robert" userId="d7e1b090-d2f7-434d-85ae-993d821f988d" providerId="ADAL" clId="{2E377D05-6205-45E6-A09F-BA4CED789A01}" dt="2024-02-20T15:10:24.751" v="77" actId="47"/>
          <pc:sldLayoutMkLst>
            <pc:docMk/>
            <pc:sldMasterMk cId="2219824256" sldId="2147483648"/>
            <pc:sldLayoutMk cId="3616535084"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908A84-F015-4142-BC48-51BE662663DD}" type="datetimeFigureOut">
              <a:rPr lang="en-US" smtClean="0"/>
              <a:t>2/20/2024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94BD47-125A-4E56-B58A-80AEC5418A2D}" type="slidenum">
              <a:rPr lang="en-US" smtClean="0"/>
              <a:t>‹#›</a:t>
            </a:fld>
            <a:endParaRPr lang="en-US"/>
          </a:p>
        </p:txBody>
      </p:sp>
    </p:spTree>
    <p:extLst>
      <p:ext uri="{BB962C8B-B14F-4D97-AF65-F5344CB8AC3E}">
        <p14:creationId xmlns:p14="http://schemas.microsoft.com/office/powerpoint/2010/main" val="179671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Employer is required to correct any serious hazards or imminent dangers in a timely manner. Typically, 30-days</a:t>
            </a:r>
          </a:p>
          <a:p>
            <a:r>
              <a:rPr lang="en-US" dirty="0"/>
              <a:t>Opening conference; review injury/illness records; review S&amp;H programs; walkthrough of facility; Closing Conf; Written Report</a:t>
            </a:r>
          </a:p>
          <a:p>
            <a:r>
              <a:rPr lang="en-US" dirty="0"/>
              <a:t>Management; Supervisors; Employees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D1278C-152A-480D-9F01-D7C0CD401F42}"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2284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OSHA wants employers and employees to be safe by requiring minimum standards to be met. OSHA does this through providing minimum Standards, training/education, Enforcement and Compliance Assistance.  You can be visited by Enforcement if there are any reportable injuries </a:t>
            </a:r>
            <a:r>
              <a:rPr lang="en-US" b="0" i="0" dirty="0">
                <a:solidFill>
                  <a:srgbClr val="333333"/>
                </a:solidFill>
                <a:effectLst/>
                <a:latin typeface="Helvetica Neue"/>
              </a:rPr>
              <a:t>which include:</a:t>
            </a:r>
          </a:p>
          <a:p>
            <a:pPr algn="l">
              <a:buFont typeface="+mj-lt"/>
              <a:buAutoNum type="arabicPeriod"/>
            </a:pPr>
            <a:r>
              <a:rPr lang="en-US" b="0" i="0" dirty="0">
                <a:solidFill>
                  <a:srgbClr val="333333"/>
                </a:solidFill>
                <a:effectLst/>
                <a:latin typeface="Helvetica Neue"/>
              </a:rPr>
              <a:t>All work-related fatalities within 8 hours.</a:t>
            </a:r>
          </a:p>
          <a:p>
            <a:pPr algn="l">
              <a:buFont typeface="+mj-lt"/>
              <a:buAutoNum type="arabicPeriod"/>
            </a:pPr>
            <a:r>
              <a:rPr lang="en-US" b="0" i="0" dirty="0">
                <a:solidFill>
                  <a:srgbClr val="333333"/>
                </a:solidFill>
                <a:effectLst/>
                <a:latin typeface="Helvetica Neue"/>
              </a:rPr>
              <a:t>All work-related inpatient hospitalizations, all amputations and all losses of an eye within 24 hours.</a:t>
            </a:r>
          </a:p>
          <a:p>
            <a:pPr algn="l">
              <a:buFont typeface="+mj-lt"/>
              <a:buNone/>
            </a:pPr>
            <a:r>
              <a:rPr lang="en-US" b="0" i="0" dirty="0">
                <a:solidFill>
                  <a:srgbClr val="333333"/>
                </a:solidFill>
                <a:effectLst/>
                <a:latin typeface="Helvetica Neue"/>
              </a:rPr>
              <a:t>You could be visited due to a complaint or a planned inspection (essentially, your number gets pulled out of a hat).</a:t>
            </a:r>
          </a:p>
          <a:p>
            <a:r>
              <a:rPr lang="en-US" dirty="0"/>
              <a:t>Compliance Assistance doesn’t want anyone to get cited, we want to work with you to keep you and your employees safe by making sure you are meeting the minimum standards as best that you can. </a:t>
            </a:r>
          </a:p>
          <a:p>
            <a:r>
              <a:rPr lang="en-US" dirty="0"/>
              <a:t>The objective of this course is to help you with VOSHA citations; If enforcement finds nothing else during their visit they will look for these basic items and you could be cited. If your business has a lot of violations they will probably feel frustrated and hit you with several of them. However, if they see you are doing your best, even with the little stuff they are more likely to cut you a break and you may even get away without a single fine.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D1278C-152A-480D-9F01-D7C0CD401F42}"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5240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a great video from out Texas counter parts and feel it’s a great way to know compliance assistance.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D1278C-152A-480D-9F01-D7C0CD401F42}"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66428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E9462EF3-3C4F-43EE-ACEE-D4B806740EA3}" type="datetimeFigureOut">
              <a:rPr lang="en-US" dirty="0"/>
              <a:pPr/>
              <a:t>2/20/2024</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US" dirty="0"/>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61517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343B39-165A-4B68-AA5C-581F5336313C}" type="datetimeFigureOut">
              <a:rPr lang="en-US" dirty="0"/>
              <a:t>2/20/2024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95284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42C8C57-33F9-4259-AC4F-0E3F5BEC9B94}" type="datetimeFigureOut">
              <a:rPr lang="en-US" dirty="0"/>
              <a:t>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9966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a:t>Click to 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748772B-8FA2-401F-A0A1-A59855EDBC3E}" type="datetimeFigureOut">
              <a:rPr lang="en-US" dirty="0"/>
              <a:t>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51114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DD5BDE-5A90-4611-82E9-0FC5746D30C5}" type="datetimeFigureOut">
              <a:rPr lang="en-US" dirty="0"/>
              <a:t>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73172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ADDA17D-0BEA-4E76-A7FC-F7C188BC48D1}" type="datetimeFigureOut">
              <a:rPr lang="en-US" dirty="0"/>
              <a:t>2/20/2024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40910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909AC7D-18CA-4236-82B9-D75EB1D66EAE}" type="datetimeFigureOut">
              <a:rPr lang="en-US" dirty="0"/>
              <a:t>2/20/2024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11819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68300E-C023-45CD-A0BE-EDB7A8C6EA8B}" type="datetimeFigureOut">
              <a:rPr lang="en-US" dirty="0"/>
              <a:t>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70174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620EAD-E369-4933-8469-ED7764B56A1B}" type="datetimeFigureOut">
              <a:rPr lang="en-US" dirty="0"/>
              <a:t>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49518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C0EF2-9919-473B-8215-8616BAF10692}" type="datetimeFigureOut">
              <a:rPr lang="en-US" dirty="0"/>
              <a:t>2/20/2024</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8827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9472EB-AC54-4713-BFC2-BEB621108C63}" type="datetimeFigureOut">
              <a:rPr lang="en-US" dirty="0"/>
              <a:t>2/20/2024</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9206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455A0C-791E-4545-B787-F98AD45CD761}" type="datetimeFigureOut">
              <a:rPr lang="en-US" dirty="0"/>
              <a:t>2/20/2024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3322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536B77-F4F4-4427-AC4F-9A623798AD82}" type="datetimeFigureOut">
              <a:rPr lang="en-US" dirty="0"/>
              <a:t>2/20/2024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63230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BE790C-34EB-4565-8437-CACF4CDB7822}" type="datetimeFigureOut">
              <a:rPr lang="en-US" dirty="0"/>
              <a:t>2/20/2024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44519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A4C11-22B8-4A4E-8126-B3AF6B948A8E}" type="datetimeFigureOut">
              <a:rPr lang="en-US" dirty="0"/>
              <a:t>2/20/2024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17539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ED06B6-C816-4861-964D-15A98395707D}" type="datetimeFigureOut">
              <a:rPr lang="en-US" dirty="0"/>
              <a:t>2/20/2024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84626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B1A8AB-EA7C-4B1B-9D73-E2551851FABE}" type="datetimeFigureOut">
              <a:rPr lang="en-US" dirty="0"/>
              <a:t>2/20/2024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1805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90786BE5-D2A3-4BF0-8B30-D7403E61B3DC}" type="datetimeFigureOut">
              <a:rPr lang="en-US" dirty="0"/>
              <a:t>2/20/2024</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US" dirty="0"/>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526241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11.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hyperlink" Target="https://youtu.be/nn7b5k90MmM" TargetMode="External"/><Relationship Id="rId2" Type="http://schemas.openxmlformats.org/officeDocument/2006/relationships/slideLayout" Target="../slideLayouts/slideLayout2.xml"/><Relationship Id="rId1" Type="http://schemas.openxmlformats.org/officeDocument/2006/relationships/video" Target="https://www.youtube.com/embed/nn7b5k90MmM?start=23&amp;feature=oembed" TargetMode="External"/><Relationship Id="rId6" Type="http://schemas.openxmlformats.org/officeDocument/2006/relationships/image" Target="../media/image16.jpeg"/><Relationship Id="rId5" Type="http://schemas.openxmlformats.org/officeDocument/2006/relationships/image" Target="../media/image3.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28DDF8E-B310-4811-B518-818463E32F55}"/>
              </a:ext>
            </a:extLst>
          </p:cNvPr>
          <p:cNvPicPr>
            <a:picLocks noChangeAspect="1"/>
          </p:cNvPicPr>
          <p:nvPr/>
        </p:nvPicPr>
        <p:blipFill>
          <a:blip r:embed="rId2"/>
          <a:stretch>
            <a:fillRect/>
          </a:stretch>
        </p:blipFill>
        <p:spPr>
          <a:xfrm>
            <a:off x="8310854" y="537971"/>
            <a:ext cx="3339517" cy="2504638"/>
          </a:xfrm>
          <a:prstGeom prst="rect">
            <a:avLst/>
          </a:prstGeom>
        </p:spPr>
      </p:pic>
      <p:sp>
        <p:nvSpPr>
          <p:cNvPr id="2" name="Title 1">
            <a:extLst>
              <a:ext uri="{FF2B5EF4-FFF2-40B4-BE49-F238E27FC236}">
                <a16:creationId xmlns:a16="http://schemas.microsoft.com/office/drawing/2014/main" id="{D56E9362-9EB7-48BF-9198-821AF35464A2}"/>
              </a:ext>
            </a:extLst>
          </p:cNvPr>
          <p:cNvSpPr>
            <a:spLocks noGrp="1"/>
          </p:cNvSpPr>
          <p:nvPr>
            <p:ph type="ctrTitle"/>
          </p:nvPr>
        </p:nvSpPr>
        <p:spPr>
          <a:xfrm>
            <a:off x="1022055" y="861593"/>
            <a:ext cx="8825658" cy="2677648"/>
          </a:xfrm>
        </p:spPr>
        <p:txBody>
          <a:bodyPr/>
          <a:lstStyle/>
          <a:p>
            <a:r>
              <a:rPr lang="en-US" dirty="0"/>
              <a:t>Vermont DOL Consultation</a:t>
            </a:r>
          </a:p>
        </p:txBody>
      </p:sp>
      <p:sp>
        <p:nvSpPr>
          <p:cNvPr id="4" name="Title 1">
            <a:extLst>
              <a:ext uri="{FF2B5EF4-FFF2-40B4-BE49-F238E27FC236}">
                <a16:creationId xmlns:a16="http://schemas.microsoft.com/office/drawing/2014/main" id="{E993AF38-F3EA-4A0A-99C5-1614E0EF4F79}"/>
              </a:ext>
            </a:extLst>
          </p:cNvPr>
          <p:cNvSpPr txBox="1">
            <a:spLocks/>
          </p:cNvSpPr>
          <p:nvPr/>
        </p:nvSpPr>
        <p:spPr bwMode="gray">
          <a:xfrm>
            <a:off x="763148" y="854691"/>
            <a:ext cx="6149381" cy="729017"/>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5400" b="0" i="1" u="none" strike="noStrike" kern="1200" cap="none" spc="0" normalizeH="0" baseline="0" noProof="0" dirty="0">
                <a:ln>
                  <a:noFill/>
                </a:ln>
                <a:solidFill>
                  <a:srgbClr val="EBEBEB"/>
                </a:solidFill>
                <a:effectLst/>
                <a:uLnTx/>
                <a:uFillTx/>
                <a:latin typeface="Century Gothic" panose="020B0502020202020204"/>
                <a:ea typeface="+mj-ea"/>
                <a:cs typeface="+mj-cs"/>
              </a:rPr>
              <a:t>Project Work</a:t>
            </a:r>
            <a:r>
              <a:rPr kumimoji="0" lang="en-US" sz="5400" b="1" i="1" u="sng" strike="noStrike" kern="1200" cap="none" spc="0" normalizeH="0" baseline="0" noProof="0" dirty="0">
                <a:ln>
                  <a:noFill/>
                </a:ln>
                <a:solidFill>
                  <a:srgbClr val="EBEBEB"/>
                </a:solidFill>
                <a:effectLst/>
                <a:uLnTx/>
                <a:uFillTx/>
                <a:latin typeface="Century Gothic" panose="020B0502020202020204"/>
                <a:ea typeface="+mj-ea"/>
                <a:cs typeface="+mj-cs"/>
              </a:rPr>
              <a:t>SAFE</a:t>
            </a:r>
            <a:endParaRPr kumimoji="0" lang="en-US" sz="5400" b="0" i="1" u="none" strike="noStrike" kern="1200" cap="none" spc="0" normalizeH="0" baseline="0" noProof="0" dirty="0">
              <a:ln>
                <a:noFill/>
              </a:ln>
              <a:solidFill>
                <a:srgbClr val="EBEBEB"/>
              </a:solidFill>
              <a:effectLst/>
              <a:uLnTx/>
              <a:uFillTx/>
              <a:latin typeface="Century Gothic" panose="020B0502020202020204"/>
              <a:ea typeface="+mj-ea"/>
              <a:cs typeface="+mj-cs"/>
            </a:endParaRPr>
          </a:p>
        </p:txBody>
      </p:sp>
      <p:pic>
        <p:nvPicPr>
          <p:cNvPr id="5" name="Picture 2">
            <a:extLst>
              <a:ext uri="{FF2B5EF4-FFF2-40B4-BE49-F238E27FC236}">
                <a16:creationId xmlns:a16="http://schemas.microsoft.com/office/drawing/2014/main" id="{BBAF53C7-E09A-4D36-B9EC-53E7632CB1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6789" y="5577692"/>
            <a:ext cx="1650884" cy="84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BC447682-2097-4ED0-BEC6-2274FAD27219}"/>
              </a:ext>
            </a:extLst>
          </p:cNvPr>
          <p:cNvPicPr>
            <a:picLocks noChangeAspect="1"/>
          </p:cNvPicPr>
          <p:nvPr/>
        </p:nvPicPr>
        <p:blipFill>
          <a:blip r:embed="rId4"/>
          <a:stretch>
            <a:fillRect/>
          </a:stretch>
        </p:blipFill>
        <p:spPr>
          <a:xfrm>
            <a:off x="6606798" y="4205777"/>
            <a:ext cx="1826001" cy="1283136"/>
          </a:xfrm>
          <a:prstGeom prst="rect">
            <a:avLst/>
          </a:prstGeom>
        </p:spPr>
      </p:pic>
      <p:pic>
        <p:nvPicPr>
          <p:cNvPr id="8" name="Picture 7">
            <a:extLst>
              <a:ext uri="{FF2B5EF4-FFF2-40B4-BE49-F238E27FC236}">
                <a16:creationId xmlns:a16="http://schemas.microsoft.com/office/drawing/2014/main" id="{9843BCBA-9672-436D-8F3F-C1B76BB10AD4}"/>
              </a:ext>
            </a:extLst>
          </p:cNvPr>
          <p:cNvPicPr>
            <a:picLocks noChangeAspect="1"/>
          </p:cNvPicPr>
          <p:nvPr/>
        </p:nvPicPr>
        <p:blipFill>
          <a:blip r:embed="rId5"/>
          <a:stretch>
            <a:fillRect/>
          </a:stretch>
        </p:blipFill>
        <p:spPr>
          <a:xfrm>
            <a:off x="4850433" y="4872815"/>
            <a:ext cx="2008523" cy="1232195"/>
          </a:xfrm>
          <a:prstGeom prst="rect">
            <a:avLst/>
          </a:prstGeom>
        </p:spPr>
      </p:pic>
      <p:pic>
        <p:nvPicPr>
          <p:cNvPr id="10" name="Picture 9">
            <a:extLst>
              <a:ext uri="{FF2B5EF4-FFF2-40B4-BE49-F238E27FC236}">
                <a16:creationId xmlns:a16="http://schemas.microsoft.com/office/drawing/2014/main" id="{9A6EEFEE-038F-4A11-99C6-E1640D96F95F}"/>
              </a:ext>
            </a:extLst>
          </p:cNvPr>
          <p:cNvPicPr>
            <a:picLocks noChangeAspect="1"/>
          </p:cNvPicPr>
          <p:nvPr/>
        </p:nvPicPr>
        <p:blipFill>
          <a:blip r:embed="rId6"/>
          <a:stretch>
            <a:fillRect/>
          </a:stretch>
        </p:blipFill>
        <p:spPr>
          <a:xfrm>
            <a:off x="8246357" y="3444307"/>
            <a:ext cx="2923588" cy="1948671"/>
          </a:xfrm>
          <a:prstGeom prst="rect">
            <a:avLst/>
          </a:prstGeom>
        </p:spPr>
      </p:pic>
      <p:pic>
        <p:nvPicPr>
          <p:cNvPr id="7" name="Picture 6">
            <a:extLst>
              <a:ext uri="{FF2B5EF4-FFF2-40B4-BE49-F238E27FC236}">
                <a16:creationId xmlns:a16="http://schemas.microsoft.com/office/drawing/2014/main" id="{B0CE2EBB-5A8A-42EA-8025-F1739B15C87B}"/>
              </a:ext>
            </a:extLst>
          </p:cNvPr>
          <p:cNvPicPr>
            <a:picLocks noChangeAspect="1"/>
          </p:cNvPicPr>
          <p:nvPr/>
        </p:nvPicPr>
        <p:blipFill>
          <a:blip r:embed="rId7"/>
          <a:stretch>
            <a:fillRect/>
          </a:stretch>
        </p:blipFill>
        <p:spPr>
          <a:xfrm>
            <a:off x="6340104" y="1711526"/>
            <a:ext cx="2543176" cy="1604963"/>
          </a:xfrm>
          <a:prstGeom prst="rect">
            <a:avLst/>
          </a:prstGeom>
        </p:spPr>
      </p:pic>
      <p:pic>
        <p:nvPicPr>
          <p:cNvPr id="3" name="Picture 2">
            <a:extLst>
              <a:ext uri="{FF2B5EF4-FFF2-40B4-BE49-F238E27FC236}">
                <a16:creationId xmlns:a16="http://schemas.microsoft.com/office/drawing/2014/main" id="{0372AE6E-6DBB-0CF9-AAC9-AE1DCCEFF42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4955" y="3844456"/>
            <a:ext cx="3238838" cy="2005778"/>
          </a:xfrm>
          <a:prstGeom prst="rect">
            <a:avLst/>
          </a:prstGeom>
        </p:spPr>
      </p:pic>
    </p:spTree>
    <p:extLst>
      <p:ext uri="{BB962C8B-B14F-4D97-AF65-F5344CB8AC3E}">
        <p14:creationId xmlns:p14="http://schemas.microsoft.com/office/powerpoint/2010/main" val="1465903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F8F1B44-F396-4193-AE11-9D5E5ECAA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nvGrpSpPr>
          <p:cNvPr id="20" name="Group 19">
            <a:extLst>
              <a:ext uri="{FF2B5EF4-FFF2-40B4-BE49-F238E27FC236}">
                <a16:creationId xmlns:a16="http://schemas.microsoft.com/office/drawing/2014/main" id="{8A9B6836-D32C-4F9C-B65B-801023361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587"/>
            <a:ext cx="12192000" cy="6856413"/>
            <a:chOff x="0" y="1587"/>
            <a:chExt cx="12192000" cy="6856413"/>
          </a:xfrm>
        </p:grpSpPr>
        <p:sp>
          <p:nvSpPr>
            <p:cNvPr id="21" name="Oval 20">
              <a:extLst>
                <a:ext uri="{FF2B5EF4-FFF2-40B4-BE49-F238E27FC236}">
                  <a16:creationId xmlns:a16="http://schemas.microsoft.com/office/drawing/2014/main" id="{01FDFCED-E54B-408A-8E95-6140929A8C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Oval 21">
              <a:extLst>
                <a:ext uri="{FF2B5EF4-FFF2-40B4-BE49-F238E27FC236}">
                  <a16:creationId xmlns:a16="http://schemas.microsoft.com/office/drawing/2014/main" id="{9CB46B6F-BE17-4645-8EC7-70218D9D1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096550E4-E748-4721-BE84-185E1860BF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6700828" y="402165"/>
              <a:ext cx="506783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4" name="Freeform 5">
              <a:extLst>
                <a:ext uri="{FF2B5EF4-FFF2-40B4-BE49-F238E27FC236}">
                  <a16:creationId xmlns:a16="http://schemas.microsoft.com/office/drawing/2014/main" id="{D881B11C-8E0B-40B8-A894-9BB9FF2E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5" name="Freeform 5">
              <a:extLst>
                <a:ext uri="{FF2B5EF4-FFF2-40B4-BE49-F238E27FC236}">
                  <a16:creationId xmlns:a16="http://schemas.microsoft.com/office/drawing/2014/main" id="{5305ABBC-C4B0-4260-AE2F-93099262EC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6" name="Freeform 5">
              <a:extLst>
                <a:ext uri="{FF2B5EF4-FFF2-40B4-BE49-F238E27FC236}">
                  <a16:creationId xmlns:a16="http://schemas.microsoft.com/office/drawing/2014/main" id="{000E4B86-B483-499C-9602-46AEEF0B00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sp>
        <p:nvSpPr>
          <p:cNvPr id="2" name="Title 1">
            <a:extLst>
              <a:ext uri="{FF2B5EF4-FFF2-40B4-BE49-F238E27FC236}">
                <a16:creationId xmlns:a16="http://schemas.microsoft.com/office/drawing/2014/main" id="{D66890ED-5FC4-4BDB-8498-AF5A3B60631A}"/>
              </a:ext>
            </a:extLst>
          </p:cNvPr>
          <p:cNvSpPr>
            <a:spLocks noGrp="1"/>
          </p:cNvSpPr>
          <p:nvPr>
            <p:ph type="title"/>
          </p:nvPr>
        </p:nvSpPr>
        <p:spPr>
          <a:xfrm>
            <a:off x="639098" y="629265"/>
            <a:ext cx="5132438" cy="1622322"/>
          </a:xfrm>
        </p:spPr>
        <p:txBody>
          <a:bodyPr>
            <a:normAutofit/>
          </a:bodyPr>
          <a:lstStyle/>
          <a:p>
            <a:r>
              <a:rPr lang="en-US" dirty="0"/>
              <a:t>Project </a:t>
            </a:r>
            <a:r>
              <a:rPr lang="en-US" b="1" dirty="0"/>
              <a:t>WorkSAFE </a:t>
            </a:r>
            <a:r>
              <a:rPr lang="en-US" dirty="0"/>
              <a:t>Consultation</a:t>
            </a:r>
          </a:p>
        </p:txBody>
      </p:sp>
      <p:sp>
        <p:nvSpPr>
          <p:cNvPr id="3" name="Content Placeholder 2">
            <a:extLst>
              <a:ext uri="{FF2B5EF4-FFF2-40B4-BE49-F238E27FC236}">
                <a16:creationId xmlns:a16="http://schemas.microsoft.com/office/drawing/2014/main" id="{2B0F6854-D7DA-424A-AFFD-4E13B419AF59}"/>
              </a:ext>
            </a:extLst>
          </p:cNvPr>
          <p:cNvSpPr>
            <a:spLocks noGrp="1"/>
          </p:cNvSpPr>
          <p:nvPr>
            <p:ph idx="1"/>
          </p:nvPr>
        </p:nvSpPr>
        <p:spPr>
          <a:xfrm>
            <a:off x="639098" y="2418735"/>
            <a:ext cx="5132439" cy="3811742"/>
          </a:xfrm>
        </p:spPr>
        <p:txBody>
          <a:bodyPr anchor="ctr">
            <a:normAutofit fontScale="92500" lnSpcReduction="10000"/>
          </a:bodyPr>
          <a:lstStyle/>
          <a:p>
            <a:pPr>
              <a:lnSpc>
                <a:spcPct val="110000"/>
              </a:lnSpc>
            </a:pPr>
            <a:r>
              <a:rPr lang="en-US" sz="1600" dirty="0">
                <a:solidFill>
                  <a:schemeClr val="bg1"/>
                </a:solidFill>
              </a:rPr>
              <a:t>What, Who is Project WorkSAFE?</a:t>
            </a:r>
          </a:p>
          <a:p>
            <a:pPr lvl="1">
              <a:lnSpc>
                <a:spcPct val="110000"/>
              </a:lnSpc>
            </a:pPr>
            <a:r>
              <a:rPr lang="en-US" sz="1400" dirty="0">
                <a:solidFill>
                  <a:schemeClr val="bg1"/>
                </a:solidFill>
              </a:rPr>
              <a:t>No Cost Consultation - </a:t>
            </a:r>
            <a:r>
              <a:rPr lang="en-US" sz="1400" b="1" u="sng" dirty="0">
                <a:solidFill>
                  <a:schemeClr val="bg1"/>
                </a:solidFill>
              </a:rPr>
              <a:t>FREE!</a:t>
            </a:r>
          </a:p>
          <a:p>
            <a:pPr lvl="1">
              <a:lnSpc>
                <a:spcPct val="110000"/>
              </a:lnSpc>
            </a:pPr>
            <a:r>
              <a:rPr lang="en-US" sz="1400" dirty="0">
                <a:solidFill>
                  <a:schemeClr val="bg1"/>
                </a:solidFill>
              </a:rPr>
              <a:t>Voluntary</a:t>
            </a:r>
          </a:p>
          <a:p>
            <a:pPr lvl="1">
              <a:lnSpc>
                <a:spcPct val="110000"/>
              </a:lnSpc>
            </a:pPr>
            <a:r>
              <a:rPr lang="en-US" sz="1400" dirty="0">
                <a:solidFill>
                  <a:schemeClr val="bg1"/>
                </a:solidFill>
              </a:rPr>
              <a:t>Completely separate from Vermont OSHA (VOSHA) enforcement - </a:t>
            </a:r>
            <a:r>
              <a:rPr lang="en-US" sz="1400" b="1" u="sng" dirty="0">
                <a:solidFill>
                  <a:schemeClr val="bg1"/>
                </a:solidFill>
              </a:rPr>
              <a:t>NOT VOSHA</a:t>
            </a:r>
          </a:p>
          <a:p>
            <a:pPr lvl="1">
              <a:lnSpc>
                <a:spcPct val="110000"/>
              </a:lnSpc>
            </a:pPr>
            <a:r>
              <a:rPr lang="en-US" sz="1400" dirty="0">
                <a:solidFill>
                  <a:schemeClr val="bg1"/>
                </a:solidFill>
              </a:rPr>
              <a:t>No citations or penalties issued</a:t>
            </a:r>
          </a:p>
          <a:p>
            <a:pPr lvl="1">
              <a:lnSpc>
                <a:spcPct val="110000"/>
              </a:lnSpc>
            </a:pPr>
            <a:r>
              <a:rPr lang="en-US" sz="1400" b="1" dirty="0">
                <a:solidFill>
                  <a:schemeClr val="bg1"/>
                </a:solidFill>
              </a:rPr>
              <a:t>Completely confidential </a:t>
            </a:r>
          </a:p>
          <a:p>
            <a:pPr lvl="1">
              <a:lnSpc>
                <a:spcPct val="110000"/>
              </a:lnSpc>
            </a:pPr>
            <a:r>
              <a:rPr lang="en-US" sz="1400" dirty="0">
                <a:solidFill>
                  <a:schemeClr val="bg1"/>
                </a:solidFill>
              </a:rPr>
              <a:t>Scope – designed for your specific needs</a:t>
            </a:r>
          </a:p>
          <a:p>
            <a:pPr>
              <a:lnSpc>
                <a:spcPct val="110000"/>
              </a:lnSpc>
            </a:pPr>
            <a:endParaRPr lang="en-US" sz="1600" dirty="0">
              <a:solidFill>
                <a:schemeClr val="bg1"/>
              </a:solidFill>
            </a:endParaRPr>
          </a:p>
          <a:p>
            <a:pPr>
              <a:lnSpc>
                <a:spcPct val="110000"/>
              </a:lnSpc>
            </a:pPr>
            <a:r>
              <a:rPr lang="en-US" sz="1600" dirty="0">
                <a:solidFill>
                  <a:schemeClr val="bg1"/>
                </a:solidFill>
              </a:rPr>
              <a:t>Employer Obligations:</a:t>
            </a:r>
          </a:p>
          <a:p>
            <a:pPr lvl="1">
              <a:lnSpc>
                <a:spcPct val="110000"/>
              </a:lnSpc>
            </a:pPr>
            <a:r>
              <a:rPr lang="en-US" sz="1400" dirty="0">
                <a:solidFill>
                  <a:schemeClr val="bg1"/>
                </a:solidFill>
              </a:rPr>
              <a:t>Correct serious job safety &amp; health hazards in a timely manner</a:t>
            </a:r>
          </a:p>
          <a:p>
            <a:endParaRPr lang="en-US" dirty="0">
              <a:solidFill>
                <a:schemeClr val="bg1"/>
              </a:solidFill>
            </a:endParaRPr>
          </a:p>
        </p:txBody>
      </p:sp>
      <p:pic>
        <p:nvPicPr>
          <p:cNvPr id="5" name="Picture 4">
            <a:extLst>
              <a:ext uri="{FF2B5EF4-FFF2-40B4-BE49-F238E27FC236}">
                <a16:creationId xmlns:a16="http://schemas.microsoft.com/office/drawing/2014/main" id="{B78EB4FA-BFCA-4391-AD3A-9061AD1BDEE3}"/>
              </a:ext>
            </a:extLst>
          </p:cNvPr>
          <p:cNvPicPr>
            <a:picLocks noChangeAspect="1"/>
          </p:cNvPicPr>
          <p:nvPr/>
        </p:nvPicPr>
        <p:blipFill>
          <a:blip r:embed="rId4"/>
          <a:stretch>
            <a:fillRect/>
          </a:stretch>
        </p:blipFill>
        <p:spPr>
          <a:xfrm>
            <a:off x="7087674" y="645107"/>
            <a:ext cx="4083030" cy="2710388"/>
          </a:xfrm>
          <a:prstGeom prst="rect">
            <a:avLst/>
          </a:prstGeom>
        </p:spPr>
      </p:pic>
      <p:sp>
        <p:nvSpPr>
          <p:cNvPr id="28" name="Rectangle 27">
            <a:extLst>
              <a:ext uri="{FF2B5EF4-FFF2-40B4-BE49-F238E27FC236}">
                <a16:creationId xmlns:a16="http://schemas.microsoft.com/office/drawing/2014/main" id="{F3075F69-BD3F-42CD-B3E9-4A817B315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6" name="Picture 5">
            <a:extLst>
              <a:ext uri="{FF2B5EF4-FFF2-40B4-BE49-F238E27FC236}">
                <a16:creationId xmlns:a16="http://schemas.microsoft.com/office/drawing/2014/main" id="{3D039D7F-9FDC-435F-8A32-C14F32331805}"/>
              </a:ext>
            </a:extLst>
          </p:cNvPr>
          <p:cNvPicPr>
            <a:picLocks noChangeAspect="1"/>
          </p:cNvPicPr>
          <p:nvPr/>
        </p:nvPicPr>
        <p:blipFill>
          <a:blip r:embed="rId5"/>
          <a:stretch>
            <a:fillRect/>
          </a:stretch>
        </p:blipFill>
        <p:spPr>
          <a:xfrm>
            <a:off x="7104585" y="3520086"/>
            <a:ext cx="4045355" cy="2710389"/>
          </a:xfrm>
          <a:prstGeom prst="rect">
            <a:avLst/>
          </a:prstGeom>
        </p:spPr>
      </p:pic>
      <p:pic>
        <p:nvPicPr>
          <p:cNvPr id="13" name="Picture 2">
            <a:extLst>
              <a:ext uri="{FF2B5EF4-FFF2-40B4-BE49-F238E27FC236}">
                <a16:creationId xmlns:a16="http://schemas.microsoft.com/office/drawing/2014/main" id="{F56D3CFC-4881-4301-8E22-AB0BDE8B5D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83611" y="6231854"/>
            <a:ext cx="1088812" cy="555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128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3BC0E2E-5B84-4E58-8126-C8B9F0970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20" name="Picture 19">
            <a:extLst>
              <a:ext uri="{FF2B5EF4-FFF2-40B4-BE49-F238E27FC236}">
                <a16:creationId xmlns:a16="http://schemas.microsoft.com/office/drawing/2014/main" id="{7D0354CC-397E-49AA-ABA6-988663833325}"/>
              </a:ext>
            </a:extLst>
          </p:cNvPr>
          <p:cNvPicPr>
            <a:picLocks noChangeAspect="1"/>
          </p:cNvPicPr>
          <p:nvPr/>
        </p:nvPicPr>
        <p:blipFill>
          <a:blip r:embed="rId4"/>
          <a:stretch>
            <a:fillRect/>
          </a:stretch>
        </p:blipFill>
        <p:spPr>
          <a:xfrm>
            <a:off x="4938159" y="1432804"/>
            <a:ext cx="6587712" cy="4209237"/>
          </a:xfrm>
          <a:prstGeom prst="rect">
            <a:avLst/>
          </a:prstGeom>
        </p:spPr>
      </p:pic>
      <p:sp>
        <p:nvSpPr>
          <p:cNvPr id="14" name="Freeform 5">
            <a:extLst>
              <a:ext uri="{FF2B5EF4-FFF2-40B4-BE49-F238E27FC236}">
                <a16:creationId xmlns:a16="http://schemas.microsoft.com/office/drawing/2014/main" id="{D0334E2C-964F-4F2C-9180-AADAB7C34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F1F6AFE3-3BAB-468A-A066-1AF68C558053}"/>
              </a:ext>
            </a:extLst>
          </p:cNvPr>
          <p:cNvSpPr>
            <a:spLocks noGrp="1"/>
          </p:cNvSpPr>
          <p:nvPr>
            <p:ph type="title"/>
          </p:nvPr>
        </p:nvSpPr>
        <p:spPr>
          <a:xfrm>
            <a:off x="639098" y="629265"/>
            <a:ext cx="8430257" cy="779657"/>
          </a:xfrm>
        </p:spPr>
        <p:txBody>
          <a:bodyPr>
            <a:normAutofit fontScale="90000"/>
          </a:bodyPr>
          <a:lstStyle/>
          <a:p>
            <a:r>
              <a:rPr lang="en-US" sz="4000" dirty="0"/>
              <a:t>VOSHA Enforcement vs. Consultation</a:t>
            </a:r>
          </a:p>
        </p:txBody>
      </p:sp>
      <p:sp>
        <p:nvSpPr>
          <p:cNvPr id="3" name="Content Placeholder 2">
            <a:extLst>
              <a:ext uri="{FF2B5EF4-FFF2-40B4-BE49-F238E27FC236}">
                <a16:creationId xmlns:a16="http://schemas.microsoft.com/office/drawing/2014/main" id="{69B2730C-3E6D-45AB-8C54-9307E7666FA5}"/>
              </a:ext>
            </a:extLst>
          </p:cNvPr>
          <p:cNvSpPr>
            <a:spLocks noGrp="1"/>
          </p:cNvSpPr>
          <p:nvPr>
            <p:ph idx="1"/>
          </p:nvPr>
        </p:nvSpPr>
        <p:spPr>
          <a:xfrm>
            <a:off x="769221" y="1601370"/>
            <a:ext cx="4028282" cy="4328375"/>
          </a:xfrm>
        </p:spPr>
        <p:txBody>
          <a:bodyPr anchor="ctr">
            <a:normAutofit/>
          </a:bodyPr>
          <a:lstStyle/>
          <a:p>
            <a:pPr marL="342900" lvl="1" indent="-342900">
              <a:lnSpc>
                <a:spcPct val="90000"/>
              </a:lnSpc>
            </a:pPr>
            <a:r>
              <a:rPr lang="en-US" sz="1500" dirty="0">
                <a:solidFill>
                  <a:schemeClr val="bg1"/>
                </a:solidFill>
              </a:rPr>
              <a:t>What is </a:t>
            </a:r>
            <a:r>
              <a:rPr lang="en-US" sz="1500" b="1" dirty="0">
                <a:solidFill>
                  <a:schemeClr val="bg1"/>
                </a:solidFill>
              </a:rPr>
              <a:t>VOSHA</a:t>
            </a:r>
            <a:r>
              <a:rPr lang="en-US" sz="1500" dirty="0">
                <a:solidFill>
                  <a:schemeClr val="bg1"/>
                </a:solidFill>
              </a:rPr>
              <a:t> and what are their fees?</a:t>
            </a:r>
          </a:p>
          <a:p>
            <a:pPr marL="342900" lvl="1" indent="-342900">
              <a:lnSpc>
                <a:spcPct val="90000"/>
              </a:lnSpc>
            </a:pPr>
            <a:r>
              <a:rPr lang="en-US" sz="1500" dirty="0">
                <a:solidFill>
                  <a:schemeClr val="bg1"/>
                </a:solidFill>
              </a:rPr>
              <a:t>Penalties will continue to rise with inflation and hadn’t been increased in over 20 years in Vermont. </a:t>
            </a:r>
          </a:p>
          <a:p>
            <a:pPr marL="342900" lvl="1" indent="-342900">
              <a:lnSpc>
                <a:spcPct val="90000"/>
              </a:lnSpc>
            </a:pPr>
            <a:endParaRPr lang="en-US" sz="1500" dirty="0">
              <a:solidFill>
                <a:schemeClr val="bg1"/>
              </a:solidFill>
            </a:endParaRPr>
          </a:p>
          <a:p>
            <a:pPr marL="457200" lvl="1" indent="0">
              <a:lnSpc>
                <a:spcPct val="90000"/>
              </a:lnSpc>
              <a:buNone/>
            </a:pPr>
            <a:r>
              <a:rPr lang="en-US" sz="1500" dirty="0">
                <a:solidFill>
                  <a:schemeClr val="bg1"/>
                </a:solidFill>
              </a:rPr>
              <a:t>	</a:t>
            </a:r>
          </a:p>
        </p:txBody>
      </p:sp>
      <p:sp>
        <p:nvSpPr>
          <p:cNvPr id="16" name="Rectangle 15">
            <a:extLst>
              <a:ext uri="{FF2B5EF4-FFF2-40B4-BE49-F238E27FC236}">
                <a16:creationId xmlns:a16="http://schemas.microsoft.com/office/drawing/2014/main" id="{9D342296-F738-4112-B1CE-4AE88343E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22" name="Picture 2">
            <a:extLst>
              <a:ext uri="{FF2B5EF4-FFF2-40B4-BE49-F238E27FC236}">
                <a16:creationId xmlns:a16="http://schemas.microsoft.com/office/drawing/2014/main" id="{C5523BA9-4FDC-49A9-A6E8-62BDDB1FE0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20934" y="5827124"/>
            <a:ext cx="1088812" cy="555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a:extLst>
              <a:ext uri="{FF2B5EF4-FFF2-40B4-BE49-F238E27FC236}">
                <a16:creationId xmlns:a16="http://schemas.microsoft.com/office/drawing/2014/main" id="{DC36D96F-387D-5493-AEBC-D5B2EC07CC1E}"/>
              </a:ext>
            </a:extLst>
          </p:cNvPr>
          <p:cNvPicPr>
            <a:picLocks noChangeAspect="1"/>
          </p:cNvPicPr>
          <p:nvPr/>
        </p:nvPicPr>
        <p:blipFill>
          <a:blip r:embed="rId6"/>
          <a:stretch>
            <a:fillRect/>
          </a:stretch>
        </p:blipFill>
        <p:spPr>
          <a:xfrm>
            <a:off x="5988321" y="1552556"/>
            <a:ext cx="4422503" cy="665753"/>
          </a:xfrm>
          <a:prstGeom prst="rect">
            <a:avLst/>
          </a:prstGeom>
        </p:spPr>
      </p:pic>
      <p:pic>
        <p:nvPicPr>
          <p:cNvPr id="18" name="Picture 17">
            <a:extLst>
              <a:ext uri="{FF2B5EF4-FFF2-40B4-BE49-F238E27FC236}">
                <a16:creationId xmlns:a16="http://schemas.microsoft.com/office/drawing/2014/main" id="{949D5C6E-9F94-D346-67C1-4226DFF8C040}"/>
              </a:ext>
            </a:extLst>
          </p:cNvPr>
          <p:cNvPicPr>
            <a:picLocks noChangeAspect="1"/>
          </p:cNvPicPr>
          <p:nvPr/>
        </p:nvPicPr>
        <p:blipFill>
          <a:blip r:embed="rId7"/>
          <a:stretch>
            <a:fillRect/>
          </a:stretch>
        </p:blipFill>
        <p:spPr>
          <a:xfrm>
            <a:off x="5043340" y="2458301"/>
            <a:ext cx="2935418" cy="783663"/>
          </a:xfrm>
          <a:prstGeom prst="rect">
            <a:avLst/>
          </a:prstGeom>
        </p:spPr>
      </p:pic>
      <p:pic>
        <p:nvPicPr>
          <p:cNvPr id="21" name="Picture 20">
            <a:extLst>
              <a:ext uri="{FF2B5EF4-FFF2-40B4-BE49-F238E27FC236}">
                <a16:creationId xmlns:a16="http://schemas.microsoft.com/office/drawing/2014/main" id="{9C8E4893-AD33-2E67-D130-1A9D38909491}"/>
              </a:ext>
            </a:extLst>
          </p:cNvPr>
          <p:cNvPicPr>
            <a:picLocks noChangeAspect="1"/>
          </p:cNvPicPr>
          <p:nvPr/>
        </p:nvPicPr>
        <p:blipFill>
          <a:blip r:embed="rId8"/>
          <a:stretch>
            <a:fillRect/>
          </a:stretch>
        </p:blipFill>
        <p:spPr>
          <a:xfrm>
            <a:off x="8199572" y="2453683"/>
            <a:ext cx="2948700" cy="783663"/>
          </a:xfrm>
          <a:prstGeom prst="rect">
            <a:avLst/>
          </a:prstGeom>
        </p:spPr>
      </p:pic>
      <p:pic>
        <p:nvPicPr>
          <p:cNvPr id="24" name="Picture 23">
            <a:extLst>
              <a:ext uri="{FF2B5EF4-FFF2-40B4-BE49-F238E27FC236}">
                <a16:creationId xmlns:a16="http://schemas.microsoft.com/office/drawing/2014/main" id="{B3FDE507-C94C-DFED-32A6-8CD2250354E1}"/>
              </a:ext>
            </a:extLst>
          </p:cNvPr>
          <p:cNvPicPr>
            <a:picLocks noChangeAspect="1"/>
          </p:cNvPicPr>
          <p:nvPr/>
        </p:nvPicPr>
        <p:blipFill>
          <a:blip r:embed="rId9"/>
          <a:stretch>
            <a:fillRect/>
          </a:stretch>
        </p:blipFill>
        <p:spPr>
          <a:xfrm>
            <a:off x="5241032" y="3751148"/>
            <a:ext cx="5853411" cy="1463353"/>
          </a:xfrm>
          <a:prstGeom prst="rect">
            <a:avLst/>
          </a:prstGeom>
        </p:spPr>
      </p:pic>
    </p:spTree>
    <p:extLst>
      <p:ext uri="{BB962C8B-B14F-4D97-AF65-F5344CB8AC3E}">
        <p14:creationId xmlns:p14="http://schemas.microsoft.com/office/powerpoint/2010/main" val="1612221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23" name="Rectangle 7">
            <a:extLst>
              <a:ext uri="{FF2B5EF4-FFF2-40B4-BE49-F238E27FC236}">
                <a16:creationId xmlns:a16="http://schemas.microsoft.com/office/drawing/2014/main" id="{01109B5D-BC35-4376-98A2-F53B03E4E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Freeform 5">
            <a:extLst>
              <a:ext uri="{FF2B5EF4-FFF2-40B4-BE49-F238E27FC236}">
                <a16:creationId xmlns:a16="http://schemas.microsoft.com/office/drawing/2014/main" id="{94D90C11-98A3-40E3-B04C-A3025D645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34D20966-26BB-4F4F-BD74-BF0D79DB135D}"/>
              </a:ext>
            </a:extLst>
          </p:cNvPr>
          <p:cNvSpPr>
            <a:spLocks noGrp="1"/>
          </p:cNvSpPr>
          <p:nvPr>
            <p:ph type="title"/>
          </p:nvPr>
        </p:nvSpPr>
        <p:spPr>
          <a:xfrm>
            <a:off x="967791" y="1449324"/>
            <a:ext cx="2876240" cy="1773270"/>
          </a:xfrm>
        </p:spPr>
        <p:txBody>
          <a:bodyPr anchor="t">
            <a:normAutofit/>
          </a:bodyPr>
          <a:lstStyle/>
          <a:p>
            <a:r>
              <a:rPr lang="en-US" sz="2800" dirty="0">
                <a:solidFill>
                  <a:schemeClr val="tx1"/>
                </a:solidFill>
              </a:rPr>
              <a:t>Project </a:t>
            </a:r>
            <a:r>
              <a:rPr lang="en-US" sz="2800" b="1" dirty="0" err="1">
                <a:solidFill>
                  <a:schemeClr val="tx1"/>
                </a:solidFill>
              </a:rPr>
              <a:t>WorkSAFE</a:t>
            </a:r>
            <a:r>
              <a:rPr lang="en-US" sz="2800" b="1" dirty="0">
                <a:solidFill>
                  <a:schemeClr val="tx1"/>
                </a:solidFill>
              </a:rPr>
              <a:t> </a:t>
            </a:r>
            <a:r>
              <a:rPr lang="en-US" sz="2800" dirty="0">
                <a:solidFill>
                  <a:schemeClr val="tx1"/>
                </a:solidFill>
              </a:rPr>
              <a:t>Consultation</a:t>
            </a:r>
            <a:br>
              <a:rPr lang="en-US" sz="2800" dirty="0">
                <a:solidFill>
                  <a:schemeClr val="tx1"/>
                </a:solidFill>
              </a:rPr>
            </a:br>
            <a:r>
              <a:rPr lang="en-US" sz="1600" dirty="0">
                <a:solidFill>
                  <a:schemeClr val="tx1"/>
                </a:solidFill>
              </a:rPr>
              <a:t>(Texas Version)</a:t>
            </a:r>
          </a:p>
        </p:txBody>
      </p:sp>
      <p:sp>
        <p:nvSpPr>
          <p:cNvPr id="12" name="Rectangle 11">
            <a:extLst>
              <a:ext uri="{FF2B5EF4-FFF2-40B4-BE49-F238E27FC236}">
                <a16:creationId xmlns:a16="http://schemas.microsoft.com/office/drawing/2014/main" id="{A3B28FB1-97C9-4A9E-A45B-356508C2C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20" name="Picture 2">
            <a:extLst>
              <a:ext uri="{FF2B5EF4-FFF2-40B4-BE49-F238E27FC236}">
                <a16:creationId xmlns:a16="http://schemas.microsoft.com/office/drawing/2014/main" id="{E67218AD-C0AA-4C1D-B76F-61790DF967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49098" y="5827124"/>
            <a:ext cx="1088812" cy="555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Online Media 4" title="Call to Schedule a Free Safety Consultation | Division of Workers' Compensation">
            <a:hlinkClick r:id="" action="ppaction://media"/>
            <a:extLst>
              <a:ext uri="{FF2B5EF4-FFF2-40B4-BE49-F238E27FC236}">
                <a16:creationId xmlns:a16="http://schemas.microsoft.com/office/drawing/2014/main" id="{F1EDA6C9-AFEC-4A14-A8D0-FEE6F101C4B0}"/>
              </a:ext>
            </a:extLst>
          </p:cNvPr>
          <p:cNvPicPr>
            <a:picLocks noGrp="1" noRot="1" noChangeAspect="1"/>
          </p:cNvPicPr>
          <p:nvPr>
            <p:ph idx="1"/>
            <a:videoFile r:link="rId1"/>
          </p:nvPr>
        </p:nvPicPr>
        <p:blipFill>
          <a:blip r:embed="rId6"/>
          <a:stretch>
            <a:fillRect/>
          </a:stretch>
        </p:blipFill>
        <p:spPr>
          <a:xfrm>
            <a:off x="3748343" y="1143000"/>
            <a:ext cx="7550166" cy="4265676"/>
          </a:xfrm>
          <a:prstGeom prst="rect">
            <a:avLst/>
          </a:prstGeom>
        </p:spPr>
      </p:pic>
      <p:sp>
        <p:nvSpPr>
          <p:cNvPr id="9" name="TextBox 8">
            <a:extLst>
              <a:ext uri="{FF2B5EF4-FFF2-40B4-BE49-F238E27FC236}">
                <a16:creationId xmlns:a16="http://schemas.microsoft.com/office/drawing/2014/main" id="{0483060D-24EA-47D6-8E4F-B7C008DCCD89}"/>
              </a:ext>
            </a:extLst>
          </p:cNvPr>
          <p:cNvSpPr txBox="1"/>
          <p:nvPr/>
        </p:nvSpPr>
        <p:spPr>
          <a:xfrm>
            <a:off x="861426" y="5642458"/>
            <a:ext cx="609452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hlinkClick r:id="rId7"/>
              </a:rPr>
              <a:t>https://youtu.be/nn7b5k90MmM</a:t>
            </a: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501FB7F5-7529-B0AD-FF2D-44FCE18E5AE0}"/>
              </a:ext>
            </a:extLst>
          </p:cNvPr>
          <p:cNvSpPr txBox="1"/>
          <p:nvPr/>
        </p:nvSpPr>
        <p:spPr>
          <a:xfrm>
            <a:off x="1004452" y="4025587"/>
            <a:ext cx="2600865" cy="646331"/>
          </a:xfrm>
          <a:prstGeom prst="rect">
            <a:avLst/>
          </a:prstGeom>
          <a:noFill/>
        </p:spPr>
        <p:txBody>
          <a:bodyPr wrap="square" rtlCol="0">
            <a:spAutoFit/>
          </a:bodyPr>
          <a:lstStyle/>
          <a:p>
            <a:r>
              <a:rPr lang="en-US" sz="1800" dirty="0"/>
              <a:t>Just Google “Project </a:t>
            </a:r>
            <a:r>
              <a:rPr lang="en-US" sz="1800" dirty="0" err="1"/>
              <a:t>WorkSAFE</a:t>
            </a:r>
            <a:r>
              <a:rPr lang="en-US" sz="1800" dirty="0"/>
              <a:t>”</a:t>
            </a:r>
          </a:p>
        </p:txBody>
      </p:sp>
    </p:spTree>
    <p:extLst>
      <p:ext uri="{BB962C8B-B14F-4D97-AF65-F5344CB8AC3E}">
        <p14:creationId xmlns:p14="http://schemas.microsoft.com/office/powerpoint/2010/main" val="21330813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412</Words>
  <Application>Microsoft Office PowerPoint</Application>
  <PresentationFormat>Widescreen</PresentationFormat>
  <Paragraphs>35</Paragraphs>
  <Slides>4</Slides>
  <Notes>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Calibri</vt:lpstr>
      <vt:lpstr>Century Gothic</vt:lpstr>
      <vt:lpstr>Helvetica Neue</vt:lpstr>
      <vt:lpstr>Wingdings 3</vt:lpstr>
      <vt:lpstr>Ion Boardroom</vt:lpstr>
      <vt:lpstr>Vermont DOL Consultation</vt:lpstr>
      <vt:lpstr>Project WorkSAFE Consultation</vt:lpstr>
      <vt:lpstr>VOSHA Enforcement vs. Consultation</vt:lpstr>
      <vt:lpstr>Project WorkSAFE Consultation (Texas Version)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Dabrowski, Robert</dc:creator>
  <cp:lastModifiedBy>Dabrowski, Robert</cp:lastModifiedBy>
  <cp:revision>1</cp:revision>
  <dcterms:created xsi:type="dcterms:W3CDTF">2024-02-20T14:58:29Z</dcterms:created>
  <dcterms:modified xsi:type="dcterms:W3CDTF">2024-02-20T15:15:06Z</dcterms:modified>
</cp:coreProperties>
</file>