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6" r:id="rId2"/>
    <p:sldId id="269" r:id="rId3"/>
    <p:sldId id="257" r:id="rId4"/>
    <p:sldId id="268" r:id="rId5"/>
    <p:sldId id="258" r:id="rId6"/>
    <p:sldId id="263" r:id="rId7"/>
    <p:sldId id="267" r:id="rId8"/>
    <p:sldId id="264" r:id="rId9"/>
    <p:sldId id="270" r:id="rId10"/>
    <p:sldId id="271" r:id="rId11"/>
    <p:sldId id="272" r:id="rId12"/>
    <p:sldId id="273" r:id="rId13"/>
    <p:sldId id="274" r:id="rId14"/>
    <p:sldId id="275" r:id="rId15"/>
    <p:sldId id="276" r:id="rId16"/>
    <p:sldId id="282" r:id="rId17"/>
    <p:sldId id="283" r:id="rId18"/>
    <p:sldId id="278" r:id="rId19"/>
    <p:sldId id="279" r:id="rId20"/>
    <p:sldId id="285" r:id="rId21"/>
    <p:sldId id="286" r:id="rId22"/>
    <p:sldId id="287" r:id="rId23"/>
    <p:sldId id="288" r:id="rId24"/>
    <p:sldId id="280" r:id="rId25"/>
    <p:sldId id="284"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296B0C-EA67-4E73-E3B9-569642CA3EFD}" name="Robinson, Erin" initials="RE" userId="S::Erin.Robinson@vermont.gov::d4ed2bef-e690-4f78-b484-2dd3f3d89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E"/>
    <a:srgbClr val="0000FF"/>
    <a:srgbClr val="F20000"/>
    <a:srgbClr val="00FFFF"/>
    <a:srgbClr val="FF1966"/>
    <a:srgbClr val="FF7619"/>
    <a:srgbClr val="FB8005"/>
    <a:srgbClr val="FD970F"/>
    <a:srgbClr val="8C19FF"/>
    <a:srgbClr val="0050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91" autoAdjust="0"/>
  </p:normalViewPr>
  <p:slideViewPr>
    <p:cSldViewPr snapToGrid="0">
      <p:cViewPr varScale="1">
        <p:scale>
          <a:sx n="95" d="100"/>
          <a:sy n="95" d="100"/>
        </p:scale>
        <p:origin x="119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C49953-1E9C-D3DE-BAD9-CEC390DDBB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1B9E7B-5453-E156-33FD-2BFA1020D4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4/1/2025</a:t>
            </a:r>
          </a:p>
        </p:txBody>
      </p:sp>
      <p:sp>
        <p:nvSpPr>
          <p:cNvPr id="4" name="Footer Placeholder 3">
            <a:extLst>
              <a:ext uri="{FF2B5EF4-FFF2-40B4-BE49-F238E27FC236}">
                <a16:creationId xmlns:a16="http://schemas.microsoft.com/office/drawing/2014/main" id="{84EF44B3-4D99-13D5-9239-204A750C38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F61B25-1476-C5EE-3B3B-D9993DAF32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407758-37A3-440F-9ECA-17C5E7787758}" type="slidenum">
              <a:rPr lang="en-US" smtClean="0"/>
              <a:t>‹#›</a:t>
            </a:fld>
            <a:endParaRPr lang="en-US"/>
          </a:p>
        </p:txBody>
      </p:sp>
    </p:spTree>
    <p:extLst>
      <p:ext uri="{BB962C8B-B14F-4D97-AF65-F5344CB8AC3E}">
        <p14:creationId xmlns:p14="http://schemas.microsoft.com/office/powerpoint/2010/main" val="1842544338"/>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8T15:56:23.21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3 119,'136'-2,"144"-58,-176 28,-1 13,150 31,-143 37,11 1,791-37,-467-24,-100 11,-315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4/1/2025</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43499-0708-4EF2-8452-BD183E556E7A}" type="slidenum">
              <a:rPr lang="en-US" smtClean="0"/>
              <a:t>‹#›</a:t>
            </a:fld>
            <a:endParaRPr lang="en-US"/>
          </a:p>
        </p:txBody>
      </p:sp>
    </p:spTree>
    <p:extLst>
      <p:ext uri="{BB962C8B-B14F-4D97-AF65-F5344CB8AC3E}">
        <p14:creationId xmlns:p14="http://schemas.microsoft.com/office/powerpoint/2010/main" val="9660229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4/1/2025</a:t>
            </a:r>
          </a:p>
        </p:txBody>
      </p:sp>
      <p:sp>
        <p:nvSpPr>
          <p:cNvPr id="5" name="Slide Number Placeholder 4"/>
          <p:cNvSpPr>
            <a:spLocks noGrp="1"/>
          </p:cNvSpPr>
          <p:nvPr>
            <p:ph type="sldNum" sz="quarter" idx="5"/>
          </p:nvPr>
        </p:nvSpPr>
        <p:spPr/>
        <p:txBody>
          <a:bodyPr/>
          <a:lstStyle/>
          <a:p>
            <a:fld id="{25B43499-0708-4EF2-8452-BD183E556E7A}" type="slidenum">
              <a:rPr lang="en-US" smtClean="0"/>
              <a:t>18</a:t>
            </a:fld>
            <a:endParaRPr lang="en-US"/>
          </a:p>
        </p:txBody>
      </p:sp>
    </p:spTree>
    <p:extLst>
      <p:ext uri="{BB962C8B-B14F-4D97-AF65-F5344CB8AC3E}">
        <p14:creationId xmlns:p14="http://schemas.microsoft.com/office/powerpoint/2010/main" val="204756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B1D4-7CAD-558E-B8F9-93D97B7B42A0}"/>
              </a:ext>
            </a:extLst>
          </p:cNvPr>
          <p:cNvSpPr>
            <a:spLocks noGrp="1"/>
          </p:cNvSpPr>
          <p:nvPr>
            <p:ph type="title"/>
          </p:nvPr>
        </p:nvSpPr>
        <p:spPr/>
        <p:txBody>
          <a:bodyPr/>
          <a:lstStyle/>
          <a:p>
            <a:r>
              <a:rPr lang="en-US" dirty="0"/>
              <a:t>Click to edit Master title style</a:t>
            </a:r>
          </a:p>
        </p:txBody>
      </p:sp>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5029200" y="457200"/>
            <a:ext cx="6675120" cy="5120640"/>
          </a:xfrm>
        </p:spPr>
        <p:txBody>
          <a:bodyPr/>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1951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Graphic">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2ECDB4B-7993-3D2D-0994-48E240F5C060}"/>
              </a:ext>
            </a:extLst>
          </p:cNvPr>
          <p:cNvSpPr>
            <a:spLocks noGrp="1"/>
          </p:cNvSpPr>
          <p:nvPr>
            <p:ph idx="1"/>
          </p:nvPr>
        </p:nvSpPr>
        <p:spPr>
          <a:xfrm>
            <a:off x="457200" y="457200"/>
            <a:ext cx="11274552" cy="4023360"/>
          </a:xfrm>
        </p:spPr>
        <p:txBody>
          <a:bodyPr/>
          <a:lstStyle>
            <a:lvl1pPr>
              <a:defRPr b="0"/>
            </a:lvl1pPr>
          </a:lstStyle>
          <a:p>
            <a:pPr lvl="0"/>
            <a:endParaRPr lang="en-US" dirty="0"/>
          </a:p>
        </p:txBody>
      </p:sp>
      <p:sp>
        <p:nvSpPr>
          <p:cNvPr id="3" name="Text Placeholder 2">
            <a:extLst>
              <a:ext uri="{FF2B5EF4-FFF2-40B4-BE49-F238E27FC236}">
                <a16:creationId xmlns:a16="http://schemas.microsoft.com/office/drawing/2014/main" id="{85FDC4B5-B58B-1ED7-D30A-98152DD6E018}"/>
              </a:ext>
            </a:extLst>
          </p:cNvPr>
          <p:cNvSpPr>
            <a:spLocks noGrp="1"/>
          </p:cNvSpPr>
          <p:nvPr>
            <p:ph type="body" sz="quarter" idx="10" hasCustomPrompt="1"/>
          </p:nvPr>
        </p:nvSpPr>
        <p:spPr>
          <a:xfrm>
            <a:off x="466725" y="4673599"/>
            <a:ext cx="11274552" cy="914400"/>
          </a:xfrm>
        </p:spPr>
        <p:txBody>
          <a:bodyPr/>
          <a:lstStyle>
            <a:lvl1pPr>
              <a:defRPr sz="2400"/>
            </a:lvl1pPr>
          </a:lstStyle>
          <a:p>
            <a:pPr lvl="0"/>
            <a:r>
              <a:rPr lang="en-US" dirty="0"/>
              <a:t>Insert description of the video including URL...</a:t>
            </a:r>
          </a:p>
        </p:txBody>
      </p:sp>
    </p:spTree>
    <p:extLst>
      <p:ext uri="{BB962C8B-B14F-4D97-AF65-F5344CB8AC3E}">
        <p14:creationId xmlns:p14="http://schemas.microsoft.com/office/powerpoint/2010/main" val="363607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rrow 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B1D4-7CAD-558E-B8F9-93D97B7B42A0}"/>
              </a:ext>
            </a:extLst>
          </p:cNvPr>
          <p:cNvSpPr>
            <a:spLocks noGrp="1"/>
          </p:cNvSpPr>
          <p:nvPr>
            <p:ph type="title"/>
          </p:nvPr>
        </p:nvSpPr>
        <p:spPr>
          <a:xfrm>
            <a:off x="0" y="0"/>
            <a:ext cx="2286000" cy="6126480"/>
          </a:xfrm>
        </p:spPr>
        <p:txBody>
          <a:bodyPr/>
          <a:lstStyle/>
          <a:p>
            <a:r>
              <a:rPr lang="en-US" dirty="0"/>
              <a:t>Click to edit Master title style</a:t>
            </a:r>
          </a:p>
        </p:txBody>
      </p:sp>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2743200" y="457200"/>
            <a:ext cx="8961120" cy="5120640"/>
          </a:xfrm>
        </p:spPr>
        <p:txBody>
          <a:bodyPr/>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593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s and Copy">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5029200" y="457200"/>
            <a:ext cx="6675120" cy="5120640"/>
          </a:xfrm>
        </p:spPr>
        <p:txBody>
          <a:bodyPr/>
          <a:lstStyle>
            <a:lvl1pPr>
              <a:defRPr>
                <a:solidFill>
                  <a:schemeClr val="tx1"/>
                </a:solidFill>
              </a:defRPr>
            </a:lvl1pPr>
          </a:lstStyle>
          <a:p>
            <a:pPr lvl="0"/>
            <a:r>
              <a:rPr lang="en-US" dirty="0"/>
              <a:t>Click to edit Master text styles</a:t>
            </a:r>
          </a:p>
        </p:txBody>
      </p:sp>
      <p:sp>
        <p:nvSpPr>
          <p:cNvPr id="4" name="Picture Placeholder 11">
            <a:extLst>
              <a:ext uri="{FF2B5EF4-FFF2-40B4-BE49-F238E27FC236}">
                <a16:creationId xmlns:a16="http://schemas.microsoft.com/office/drawing/2014/main" id="{E16024D9-F482-936F-3912-C277BD8888A1}"/>
              </a:ext>
            </a:extLst>
          </p:cNvPr>
          <p:cNvSpPr>
            <a:spLocks noGrp="1"/>
          </p:cNvSpPr>
          <p:nvPr>
            <p:ph type="pic" sz="quarter" idx="12"/>
          </p:nvPr>
        </p:nvSpPr>
        <p:spPr>
          <a:xfrm>
            <a:off x="0" y="0"/>
            <a:ext cx="2743200" cy="2514600"/>
          </a:xfrm>
        </p:spPr>
        <p:txBody>
          <a:bodyPr/>
          <a:lstStyle/>
          <a:p>
            <a:endParaRPr lang="en-US" dirty="0"/>
          </a:p>
        </p:txBody>
      </p:sp>
      <p:sp>
        <p:nvSpPr>
          <p:cNvPr id="3" name="Picture Placeholder 13">
            <a:extLst>
              <a:ext uri="{FF2B5EF4-FFF2-40B4-BE49-F238E27FC236}">
                <a16:creationId xmlns:a16="http://schemas.microsoft.com/office/drawing/2014/main" id="{0FDF2195-0A27-2BAB-F253-3A2B13C3E0CB}"/>
              </a:ext>
            </a:extLst>
          </p:cNvPr>
          <p:cNvSpPr>
            <a:spLocks noGrp="1"/>
          </p:cNvSpPr>
          <p:nvPr>
            <p:ph type="pic" sz="quarter" idx="11"/>
          </p:nvPr>
        </p:nvSpPr>
        <p:spPr>
          <a:xfrm>
            <a:off x="2971800" y="0"/>
            <a:ext cx="1600200" cy="2514600"/>
          </a:xfrm>
        </p:spPr>
        <p:txBody>
          <a:bodyPr/>
          <a:lstStyle/>
          <a:p>
            <a:endParaRPr lang="en-US" dirty="0"/>
          </a:p>
        </p:txBody>
      </p:sp>
      <p:sp>
        <p:nvSpPr>
          <p:cNvPr id="5" name="Picture Placeholder 15">
            <a:extLst>
              <a:ext uri="{FF2B5EF4-FFF2-40B4-BE49-F238E27FC236}">
                <a16:creationId xmlns:a16="http://schemas.microsoft.com/office/drawing/2014/main" id="{CC4D19F3-96C0-97F1-C5BF-321BAB1A5350}"/>
              </a:ext>
            </a:extLst>
          </p:cNvPr>
          <p:cNvSpPr>
            <a:spLocks noGrp="1"/>
          </p:cNvSpPr>
          <p:nvPr>
            <p:ph type="pic" sz="quarter" idx="13"/>
          </p:nvPr>
        </p:nvSpPr>
        <p:spPr>
          <a:xfrm>
            <a:off x="0" y="2743199"/>
            <a:ext cx="4572000" cy="3383280"/>
          </a:xfrm>
        </p:spPr>
        <p:txBody>
          <a:bodyPr/>
          <a:lstStyle/>
          <a:p>
            <a:endParaRPr lang="en-US" dirty="0"/>
          </a:p>
        </p:txBody>
      </p:sp>
    </p:spTree>
    <p:extLst>
      <p:ext uri="{BB962C8B-B14F-4D97-AF65-F5344CB8AC3E}">
        <p14:creationId xmlns:p14="http://schemas.microsoft.com/office/powerpoint/2010/main" val="38861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Thre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4572000" y="457200"/>
            <a:ext cx="7616952" cy="3566160"/>
          </a:xfrm>
        </p:spPr>
        <p:txBody>
          <a:bodyPr lIns="0" anchor="b"/>
          <a:lstStyle>
            <a:lvl1pPr algn="ctr">
              <a:defRPr sz="4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4572000" y="4498848"/>
            <a:ext cx="7616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Picture Placeholder 11">
            <a:extLst>
              <a:ext uri="{FF2B5EF4-FFF2-40B4-BE49-F238E27FC236}">
                <a16:creationId xmlns:a16="http://schemas.microsoft.com/office/drawing/2014/main" id="{C5DFFFAA-2940-26CD-F34E-634A757C2F62}"/>
              </a:ext>
            </a:extLst>
          </p:cNvPr>
          <p:cNvSpPr>
            <a:spLocks noGrp="1"/>
          </p:cNvSpPr>
          <p:nvPr>
            <p:ph type="pic" sz="quarter" idx="10"/>
          </p:nvPr>
        </p:nvSpPr>
        <p:spPr>
          <a:xfrm>
            <a:off x="0" y="0"/>
            <a:ext cx="2743200" cy="2514600"/>
          </a:xfrm>
        </p:spPr>
        <p:txBody>
          <a:bodyPr/>
          <a:lstStyle/>
          <a:p>
            <a:endParaRPr lang="en-US" dirty="0"/>
          </a:p>
        </p:txBody>
      </p:sp>
      <p:sp>
        <p:nvSpPr>
          <p:cNvPr id="14" name="Picture Placeholder 13">
            <a:extLst>
              <a:ext uri="{FF2B5EF4-FFF2-40B4-BE49-F238E27FC236}">
                <a16:creationId xmlns:a16="http://schemas.microsoft.com/office/drawing/2014/main" id="{044DD9C2-4C0E-955F-6947-037F7291110E}"/>
              </a:ext>
            </a:extLst>
          </p:cNvPr>
          <p:cNvSpPr>
            <a:spLocks noGrp="1"/>
          </p:cNvSpPr>
          <p:nvPr>
            <p:ph type="pic" sz="quarter" idx="11"/>
          </p:nvPr>
        </p:nvSpPr>
        <p:spPr>
          <a:xfrm>
            <a:off x="2971800" y="0"/>
            <a:ext cx="1600200" cy="2514600"/>
          </a:xfrm>
        </p:spPr>
        <p:txBody>
          <a:bodyPr/>
          <a:lstStyle/>
          <a:p>
            <a:endParaRPr lang="en-US" dirty="0"/>
          </a:p>
        </p:txBody>
      </p:sp>
      <p:sp>
        <p:nvSpPr>
          <p:cNvPr id="16" name="Picture Placeholder 15">
            <a:extLst>
              <a:ext uri="{FF2B5EF4-FFF2-40B4-BE49-F238E27FC236}">
                <a16:creationId xmlns:a16="http://schemas.microsoft.com/office/drawing/2014/main" id="{B90E8E67-B1C9-FB64-0E6C-58D0117B6EC5}"/>
              </a:ext>
            </a:extLst>
          </p:cNvPr>
          <p:cNvSpPr>
            <a:spLocks noGrp="1"/>
          </p:cNvSpPr>
          <p:nvPr>
            <p:ph type="pic" sz="quarter" idx="12"/>
          </p:nvPr>
        </p:nvSpPr>
        <p:spPr>
          <a:xfrm>
            <a:off x="0" y="2743199"/>
            <a:ext cx="4572000" cy="3383280"/>
          </a:xfrm>
        </p:spPr>
        <p:txBody>
          <a:bodyPr/>
          <a:lstStyle/>
          <a:p>
            <a:endParaRPr lang="en-US" dirty="0"/>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4800600" y="0"/>
            <a:ext cx="7391400" cy="457200"/>
          </a:xfrm>
          <a:prstGeom prst="rect">
            <a:avLst/>
          </a:prstGeom>
          <a:solidFill>
            <a:srgbClr val="0079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0469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On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4572000" y="457200"/>
            <a:ext cx="7616952" cy="3566160"/>
          </a:xfrm>
        </p:spPr>
        <p:txBody>
          <a:bodyPr lIns="0" anchor="b"/>
          <a:lstStyle>
            <a:lvl1pPr algn="ctr">
              <a:defRPr sz="4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4572000" y="4498848"/>
            <a:ext cx="7616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Picture Placeholder 15">
            <a:extLst>
              <a:ext uri="{FF2B5EF4-FFF2-40B4-BE49-F238E27FC236}">
                <a16:creationId xmlns:a16="http://schemas.microsoft.com/office/drawing/2014/main" id="{B90E8E67-B1C9-FB64-0E6C-58D0117B6EC5}"/>
              </a:ext>
            </a:extLst>
          </p:cNvPr>
          <p:cNvSpPr>
            <a:spLocks noGrp="1"/>
          </p:cNvSpPr>
          <p:nvPr>
            <p:ph type="pic" sz="quarter" idx="12"/>
          </p:nvPr>
        </p:nvSpPr>
        <p:spPr>
          <a:xfrm>
            <a:off x="0" y="0"/>
            <a:ext cx="4572000" cy="6126479"/>
          </a:xfrm>
        </p:spPr>
        <p:txBody>
          <a:bodyPr/>
          <a:lstStyle/>
          <a:p>
            <a:endParaRPr lang="en-US" dirty="0"/>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4800600" y="0"/>
            <a:ext cx="7391400" cy="457200"/>
          </a:xfrm>
          <a:prstGeom prst="rect">
            <a:avLst/>
          </a:prstGeom>
          <a:solidFill>
            <a:srgbClr val="0079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5380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out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0" y="457200"/>
            <a:ext cx="12188952" cy="3566160"/>
          </a:xfrm>
        </p:spPr>
        <p:txBody>
          <a:bodyPr lIns="0" anchor="b"/>
          <a:lstStyle>
            <a:lvl1pPr algn="ctr">
              <a:defRPr sz="4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0" y="4498848"/>
            <a:ext cx="12188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0" y="0"/>
            <a:ext cx="12192001" cy="457200"/>
          </a:xfrm>
          <a:prstGeom prst="rect">
            <a:avLst/>
          </a:prstGeom>
          <a:solidFill>
            <a:srgbClr val="0079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17377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9E73-A345-8E01-5D39-B4BFCE44B08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D995BCE-6E42-4502-8367-09616D0ADC68}"/>
              </a:ext>
            </a:extLst>
          </p:cNvPr>
          <p:cNvSpPr>
            <a:spLocks noGrp="1"/>
          </p:cNvSpPr>
          <p:nvPr>
            <p:ph idx="1"/>
          </p:nvPr>
        </p:nvSpPr>
        <p:spPr>
          <a:xfrm>
            <a:off x="5029200" y="457200"/>
            <a:ext cx="6675120" cy="4023360"/>
          </a:xfrm>
        </p:spPr>
        <p:txBody>
          <a:bodyPr/>
          <a:lstStyle>
            <a:lvl1pPr>
              <a:defRPr b="0"/>
            </a:lvl1pPr>
          </a:lstStyle>
          <a:p>
            <a:pPr lvl="0"/>
            <a:endParaRPr lang="en-US" dirty="0"/>
          </a:p>
        </p:txBody>
      </p:sp>
      <p:sp>
        <p:nvSpPr>
          <p:cNvPr id="4" name="Text Placeholder 2">
            <a:extLst>
              <a:ext uri="{FF2B5EF4-FFF2-40B4-BE49-F238E27FC236}">
                <a16:creationId xmlns:a16="http://schemas.microsoft.com/office/drawing/2014/main" id="{A7ADA093-9114-0265-651D-4D089ABC5409}"/>
              </a:ext>
            </a:extLst>
          </p:cNvPr>
          <p:cNvSpPr>
            <a:spLocks noGrp="1"/>
          </p:cNvSpPr>
          <p:nvPr>
            <p:ph type="body" sz="quarter" idx="10" hasCustomPrompt="1"/>
          </p:nvPr>
        </p:nvSpPr>
        <p:spPr>
          <a:xfrm>
            <a:off x="5029199" y="4673599"/>
            <a:ext cx="6675121" cy="914400"/>
          </a:xfrm>
        </p:spPr>
        <p:txBody>
          <a:bodyPr/>
          <a:lstStyle>
            <a:lvl1pPr>
              <a:defRPr sz="2400"/>
            </a:lvl1pPr>
          </a:lstStyle>
          <a:p>
            <a:pPr lvl="0"/>
            <a:r>
              <a:rPr lang="en-US" dirty="0"/>
              <a:t>Insert caption for chart…</a:t>
            </a:r>
          </a:p>
        </p:txBody>
      </p:sp>
    </p:spTree>
    <p:extLst>
      <p:ext uri="{BB962C8B-B14F-4D97-AF65-F5344CB8AC3E}">
        <p14:creationId xmlns:p14="http://schemas.microsoft.com/office/powerpoint/2010/main" val="34541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 Top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10BA-4899-3212-D281-1FDB25FC576C}"/>
              </a:ext>
            </a:extLst>
          </p:cNvPr>
          <p:cNvSpPr>
            <a:spLocks noGrp="1"/>
          </p:cNvSpPr>
          <p:nvPr>
            <p:ph type="title"/>
          </p:nvPr>
        </p:nvSpPr>
        <p:spPr>
          <a:xfrm>
            <a:off x="0" y="0"/>
            <a:ext cx="12188952" cy="2057400"/>
          </a:xfrm>
        </p:spPr>
        <p:txBody>
          <a:bodyPr/>
          <a:lstStyle/>
          <a:p>
            <a:r>
              <a:rPr lang="en-US" dirty="0"/>
              <a:t>Click to edit Master title style</a:t>
            </a:r>
          </a:p>
        </p:txBody>
      </p:sp>
      <p:sp>
        <p:nvSpPr>
          <p:cNvPr id="4" name="SmartArt Placeholder 3">
            <a:extLst>
              <a:ext uri="{FF2B5EF4-FFF2-40B4-BE49-F238E27FC236}">
                <a16:creationId xmlns:a16="http://schemas.microsoft.com/office/drawing/2014/main" id="{F2547BB7-C362-0AE4-0A1A-B31632FBC76A}"/>
              </a:ext>
            </a:extLst>
          </p:cNvPr>
          <p:cNvSpPr>
            <a:spLocks noGrp="1"/>
          </p:cNvSpPr>
          <p:nvPr>
            <p:ph type="dgm" sz="quarter" idx="13"/>
          </p:nvPr>
        </p:nvSpPr>
        <p:spPr>
          <a:xfrm>
            <a:off x="457200" y="2468880"/>
            <a:ext cx="7406640" cy="3200400"/>
          </a:xfrm>
        </p:spPr>
        <p:txBody>
          <a:bodyPr/>
          <a:lstStyle/>
          <a:p>
            <a:endParaRPr lang="en-US" dirty="0"/>
          </a:p>
        </p:txBody>
      </p:sp>
      <p:sp>
        <p:nvSpPr>
          <p:cNvPr id="3" name="Text Placeholder 2">
            <a:extLst>
              <a:ext uri="{FF2B5EF4-FFF2-40B4-BE49-F238E27FC236}">
                <a16:creationId xmlns:a16="http://schemas.microsoft.com/office/drawing/2014/main" id="{AD1796B9-3C7F-BDB8-5D57-D5B116E9B098}"/>
              </a:ext>
            </a:extLst>
          </p:cNvPr>
          <p:cNvSpPr>
            <a:spLocks noGrp="1"/>
          </p:cNvSpPr>
          <p:nvPr>
            <p:ph type="body" sz="quarter" idx="10" hasCustomPrompt="1"/>
          </p:nvPr>
        </p:nvSpPr>
        <p:spPr>
          <a:xfrm>
            <a:off x="8074152" y="2468880"/>
            <a:ext cx="3657600" cy="3200400"/>
          </a:xfrm>
        </p:spPr>
        <p:txBody>
          <a:bodyPr/>
          <a:lstStyle>
            <a:lvl1pPr>
              <a:defRPr sz="2400"/>
            </a:lvl1pPr>
          </a:lstStyle>
          <a:p>
            <a:pPr lvl="0"/>
            <a:r>
              <a:rPr lang="en-US" dirty="0"/>
              <a:t>Insert caption for graphic…</a:t>
            </a:r>
          </a:p>
        </p:txBody>
      </p:sp>
    </p:spTree>
    <p:extLst>
      <p:ext uri="{BB962C8B-B14F-4D97-AF65-F5344CB8AC3E}">
        <p14:creationId xmlns:p14="http://schemas.microsoft.com/office/powerpoint/2010/main" val="357415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 Top and Data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10BA-4899-3212-D281-1FDB25FC576C}"/>
              </a:ext>
            </a:extLst>
          </p:cNvPr>
          <p:cNvSpPr>
            <a:spLocks noGrp="1"/>
          </p:cNvSpPr>
          <p:nvPr>
            <p:ph type="title"/>
          </p:nvPr>
        </p:nvSpPr>
        <p:spPr>
          <a:xfrm>
            <a:off x="0" y="0"/>
            <a:ext cx="12188952" cy="2057400"/>
          </a:xfrm>
        </p:spPr>
        <p:txBody>
          <a:bodyPr/>
          <a:lstStyle/>
          <a:p>
            <a:r>
              <a:rPr lang="en-US" dirty="0"/>
              <a:t>Click to edit Master title style</a:t>
            </a:r>
          </a:p>
        </p:txBody>
      </p:sp>
      <p:sp>
        <p:nvSpPr>
          <p:cNvPr id="23" name="Text Placeholder 22">
            <a:extLst>
              <a:ext uri="{FF2B5EF4-FFF2-40B4-BE49-F238E27FC236}">
                <a16:creationId xmlns:a16="http://schemas.microsoft.com/office/drawing/2014/main" id="{635A4859-568C-D4BE-0E76-D97485616E54}"/>
              </a:ext>
            </a:extLst>
          </p:cNvPr>
          <p:cNvSpPr>
            <a:spLocks noGrp="1"/>
          </p:cNvSpPr>
          <p:nvPr>
            <p:ph type="body" sz="quarter" idx="11" hasCustomPrompt="1"/>
          </p:nvPr>
        </p:nvSpPr>
        <p:spPr>
          <a:xfrm>
            <a:off x="457200" y="3657600"/>
            <a:ext cx="2514600" cy="457200"/>
          </a:xfrm>
        </p:spPr>
        <p:txBody>
          <a:bodyPr/>
          <a:lstStyle>
            <a:lvl1pPr algn="ctr">
              <a:defRPr/>
            </a:lvl1pPr>
          </a:lstStyle>
          <a:p>
            <a:pPr lvl="0"/>
            <a:r>
              <a:rPr lang="en-US" dirty="0"/>
              <a:t>DATA</a:t>
            </a:r>
          </a:p>
        </p:txBody>
      </p:sp>
      <p:sp>
        <p:nvSpPr>
          <p:cNvPr id="25" name="Text Placeholder 24">
            <a:extLst>
              <a:ext uri="{FF2B5EF4-FFF2-40B4-BE49-F238E27FC236}">
                <a16:creationId xmlns:a16="http://schemas.microsoft.com/office/drawing/2014/main" id="{C71EDC06-F03D-447B-995D-CCC4CDACF493}"/>
              </a:ext>
            </a:extLst>
          </p:cNvPr>
          <p:cNvSpPr>
            <a:spLocks noGrp="1"/>
          </p:cNvSpPr>
          <p:nvPr>
            <p:ph type="body" sz="quarter" idx="12" hasCustomPrompt="1"/>
          </p:nvPr>
        </p:nvSpPr>
        <p:spPr>
          <a:xfrm>
            <a:off x="457200" y="4297680"/>
            <a:ext cx="2514600" cy="1280160"/>
          </a:xfrm>
        </p:spPr>
        <p:txBody>
          <a:bodyPr anchor="t" anchorCtr="0"/>
          <a:lstStyle>
            <a:lvl1pPr algn="ctr">
              <a:defRPr sz="2400"/>
            </a:lvl1pPr>
          </a:lstStyle>
          <a:p>
            <a:pPr lvl="0"/>
            <a:r>
              <a:rPr lang="en-US" dirty="0"/>
              <a:t>Description</a:t>
            </a:r>
          </a:p>
        </p:txBody>
      </p:sp>
      <p:sp>
        <p:nvSpPr>
          <p:cNvPr id="28" name="Text Placeholder 22">
            <a:extLst>
              <a:ext uri="{FF2B5EF4-FFF2-40B4-BE49-F238E27FC236}">
                <a16:creationId xmlns:a16="http://schemas.microsoft.com/office/drawing/2014/main" id="{901EA4C9-FA63-CB52-36E4-7DF8A1C9CFCE}"/>
              </a:ext>
            </a:extLst>
          </p:cNvPr>
          <p:cNvSpPr>
            <a:spLocks noGrp="1"/>
          </p:cNvSpPr>
          <p:nvPr>
            <p:ph type="body" sz="quarter" idx="13" hasCustomPrompt="1"/>
          </p:nvPr>
        </p:nvSpPr>
        <p:spPr>
          <a:xfrm>
            <a:off x="3383280" y="3657600"/>
            <a:ext cx="2514600" cy="457200"/>
          </a:xfrm>
        </p:spPr>
        <p:txBody>
          <a:bodyPr/>
          <a:lstStyle>
            <a:lvl1pPr algn="ctr">
              <a:defRPr/>
            </a:lvl1pPr>
          </a:lstStyle>
          <a:p>
            <a:pPr lvl="0"/>
            <a:r>
              <a:rPr lang="en-US" dirty="0"/>
              <a:t>DATA</a:t>
            </a:r>
          </a:p>
        </p:txBody>
      </p:sp>
      <p:sp>
        <p:nvSpPr>
          <p:cNvPr id="29" name="Text Placeholder 24">
            <a:extLst>
              <a:ext uri="{FF2B5EF4-FFF2-40B4-BE49-F238E27FC236}">
                <a16:creationId xmlns:a16="http://schemas.microsoft.com/office/drawing/2014/main" id="{3F427E0B-98C2-FD9B-3AB3-55F949AD8B0D}"/>
              </a:ext>
            </a:extLst>
          </p:cNvPr>
          <p:cNvSpPr>
            <a:spLocks noGrp="1"/>
          </p:cNvSpPr>
          <p:nvPr>
            <p:ph type="body" sz="quarter" idx="14" hasCustomPrompt="1"/>
          </p:nvPr>
        </p:nvSpPr>
        <p:spPr>
          <a:xfrm>
            <a:off x="3383280" y="4297680"/>
            <a:ext cx="2514600" cy="1280160"/>
          </a:xfrm>
        </p:spPr>
        <p:txBody>
          <a:bodyPr anchor="t" anchorCtr="0"/>
          <a:lstStyle>
            <a:lvl1pPr algn="ctr">
              <a:defRPr sz="2400"/>
            </a:lvl1pPr>
          </a:lstStyle>
          <a:p>
            <a:pPr lvl="0"/>
            <a:r>
              <a:rPr lang="en-US" dirty="0"/>
              <a:t>Description</a:t>
            </a:r>
          </a:p>
        </p:txBody>
      </p:sp>
      <p:sp>
        <p:nvSpPr>
          <p:cNvPr id="30" name="Text Placeholder 22">
            <a:extLst>
              <a:ext uri="{FF2B5EF4-FFF2-40B4-BE49-F238E27FC236}">
                <a16:creationId xmlns:a16="http://schemas.microsoft.com/office/drawing/2014/main" id="{357B73A7-C3E9-9A28-9C10-1AF9F1D0F4A7}"/>
              </a:ext>
            </a:extLst>
          </p:cNvPr>
          <p:cNvSpPr>
            <a:spLocks noGrp="1"/>
          </p:cNvSpPr>
          <p:nvPr>
            <p:ph type="body" sz="quarter" idx="15" hasCustomPrompt="1"/>
          </p:nvPr>
        </p:nvSpPr>
        <p:spPr>
          <a:xfrm>
            <a:off x="6309360" y="3657600"/>
            <a:ext cx="2514600" cy="457200"/>
          </a:xfrm>
        </p:spPr>
        <p:txBody>
          <a:bodyPr/>
          <a:lstStyle>
            <a:lvl1pPr algn="ctr">
              <a:defRPr/>
            </a:lvl1pPr>
          </a:lstStyle>
          <a:p>
            <a:pPr lvl="0"/>
            <a:r>
              <a:rPr lang="en-US" dirty="0"/>
              <a:t>DATA</a:t>
            </a:r>
          </a:p>
        </p:txBody>
      </p:sp>
      <p:sp>
        <p:nvSpPr>
          <p:cNvPr id="31" name="Text Placeholder 24">
            <a:extLst>
              <a:ext uri="{FF2B5EF4-FFF2-40B4-BE49-F238E27FC236}">
                <a16:creationId xmlns:a16="http://schemas.microsoft.com/office/drawing/2014/main" id="{EAEC8763-10A0-FE42-D7A9-437FA0B23960}"/>
              </a:ext>
            </a:extLst>
          </p:cNvPr>
          <p:cNvSpPr>
            <a:spLocks noGrp="1"/>
          </p:cNvSpPr>
          <p:nvPr>
            <p:ph type="body" sz="quarter" idx="16" hasCustomPrompt="1"/>
          </p:nvPr>
        </p:nvSpPr>
        <p:spPr>
          <a:xfrm>
            <a:off x="6309360" y="4297680"/>
            <a:ext cx="2514600" cy="1280160"/>
          </a:xfrm>
        </p:spPr>
        <p:txBody>
          <a:bodyPr anchor="t" anchorCtr="0"/>
          <a:lstStyle>
            <a:lvl1pPr algn="ctr">
              <a:defRPr sz="2400"/>
            </a:lvl1pPr>
          </a:lstStyle>
          <a:p>
            <a:pPr lvl="0"/>
            <a:r>
              <a:rPr lang="en-US" dirty="0"/>
              <a:t>Description</a:t>
            </a:r>
          </a:p>
        </p:txBody>
      </p:sp>
      <p:sp>
        <p:nvSpPr>
          <p:cNvPr id="32" name="Text Placeholder 22">
            <a:extLst>
              <a:ext uri="{FF2B5EF4-FFF2-40B4-BE49-F238E27FC236}">
                <a16:creationId xmlns:a16="http://schemas.microsoft.com/office/drawing/2014/main" id="{2FD9A566-53F5-2EAA-3517-39A7B9EBB1E0}"/>
              </a:ext>
            </a:extLst>
          </p:cNvPr>
          <p:cNvSpPr>
            <a:spLocks noGrp="1"/>
          </p:cNvSpPr>
          <p:nvPr>
            <p:ph type="body" sz="quarter" idx="17" hasCustomPrompt="1"/>
          </p:nvPr>
        </p:nvSpPr>
        <p:spPr>
          <a:xfrm>
            <a:off x="9235440" y="3657600"/>
            <a:ext cx="2514600" cy="457200"/>
          </a:xfrm>
        </p:spPr>
        <p:txBody>
          <a:bodyPr/>
          <a:lstStyle>
            <a:lvl1pPr algn="ctr">
              <a:defRPr/>
            </a:lvl1pPr>
          </a:lstStyle>
          <a:p>
            <a:pPr lvl="0"/>
            <a:r>
              <a:rPr lang="en-US" dirty="0"/>
              <a:t>DATA</a:t>
            </a:r>
          </a:p>
        </p:txBody>
      </p:sp>
      <p:sp>
        <p:nvSpPr>
          <p:cNvPr id="33" name="Text Placeholder 24">
            <a:extLst>
              <a:ext uri="{FF2B5EF4-FFF2-40B4-BE49-F238E27FC236}">
                <a16:creationId xmlns:a16="http://schemas.microsoft.com/office/drawing/2014/main" id="{28569F14-A8DE-A9BC-E758-FC9F716B0228}"/>
              </a:ext>
            </a:extLst>
          </p:cNvPr>
          <p:cNvSpPr>
            <a:spLocks noGrp="1"/>
          </p:cNvSpPr>
          <p:nvPr>
            <p:ph type="body" sz="quarter" idx="18" hasCustomPrompt="1"/>
          </p:nvPr>
        </p:nvSpPr>
        <p:spPr>
          <a:xfrm>
            <a:off x="9235440" y="4297680"/>
            <a:ext cx="2514600" cy="1280160"/>
          </a:xfrm>
        </p:spPr>
        <p:txBody>
          <a:bodyPr anchor="t" anchorCtr="0"/>
          <a:lstStyle>
            <a:lvl1pPr algn="ctr">
              <a:defRPr sz="2400"/>
            </a:lvl1pPr>
          </a:lstStyle>
          <a:p>
            <a:pPr lvl="0"/>
            <a:r>
              <a:rPr lang="en-US" dirty="0"/>
              <a:t>Description</a:t>
            </a:r>
          </a:p>
        </p:txBody>
      </p:sp>
    </p:spTree>
    <p:extLst>
      <p:ext uri="{BB962C8B-B14F-4D97-AF65-F5344CB8AC3E}">
        <p14:creationId xmlns:p14="http://schemas.microsoft.com/office/powerpoint/2010/main" val="26803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D3B74-9122-9FD9-5ED4-33C3FC4C481C}"/>
              </a:ext>
            </a:extLst>
          </p:cNvPr>
          <p:cNvSpPr>
            <a:spLocks noGrp="1"/>
          </p:cNvSpPr>
          <p:nvPr>
            <p:ph type="title"/>
          </p:nvPr>
        </p:nvSpPr>
        <p:spPr>
          <a:xfrm>
            <a:off x="0" y="0"/>
            <a:ext cx="4572000" cy="6126480"/>
          </a:xfrm>
          <a:prstGeom prst="rect">
            <a:avLst/>
          </a:prstGeom>
        </p:spPr>
        <p:txBody>
          <a:bodyPr vert="horz" wrap="square" lIns="45720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CE5BCA0-E088-F6DB-12A9-F0D036AAC6D3}"/>
              </a:ext>
            </a:extLst>
          </p:cNvPr>
          <p:cNvSpPr>
            <a:spLocks noGrp="1"/>
          </p:cNvSpPr>
          <p:nvPr>
            <p:ph type="body" idx="1"/>
          </p:nvPr>
        </p:nvSpPr>
        <p:spPr>
          <a:xfrm>
            <a:off x="5029200" y="457200"/>
            <a:ext cx="6675120" cy="5120640"/>
          </a:xfrm>
          <a:prstGeom prst="rect">
            <a:avLst/>
          </a:prstGeom>
        </p:spPr>
        <p:txBody>
          <a:bodyPr vert="horz" wrap="square" lIns="0" tIns="0" rIns="0" bIns="0" rtlCol="0" anchor="ctr" anchorCtr="0">
            <a:noAutofit/>
          </a:bodyPr>
          <a:lstStyle/>
          <a:p>
            <a:pPr lvl="0"/>
            <a:r>
              <a:rPr lang="en-US" dirty="0"/>
              <a:t>Click to edit Master text styles</a:t>
            </a:r>
          </a:p>
        </p:txBody>
      </p:sp>
      <p:sp>
        <p:nvSpPr>
          <p:cNvPr id="7" name="Date Placeholder 3">
            <a:extLst>
              <a:ext uri="{FF2B5EF4-FFF2-40B4-BE49-F238E27FC236}">
                <a16:creationId xmlns:a16="http://schemas.microsoft.com/office/drawing/2014/main" id="{910FCD36-7EE3-1B1B-5B79-BCAD3BCE8E56}"/>
              </a:ext>
            </a:extLst>
          </p:cNvPr>
          <p:cNvSpPr txBox="1">
            <a:spLocks/>
          </p:cNvSpPr>
          <p:nvPr userDrawn="1"/>
        </p:nvSpPr>
        <p:spPr>
          <a:xfrm>
            <a:off x="1" y="6135624"/>
            <a:ext cx="4572000" cy="457200"/>
          </a:xfrm>
          <a:prstGeom prst="rect">
            <a:avLst/>
          </a:prstGeom>
          <a:solidFill>
            <a:schemeClr val="tx1"/>
          </a:solidFill>
        </p:spPr>
        <p:txBody>
          <a:bodyPr lIns="45720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0" dirty="0">
                <a:solidFill>
                  <a:schemeClr val="bg1"/>
                </a:solidFill>
                <a:latin typeface="Arial" panose="020B0604020202020204" pitchFamily="34" charset="0"/>
                <a:cs typeface="Arial" panose="020B0604020202020204" pitchFamily="34" charset="0"/>
              </a:rPr>
              <a:t>April 7, 2026  |  </a:t>
            </a:r>
            <a:fld id="{E9CC6C3D-5938-4AB6-86D8-837FFB4F0CB8}" type="slidenum">
              <a:rPr lang="en-US" sz="1800" b="0" smtClean="0">
                <a:solidFill>
                  <a:schemeClr val="bg1"/>
                </a:solidFill>
                <a:latin typeface="Arial" panose="020B0604020202020204" pitchFamily="34" charset="0"/>
                <a:cs typeface="Arial" panose="020B0604020202020204" pitchFamily="34" charset="0"/>
              </a:rPr>
              <a:t>‹#›</a:t>
            </a:fld>
            <a:endParaRPr lang="en-US" sz="1800" b="0" dirty="0">
              <a:solidFill>
                <a:schemeClr val="bg1"/>
              </a:solidFill>
              <a:latin typeface="Arial" panose="020B0604020202020204" pitchFamily="34" charset="0"/>
              <a:cs typeface="Arial" panose="020B0604020202020204" pitchFamily="34" charset="0"/>
            </a:endParaRPr>
          </a:p>
        </p:txBody>
      </p:sp>
      <p:pic>
        <p:nvPicPr>
          <p:cNvPr id="6" name="Picture 5" descr="State of Vermont Moon Over Mountains logo with the Department of Public Service identifier.">
            <a:extLst>
              <a:ext uri="{FF2B5EF4-FFF2-40B4-BE49-F238E27FC236}">
                <a16:creationId xmlns:a16="http://schemas.microsoft.com/office/drawing/2014/main" id="{8F39C769-4A10-756E-5387-FBDD48E4208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867335" y="5952246"/>
            <a:ext cx="3017520" cy="640578"/>
          </a:xfrm>
          <a:prstGeom prst="rect">
            <a:avLst/>
          </a:prstGeom>
        </p:spPr>
      </p:pic>
    </p:spTree>
    <p:extLst>
      <p:ext uri="{BB962C8B-B14F-4D97-AF65-F5344CB8AC3E}">
        <p14:creationId xmlns:p14="http://schemas.microsoft.com/office/powerpoint/2010/main" val="3579709302"/>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59" r:id="rId3"/>
    <p:sldLayoutId id="2147483649" r:id="rId4"/>
    <p:sldLayoutId id="2147483661" r:id="rId5"/>
    <p:sldLayoutId id="2147483662" r:id="rId6"/>
    <p:sldLayoutId id="2147483650" r:id="rId7"/>
    <p:sldLayoutId id="2147483657" r:id="rId8"/>
    <p:sldLayoutId id="2147483653" r:id="rId9"/>
    <p:sldLayoutId id="2147483655" r:id="rId10"/>
  </p:sldLayoutIdLst>
  <p:txStyles>
    <p:titleStyle>
      <a:lvl1pPr algn="l" defTabSz="914400" rtl="0" eaLnBrk="1" latinLnBrk="0" hangingPunct="1">
        <a:lnSpc>
          <a:spcPct val="90000"/>
        </a:lnSpc>
        <a:spcBef>
          <a:spcPct val="0"/>
        </a:spcBef>
        <a:buNone/>
        <a:defRPr sz="4400" b="1" kern="1200">
          <a:solidFill>
            <a:sysClr val="windowText" lastClr="00000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publicservice.vermont.gov/regulated-utilities/engineering/underground-utility-damage-prevention-uudp-dig-safe-r"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Lindsey.Wells@vermont.gov" TargetMode="External"/><Relationship Id="rId2" Type="http://schemas.openxmlformats.org/officeDocument/2006/relationships/hyperlink" Target="mailto:bill.jordan@vermont.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puc.vermont.gov/document/commission-rule-3800-underground-utility-damage-prevention" TargetMode="External"/><Relationship Id="rId2" Type="http://schemas.openxmlformats.org/officeDocument/2006/relationships/hyperlink" Target="https://legislature.vermont.gov/statutes/fullchapter/30/086" TargetMode="Externa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A39860-1096-82C7-5E36-E49BBCAE83D9}"/>
              </a:ext>
            </a:extLst>
          </p:cNvPr>
          <p:cNvPicPr>
            <a:picLocks noChangeAspect="1"/>
          </p:cNvPicPr>
          <p:nvPr/>
        </p:nvPicPr>
        <p:blipFill>
          <a:blip r:embed="rId2"/>
          <a:stretch>
            <a:fillRect/>
          </a:stretch>
        </p:blipFill>
        <p:spPr>
          <a:xfrm>
            <a:off x="5722389" y="1615386"/>
            <a:ext cx="5316173" cy="1249788"/>
          </a:xfrm>
          <a:prstGeom prst="rect">
            <a:avLst/>
          </a:prstGeom>
        </p:spPr>
      </p:pic>
      <p:sp>
        <p:nvSpPr>
          <p:cNvPr id="3" name="Subtitle 2">
            <a:extLst>
              <a:ext uri="{FF2B5EF4-FFF2-40B4-BE49-F238E27FC236}">
                <a16:creationId xmlns:a16="http://schemas.microsoft.com/office/drawing/2014/main" id="{987EB6EB-F95A-EB2A-916A-7FDF72DC57E4}"/>
              </a:ext>
            </a:extLst>
          </p:cNvPr>
          <p:cNvSpPr>
            <a:spLocks noGrp="1"/>
          </p:cNvSpPr>
          <p:nvPr>
            <p:ph type="subTitle" idx="1"/>
          </p:nvPr>
        </p:nvSpPr>
        <p:spPr>
          <a:xfrm>
            <a:off x="4575048" y="3546388"/>
            <a:ext cx="7616952" cy="1507525"/>
          </a:xfrm>
        </p:spPr>
        <p:txBody>
          <a:bodyPr/>
          <a:lstStyle/>
          <a:p>
            <a:r>
              <a:rPr lang="en-US" sz="4000" i="0" dirty="0">
                <a:effectLst/>
                <a:latin typeface="Georgia Pro" panose="02040502050405020303" pitchFamily="18" charset="0"/>
              </a:rPr>
              <a:t>MUST Breakfast Seminar</a:t>
            </a:r>
          </a:p>
          <a:p>
            <a:r>
              <a:rPr lang="en-US" sz="2200" b="0" i="0" dirty="0">
                <a:solidFill>
                  <a:srgbClr val="333333"/>
                </a:solidFill>
                <a:effectLst/>
                <a:latin typeface="Georgia Pro" panose="02040502050405020303" pitchFamily="18" charset="0"/>
              </a:rPr>
              <a:t>Delta Hotels By Marriott Burlington</a:t>
            </a:r>
          </a:p>
          <a:p>
            <a:r>
              <a:rPr lang="en-US" sz="2200" b="0" dirty="0">
                <a:solidFill>
                  <a:srgbClr val="333333"/>
                </a:solidFill>
                <a:latin typeface="Georgia Pro" panose="02040502050405020303" pitchFamily="18" charset="0"/>
              </a:rPr>
              <a:t>1117 Williston Road, South Burlington, VT</a:t>
            </a:r>
            <a:endParaRPr lang="en-US" sz="2200" dirty="0">
              <a:latin typeface="Georgia Pro" panose="02040502050405020303" pitchFamily="18" charset="0"/>
            </a:endParaRPr>
          </a:p>
        </p:txBody>
      </p:sp>
      <p:pic>
        <p:nvPicPr>
          <p:cNvPr id="11" name="Picture Placeholder 10" descr="A picture containing outdoor, sky, ground, athletic game">
            <a:extLst>
              <a:ext uri="{FF2B5EF4-FFF2-40B4-BE49-F238E27FC236}">
                <a16:creationId xmlns:a16="http://schemas.microsoft.com/office/drawing/2014/main" id="{74ED87EC-2E85-9889-BA85-E1DF13C95B3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334" r="8334"/>
          <a:stretch>
            <a:fillRect/>
          </a:stretch>
        </p:blipFill>
        <p:spPr/>
      </p:pic>
    </p:spTree>
    <p:extLst>
      <p:ext uri="{BB962C8B-B14F-4D97-AF65-F5344CB8AC3E}">
        <p14:creationId xmlns:p14="http://schemas.microsoft.com/office/powerpoint/2010/main" val="351735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C11D-0DD0-E48B-7E06-C1575860284E}"/>
              </a:ext>
            </a:extLst>
          </p:cNvPr>
          <p:cNvSpPr>
            <a:spLocks noGrp="1"/>
          </p:cNvSpPr>
          <p:nvPr>
            <p:ph type="ctrTitle"/>
          </p:nvPr>
        </p:nvSpPr>
        <p:spPr>
          <a:xfrm>
            <a:off x="0" y="457201"/>
            <a:ext cx="12188952" cy="1482131"/>
          </a:xfrm>
        </p:spPr>
        <p:txBody>
          <a:bodyPr/>
          <a:lstStyle/>
          <a:p>
            <a:r>
              <a:rPr lang="en-US" sz="4800" b="1" dirty="0"/>
              <a:t>30 V.S.A. § 7006</a:t>
            </a:r>
            <a:br>
              <a:rPr lang="en-US" sz="4800" b="1" dirty="0"/>
            </a:br>
            <a:r>
              <a:rPr lang="en-US" sz="4800" b="1" dirty="0"/>
              <a:t>Marking of Underground Utility Facilities</a:t>
            </a:r>
            <a:endParaRPr lang="en-US" sz="4800" dirty="0"/>
          </a:p>
        </p:txBody>
      </p:sp>
      <p:sp>
        <p:nvSpPr>
          <p:cNvPr id="3" name="Subtitle 2">
            <a:extLst>
              <a:ext uri="{FF2B5EF4-FFF2-40B4-BE49-F238E27FC236}">
                <a16:creationId xmlns:a16="http://schemas.microsoft.com/office/drawing/2014/main" id="{691AB9CE-9D65-9C90-2E71-14A06F1B62FF}"/>
              </a:ext>
            </a:extLst>
          </p:cNvPr>
          <p:cNvSpPr>
            <a:spLocks noGrp="1"/>
          </p:cNvSpPr>
          <p:nvPr>
            <p:ph type="subTitle" idx="1"/>
          </p:nvPr>
        </p:nvSpPr>
        <p:spPr>
          <a:xfrm>
            <a:off x="0" y="2602522"/>
            <a:ext cx="12188952" cy="2810725"/>
          </a:xfrm>
        </p:spPr>
        <p:txBody>
          <a:bodyPr/>
          <a:lstStyle/>
          <a:p>
            <a:pPr>
              <a:spcBef>
                <a:spcPts val="1400"/>
              </a:spcBef>
            </a:pPr>
            <a:r>
              <a:rPr lang="en-US" b="0" dirty="0">
                <a:latin typeface="Amasis MT Pro" panose="02040504050005020304" pitchFamily="18" charset="0"/>
              </a:rPr>
              <a:t>The utility is required to mark facilities within </a:t>
            </a:r>
            <a:r>
              <a:rPr lang="en-US" sz="2800" i="1" u="sng" dirty="0">
                <a:latin typeface="Amasis MT Pro" panose="02040504050005020304" pitchFamily="18" charset="0"/>
              </a:rPr>
              <a:t>72 hours</a:t>
            </a:r>
            <a:r>
              <a:rPr lang="en-US" sz="2800" dirty="0">
                <a:latin typeface="Amasis MT Pro" panose="02040504050005020304" pitchFamily="18" charset="0"/>
              </a:rPr>
              <a:t> </a:t>
            </a:r>
            <a:r>
              <a:rPr lang="en-US" b="0" dirty="0">
                <a:latin typeface="Amasis MT Pro" panose="02040504050005020304" pitchFamily="18" charset="0"/>
              </a:rPr>
              <a:t>(not including Saturdays, Sundays, and legal holidays) of the receipt of the notice, marking the </a:t>
            </a:r>
            <a:r>
              <a:rPr lang="en-US" b="0" i="1" u="sng" dirty="0">
                <a:latin typeface="Amasis MT Pro" panose="02040504050005020304" pitchFamily="18" charset="0"/>
              </a:rPr>
              <a:t>approximate</a:t>
            </a:r>
            <a:r>
              <a:rPr lang="en-US" b="0" dirty="0">
                <a:latin typeface="Amasis MT Pro" panose="02040504050005020304" pitchFamily="18" charset="0"/>
              </a:rPr>
              <a:t> location of its underground utility facilities in the area of the proposed excavation activities ….</a:t>
            </a:r>
          </a:p>
          <a:p>
            <a:pPr>
              <a:spcBef>
                <a:spcPts val="1800"/>
              </a:spcBef>
            </a:pPr>
            <a:r>
              <a:rPr lang="en-US" i="1" dirty="0">
                <a:latin typeface="Amasis MT Pro" panose="02040504050005020304" pitchFamily="18" charset="0"/>
              </a:rPr>
              <a:t>Note: </a:t>
            </a:r>
            <a:r>
              <a:rPr lang="en-US" b="0" dirty="0">
                <a:latin typeface="Amasis MT Pro" panose="02040504050005020304" pitchFamily="18" charset="0"/>
              </a:rPr>
              <a:t>“Approximate location of underground utility facilities” means a strip of land extending not more than </a:t>
            </a:r>
            <a:r>
              <a:rPr lang="en-US" i="1" u="sng" dirty="0">
                <a:latin typeface="Amasis MT Pro" panose="02040504050005020304" pitchFamily="18" charset="0"/>
              </a:rPr>
              <a:t>18 inches</a:t>
            </a:r>
            <a:r>
              <a:rPr lang="en-US" dirty="0">
                <a:latin typeface="Amasis MT Pro" panose="02040504050005020304" pitchFamily="18" charset="0"/>
              </a:rPr>
              <a:t> </a:t>
            </a:r>
            <a:r>
              <a:rPr lang="en-US" b="0" dirty="0">
                <a:latin typeface="Amasis MT Pro" panose="02040504050005020304" pitchFamily="18" charset="0"/>
              </a:rPr>
              <a:t>on either side of the underground utility facilities. </a:t>
            </a:r>
            <a:r>
              <a:rPr lang="en-US" sz="2200" b="0" dirty="0">
                <a:latin typeface="Amasis MT Pro" panose="02040504050005020304" pitchFamily="18" charset="0"/>
              </a:rPr>
              <a:t>[30 V.S.A. § 7001(7)]</a:t>
            </a:r>
          </a:p>
          <a:p>
            <a:endParaRPr lang="en-US" dirty="0"/>
          </a:p>
        </p:txBody>
      </p:sp>
    </p:spTree>
    <p:extLst>
      <p:ext uri="{BB962C8B-B14F-4D97-AF65-F5344CB8AC3E}">
        <p14:creationId xmlns:p14="http://schemas.microsoft.com/office/powerpoint/2010/main" val="229042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8217-581D-3F8D-05B4-24E00DD1BB8C}"/>
              </a:ext>
            </a:extLst>
          </p:cNvPr>
          <p:cNvSpPr>
            <a:spLocks noGrp="1"/>
          </p:cNvSpPr>
          <p:nvPr>
            <p:ph type="ctrTitle"/>
          </p:nvPr>
        </p:nvSpPr>
        <p:spPr>
          <a:xfrm>
            <a:off x="0" y="457200"/>
            <a:ext cx="12188952" cy="820455"/>
          </a:xfrm>
        </p:spPr>
        <p:txBody>
          <a:bodyPr/>
          <a:lstStyle/>
          <a:p>
            <a:r>
              <a:rPr lang="en-US" sz="4800" dirty="0"/>
              <a:t>Legal Holidays</a:t>
            </a:r>
          </a:p>
        </p:txBody>
      </p:sp>
      <p:sp>
        <p:nvSpPr>
          <p:cNvPr id="3" name="Subtitle 2">
            <a:extLst>
              <a:ext uri="{FF2B5EF4-FFF2-40B4-BE49-F238E27FC236}">
                <a16:creationId xmlns:a16="http://schemas.microsoft.com/office/drawing/2014/main" id="{3E0C7730-B117-92CF-25F2-3CEED7B07C57}"/>
              </a:ext>
            </a:extLst>
          </p:cNvPr>
          <p:cNvSpPr>
            <a:spLocks noGrp="1"/>
          </p:cNvSpPr>
          <p:nvPr>
            <p:ph type="subTitle" idx="1"/>
          </p:nvPr>
        </p:nvSpPr>
        <p:spPr>
          <a:xfrm>
            <a:off x="3048" y="1319363"/>
            <a:ext cx="12188952" cy="1280133"/>
          </a:xfrm>
        </p:spPr>
        <p:txBody>
          <a:bodyPr/>
          <a:lstStyle/>
          <a:p>
            <a:pPr>
              <a:spcBef>
                <a:spcPts val="0"/>
              </a:spcBef>
            </a:pPr>
            <a:r>
              <a:rPr lang="en-US" sz="2200" b="0" i="1" dirty="0">
                <a:solidFill>
                  <a:schemeClr val="accent5"/>
                </a:solidFill>
                <a:effectLst/>
                <a:latin typeface="Source Sans Pro Web"/>
              </a:rPr>
              <a:t>Any legal holiday which falls on a </a:t>
            </a:r>
            <a:r>
              <a:rPr lang="en-US" sz="2200" b="0" i="1" u="sng" dirty="0">
                <a:solidFill>
                  <a:schemeClr val="accent5"/>
                </a:solidFill>
                <a:effectLst/>
                <a:latin typeface="Source Sans Pro Web"/>
              </a:rPr>
              <a:t>Saturday</a:t>
            </a:r>
            <a:r>
              <a:rPr lang="en-US" sz="2200" b="0" i="1" dirty="0">
                <a:solidFill>
                  <a:schemeClr val="accent5"/>
                </a:solidFill>
                <a:effectLst/>
                <a:latin typeface="Source Sans Pro Web"/>
              </a:rPr>
              <a:t> shall be observed on the preceding </a:t>
            </a:r>
            <a:r>
              <a:rPr lang="en-US" sz="2200" b="0" i="1" u="sng" dirty="0">
                <a:solidFill>
                  <a:schemeClr val="accent5"/>
                </a:solidFill>
                <a:effectLst/>
                <a:latin typeface="Source Sans Pro Web"/>
              </a:rPr>
              <a:t>Friday</a:t>
            </a:r>
            <a:r>
              <a:rPr lang="en-US" sz="2200" b="0" i="1" dirty="0">
                <a:solidFill>
                  <a:schemeClr val="accent5"/>
                </a:solidFill>
                <a:effectLst/>
                <a:latin typeface="Source Sans Pro Web"/>
              </a:rPr>
              <a:t>.  </a:t>
            </a:r>
            <a:br>
              <a:rPr lang="en-US" sz="2200" b="0" i="1" dirty="0">
                <a:solidFill>
                  <a:schemeClr val="accent5"/>
                </a:solidFill>
                <a:effectLst/>
                <a:latin typeface="Source Sans Pro Web"/>
              </a:rPr>
            </a:br>
            <a:endParaRPr lang="en-US" sz="800" b="0" i="1" dirty="0">
              <a:solidFill>
                <a:schemeClr val="accent5"/>
              </a:solidFill>
              <a:effectLst/>
              <a:latin typeface="Source Sans Pro Web"/>
            </a:endParaRPr>
          </a:p>
          <a:p>
            <a:pPr>
              <a:spcBef>
                <a:spcPts val="0"/>
              </a:spcBef>
            </a:pPr>
            <a:r>
              <a:rPr lang="en-US" sz="2200" b="0" i="1" dirty="0">
                <a:solidFill>
                  <a:schemeClr val="accent5"/>
                </a:solidFill>
                <a:effectLst/>
                <a:latin typeface="Source Sans Pro Web"/>
              </a:rPr>
              <a:t>Any legal holiday which falls on a </a:t>
            </a:r>
            <a:r>
              <a:rPr lang="en-US" sz="2200" b="0" i="1" u="sng" dirty="0">
                <a:solidFill>
                  <a:schemeClr val="accent5"/>
                </a:solidFill>
                <a:effectLst/>
                <a:latin typeface="Source Sans Pro Web"/>
              </a:rPr>
              <a:t>Sunday</a:t>
            </a:r>
            <a:r>
              <a:rPr lang="en-US" sz="2200" b="0" i="1" dirty="0">
                <a:solidFill>
                  <a:schemeClr val="accent5"/>
                </a:solidFill>
                <a:effectLst/>
                <a:latin typeface="Source Sans Pro Web"/>
              </a:rPr>
              <a:t> shall be observed on the following </a:t>
            </a:r>
            <a:r>
              <a:rPr lang="en-US" sz="2200" b="0" i="1" u="sng" dirty="0">
                <a:solidFill>
                  <a:schemeClr val="accent5"/>
                </a:solidFill>
                <a:effectLst/>
                <a:latin typeface="Source Sans Pro Web"/>
              </a:rPr>
              <a:t>Monday</a:t>
            </a:r>
            <a:r>
              <a:rPr lang="en-US" sz="2200" b="0" i="1" dirty="0">
                <a:solidFill>
                  <a:schemeClr val="accent5"/>
                </a:solidFill>
                <a:effectLst/>
                <a:latin typeface="Source Sans Pro Web"/>
              </a:rPr>
              <a:t>.</a:t>
            </a:r>
            <a:endParaRPr lang="en-US" sz="2200" dirty="0">
              <a:solidFill>
                <a:schemeClr val="accent5"/>
              </a:solidFill>
            </a:endParaRPr>
          </a:p>
        </p:txBody>
      </p:sp>
      <p:pic>
        <p:nvPicPr>
          <p:cNvPr id="4" name="Picture 3">
            <a:extLst>
              <a:ext uri="{FF2B5EF4-FFF2-40B4-BE49-F238E27FC236}">
                <a16:creationId xmlns:a16="http://schemas.microsoft.com/office/drawing/2014/main" id="{7D152C82-48E3-AAFB-A94D-E8E33D7F488C}"/>
              </a:ext>
            </a:extLst>
          </p:cNvPr>
          <p:cNvPicPr>
            <a:picLocks noChangeAspect="1"/>
          </p:cNvPicPr>
          <p:nvPr/>
        </p:nvPicPr>
        <p:blipFill>
          <a:blip r:embed="rId2"/>
          <a:stretch>
            <a:fillRect/>
          </a:stretch>
        </p:blipFill>
        <p:spPr>
          <a:xfrm>
            <a:off x="1668049" y="2121786"/>
            <a:ext cx="8852854" cy="3624287"/>
          </a:xfrm>
          <a:prstGeom prst="rect">
            <a:avLst/>
          </a:prstGeom>
        </p:spPr>
      </p:pic>
      <p:sp>
        <p:nvSpPr>
          <p:cNvPr id="5" name="TextBox 4">
            <a:extLst>
              <a:ext uri="{FF2B5EF4-FFF2-40B4-BE49-F238E27FC236}">
                <a16:creationId xmlns:a16="http://schemas.microsoft.com/office/drawing/2014/main" id="{2144787E-D754-C99F-6AFC-0B61977D54D6}"/>
              </a:ext>
            </a:extLst>
          </p:cNvPr>
          <p:cNvSpPr txBox="1"/>
          <p:nvPr/>
        </p:nvSpPr>
        <p:spPr>
          <a:xfrm>
            <a:off x="1668049" y="5728188"/>
            <a:ext cx="8169310" cy="369332"/>
          </a:xfrm>
          <a:prstGeom prst="rect">
            <a:avLst/>
          </a:prstGeom>
          <a:noFill/>
        </p:spPr>
        <p:txBody>
          <a:bodyPr wrap="square" rtlCol="0">
            <a:spAutoFit/>
          </a:bodyPr>
          <a:lstStyle/>
          <a:p>
            <a:r>
              <a:rPr lang="en-US" b="1" dirty="0">
                <a:solidFill>
                  <a:srgbClr val="0000DE"/>
                </a:solidFill>
                <a:latin typeface="Times New Roman" panose="02020603050405020304" pitchFamily="18" charset="0"/>
                <a:cs typeface="Times New Roman" panose="02020603050405020304" pitchFamily="18" charset="0"/>
              </a:rPr>
              <a:t>Title 1 Chapter 7: </a:t>
            </a:r>
            <a:r>
              <a:rPr lang="en-US" u="sng" dirty="0">
                <a:solidFill>
                  <a:srgbClr val="0000DE"/>
                </a:solidFill>
                <a:latin typeface="Times New Roman" panose="02020603050405020304" pitchFamily="18" charset="0"/>
                <a:cs typeface="Times New Roman" panose="02020603050405020304" pitchFamily="18" charset="0"/>
              </a:rPr>
              <a:t>https://legislature.vermont.gov/statutes/section/01/007/00371</a:t>
            </a:r>
          </a:p>
        </p:txBody>
      </p:sp>
    </p:spTree>
    <p:extLst>
      <p:ext uri="{BB962C8B-B14F-4D97-AF65-F5344CB8AC3E}">
        <p14:creationId xmlns:p14="http://schemas.microsoft.com/office/powerpoint/2010/main" val="103848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FDC7A-D52F-E927-4957-FF39E0F02158}"/>
              </a:ext>
            </a:extLst>
          </p:cNvPr>
          <p:cNvSpPr>
            <a:spLocks noGrp="1"/>
          </p:cNvSpPr>
          <p:nvPr>
            <p:ph type="title"/>
          </p:nvPr>
        </p:nvSpPr>
        <p:spPr/>
        <p:txBody>
          <a:bodyPr/>
          <a:lstStyle/>
          <a:p>
            <a:r>
              <a:rPr lang="en-US" dirty="0">
                <a:solidFill>
                  <a:schemeClr val="accent1">
                    <a:lumMod val="75000"/>
                  </a:schemeClr>
                </a:solidFill>
              </a:rPr>
              <a:t>30 V.S.A. § 7006a Maintenance of underground utility facility markings</a:t>
            </a:r>
          </a:p>
        </p:txBody>
      </p:sp>
      <p:sp>
        <p:nvSpPr>
          <p:cNvPr id="5" name="Text Placeholder 4">
            <a:extLst>
              <a:ext uri="{FF2B5EF4-FFF2-40B4-BE49-F238E27FC236}">
                <a16:creationId xmlns:a16="http://schemas.microsoft.com/office/drawing/2014/main" id="{EC893EAE-FD5B-18A0-A381-17819833F13E}"/>
              </a:ext>
            </a:extLst>
          </p:cNvPr>
          <p:cNvSpPr>
            <a:spLocks noGrp="1"/>
          </p:cNvSpPr>
          <p:nvPr>
            <p:ph type="body" sz="quarter" idx="10"/>
          </p:nvPr>
        </p:nvSpPr>
        <p:spPr>
          <a:xfrm>
            <a:off x="4925291" y="457200"/>
            <a:ext cx="6779029" cy="5120640"/>
          </a:xfrm>
        </p:spPr>
        <p:txBody>
          <a:bodyPr/>
          <a:lstStyle/>
          <a:p>
            <a:pPr marL="457200" indent="-457200" algn="just">
              <a:spcBef>
                <a:spcPts val="1800"/>
              </a:spcBef>
              <a:buFont typeface="Wingdings" panose="05000000000000000000" pitchFamily="2" charset="2"/>
              <a:buChar char="§"/>
            </a:pPr>
            <a:r>
              <a:rPr lang="en-US" sz="2900" dirty="0">
                <a:latin typeface="Amasis MT Pro" panose="02040504050005020304" pitchFamily="18" charset="0"/>
              </a:rPr>
              <a:t>After utilities have marked underground facilities, the excavator is responsible for maintenance of the markings. </a:t>
            </a:r>
          </a:p>
          <a:p>
            <a:pPr marL="457200" indent="-457200" algn="just">
              <a:spcBef>
                <a:spcPts val="1800"/>
              </a:spcBef>
              <a:buFont typeface="Wingdings" panose="05000000000000000000" pitchFamily="2" charset="2"/>
              <a:buChar char="§"/>
            </a:pPr>
            <a:r>
              <a:rPr lang="en-US" sz="2900" dirty="0">
                <a:latin typeface="Amasis MT Pro" panose="02040504050005020304" pitchFamily="18" charset="0"/>
              </a:rPr>
              <a:t>In the event markings are obliterated, destroyed, or removed, the excavator </a:t>
            </a:r>
            <a:r>
              <a:rPr lang="en-US" sz="2900" i="1" u="sng" dirty="0">
                <a:latin typeface="Amasis MT Pro" panose="02040504050005020304" pitchFamily="18" charset="0"/>
              </a:rPr>
              <a:t>MUST</a:t>
            </a:r>
            <a:r>
              <a:rPr lang="en-US" sz="2900" dirty="0">
                <a:latin typeface="Amasis MT Pro" panose="02040504050005020304" pitchFamily="18" charset="0"/>
              </a:rPr>
              <a:t> notify Dig Safe that remarking is needed. </a:t>
            </a:r>
          </a:p>
          <a:p>
            <a:pPr marL="457200" indent="-457200" algn="just">
              <a:spcBef>
                <a:spcPts val="1800"/>
              </a:spcBef>
              <a:buFont typeface="Wingdings" panose="05000000000000000000" pitchFamily="2" charset="2"/>
              <a:buChar char="§"/>
            </a:pPr>
            <a:r>
              <a:rPr lang="en-US" sz="2900" dirty="0">
                <a:latin typeface="Amasis MT Pro" panose="02040504050005020304" pitchFamily="18" charset="0"/>
              </a:rPr>
              <a:t>The utility must remark within 72 hours, excluding of Saturdays, Sundays, and legal holidays.</a:t>
            </a:r>
            <a:endParaRPr lang="en-US" dirty="0"/>
          </a:p>
        </p:txBody>
      </p:sp>
    </p:spTree>
    <p:extLst>
      <p:ext uri="{BB962C8B-B14F-4D97-AF65-F5344CB8AC3E}">
        <p14:creationId xmlns:p14="http://schemas.microsoft.com/office/powerpoint/2010/main" val="130232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E3CDF-B9E9-06EF-8688-749E6342A4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3EDB7B-DF1A-E473-42FE-E2453A7C419D}"/>
              </a:ext>
            </a:extLst>
          </p:cNvPr>
          <p:cNvSpPr>
            <a:spLocks noGrp="1"/>
          </p:cNvSpPr>
          <p:nvPr>
            <p:ph type="title"/>
          </p:nvPr>
        </p:nvSpPr>
        <p:spPr/>
        <p:txBody>
          <a:bodyPr/>
          <a:lstStyle/>
          <a:p>
            <a:r>
              <a:rPr lang="en-US" dirty="0">
                <a:solidFill>
                  <a:schemeClr val="accent1">
                    <a:lumMod val="75000"/>
                  </a:schemeClr>
                </a:solidFill>
              </a:rPr>
              <a:t>30 V.S.A. § 7006b </a:t>
            </a:r>
            <a:r>
              <a:rPr lang="en-US" b="1" dirty="0">
                <a:solidFill>
                  <a:srgbClr val="005400"/>
                </a:solidFill>
              </a:rPr>
              <a:t>Excavation area precautions</a:t>
            </a:r>
            <a:endParaRPr lang="en-US" dirty="0">
              <a:solidFill>
                <a:srgbClr val="005400"/>
              </a:solidFill>
            </a:endParaRPr>
          </a:p>
        </p:txBody>
      </p:sp>
      <p:sp>
        <p:nvSpPr>
          <p:cNvPr id="5" name="Text Placeholder 4">
            <a:extLst>
              <a:ext uri="{FF2B5EF4-FFF2-40B4-BE49-F238E27FC236}">
                <a16:creationId xmlns:a16="http://schemas.microsoft.com/office/drawing/2014/main" id="{A2AAC651-77D8-1DFD-9539-8522A1F50FCF}"/>
              </a:ext>
            </a:extLst>
          </p:cNvPr>
          <p:cNvSpPr>
            <a:spLocks noGrp="1"/>
          </p:cNvSpPr>
          <p:nvPr>
            <p:ph type="body" sz="quarter" idx="10"/>
          </p:nvPr>
        </p:nvSpPr>
        <p:spPr>
          <a:xfrm>
            <a:off x="4572000" y="457199"/>
            <a:ext cx="7486022" cy="5340699"/>
          </a:xfrm>
        </p:spPr>
        <p:txBody>
          <a:bodyPr/>
          <a:lstStyle/>
          <a:p>
            <a:r>
              <a:rPr lang="en-US" sz="2900" dirty="0">
                <a:latin typeface="Amasis MT Pro" panose="02040504050005020304" pitchFamily="18" charset="0"/>
              </a:rPr>
              <a:t>Any person engaged in excavating activities near marked underground utilities must take reasonable precautions to avoid damaging underground utilities. The excavator must </a:t>
            </a:r>
            <a:r>
              <a:rPr lang="en-US" sz="2900" u="sng" dirty="0">
                <a:latin typeface="Amasis MT Pro" panose="02040504050005020304" pitchFamily="18" charset="0"/>
              </a:rPr>
              <a:t>expose</a:t>
            </a:r>
            <a:r>
              <a:rPr lang="en-US" sz="2900" dirty="0">
                <a:latin typeface="Amasis MT Pro" panose="02040504050005020304" pitchFamily="18" charset="0"/>
              </a:rPr>
              <a:t> underground utilities to </a:t>
            </a:r>
            <a:r>
              <a:rPr lang="en-US" sz="2900" u="sng" dirty="0">
                <a:latin typeface="Amasis MT Pro" panose="02040504050005020304" pitchFamily="18" charset="0"/>
              </a:rPr>
              <a:t>verify</a:t>
            </a:r>
            <a:r>
              <a:rPr lang="en-US" sz="2900" dirty="0">
                <a:latin typeface="Amasis MT Pro" panose="02040504050005020304" pitchFamily="18" charset="0"/>
              </a:rPr>
              <a:t> their location and depth, at each location where the work will cross a facility and at reasonable intervals when paralleling an underground facility. </a:t>
            </a:r>
            <a:r>
              <a:rPr lang="en-US" sz="2900" u="sng" dirty="0">
                <a:latin typeface="Amasis MT Pro" panose="02040504050005020304" pitchFamily="18" charset="0"/>
              </a:rPr>
              <a:t>Powered or mechanized equipment</a:t>
            </a:r>
            <a:r>
              <a:rPr lang="en-US" sz="2900" dirty="0">
                <a:latin typeface="Amasis MT Pro" panose="02040504050005020304" pitchFamily="18" charset="0"/>
              </a:rPr>
              <a:t> may </a:t>
            </a:r>
            <a:r>
              <a:rPr lang="en-US" sz="2900" i="1" dirty="0">
                <a:latin typeface="Amasis MT Pro" panose="02040504050005020304" pitchFamily="18" charset="0"/>
              </a:rPr>
              <a:t>only</a:t>
            </a:r>
            <a:r>
              <a:rPr lang="en-US" sz="2900" dirty="0">
                <a:latin typeface="Amasis MT Pro" panose="02040504050005020304" pitchFamily="18" charset="0"/>
              </a:rPr>
              <a:t> be used near facilities that </a:t>
            </a:r>
            <a:r>
              <a:rPr lang="en-US" sz="2900" i="1" dirty="0">
                <a:latin typeface="Amasis MT Pro" panose="02040504050005020304" pitchFamily="18" charset="0"/>
              </a:rPr>
              <a:t>have been verified</a:t>
            </a:r>
            <a:r>
              <a:rPr lang="en-US" sz="2900" dirty="0">
                <a:latin typeface="Amasis MT Pro" panose="02040504050005020304" pitchFamily="18" charset="0"/>
              </a:rPr>
              <a:t>.</a:t>
            </a:r>
          </a:p>
        </p:txBody>
      </p:sp>
    </p:spTree>
    <p:extLst>
      <p:ext uri="{BB962C8B-B14F-4D97-AF65-F5344CB8AC3E}">
        <p14:creationId xmlns:p14="http://schemas.microsoft.com/office/powerpoint/2010/main" val="271127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55A5-0D4D-D2E0-1FF0-A009D40EEC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F5B51E-D4EC-D919-CBA7-65932C5FA0FE}"/>
              </a:ext>
            </a:extLst>
          </p:cNvPr>
          <p:cNvSpPr>
            <a:spLocks noGrp="1"/>
          </p:cNvSpPr>
          <p:nvPr>
            <p:ph type="title"/>
          </p:nvPr>
        </p:nvSpPr>
        <p:spPr/>
        <p:txBody>
          <a:bodyPr/>
          <a:lstStyle/>
          <a:p>
            <a:r>
              <a:rPr lang="en-US" dirty="0">
                <a:solidFill>
                  <a:schemeClr val="accent1">
                    <a:lumMod val="75000"/>
                  </a:schemeClr>
                </a:solidFill>
              </a:rPr>
              <a:t>30 V.S.A. § 7007 </a:t>
            </a:r>
            <a:br>
              <a:rPr lang="en-US" dirty="0">
                <a:solidFill>
                  <a:schemeClr val="accent1">
                    <a:lumMod val="75000"/>
                  </a:schemeClr>
                </a:solidFill>
              </a:rPr>
            </a:br>
            <a:r>
              <a:rPr lang="en-US" b="1" dirty="0">
                <a:solidFill>
                  <a:srgbClr val="005400"/>
                </a:solidFill>
              </a:rPr>
              <a:t>Notice of Damage - Excavators</a:t>
            </a:r>
            <a:endParaRPr lang="en-US" dirty="0">
              <a:solidFill>
                <a:srgbClr val="005400"/>
              </a:solidFill>
            </a:endParaRPr>
          </a:p>
        </p:txBody>
      </p:sp>
      <p:sp>
        <p:nvSpPr>
          <p:cNvPr id="5" name="Text Placeholder 4">
            <a:extLst>
              <a:ext uri="{FF2B5EF4-FFF2-40B4-BE49-F238E27FC236}">
                <a16:creationId xmlns:a16="http://schemas.microsoft.com/office/drawing/2014/main" id="{A5A67886-E300-FFAC-2807-A1D0495A6206}"/>
              </a:ext>
            </a:extLst>
          </p:cNvPr>
          <p:cNvSpPr>
            <a:spLocks noGrp="1"/>
          </p:cNvSpPr>
          <p:nvPr>
            <p:ph type="body" sz="quarter" idx="10"/>
          </p:nvPr>
        </p:nvSpPr>
        <p:spPr>
          <a:xfrm>
            <a:off x="4572000" y="457199"/>
            <a:ext cx="7486022" cy="5411038"/>
          </a:xfrm>
        </p:spPr>
        <p:txBody>
          <a:bodyPr/>
          <a:lstStyle/>
          <a:p>
            <a:pPr marL="182880" indent="-182880">
              <a:buFont typeface="Arial" panose="020B0604020202020204" pitchFamily="34" charset="0"/>
              <a:buChar char="•"/>
            </a:pPr>
            <a:r>
              <a:rPr lang="en-US" sz="2800" dirty="0">
                <a:latin typeface="Amasis MT Pro" panose="02040504050005020304" pitchFamily="18" charset="0"/>
              </a:rPr>
              <a:t>When any underground utility is damaged during excavation, the excavator shall immediately notify the affected company. Under no circumstances shall the excavator backfill or conceal the damaged area until the company inspects and repairs the damage and shall take reasonable and prudent actions to protect the public from serious injury from the damaged facilities until the company or emergency response personnel arrive.</a:t>
            </a:r>
          </a:p>
          <a:p>
            <a:pPr marL="182880" indent="-182880">
              <a:buFont typeface="Arial" panose="020B0604020202020204" pitchFamily="34" charset="0"/>
              <a:buChar char="•"/>
            </a:pPr>
            <a:r>
              <a:rPr lang="en-US" sz="2800" dirty="0">
                <a:latin typeface="Amasis MT Pro" panose="02040504050005020304" pitchFamily="18" charset="0"/>
              </a:rPr>
              <a:t>An excavator who damages a natural gas line resulting in a release of gas shall promptly report the release to emergency responders by calling 911.</a:t>
            </a:r>
          </a:p>
        </p:txBody>
      </p:sp>
    </p:spTree>
    <p:extLst>
      <p:ext uri="{BB962C8B-B14F-4D97-AF65-F5344CB8AC3E}">
        <p14:creationId xmlns:p14="http://schemas.microsoft.com/office/powerpoint/2010/main" val="95894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6411-DD44-1463-6337-5EF47B7819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8FC3FA-7865-8068-848E-197C12AB5AC3}"/>
              </a:ext>
            </a:extLst>
          </p:cNvPr>
          <p:cNvSpPr>
            <a:spLocks noGrp="1"/>
          </p:cNvSpPr>
          <p:nvPr>
            <p:ph type="title"/>
          </p:nvPr>
        </p:nvSpPr>
        <p:spPr/>
        <p:txBody>
          <a:bodyPr/>
          <a:lstStyle/>
          <a:p>
            <a:r>
              <a:rPr lang="en-US" dirty="0">
                <a:solidFill>
                  <a:schemeClr val="accent1">
                    <a:lumMod val="75000"/>
                  </a:schemeClr>
                </a:solidFill>
              </a:rPr>
              <a:t>PUC Rule 3.805(C) </a:t>
            </a:r>
            <a:br>
              <a:rPr lang="en-US" dirty="0">
                <a:solidFill>
                  <a:schemeClr val="accent1">
                    <a:lumMod val="75000"/>
                  </a:schemeClr>
                </a:solidFill>
              </a:rPr>
            </a:br>
            <a:r>
              <a:rPr lang="en-US" dirty="0">
                <a:solidFill>
                  <a:schemeClr val="accent1">
                    <a:lumMod val="75000"/>
                  </a:schemeClr>
                </a:solidFill>
              </a:rPr>
              <a:t>Notice of Damage - Utilities</a:t>
            </a:r>
            <a:endParaRPr lang="en-US" dirty="0">
              <a:solidFill>
                <a:srgbClr val="005400"/>
              </a:solidFill>
            </a:endParaRPr>
          </a:p>
        </p:txBody>
      </p:sp>
      <p:sp>
        <p:nvSpPr>
          <p:cNvPr id="5" name="Text Placeholder 4">
            <a:extLst>
              <a:ext uri="{FF2B5EF4-FFF2-40B4-BE49-F238E27FC236}">
                <a16:creationId xmlns:a16="http://schemas.microsoft.com/office/drawing/2014/main" id="{7026A089-A889-DE7B-4DB2-DA898D93B390}"/>
              </a:ext>
            </a:extLst>
          </p:cNvPr>
          <p:cNvSpPr>
            <a:spLocks noGrp="1"/>
          </p:cNvSpPr>
          <p:nvPr>
            <p:ph type="body" sz="quarter" idx="10"/>
          </p:nvPr>
        </p:nvSpPr>
        <p:spPr>
          <a:xfrm>
            <a:off x="4572000" y="457199"/>
            <a:ext cx="7486022" cy="5411038"/>
          </a:xfrm>
        </p:spPr>
        <p:txBody>
          <a:bodyPr/>
          <a:lstStyle/>
          <a:p>
            <a:pPr marL="182880" indent="-182880">
              <a:buFont typeface="Arial" panose="020B0604020202020204" pitchFamily="34" charset="0"/>
              <a:buChar char="•"/>
            </a:pPr>
            <a:r>
              <a:rPr lang="en-US" sz="2800" b="1" dirty="0">
                <a:latin typeface="Amasis MT Pro" panose="02040504050005020304" pitchFamily="18" charset="0"/>
              </a:rPr>
              <a:t>Upon discovery of damage </a:t>
            </a:r>
            <a:r>
              <a:rPr lang="en-US" sz="2800" dirty="0">
                <a:latin typeface="Amasis MT Pro" panose="02040504050005020304" pitchFamily="18" charset="0"/>
              </a:rPr>
              <a:t>to underground facilities by excavation activities or other action that may constitute a probable violation, a utility shall submit an Underground Facility Damage Prevention Report.</a:t>
            </a:r>
          </a:p>
          <a:p>
            <a:pPr marL="182880" indent="-182880">
              <a:spcBef>
                <a:spcPts val="1800"/>
              </a:spcBef>
              <a:buFont typeface="Arial" panose="020B0604020202020204" pitchFamily="34" charset="0"/>
              <a:buChar char="•"/>
            </a:pPr>
            <a:r>
              <a:rPr lang="en-US" sz="2800" u="sng" dirty="0">
                <a:latin typeface="Amasis MT Pro" panose="02040504050005020304" pitchFamily="18" charset="0"/>
              </a:rPr>
              <a:t>Required</a:t>
            </a:r>
            <a:r>
              <a:rPr lang="en-US" sz="2800" dirty="0">
                <a:latin typeface="Amasis MT Pro" panose="02040504050005020304" pitchFamily="18" charset="0"/>
              </a:rPr>
              <a:t> for utilities</a:t>
            </a:r>
          </a:p>
          <a:p>
            <a:pPr marL="182880" indent="-182880">
              <a:buFont typeface="Arial" panose="020B0604020202020204" pitchFamily="34" charset="0"/>
              <a:buChar char="•"/>
            </a:pPr>
            <a:r>
              <a:rPr lang="en-US" sz="2800" u="sng" dirty="0">
                <a:latin typeface="Amasis MT Pro" panose="02040504050005020304" pitchFamily="18" charset="0"/>
              </a:rPr>
              <a:t>Optional</a:t>
            </a:r>
            <a:r>
              <a:rPr lang="en-US" sz="2800" dirty="0">
                <a:latin typeface="Amasis MT Pro" panose="02040504050005020304" pitchFamily="18" charset="0"/>
              </a:rPr>
              <a:t> for excavators</a:t>
            </a:r>
          </a:p>
        </p:txBody>
      </p:sp>
    </p:spTree>
    <p:extLst>
      <p:ext uri="{BB962C8B-B14F-4D97-AF65-F5344CB8AC3E}">
        <p14:creationId xmlns:p14="http://schemas.microsoft.com/office/powerpoint/2010/main" val="62288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01C81F8-E0E1-2493-2959-0686BD97855C}"/>
              </a:ext>
            </a:extLst>
          </p:cNvPr>
          <p:cNvSpPr>
            <a:spLocks noGrp="1"/>
          </p:cNvSpPr>
          <p:nvPr>
            <p:ph type="pic" sz="quarter" idx="12"/>
          </p:nvPr>
        </p:nvSpPr>
        <p:spPr/>
        <p:txBody>
          <a:bodyPr/>
          <a:lstStyle/>
          <a:p>
            <a:pPr marL="182880"/>
            <a:r>
              <a:rPr lang="en-US" sz="4300" b="1" cap="all" dirty="0">
                <a:solidFill>
                  <a:srgbClr val="005400"/>
                </a:solidFill>
              </a:rPr>
              <a:t>Underground Facility Damage Reports (UFDR)</a:t>
            </a:r>
            <a:endParaRPr lang="en-US" sz="4300" dirty="0"/>
          </a:p>
        </p:txBody>
      </p:sp>
      <p:pic>
        <p:nvPicPr>
          <p:cNvPr id="8" name="Picture 7">
            <a:extLst>
              <a:ext uri="{FF2B5EF4-FFF2-40B4-BE49-F238E27FC236}">
                <a16:creationId xmlns:a16="http://schemas.microsoft.com/office/drawing/2014/main" id="{9173A025-A0CB-FD9E-BEDE-6D26CB5D1496}"/>
              </a:ext>
            </a:extLst>
          </p:cNvPr>
          <p:cNvPicPr>
            <a:picLocks noChangeAspect="1"/>
          </p:cNvPicPr>
          <p:nvPr/>
        </p:nvPicPr>
        <p:blipFill>
          <a:blip r:embed="rId2"/>
          <a:srcRect l="8762" r="13177"/>
          <a:stretch/>
        </p:blipFill>
        <p:spPr>
          <a:xfrm>
            <a:off x="4784942" y="539107"/>
            <a:ext cx="7407058" cy="4747363"/>
          </a:xfrm>
          <a:prstGeom prst="rect">
            <a:avLst/>
          </a:prstGeom>
        </p:spPr>
      </p:pic>
      <p:sp>
        <p:nvSpPr>
          <p:cNvPr id="9" name="Oval 8">
            <a:extLst>
              <a:ext uri="{FF2B5EF4-FFF2-40B4-BE49-F238E27FC236}">
                <a16:creationId xmlns:a16="http://schemas.microsoft.com/office/drawing/2014/main" id="{25069E2A-7F30-4268-2E9A-C5AE82F9AA22}"/>
              </a:ext>
            </a:extLst>
          </p:cNvPr>
          <p:cNvSpPr/>
          <p:nvPr/>
        </p:nvSpPr>
        <p:spPr>
          <a:xfrm>
            <a:off x="10133556" y="925199"/>
            <a:ext cx="2058444" cy="563671"/>
          </a:xfrm>
          <a:prstGeom prst="ellipse">
            <a:avLst/>
          </a:prstGeom>
          <a:noFill/>
          <a:ln w="31750">
            <a:solidFill>
              <a:srgbClr val="F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51277976-9E5F-50F0-5E6A-F3C53E779656}"/>
                  </a:ext>
                </a:extLst>
              </p14:cNvPr>
              <p14:cNvContentPartPr/>
              <p14:nvPr/>
            </p14:nvContentPartPr>
            <p14:xfrm flipV="1">
              <a:off x="10771539" y="1184174"/>
              <a:ext cx="1022601" cy="45719"/>
            </p14:xfrm>
          </p:contentPart>
        </mc:Choice>
        <mc:Fallback xmlns="">
          <p:pic>
            <p:nvPicPr>
              <p:cNvPr id="12" name="Ink 11">
                <a:extLst>
                  <a:ext uri="{FF2B5EF4-FFF2-40B4-BE49-F238E27FC236}">
                    <a16:creationId xmlns:a16="http://schemas.microsoft.com/office/drawing/2014/main" id="{51277976-9E5F-50F0-5E6A-F3C53E779656}"/>
                  </a:ext>
                </a:extLst>
              </p:cNvPr>
              <p:cNvPicPr/>
              <p:nvPr/>
            </p:nvPicPr>
            <p:blipFill>
              <a:blip r:embed="rId4"/>
              <a:stretch>
                <a:fillRect/>
              </a:stretch>
            </p:blipFill>
            <p:spPr>
              <a:xfrm flipV="1">
                <a:off x="10699525" y="1037873"/>
                <a:ext cx="1166269" cy="337955"/>
              </a:xfrm>
              <a:prstGeom prst="rect">
                <a:avLst/>
              </a:prstGeom>
            </p:spPr>
          </p:pic>
        </mc:Fallback>
      </mc:AlternateContent>
      <p:sp>
        <p:nvSpPr>
          <p:cNvPr id="18" name="TextBox 17">
            <a:extLst>
              <a:ext uri="{FF2B5EF4-FFF2-40B4-BE49-F238E27FC236}">
                <a16:creationId xmlns:a16="http://schemas.microsoft.com/office/drawing/2014/main" id="{A80CCC28-8ABB-A699-5716-83FD8C19A88A}"/>
              </a:ext>
            </a:extLst>
          </p:cNvPr>
          <p:cNvSpPr txBox="1"/>
          <p:nvPr/>
        </p:nvSpPr>
        <p:spPr>
          <a:xfrm>
            <a:off x="0" y="5286470"/>
            <a:ext cx="12192000" cy="646331"/>
          </a:xfrm>
          <a:prstGeom prst="rect">
            <a:avLst/>
          </a:prstGeom>
          <a:noFill/>
        </p:spPr>
        <p:txBody>
          <a:bodyPr wrap="square">
            <a:spAutoFit/>
          </a:bodyPr>
          <a:lstStyle/>
          <a:p>
            <a:pPr algn="ctr"/>
            <a:r>
              <a:rPr lang="en-US" sz="3600" b="1" u="sng" dirty="0">
                <a:solidFill>
                  <a:srgbClr val="0000FF"/>
                </a:solidFill>
                <a:latin typeface="Aptos ExtraBold" panose="020B0004020202020204" pitchFamily="34" charset="0"/>
                <a:ea typeface="Yu Gothic UI Semibold" panose="020B0700000000000000" pitchFamily="34" charset="-128"/>
                <a:cs typeface="Times New Roman" panose="02020603050405020304" pitchFamily="18" charset="0"/>
              </a:rPr>
              <a:t>https://</a:t>
            </a:r>
            <a:r>
              <a:rPr lang="en-US" sz="3600" b="1" u="sng" dirty="0">
                <a:solidFill>
                  <a:srgbClr val="0000FF"/>
                </a:solidFill>
                <a:latin typeface="Aptos ExtraBold" panose="020F0502020204030204" pitchFamily="34" charset="0"/>
                <a:ea typeface="Yu Gothic UI Semibold" panose="020B0700000000000000" pitchFamily="34" charset="-128"/>
                <a:cs typeface="Times New Roman" panose="02020603050405020304" pitchFamily="18" charset="0"/>
              </a:rPr>
              <a:t>publicservice.vermont.gov/</a:t>
            </a:r>
          </a:p>
        </p:txBody>
      </p:sp>
    </p:spTree>
    <p:extLst>
      <p:ext uri="{BB962C8B-B14F-4D97-AF65-F5344CB8AC3E}">
        <p14:creationId xmlns:p14="http://schemas.microsoft.com/office/powerpoint/2010/main" val="161490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3E9E5-DAD8-6B1B-1AC5-32FAE7218427}"/>
            </a:ext>
          </a:extLst>
        </p:cNvPr>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BFDC06E-35C4-8219-FB78-8CC644C48A95}"/>
              </a:ext>
            </a:extLst>
          </p:cNvPr>
          <p:cNvSpPr>
            <a:spLocks noGrp="1"/>
          </p:cNvSpPr>
          <p:nvPr>
            <p:ph type="pic" sz="quarter" idx="12"/>
          </p:nvPr>
        </p:nvSpPr>
        <p:spPr/>
        <p:txBody>
          <a:bodyPr/>
          <a:lstStyle/>
          <a:p>
            <a:pPr marL="18288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00" b="1" i="0" u="none" strike="noStrike" kern="1200" cap="all" spc="0" normalizeH="0" baseline="0" noProof="0" dirty="0">
                <a:ln>
                  <a:noFill/>
                </a:ln>
                <a:solidFill>
                  <a:srgbClr val="005400"/>
                </a:solidFill>
                <a:effectLst/>
                <a:uLnTx/>
                <a:uFillTx/>
                <a:latin typeface="Arial" panose="020B0604020202020204" pitchFamily="34" charset="0"/>
                <a:ea typeface="+mn-ea"/>
                <a:cs typeface="Arial" panose="020B0604020202020204" pitchFamily="34" charset="0"/>
              </a:rPr>
              <a:t>Underground Facility Damage Reports (UFDR)</a:t>
            </a:r>
            <a:endParaRPr kumimoji="0" lang="en-US" sz="4300" b="0" i="0" u="none" strike="noStrike" kern="1200" cap="none" spc="0" normalizeH="0" baseline="0" noProof="0" dirty="0">
              <a:ln>
                <a:noFill/>
              </a:ln>
              <a:solidFill>
                <a:srgbClr val="303030"/>
              </a:solidFill>
              <a:effectLst/>
              <a:uLnTx/>
              <a:uFillTx/>
              <a:latin typeface="Arial" panose="020B0604020202020204" pitchFamily="34" charset="0"/>
              <a:ea typeface="+mn-ea"/>
              <a:cs typeface="Arial" panose="020B0604020202020204" pitchFamily="34" charset="0"/>
            </a:endParaRPr>
          </a:p>
          <a:p>
            <a:endParaRPr lang="en-US" dirty="0"/>
          </a:p>
        </p:txBody>
      </p:sp>
      <p:pic>
        <p:nvPicPr>
          <p:cNvPr id="7" name="Content Placeholder 6">
            <a:extLst>
              <a:ext uri="{FF2B5EF4-FFF2-40B4-BE49-F238E27FC236}">
                <a16:creationId xmlns:a16="http://schemas.microsoft.com/office/drawing/2014/main" id="{22867EFF-CB98-57D1-C15D-FA206837EA15}"/>
              </a:ext>
            </a:extLst>
          </p:cNvPr>
          <p:cNvPicPr>
            <a:picLocks noGrp="1" noChangeAspect="1"/>
          </p:cNvPicPr>
          <p:nvPr>
            <p:ph idx="1"/>
          </p:nvPr>
        </p:nvPicPr>
        <p:blipFill>
          <a:blip r:embed="rId2"/>
          <a:srcRect l="6851" r="3895"/>
          <a:stretch/>
        </p:blipFill>
        <p:spPr>
          <a:xfrm>
            <a:off x="4963887" y="551781"/>
            <a:ext cx="7053942" cy="4739098"/>
          </a:xfrm>
          <a:prstGeom prst="rect">
            <a:avLst/>
          </a:prstGeom>
        </p:spPr>
      </p:pic>
      <p:sp>
        <p:nvSpPr>
          <p:cNvPr id="10" name="Oval 9">
            <a:extLst>
              <a:ext uri="{FF2B5EF4-FFF2-40B4-BE49-F238E27FC236}">
                <a16:creationId xmlns:a16="http://schemas.microsoft.com/office/drawing/2014/main" id="{D10276DC-BAFE-21A9-C0A1-860B09BD5748}"/>
              </a:ext>
            </a:extLst>
          </p:cNvPr>
          <p:cNvSpPr/>
          <p:nvPr/>
        </p:nvSpPr>
        <p:spPr>
          <a:xfrm>
            <a:off x="9725890" y="2516028"/>
            <a:ext cx="1626920" cy="40530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F0B4812-BB92-1D46-4812-192BD1C85754}"/>
              </a:ext>
            </a:extLst>
          </p:cNvPr>
          <p:cNvSpPr/>
          <p:nvPr/>
        </p:nvSpPr>
        <p:spPr>
          <a:xfrm>
            <a:off x="7718961" y="3313215"/>
            <a:ext cx="3135085" cy="623455"/>
          </a:xfrm>
          <a:prstGeom prst="ellipse">
            <a:avLst/>
          </a:prstGeom>
          <a:noFill/>
          <a:ln w="19050">
            <a:solidFill>
              <a:srgbClr val="FB80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4620090-7BE5-322A-290B-6CF8E6BBF108}"/>
              </a:ext>
            </a:extLst>
          </p:cNvPr>
          <p:cNvSpPr txBox="1"/>
          <p:nvPr/>
        </p:nvSpPr>
        <p:spPr>
          <a:xfrm>
            <a:off x="10759044" y="3624942"/>
            <a:ext cx="1341912" cy="400110"/>
          </a:xfrm>
          <a:prstGeom prst="rect">
            <a:avLst/>
          </a:prstGeom>
          <a:noFill/>
        </p:spPr>
        <p:txBody>
          <a:bodyPr wrap="square" rtlCol="0">
            <a:spAutoFit/>
          </a:bodyPr>
          <a:lstStyle/>
          <a:p>
            <a:r>
              <a:rPr lang="en-US" sz="2000" b="1" dirty="0">
                <a:solidFill>
                  <a:srgbClr val="FF7619"/>
                </a:solidFill>
                <a:latin typeface="Amasis MT Pro Black" panose="02040A04050005020304" pitchFamily="18" charset="0"/>
              </a:rPr>
              <a:t>UPLOAD</a:t>
            </a:r>
            <a:endParaRPr lang="en-US" b="1" dirty="0">
              <a:solidFill>
                <a:srgbClr val="FF7619"/>
              </a:solidFill>
              <a:latin typeface="Amasis MT Pro Black" panose="02040A04050005020304" pitchFamily="18" charset="0"/>
            </a:endParaRPr>
          </a:p>
        </p:txBody>
      </p:sp>
      <p:sp>
        <p:nvSpPr>
          <p:cNvPr id="13" name="TextBox 12">
            <a:extLst>
              <a:ext uri="{FF2B5EF4-FFF2-40B4-BE49-F238E27FC236}">
                <a16:creationId xmlns:a16="http://schemas.microsoft.com/office/drawing/2014/main" id="{6A73FEBE-70BE-0A54-82CE-A5E7B2C8D98F}"/>
              </a:ext>
            </a:extLst>
          </p:cNvPr>
          <p:cNvSpPr txBox="1"/>
          <p:nvPr/>
        </p:nvSpPr>
        <p:spPr>
          <a:xfrm>
            <a:off x="10255333" y="1881504"/>
            <a:ext cx="1845623" cy="877163"/>
          </a:xfrm>
          <a:prstGeom prst="rect">
            <a:avLst/>
          </a:prstGeom>
          <a:noFill/>
        </p:spPr>
        <p:txBody>
          <a:bodyPr wrap="square" rtlCol="0">
            <a:spAutoFit/>
          </a:bodyPr>
          <a:lstStyle/>
          <a:p>
            <a:pPr algn="r"/>
            <a:r>
              <a:rPr lang="en-US" sz="1700" dirty="0">
                <a:solidFill>
                  <a:srgbClr val="FF0000"/>
                </a:solidFill>
                <a:latin typeface="Amasis MT Pro Black" panose="02040A04050005020304" pitchFamily="18" charset="0"/>
              </a:rPr>
              <a:t>DOWNLOAD, COMPLETE &amp; SAVE</a:t>
            </a:r>
          </a:p>
        </p:txBody>
      </p:sp>
      <p:sp>
        <p:nvSpPr>
          <p:cNvPr id="14" name="Text Placeholder 5">
            <a:extLst>
              <a:ext uri="{FF2B5EF4-FFF2-40B4-BE49-F238E27FC236}">
                <a16:creationId xmlns:a16="http://schemas.microsoft.com/office/drawing/2014/main" id="{D50C6BCA-36A6-D53A-EC97-C45DA3784E6D}"/>
              </a:ext>
            </a:extLst>
          </p:cNvPr>
          <p:cNvSpPr txBox="1">
            <a:spLocks/>
          </p:cNvSpPr>
          <p:nvPr/>
        </p:nvSpPr>
        <p:spPr>
          <a:xfrm>
            <a:off x="251970" y="5387792"/>
            <a:ext cx="11688060" cy="4603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50" dirty="0">
                <a:solidFill>
                  <a:srgbClr val="0000FF"/>
                </a:solidFill>
                <a:latin typeface="David" panose="020E0502060401010101" pitchFamily="34" charset="-79"/>
                <a:cs typeface="David" panose="020E0502060401010101" pitchFamily="34" charset="-79"/>
                <a:hlinkClick r:id="rId3">
                  <a:extLst>
                    <a:ext uri="{A12FA001-AC4F-418D-AE19-62706E023703}">
                      <ahyp:hlinkClr xmlns:ahyp="http://schemas.microsoft.com/office/drawing/2018/hyperlinkcolor" val="tx"/>
                    </a:ext>
                  </a:extLst>
                </a:hlinkClick>
              </a:rPr>
              <a:t>https://publicservice.vermont.gov/regulated-utilities/engineering/underground-utility-damage-prevention-uudp-dig-safe-r</a:t>
            </a:r>
            <a:endParaRPr lang="en-US" sz="1850" dirty="0">
              <a:solidFill>
                <a:srgbClr val="0000FF"/>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7415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4C69856-31FD-72F6-A23B-7E3B0D2C32A8}"/>
              </a:ext>
            </a:extLst>
          </p:cNvPr>
          <p:cNvPicPr>
            <a:picLocks noGrp="1" noChangeAspect="1"/>
          </p:cNvPicPr>
          <p:nvPr>
            <p:ph idx="1"/>
          </p:nvPr>
        </p:nvPicPr>
        <p:blipFill>
          <a:blip r:embed="rId3"/>
          <a:stretch>
            <a:fillRect/>
          </a:stretch>
        </p:blipFill>
        <p:spPr>
          <a:xfrm>
            <a:off x="1426624" y="120581"/>
            <a:ext cx="9023662" cy="5823410"/>
          </a:xfrm>
          <a:prstGeom prst="rect">
            <a:avLst/>
          </a:prstGeom>
        </p:spPr>
      </p:pic>
    </p:spTree>
    <p:extLst>
      <p:ext uri="{BB962C8B-B14F-4D97-AF65-F5344CB8AC3E}">
        <p14:creationId xmlns:p14="http://schemas.microsoft.com/office/powerpoint/2010/main" val="198031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6AA3E1-7963-7746-A20C-4A16BBA59D9D}"/>
              </a:ext>
            </a:extLst>
          </p:cNvPr>
          <p:cNvSpPr>
            <a:spLocks noGrp="1"/>
          </p:cNvSpPr>
          <p:nvPr>
            <p:ph type="title"/>
          </p:nvPr>
        </p:nvSpPr>
        <p:spPr/>
        <p:txBody>
          <a:bodyPr/>
          <a:lstStyle/>
          <a:p>
            <a:pPr algn="ctr"/>
            <a:r>
              <a:rPr lang="en-US" dirty="0">
                <a:solidFill>
                  <a:srgbClr val="005400"/>
                </a:solidFill>
              </a:rPr>
              <a:t>Underground Facility Damage Reports (UFDRs)</a:t>
            </a:r>
          </a:p>
        </p:txBody>
      </p:sp>
      <p:graphicFrame>
        <p:nvGraphicFramePr>
          <p:cNvPr id="90" name="Table 89">
            <a:extLst>
              <a:ext uri="{FF2B5EF4-FFF2-40B4-BE49-F238E27FC236}">
                <a16:creationId xmlns:a16="http://schemas.microsoft.com/office/drawing/2014/main" id="{33B2EA02-4316-749A-416F-CA631CD40F71}"/>
              </a:ext>
            </a:extLst>
          </p:cNvPr>
          <p:cNvGraphicFramePr>
            <a:graphicFrameLocks noGrp="1"/>
          </p:cNvGraphicFramePr>
          <p:nvPr>
            <p:extLst>
              <p:ext uri="{D42A27DB-BD31-4B8C-83A1-F6EECF244321}">
                <p14:modId xmlns:p14="http://schemas.microsoft.com/office/powerpoint/2010/main" val="3174561652"/>
              </p:ext>
            </p:extLst>
          </p:nvPr>
        </p:nvGraphicFramePr>
        <p:xfrm>
          <a:off x="1676400" y="2274887"/>
          <a:ext cx="8646319" cy="3475040"/>
        </p:xfrm>
        <a:graphic>
          <a:graphicData uri="http://schemas.openxmlformats.org/drawingml/2006/table">
            <a:tbl>
              <a:tblPr/>
              <a:tblGrid>
                <a:gridCol w="3846701">
                  <a:extLst>
                    <a:ext uri="{9D8B030D-6E8A-4147-A177-3AD203B41FA5}">
                      <a16:colId xmlns:a16="http://schemas.microsoft.com/office/drawing/2014/main" val="4031403267"/>
                    </a:ext>
                  </a:extLst>
                </a:gridCol>
                <a:gridCol w="1597538">
                  <a:extLst>
                    <a:ext uri="{9D8B030D-6E8A-4147-A177-3AD203B41FA5}">
                      <a16:colId xmlns:a16="http://schemas.microsoft.com/office/drawing/2014/main" val="3637910861"/>
                    </a:ext>
                  </a:extLst>
                </a:gridCol>
                <a:gridCol w="1709644">
                  <a:extLst>
                    <a:ext uri="{9D8B030D-6E8A-4147-A177-3AD203B41FA5}">
                      <a16:colId xmlns:a16="http://schemas.microsoft.com/office/drawing/2014/main" val="2082808094"/>
                    </a:ext>
                  </a:extLst>
                </a:gridCol>
                <a:gridCol w="1492436">
                  <a:extLst>
                    <a:ext uri="{9D8B030D-6E8A-4147-A177-3AD203B41FA5}">
                      <a16:colId xmlns:a16="http://schemas.microsoft.com/office/drawing/2014/main" val="1357042751"/>
                    </a:ext>
                  </a:extLst>
                </a:gridCol>
              </a:tblGrid>
              <a:tr h="646001">
                <a:tc>
                  <a:txBody>
                    <a:bodyPr/>
                    <a:lstStyle/>
                    <a:p>
                      <a:pPr algn="l" fontAlgn="b">
                        <a:buNone/>
                      </a:pPr>
                      <a:r>
                        <a:rPr lang="en-US" sz="1600" b="0" i="0" u="none" strike="noStrike" dirty="0">
                          <a:solidFill>
                            <a:srgbClr val="00009A"/>
                          </a:solidFill>
                          <a:effectLst/>
                          <a:latin typeface="Amasis MT Pro" panose="02040504050005020304" pitchFamily="18" charset="0"/>
                        </a:rPr>
                        <a:t> </a:t>
                      </a:r>
                    </a:p>
                  </a:txBody>
                  <a:tcPr marL="9525" marR="9525" marT="9525" marB="0" anchor="b">
                    <a:lnL>
                      <a:noFill/>
                    </a:lnL>
                    <a:lnR>
                      <a:noFill/>
                    </a:lnR>
                    <a:lnT>
                      <a:noFill/>
                    </a:lnT>
                    <a:lnB w="19050" cap="flat" cmpd="sng" algn="ctr">
                      <a:solidFill>
                        <a:srgbClr val="7E007E"/>
                      </a:solidFill>
                      <a:prstDash val="solid"/>
                      <a:round/>
                      <a:headEnd type="none" w="med" len="med"/>
                      <a:tailEnd type="none" w="med" len="med"/>
                    </a:lnB>
                    <a:solidFill>
                      <a:srgbClr val="C1D76A"/>
                    </a:solidFill>
                  </a:tcPr>
                </a:tc>
                <a:tc>
                  <a:txBody>
                    <a:bodyPr/>
                    <a:lstStyle/>
                    <a:p>
                      <a:pPr algn="ctr" fontAlgn="b">
                        <a:buNone/>
                      </a:pPr>
                      <a:r>
                        <a:rPr lang="en-US" sz="2600" b="1" i="0" u="none" strike="noStrike" dirty="0">
                          <a:solidFill>
                            <a:srgbClr val="00009A"/>
                          </a:solidFill>
                          <a:effectLst/>
                          <a:latin typeface="Times New Roman" panose="02020603050405020304" pitchFamily="18" charset="0"/>
                        </a:rPr>
                        <a:t>2023</a:t>
                      </a:r>
                    </a:p>
                  </a:txBody>
                  <a:tcPr marL="9525" marR="9525" marT="9525" marB="0" anchor="b">
                    <a:lnL>
                      <a:noFill/>
                    </a:lnL>
                    <a:lnR>
                      <a:noFill/>
                    </a:lnR>
                    <a:lnT>
                      <a:noFill/>
                    </a:lnT>
                    <a:lnB w="19050" cap="flat" cmpd="sng" algn="ctr">
                      <a:solidFill>
                        <a:srgbClr val="7E007E"/>
                      </a:solidFill>
                      <a:prstDash val="solid"/>
                      <a:round/>
                      <a:headEnd type="none" w="med" len="med"/>
                      <a:tailEnd type="none" w="med" len="med"/>
                    </a:lnB>
                    <a:solidFill>
                      <a:srgbClr val="C1D76A"/>
                    </a:solidFill>
                  </a:tcPr>
                </a:tc>
                <a:tc>
                  <a:txBody>
                    <a:bodyPr/>
                    <a:lstStyle/>
                    <a:p>
                      <a:pPr algn="ctr" fontAlgn="b">
                        <a:buNone/>
                      </a:pPr>
                      <a:r>
                        <a:rPr lang="en-US" sz="2600" b="1" i="0" u="none" strike="noStrike" dirty="0">
                          <a:solidFill>
                            <a:srgbClr val="00009A"/>
                          </a:solidFill>
                          <a:effectLst/>
                          <a:latin typeface="Times New Roman" panose="02020603050405020304" pitchFamily="18" charset="0"/>
                        </a:rPr>
                        <a:t>2024</a:t>
                      </a:r>
                    </a:p>
                  </a:txBody>
                  <a:tcPr marL="9525" marR="9525" marT="9525" marB="0" anchor="b">
                    <a:lnL>
                      <a:noFill/>
                    </a:lnL>
                    <a:lnR>
                      <a:noFill/>
                    </a:lnR>
                    <a:lnT>
                      <a:noFill/>
                    </a:lnT>
                    <a:lnB w="19050" cap="flat" cmpd="sng" algn="ctr">
                      <a:solidFill>
                        <a:srgbClr val="7E007E"/>
                      </a:solidFill>
                      <a:prstDash val="solid"/>
                      <a:round/>
                      <a:headEnd type="none" w="med" len="med"/>
                      <a:tailEnd type="none" w="med" len="med"/>
                    </a:lnB>
                    <a:solidFill>
                      <a:srgbClr val="C1D76A"/>
                    </a:solidFill>
                  </a:tcPr>
                </a:tc>
                <a:tc>
                  <a:txBody>
                    <a:bodyPr/>
                    <a:lstStyle/>
                    <a:p>
                      <a:pPr algn="ctr" fontAlgn="b">
                        <a:buNone/>
                      </a:pPr>
                      <a:r>
                        <a:rPr lang="en-US" sz="2600" b="1" i="0" u="none" strike="noStrike" dirty="0">
                          <a:solidFill>
                            <a:srgbClr val="00009A"/>
                          </a:solidFill>
                          <a:effectLst/>
                          <a:latin typeface="Times New Roman" panose="02020603050405020304" pitchFamily="18" charset="0"/>
                        </a:rPr>
                        <a:t>2025</a:t>
                      </a:r>
                    </a:p>
                  </a:txBody>
                  <a:tcPr marL="9525" marR="9525" marT="9525" marB="0" anchor="b">
                    <a:lnL>
                      <a:noFill/>
                    </a:lnL>
                    <a:lnR>
                      <a:noFill/>
                    </a:lnR>
                    <a:lnT>
                      <a:noFill/>
                    </a:lnT>
                    <a:lnB w="19050" cap="flat" cmpd="sng" algn="ctr">
                      <a:solidFill>
                        <a:srgbClr val="7E007E"/>
                      </a:solidFill>
                      <a:prstDash val="solid"/>
                      <a:round/>
                      <a:headEnd type="none" w="med" len="med"/>
                      <a:tailEnd type="none" w="med" len="med"/>
                    </a:lnB>
                    <a:solidFill>
                      <a:srgbClr val="C1D76A"/>
                    </a:solidFill>
                  </a:tcPr>
                </a:tc>
                <a:extLst>
                  <a:ext uri="{0D108BD9-81ED-4DB2-BD59-A6C34878D82A}">
                    <a16:rowId xmlns:a16="http://schemas.microsoft.com/office/drawing/2014/main" val="1084248323"/>
                  </a:ext>
                </a:extLst>
              </a:tr>
              <a:tr h="490069">
                <a:tc>
                  <a:txBody>
                    <a:bodyPr/>
                    <a:lstStyle/>
                    <a:p>
                      <a:pPr algn="l" fontAlgn="b">
                        <a:buNone/>
                      </a:pPr>
                      <a:r>
                        <a:rPr lang="en-US" sz="2400" b="0" i="0" u="none" strike="noStrike" dirty="0">
                          <a:effectLst/>
                          <a:latin typeface="Amasis MT Pro Medium" panose="02040604050005020304" pitchFamily="18" charset="0"/>
                        </a:rPr>
                        <a:t>UFDRs - Electric</a:t>
                      </a:r>
                    </a:p>
                  </a:txBody>
                  <a:tcPr marL="9525" marR="9525" marT="9525" marB="0" anchor="b">
                    <a:lnL>
                      <a:noFill/>
                    </a:lnL>
                    <a:lnR>
                      <a:noFill/>
                    </a:lnR>
                    <a:lnT w="19050" cap="flat" cmpd="sng" algn="ctr">
                      <a:solidFill>
                        <a:srgbClr val="7E007E"/>
                      </a:solidFill>
                      <a:prstDash val="solid"/>
                      <a:round/>
                      <a:headEnd type="none" w="med" len="med"/>
                      <a:tailEnd type="none" w="med" len="med"/>
                    </a:lnT>
                    <a:lnB>
                      <a:noFill/>
                    </a:lnB>
                    <a:noFill/>
                  </a:tcPr>
                </a:tc>
                <a:tc>
                  <a:txBody>
                    <a:bodyPr/>
                    <a:lstStyle/>
                    <a:p>
                      <a:pPr algn="ctr" fontAlgn="b">
                        <a:buNone/>
                      </a:pPr>
                      <a:r>
                        <a:rPr lang="en-US" sz="2400" b="0" i="0" u="none" strike="noStrike">
                          <a:effectLst/>
                          <a:latin typeface="Times New Roman" panose="02020603050405020304" pitchFamily="18" charset="0"/>
                        </a:rPr>
                        <a:t>22</a:t>
                      </a:r>
                    </a:p>
                  </a:txBody>
                  <a:tcPr marL="9525" marR="9525" marT="9525" marB="0" anchor="b">
                    <a:lnL>
                      <a:noFill/>
                    </a:lnL>
                    <a:lnR>
                      <a:noFill/>
                    </a:lnR>
                    <a:lnT w="19050" cap="flat" cmpd="sng" algn="ctr">
                      <a:solidFill>
                        <a:srgbClr val="7E007E"/>
                      </a:solidFill>
                      <a:prstDash val="solid"/>
                      <a:round/>
                      <a:headEnd type="none" w="med" len="med"/>
                      <a:tailEnd type="none" w="med" len="med"/>
                    </a:lnT>
                    <a:lnB>
                      <a:noFill/>
                    </a:lnB>
                    <a:noFill/>
                  </a:tcPr>
                </a:tc>
                <a:tc>
                  <a:txBody>
                    <a:bodyPr/>
                    <a:lstStyle/>
                    <a:p>
                      <a:pPr algn="ctr" fontAlgn="b">
                        <a:buNone/>
                      </a:pPr>
                      <a:r>
                        <a:rPr lang="en-US" sz="2400" b="0" i="0" u="none" strike="noStrike">
                          <a:effectLst/>
                          <a:latin typeface="Times New Roman" panose="02020603050405020304" pitchFamily="18" charset="0"/>
                        </a:rPr>
                        <a:t>16</a:t>
                      </a:r>
                    </a:p>
                  </a:txBody>
                  <a:tcPr marL="9525" marR="9525" marT="9525" marB="0" anchor="b">
                    <a:lnL>
                      <a:noFill/>
                    </a:lnL>
                    <a:lnR>
                      <a:noFill/>
                    </a:lnR>
                    <a:lnT w="19050" cap="flat" cmpd="sng" algn="ctr">
                      <a:solidFill>
                        <a:srgbClr val="7E007E"/>
                      </a:solidFill>
                      <a:prstDash val="solid"/>
                      <a:round/>
                      <a:headEnd type="none" w="med" len="med"/>
                      <a:tailEnd type="none" w="med" len="med"/>
                    </a:lnT>
                    <a:lnB>
                      <a:noFill/>
                    </a:lnB>
                    <a:noFill/>
                  </a:tcPr>
                </a:tc>
                <a:tc>
                  <a:txBody>
                    <a:bodyPr/>
                    <a:lstStyle/>
                    <a:p>
                      <a:pPr algn="ctr" fontAlgn="b">
                        <a:buNone/>
                      </a:pPr>
                      <a:r>
                        <a:rPr lang="en-US" sz="2400" b="0" i="0" u="none" strike="noStrike">
                          <a:effectLst/>
                          <a:latin typeface="Times New Roman" panose="02020603050405020304" pitchFamily="18" charset="0"/>
                        </a:rPr>
                        <a:t>11</a:t>
                      </a:r>
                    </a:p>
                  </a:txBody>
                  <a:tcPr marL="9525" marR="9525" marT="9525" marB="0" anchor="b">
                    <a:lnL>
                      <a:noFill/>
                    </a:lnL>
                    <a:lnR>
                      <a:noFill/>
                    </a:lnR>
                    <a:lnT w="19050" cap="flat" cmpd="sng" algn="ctr">
                      <a:solidFill>
                        <a:srgbClr val="7E007E"/>
                      </a:solidFill>
                      <a:prstDash val="solid"/>
                      <a:round/>
                      <a:headEnd type="none" w="med" len="med"/>
                      <a:tailEnd type="none" w="med" len="med"/>
                    </a:lnT>
                    <a:lnB>
                      <a:noFill/>
                    </a:lnB>
                    <a:noFill/>
                  </a:tcPr>
                </a:tc>
                <a:extLst>
                  <a:ext uri="{0D108BD9-81ED-4DB2-BD59-A6C34878D82A}">
                    <a16:rowId xmlns:a16="http://schemas.microsoft.com/office/drawing/2014/main" val="2356173971"/>
                  </a:ext>
                </a:extLst>
              </a:tr>
              <a:tr h="467794">
                <a:tc>
                  <a:txBody>
                    <a:bodyPr/>
                    <a:lstStyle/>
                    <a:p>
                      <a:pPr algn="l" fontAlgn="b">
                        <a:buNone/>
                      </a:pPr>
                      <a:r>
                        <a:rPr lang="en-US" sz="2400" b="0" i="0" u="none" strike="noStrike" dirty="0">
                          <a:effectLst/>
                          <a:latin typeface="Amasis MT Pro Medium" panose="02040604050005020304" pitchFamily="18" charset="0"/>
                        </a:rPr>
                        <a:t>UFDRs - Gas</a:t>
                      </a:r>
                    </a:p>
                  </a:txBody>
                  <a:tcPr marL="9525" marR="9525" marT="9525" marB="0" anchor="b">
                    <a:lnL>
                      <a:noFill/>
                    </a:lnL>
                    <a:lnR>
                      <a:noFill/>
                    </a:lnR>
                    <a:lnT>
                      <a:noFill/>
                    </a:lnT>
                    <a:lnB>
                      <a:noFill/>
                    </a:lnB>
                    <a:noFill/>
                  </a:tcPr>
                </a:tc>
                <a:tc>
                  <a:txBody>
                    <a:bodyPr/>
                    <a:lstStyle/>
                    <a:p>
                      <a:pPr algn="ctr" fontAlgn="b">
                        <a:buNone/>
                      </a:pPr>
                      <a:r>
                        <a:rPr lang="en-US" sz="2400" b="0" i="0" u="none" strike="noStrike" dirty="0">
                          <a:effectLst/>
                          <a:latin typeface="Times New Roman" panose="02020603050405020304" pitchFamily="18" charset="0"/>
                        </a:rPr>
                        <a:t>16</a:t>
                      </a:r>
                    </a:p>
                  </a:txBody>
                  <a:tcPr marL="9525" marR="9525" marT="9525" marB="0" anchor="b">
                    <a:lnL>
                      <a:noFill/>
                    </a:lnL>
                    <a:lnR>
                      <a:noFill/>
                    </a:lnR>
                    <a:lnT>
                      <a:noFill/>
                    </a:lnT>
                    <a:lnB>
                      <a:noFill/>
                    </a:lnB>
                    <a:noFill/>
                  </a:tcPr>
                </a:tc>
                <a:tc>
                  <a:txBody>
                    <a:bodyPr/>
                    <a:lstStyle/>
                    <a:p>
                      <a:pPr algn="ctr" fontAlgn="b">
                        <a:buNone/>
                      </a:pPr>
                      <a:r>
                        <a:rPr lang="en-US" sz="2400" b="0" i="0" u="none" strike="noStrike" dirty="0">
                          <a:effectLst/>
                          <a:latin typeface="Times New Roman" panose="02020603050405020304" pitchFamily="18" charset="0"/>
                        </a:rPr>
                        <a:t>23</a:t>
                      </a:r>
                    </a:p>
                  </a:txBody>
                  <a:tcPr marL="9525" marR="9525" marT="9525" marB="0" anchor="b">
                    <a:lnL>
                      <a:noFill/>
                    </a:lnL>
                    <a:lnR>
                      <a:noFill/>
                    </a:lnR>
                    <a:lnT>
                      <a:noFill/>
                    </a:lnT>
                    <a:lnB>
                      <a:noFill/>
                    </a:lnB>
                    <a:noFill/>
                  </a:tcPr>
                </a:tc>
                <a:tc>
                  <a:txBody>
                    <a:bodyPr/>
                    <a:lstStyle/>
                    <a:p>
                      <a:pPr algn="ctr" fontAlgn="b">
                        <a:buNone/>
                      </a:pPr>
                      <a:r>
                        <a:rPr lang="en-US" sz="2400" b="0" i="0" u="none" strike="noStrike">
                          <a:effectLst/>
                          <a:latin typeface="Times New Roman" panose="02020603050405020304" pitchFamily="18" charset="0"/>
                        </a:rPr>
                        <a:t>17</a:t>
                      </a:r>
                    </a:p>
                  </a:txBody>
                  <a:tcPr marL="9525" marR="9525" marT="9525" marB="0" anchor="b">
                    <a:lnL>
                      <a:noFill/>
                    </a:lnL>
                    <a:lnR>
                      <a:noFill/>
                    </a:lnR>
                    <a:lnT>
                      <a:noFill/>
                    </a:lnT>
                    <a:lnB>
                      <a:noFill/>
                    </a:lnB>
                    <a:noFill/>
                  </a:tcPr>
                </a:tc>
                <a:extLst>
                  <a:ext uri="{0D108BD9-81ED-4DB2-BD59-A6C34878D82A}">
                    <a16:rowId xmlns:a16="http://schemas.microsoft.com/office/drawing/2014/main" val="934954778"/>
                  </a:ext>
                </a:extLst>
              </a:tr>
              <a:tr h="467794">
                <a:tc>
                  <a:txBody>
                    <a:bodyPr/>
                    <a:lstStyle/>
                    <a:p>
                      <a:pPr algn="l" fontAlgn="b">
                        <a:buNone/>
                      </a:pPr>
                      <a:r>
                        <a:rPr lang="en-US" sz="2400" b="0" i="0" u="none" strike="noStrike">
                          <a:effectLst/>
                          <a:latin typeface="Amasis MT Pro Medium" panose="02040604050005020304" pitchFamily="18" charset="0"/>
                        </a:rPr>
                        <a:t>UFDRs - Telecom/Cable</a:t>
                      </a:r>
                    </a:p>
                  </a:txBody>
                  <a:tcPr marL="9525" marR="9525" marT="9525" marB="0" anchor="b">
                    <a:lnL>
                      <a:noFill/>
                    </a:lnL>
                    <a:lnR>
                      <a:noFill/>
                    </a:lnR>
                    <a:lnT>
                      <a:noFill/>
                    </a:lnT>
                    <a:lnB>
                      <a:noFill/>
                    </a:lnB>
                    <a:noFill/>
                  </a:tcPr>
                </a:tc>
                <a:tc>
                  <a:txBody>
                    <a:bodyPr/>
                    <a:lstStyle/>
                    <a:p>
                      <a:pPr algn="ctr" fontAlgn="b">
                        <a:buNone/>
                      </a:pPr>
                      <a:r>
                        <a:rPr lang="en-US" sz="2400" b="0" i="0" u="none" strike="noStrike">
                          <a:effectLst/>
                          <a:latin typeface="Times New Roman" panose="02020603050405020304" pitchFamily="18" charset="0"/>
                        </a:rPr>
                        <a:t>76</a:t>
                      </a:r>
                    </a:p>
                  </a:txBody>
                  <a:tcPr marL="9525" marR="9525" marT="9525" marB="0" anchor="b">
                    <a:lnL>
                      <a:noFill/>
                    </a:lnL>
                    <a:lnR>
                      <a:noFill/>
                    </a:lnR>
                    <a:lnT>
                      <a:noFill/>
                    </a:lnT>
                    <a:lnB>
                      <a:noFill/>
                    </a:lnB>
                    <a:noFill/>
                  </a:tcPr>
                </a:tc>
                <a:tc>
                  <a:txBody>
                    <a:bodyPr/>
                    <a:lstStyle/>
                    <a:p>
                      <a:pPr algn="ctr" fontAlgn="b">
                        <a:buNone/>
                      </a:pPr>
                      <a:r>
                        <a:rPr lang="en-US" sz="2400" b="0" i="0" u="none" strike="noStrike" dirty="0">
                          <a:effectLst/>
                          <a:latin typeface="Times New Roman" panose="02020603050405020304" pitchFamily="18" charset="0"/>
                        </a:rPr>
                        <a:t>88</a:t>
                      </a:r>
                    </a:p>
                  </a:txBody>
                  <a:tcPr marL="9525" marR="9525" marT="9525" marB="0" anchor="b">
                    <a:lnL>
                      <a:noFill/>
                    </a:lnL>
                    <a:lnR>
                      <a:noFill/>
                    </a:lnR>
                    <a:lnT>
                      <a:noFill/>
                    </a:lnT>
                    <a:lnB>
                      <a:noFill/>
                    </a:lnB>
                    <a:noFill/>
                  </a:tcPr>
                </a:tc>
                <a:tc>
                  <a:txBody>
                    <a:bodyPr/>
                    <a:lstStyle/>
                    <a:p>
                      <a:pPr algn="ctr" fontAlgn="b">
                        <a:buNone/>
                      </a:pPr>
                      <a:r>
                        <a:rPr lang="en-US" sz="2400" b="0" i="0" u="none" strike="noStrike" dirty="0">
                          <a:effectLst/>
                          <a:latin typeface="Times New Roman" panose="02020603050405020304" pitchFamily="18" charset="0"/>
                        </a:rPr>
                        <a:t>98</a:t>
                      </a:r>
                    </a:p>
                  </a:txBody>
                  <a:tcPr marL="9525" marR="9525" marT="9525" marB="0" anchor="b">
                    <a:lnL>
                      <a:noFill/>
                    </a:lnL>
                    <a:lnR>
                      <a:noFill/>
                    </a:lnR>
                    <a:lnT>
                      <a:noFill/>
                    </a:lnT>
                    <a:lnB>
                      <a:noFill/>
                    </a:lnB>
                    <a:noFill/>
                  </a:tcPr>
                </a:tc>
                <a:extLst>
                  <a:ext uri="{0D108BD9-81ED-4DB2-BD59-A6C34878D82A}">
                    <a16:rowId xmlns:a16="http://schemas.microsoft.com/office/drawing/2014/main" val="194602808"/>
                  </a:ext>
                </a:extLst>
              </a:tr>
              <a:tr h="467794">
                <a:tc>
                  <a:txBody>
                    <a:bodyPr/>
                    <a:lstStyle/>
                    <a:p>
                      <a:pPr algn="l" fontAlgn="b">
                        <a:buNone/>
                      </a:pPr>
                      <a:r>
                        <a:rPr lang="en-US" sz="2400" b="0" i="0" u="none" strike="noStrike">
                          <a:effectLst/>
                          <a:latin typeface="Amasis MT Pro Medium" panose="02040604050005020304" pitchFamily="18" charset="0"/>
                        </a:rPr>
                        <a:t>UFDRs - Water/Sewer</a:t>
                      </a:r>
                    </a:p>
                  </a:txBody>
                  <a:tcPr marL="9525" marR="9525" marT="9525" marB="0" anchor="b">
                    <a:lnL>
                      <a:noFill/>
                    </a:lnL>
                    <a:lnR>
                      <a:noFill/>
                    </a:lnR>
                    <a:lnT>
                      <a:noFill/>
                    </a:lnT>
                    <a:lnB>
                      <a:noFill/>
                    </a:lnB>
                    <a:noFill/>
                  </a:tcPr>
                </a:tc>
                <a:tc>
                  <a:txBody>
                    <a:bodyPr/>
                    <a:lstStyle/>
                    <a:p>
                      <a:pPr algn="ctr" fontAlgn="b">
                        <a:buNone/>
                      </a:pPr>
                      <a:r>
                        <a:rPr lang="en-US" sz="2400" b="0" i="0" u="none" strike="noStrike">
                          <a:effectLst/>
                          <a:latin typeface="Times New Roman" panose="02020603050405020304" pitchFamily="18" charset="0"/>
                        </a:rPr>
                        <a:t>1</a:t>
                      </a:r>
                    </a:p>
                  </a:txBody>
                  <a:tcPr marL="9525" marR="9525" marT="9525" marB="0" anchor="b">
                    <a:lnL>
                      <a:noFill/>
                    </a:lnL>
                    <a:lnR>
                      <a:noFill/>
                    </a:lnR>
                    <a:lnT>
                      <a:noFill/>
                    </a:lnT>
                    <a:lnB>
                      <a:noFill/>
                    </a:lnB>
                    <a:noFill/>
                  </a:tcPr>
                </a:tc>
                <a:tc>
                  <a:txBody>
                    <a:bodyPr/>
                    <a:lstStyle/>
                    <a:p>
                      <a:pPr algn="ctr" fontAlgn="b">
                        <a:buNone/>
                      </a:pPr>
                      <a:r>
                        <a:rPr lang="en-US" sz="2400" b="0" i="0" u="none" strike="noStrike">
                          <a:effectLst/>
                          <a:latin typeface="Times New Roman" panose="02020603050405020304" pitchFamily="18" charset="0"/>
                        </a:rPr>
                        <a:t>1</a:t>
                      </a:r>
                    </a:p>
                  </a:txBody>
                  <a:tcPr marL="9525" marR="9525" marT="9525" marB="0" anchor="b">
                    <a:lnL>
                      <a:noFill/>
                    </a:lnL>
                    <a:lnR>
                      <a:noFill/>
                    </a:lnR>
                    <a:lnT>
                      <a:noFill/>
                    </a:lnT>
                    <a:lnB>
                      <a:noFill/>
                    </a:lnB>
                    <a:noFill/>
                  </a:tcPr>
                </a:tc>
                <a:tc>
                  <a:txBody>
                    <a:bodyPr/>
                    <a:lstStyle/>
                    <a:p>
                      <a:pPr algn="ctr" fontAlgn="b">
                        <a:buNone/>
                      </a:pPr>
                      <a:r>
                        <a:rPr lang="en-US" sz="2400" b="0" i="0" u="none" strike="noStrike" dirty="0">
                          <a:effectLst/>
                          <a:latin typeface="Times New Roman" panose="02020603050405020304" pitchFamily="18" charset="0"/>
                        </a:rPr>
                        <a:t>1</a:t>
                      </a:r>
                    </a:p>
                  </a:txBody>
                  <a:tcPr marL="9525" marR="9525" marT="9525" marB="0" anchor="b">
                    <a:lnL>
                      <a:noFill/>
                    </a:lnL>
                    <a:lnR>
                      <a:noFill/>
                    </a:lnR>
                    <a:lnT>
                      <a:noFill/>
                    </a:lnT>
                    <a:lnB>
                      <a:noFill/>
                    </a:lnB>
                    <a:noFill/>
                  </a:tcPr>
                </a:tc>
                <a:extLst>
                  <a:ext uri="{0D108BD9-81ED-4DB2-BD59-A6C34878D82A}">
                    <a16:rowId xmlns:a16="http://schemas.microsoft.com/office/drawing/2014/main" val="689236944"/>
                  </a:ext>
                </a:extLst>
              </a:tr>
              <a:tr h="467794">
                <a:tc>
                  <a:txBody>
                    <a:bodyPr/>
                    <a:lstStyle/>
                    <a:p>
                      <a:pPr algn="l" fontAlgn="b">
                        <a:buNone/>
                      </a:pPr>
                      <a:r>
                        <a:rPr lang="en-US" sz="2400" b="0" i="0" u="none" strike="noStrike" dirty="0">
                          <a:effectLst/>
                          <a:latin typeface="Amasis MT Pro Medium" panose="02040604050005020304" pitchFamily="18" charset="0"/>
                        </a:rPr>
                        <a:t>UFDRs - Total</a:t>
                      </a:r>
                    </a:p>
                  </a:txBody>
                  <a:tcPr marL="9525" marR="9525" marT="9525" marB="0" anchor="b">
                    <a:lnL>
                      <a:noFill/>
                    </a:lnL>
                    <a:lnR>
                      <a:noFill/>
                    </a:lnR>
                    <a:lnT>
                      <a:noFill/>
                    </a:lnT>
                    <a:lnB>
                      <a:noFill/>
                    </a:lnB>
                    <a:noFill/>
                  </a:tcPr>
                </a:tc>
                <a:tc>
                  <a:txBody>
                    <a:bodyPr/>
                    <a:lstStyle/>
                    <a:p>
                      <a:pPr algn="ctr" fontAlgn="b">
                        <a:buNone/>
                      </a:pPr>
                      <a:r>
                        <a:rPr lang="en-US" sz="2400" b="0" i="0" u="none" strike="noStrike">
                          <a:effectLst/>
                          <a:latin typeface="Times New Roman" panose="02020603050405020304" pitchFamily="18" charset="0"/>
                        </a:rPr>
                        <a:t>115</a:t>
                      </a:r>
                    </a:p>
                  </a:txBody>
                  <a:tcPr marL="9525" marR="9525" marT="9525" marB="0" anchor="b">
                    <a:lnL>
                      <a:noFill/>
                    </a:lnL>
                    <a:lnR>
                      <a:noFill/>
                    </a:lnR>
                    <a:lnT>
                      <a:noFill/>
                    </a:lnT>
                    <a:lnB>
                      <a:noFill/>
                    </a:lnB>
                    <a:noFill/>
                  </a:tcPr>
                </a:tc>
                <a:tc>
                  <a:txBody>
                    <a:bodyPr/>
                    <a:lstStyle/>
                    <a:p>
                      <a:pPr algn="ctr" fontAlgn="b">
                        <a:buNone/>
                      </a:pPr>
                      <a:r>
                        <a:rPr lang="en-US" sz="2400" b="0" i="0" u="none" strike="noStrike">
                          <a:effectLst/>
                          <a:latin typeface="Times New Roman" panose="02020603050405020304" pitchFamily="18" charset="0"/>
                        </a:rPr>
                        <a:t>128</a:t>
                      </a:r>
                    </a:p>
                  </a:txBody>
                  <a:tcPr marL="9525" marR="9525" marT="9525" marB="0" anchor="b">
                    <a:lnL>
                      <a:noFill/>
                    </a:lnL>
                    <a:lnR>
                      <a:noFill/>
                    </a:lnR>
                    <a:lnT>
                      <a:noFill/>
                    </a:lnT>
                    <a:lnB>
                      <a:noFill/>
                    </a:lnB>
                    <a:noFill/>
                  </a:tcPr>
                </a:tc>
                <a:tc>
                  <a:txBody>
                    <a:bodyPr/>
                    <a:lstStyle/>
                    <a:p>
                      <a:pPr algn="ctr" fontAlgn="b">
                        <a:buNone/>
                      </a:pPr>
                      <a:r>
                        <a:rPr lang="en-US" sz="2400" b="0" i="0" u="none" strike="noStrike" dirty="0">
                          <a:effectLst/>
                          <a:latin typeface="Times New Roman" panose="02020603050405020304" pitchFamily="18" charset="0"/>
                        </a:rPr>
                        <a:t>127</a:t>
                      </a:r>
                    </a:p>
                  </a:txBody>
                  <a:tcPr marL="9525" marR="9525" marT="9525" marB="0" anchor="b">
                    <a:lnL>
                      <a:noFill/>
                    </a:lnL>
                    <a:lnR>
                      <a:noFill/>
                    </a:lnR>
                    <a:lnT>
                      <a:noFill/>
                    </a:lnT>
                    <a:lnB>
                      <a:noFill/>
                    </a:lnB>
                    <a:noFill/>
                  </a:tcPr>
                </a:tc>
                <a:extLst>
                  <a:ext uri="{0D108BD9-81ED-4DB2-BD59-A6C34878D82A}">
                    <a16:rowId xmlns:a16="http://schemas.microsoft.com/office/drawing/2014/main" val="3390034436"/>
                  </a:ext>
                </a:extLst>
              </a:tr>
              <a:tr h="467794">
                <a:tc>
                  <a:txBody>
                    <a:bodyPr/>
                    <a:lstStyle/>
                    <a:p>
                      <a:pPr algn="l" fontAlgn="b">
                        <a:buNone/>
                      </a:pPr>
                      <a:r>
                        <a:rPr lang="sv-SE" sz="2400" b="0" i="0" u="none" strike="noStrike">
                          <a:effectLst/>
                          <a:latin typeface="Amasis MT Pro Medium" panose="02040604050005020304" pitchFamily="18" charset="0"/>
                        </a:rPr>
                        <a:t>Dig Safe Tickets in VT</a:t>
                      </a:r>
                    </a:p>
                  </a:txBody>
                  <a:tcPr marL="9525" marR="9525" marT="9525" marB="0" anchor="b">
                    <a:lnL>
                      <a:noFill/>
                    </a:lnL>
                    <a:lnR>
                      <a:noFill/>
                    </a:lnR>
                    <a:lnT>
                      <a:noFill/>
                    </a:lnT>
                    <a:lnB>
                      <a:noFill/>
                    </a:lnB>
                    <a:noFill/>
                  </a:tcPr>
                </a:tc>
                <a:tc>
                  <a:txBody>
                    <a:bodyPr/>
                    <a:lstStyle/>
                    <a:p>
                      <a:pPr algn="ctr" fontAlgn="b">
                        <a:buNone/>
                      </a:pPr>
                      <a:r>
                        <a:rPr lang="en-US" sz="2400" b="0" i="0" u="none" strike="noStrike">
                          <a:effectLst/>
                          <a:latin typeface="Times New Roman" panose="02020603050405020304" pitchFamily="18" charset="0"/>
                        </a:rPr>
                        <a:t>48,982</a:t>
                      </a:r>
                    </a:p>
                  </a:txBody>
                  <a:tcPr marL="9525" marR="9525" marT="9525" marB="0" anchor="b">
                    <a:lnL>
                      <a:noFill/>
                    </a:lnL>
                    <a:lnR>
                      <a:noFill/>
                    </a:lnR>
                    <a:lnT>
                      <a:noFill/>
                    </a:lnT>
                    <a:lnB>
                      <a:noFill/>
                    </a:lnB>
                    <a:noFill/>
                  </a:tcPr>
                </a:tc>
                <a:tc>
                  <a:txBody>
                    <a:bodyPr/>
                    <a:lstStyle/>
                    <a:p>
                      <a:pPr algn="ctr" fontAlgn="b">
                        <a:buNone/>
                      </a:pPr>
                      <a:r>
                        <a:rPr lang="en-US" sz="2400" b="0" i="0" u="none" strike="noStrike">
                          <a:effectLst/>
                          <a:latin typeface="Times New Roman" panose="02020603050405020304" pitchFamily="18" charset="0"/>
                        </a:rPr>
                        <a:t>46,719 </a:t>
                      </a:r>
                    </a:p>
                  </a:txBody>
                  <a:tcPr marL="9525" marR="9525" marT="9525" marB="0" anchor="b">
                    <a:lnL>
                      <a:noFill/>
                    </a:lnL>
                    <a:lnR>
                      <a:noFill/>
                    </a:lnR>
                    <a:lnT>
                      <a:noFill/>
                    </a:lnT>
                    <a:lnB>
                      <a:noFill/>
                    </a:lnB>
                    <a:noFill/>
                  </a:tcPr>
                </a:tc>
                <a:tc>
                  <a:txBody>
                    <a:bodyPr/>
                    <a:lstStyle/>
                    <a:p>
                      <a:pPr algn="ctr" fontAlgn="b">
                        <a:buNone/>
                      </a:pPr>
                      <a:r>
                        <a:rPr lang="en-US" sz="2400" b="0" i="0" u="none" strike="noStrike" dirty="0">
                          <a:effectLst/>
                          <a:latin typeface="Times New Roman" panose="02020603050405020304" pitchFamily="18" charset="0"/>
                        </a:rPr>
                        <a:t>43,844</a:t>
                      </a:r>
                    </a:p>
                  </a:txBody>
                  <a:tcPr marL="9525" marR="9525" marT="9525" marB="0" anchor="b">
                    <a:lnL>
                      <a:noFill/>
                    </a:lnL>
                    <a:lnR>
                      <a:noFill/>
                    </a:lnR>
                    <a:lnT>
                      <a:noFill/>
                    </a:lnT>
                    <a:lnB>
                      <a:noFill/>
                    </a:lnB>
                    <a:noFill/>
                  </a:tcPr>
                </a:tc>
                <a:extLst>
                  <a:ext uri="{0D108BD9-81ED-4DB2-BD59-A6C34878D82A}">
                    <a16:rowId xmlns:a16="http://schemas.microsoft.com/office/drawing/2014/main" val="118131743"/>
                  </a:ext>
                </a:extLst>
              </a:tr>
            </a:tbl>
          </a:graphicData>
        </a:graphic>
      </p:graphicFrame>
    </p:spTree>
    <p:extLst>
      <p:ext uri="{BB962C8B-B14F-4D97-AF65-F5344CB8AC3E}">
        <p14:creationId xmlns:p14="http://schemas.microsoft.com/office/powerpoint/2010/main" val="268317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5C8484-2BF2-2920-F3CF-8BCC88DB33F3}"/>
              </a:ext>
            </a:extLst>
          </p:cNvPr>
          <p:cNvSpPr>
            <a:spLocks noGrp="1"/>
          </p:cNvSpPr>
          <p:nvPr>
            <p:ph type="ctrTitle"/>
          </p:nvPr>
        </p:nvSpPr>
        <p:spPr>
          <a:xfrm>
            <a:off x="0" y="457200"/>
            <a:ext cx="12188952" cy="1301262"/>
          </a:xfrm>
        </p:spPr>
        <p:txBody>
          <a:bodyPr/>
          <a:lstStyle/>
          <a:p>
            <a:r>
              <a:rPr lang="en-US" sz="6600" dirty="0">
                <a:latin typeface="Amasis MT Pro Black" panose="02040A04050005020304" pitchFamily="18" charset="0"/>
              </a:rPr>
              <a:t>Engineering Division</a:t>
            </a:r>
          </a:p>
        </p:txBody>
      </p:sp>
      <p:sp>
        <p:nvSpPr>
          <p:cNvPr id="6" name="Subtitle 5">
            <a:extLst>
              <a:ext uri="{FF2B5EF4-FFF2-40B4-BE49-F238E27FC236}">
                <a16:creationId xmlns:a16="http://schemas.microsoft.com/office/drawing/2014/main" id="{C8C755B0-183E-763F-B37F-8533E20215E5}"/>
              </a:ext>
            </a:extLst>
          </p:cNvPr>
          <p:cNvSpPr>
            <a:spLocks noGrp="1"/>
          </p:cNvSpPr>
          <p:nvPr>
            <p:ph type="subTitle" idx="1"/>
          </p:nvPr>
        </p:nvSpPr>
        <p:spPr>
          <a:xfrm>
            <a:off x="150725" y="2341266"/>
            <a:ext cx="11826910" cy="3071982"/>
          </a:xfrm>
        </p:spPr>
        <p:txBody>
          <a:bodyPr/>
          <a:lstStyle/>
          <a:p>
            <a:r>
              <a:rPr lang="en-US" b="0" i="1" dirty="0">
                <a:latin typeface="Amasis MT Pro" panose="02040504050005020304" pitchFamily="18" charset="0"/>
              </a:rPr>
              <a:t>The Engineering Division specializes in electricity, nuclear power, pipeline safety (natural gas and propane), and underground damage prevention. </a:t>
            </a:r>
          </a:p>
          <a:p>
            <a:endParaRPr lang="en-US" dirty="0"/>
          </a:p>
          <a:p>
            <a:pPr algn="l"/>
            <a:r>
              <a:rPr lang="en-US" b="0" dirty="0">
                <a:latin typeface="Amasis MT Pro Medium" panose="02040604050005020304" pitchFamily="18" charset="0"/>
              </a:rPr>
              <a:t>Bill Jordan – Director</a:t>
            </a:r>
          </a:p>
          <a:p>
            <a:pPr algn="l"/>
            <a:r>
              <a:rPr lang="en-US" b="0" dirty="0">
                <a:latin typeface="Amasis MT Pro Medium" panose="02040604050005020304" pitchFamily="18" charset="0"/>
              </a:rPr>
              <a:t>Lindsey Wells – Admin. Services Coordinator</a:t>
            </a:r>
          </a:p>
          <a:p>
            <a:pPr algn="l"/>
            <a:endParaRPr lang="en-US" dirty="0"/>
          </a:p>
        </p:txBody>
      </p:sp>
    </p:spTree>
    <p:extLst>
      <p:ext uri="{BB962C8B-B14F-4D97-AF65-F5344CB8AC3E}">
        <p14:creationId xmlns:p14="http://schemas.microsoft.com/office/powerpoint/2010/main" val="964567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7ECB35-2963-7B2E-CB1D-F690273FA459}"/>
              </a:ext>
            </a:extLst>
          </p:cNvPr>
          <p:cNvPicPr>
            <a:picLocks noChangeAspect="1"/>
          </p:cNvPicPr>
          <p:nvPr/>
        </p:nvPicPr>
        <p:blipFill>
          <a:blip r:embed="rId2"/>
          <a:stretch>
            <a:fillRect/>
          </a:stretch>
        </p:blipFill>
        <p:spPr>
          <a:xfrm>
            <a:off x="1446963" y="70337"/>
            <a:ext cx="9284677" cy="5817997"/>
          </a:xfrm>
          <a:prstGeom prst="rect">
            <a:avLst/>
          </a:prstGeom>
        </p:spPr>
      </p:pic>
    </p:spTree>
    <p:extLst>
      <p:ext uri="{BB962C8B-B14F-4D97-AF65-F5344CB8AC3E}">
        <p14:creationId xmlns:p14="http://schemas.microsoft.com/office/powerpoint/2010/main" val="214709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621BE3-A4E1-B796-8FD8-B812FDC7C484}"/>
              </a:ext>
            </a:extLst>
          </p:cNvPr>
          <p:cNvPicPr>
            <a:picLocks noChangeAspect="1"/>
          </p:cNvPicPr>
          <p:nvPr/>
        </p:nvPicPr>
        <p:blipFill>
          <a:blip r:embed="rId2"/>
          <a:stretch>
            <a:fillRect/>
          </a:stretch>
        </p:blipFill>
        <p:spPr>
          <a:xfrm>
            <a:off x="2009670" y="277095"/>
            <a:ext cx="8139165" cy="5658642"/>
          </a:xfrm>
          <a:prstGeom prst="rect">
            <a:avLst/>
          </a:prstGeom>
        </p:spPr>
      </p:pic>
    </p:spTree>
    <p:extLst>
      <p:ext uri="{BB962C8B-B14F-4D97-AF65-F5344CB8AC3E}">
        <p14:creationId xmlns:p14="http://schemas.microsoft.com/office/powerpoint/2010/main" val="2874696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ABC7C5-E057-47BF-A115-3045E8BFEB51}"/>
              </a:ext>
            </a:extLst>
          </p:cNvPr>
          <p:cNvPicPr>
            <a:picLocks noChangeAspect="1"/>
          </p:cNvPicPr>
          <p:nvPr/>
        </p:nvPicPr>
        <p:blipFill>
          <a:blip r:embed="rId2"/>
          <a:stretch>
            <a:fillRect/>
          </a:stretch>
        </p:blipFill>
        <p:spPr>
          <a:xfrm>
            <a:off x="1808562" y="116321"/>
            <a:ext cx="8129258" cy="5741867"/>
          </a:xfrm>
          <a:prstGeom prst="rect">
            <a:avLst/>
          </a:prstGeom>
        </p:spPr>
      </p:pic>
    </p:spTree>
    <p:extLst>
      <p:ext uri="{BB962C8B-B14F-4D97-AF65-F5344CB8AC3E}">
        <p14:creationId xmlns:p14="http://schemas.microsoft.com/office/powerpoint/2010/main" val="1512057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91B11B-306A-BEAA-673A-68E962FEFCAA}"/>
              </a:ext>
            </a:extLst>
          </p:cNvPr>
          <p:cNvPicPr>
            <a:picLocks noChangeAspect="1"/>
          </p:cNvPicPr>
          <p:nvPr/>
        </p:nvPicPr>
        <p:blipFill>
          <a:blip r:embed="rId2"/>
          <a:stretch>
            <a:fillRect/>
          </a:stretch>
        </p:blipFill>
        <p:spPr>
          <a:xfrm>
            <a:off x="1679750" y="82899"/>
            <a:ext cx="8832500" cy="5815483"/>
          </a:xfrm>
          <a:prstGeom prst="rect">
            <a:avLst/>
          </a:prstGeom>
        </p:spPr>
      </p:pic>
    </p:spTree>
    <p:extLst>
      <p:ext uri="{BB962C8B-B14F-4D97-AF65-F5344CB8AC3E}">
        <p14:creationId xmlns:p14="http://schemas.microsoft.com/office/powerpoint/2010/main" val="2828320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B814AA-C6AC-B7B1-99FC-6CC50CBBCC13}"/>
              </a:ext>
            </a:extLst>
          </p:cNvPr>
          <p:cNvSpPr>
            <a:spLocks noGrp="1"/>
          </p:cNvSpPr>
          <p:nvPr>
            <p:ph type="title"/>
          </p:nvPr>
        </p:nvSpPr>
        <p:spPr>
          <a:xfrm>
            <a:off x="-1" y="0"/>
            <a:ext cx="3068877" cy="6126480"/>
          </a:xfrm>
        </p:spPr>
        <p:txBody>
          <a:bodyPr/>
          <a:lstStyle/>
          <a:p>
            <a:r>
              <a:rPr lang="en-US" dirty="0">
                <a:solidFill>
                  <a:srgbClr val="005400"/>
                </a:solidFill>
              </a:rPr>
              <a:t>Civil</a:t>
            </a:r>
            <a:r>
              <a:rPr lang="en-US" dirty="0"/>
              <a:t> </a:t>
            </a:r>
            <a:r>
              <a:rPr lang="en-US" dirty="0">
                <a:solidFill>
                  <a:srgbClr val="005400"/>
                </a:solidFill>
              </a:rPr>
              <a:t>Penalties</a:t>
            </a:r>
          </a:p>
        </p:txBody>
      </p:sp>
      <p:sp>
        <p:nvSpPr>
          <p:cNvPr id="7" name="Text Placeholder 6">
            <a:extLst>
              <a:ext uri="{FF2B5EF4-FFF2-40B4-BE49-F238E27FC236}">
                <a16:creationId xmlns:a16="http://schemas.microsoft.com/office/drawing/2014/main" id="{7A064637-A6AC-B834-FFDA-6ABD08D025EB}"/>
              </a:ext>
            </a:extLst>
          </p:cNvPr>
          <p:cNvSpPr>
            <a:spLocks noGrp="1"/>
          </p:cNvSpPr>
          <p:nvPr>
            <p:ph type="body" sz="quarter" idx="10"/>
          </p:nvPr>
        </p:nvSpPr>
        <p:spPr>
          <a:xfrm>
            <a:off x="3194137" y="457200"/>
            <a:ext cx="8510182" cy="5120640"/>
          </a:xfrm>
        </p:spPr>
        <p:txBody>
          <a:bodyPr anchor="ctr" anchorCtr="1"/>
          <a:lstStyle/>
          <a:p>
            <a:pPr marL="285750" indent="-285750">
              <a:spcBef>
                <a:spcPts val="600"/>
              </a:spcBef>
              <a:spcAft>
                <a:spcPts val="600"/>
              </a:spcAft>
              <a:buFont typeface="Wingdings" panose="05000000000000000000" pitchFamily="2" charset="2"/>
              <a:buChar char="§"/>
            </a:pPr>
            <a:r>
              <a:rPr lang="en-US" sz="2400" b="1" dirty="0">
                <a:latin typeface="Amasis MT Pro" panose="02040504050005020304" pitchFamily="18" charset="0"/>
              </a:rPr>
              <a:t>30 V.S.A. § 7008</a:t>
            </a:r>
            <a:r>
              <a:rPr lang="en-US" sz="2000" dirty="0">
                <a:latin typeface="Amasis MT Pro" panose="02040504050005020304" pitchFamily="18" charset="0"/>
              </a:rPr>
              <a:t>: Any person or company who violates any provisions of section 7004, 7006, 7006a, 7006b, or 7007 of this title shall be subject to a civil penalty of not more than:</a:t>
            </a:r>
          </a:p>
          <a:p>
            <a:pPr lvl="1">
              <a:spcBef>
                <a:spcPts val="600"/>
              </a:spcBef>
              <a:spcAft>
                <a:spcPts val="600"/>
              </a:spcAft>
              <a:buFont typeface="Wingdings" panose="05000000000000000000" pitchFamily="2" charset="2"/>
              <a:buChar char="§"/>
            </a:pPr>
            <a:r>
              <a:rPr lang="en-US" sz="2000" b="1" dirty="0">
                <a:latin typeface="Amasis MT Pro" panose="02040504050005020304" pitchFamily="18" charset="0"/>
                <a:cs typeface="Arial" panose="020B0604020202020204" pitchFamily="34" charset="0"/>
              </a:rPr>
              <a:t>$500 </a:t>
            </a:r>
            <a:r>
              <a:rPr lang="en-US" sz="1700" dirty="0">
                <a:latin typeface="Amasis MT Pro" panose="02040504050005020304" pitchFamily="18" charset="0"/>
                <a:cs typeface="Arial" panose="020B0604020202020204" pitchFamily="34" charset="0"/>
              </a:rPr>
              <a:t>for the </a:t>
            </a:r>
            <a:r>
              <a:rPr lang="en-US" sz="1800" b="1" i="1" dirty="0">
                <a:latin typeface="Amasis MT Pro" panose="02040504050005020304" pitchFamily="18" charset="0"/>
                <a:cs typeface="Arial" panose="020B0604020202020204" pitchFamily="34" charset="0"/>
              </a:rPr>
              <a:t>first</a:t>
            </a:r>
            <a:r>
              <a:rPr lang="en-US" sz="1700" dirty="0">
                <a:latin typeface="Amasis MT Pro" panose="02040504050005020304" pitchFamily="18" charset="0"/>
                <a:cs typeface="Arial" panose="020B0604020202020204" pitchFamily="34" charset="0"/>
              </a:rPr>
              <a:t> offense,</a:t>
            </a:r>
          </a:p>
          <a:p>
            <a:pPr lvl="1">
              <a:spcBef>
                <a:spcPts val="600"/>
              </a:spcBef>
              <a:spcAft>
                <a:spcPts val="600"/>
              </a:spcAft>
              <a:buFont typeface="Wingdings" panose="05000000000000000000" pitchFamily="2" charset="2"/>
              <a:buChar char="§"/>
            </a:pPr>
            <a:r>
              <a:rPr lang="en-US" sz="2000" b="1" dirty="0">
                <a:latin typeface="Amasis MT Pro" panose="02040504050005020304" pitchFamily="18" charset="0"/>
                <a:cs typeface="Arial" panose="020B0604020202020204" pitchFamily="34" charset="0"/>
              </a:rPr>
              <a:t>$1,000 </a:t>
            </a:r>
            <a:r>
              <a:rPr lang="en-US" sz="1700" dirty="0">
                <a:latin typeface="Amasis MT Pro" panose="02040504050005020304" pitchFamily="18" charset="0"/>
                <a:cs typeface="Arial" panose="020B0604020202020204" pitchFamily="34" charset="0"/>
              </a:rPr>
              <a:t>for the </a:t>
            </a:r>
            <a:r>
              <a:rPr lang="en-US" sz="1800" b="1" i="1" dirty="0">
                <a:latin typeface="Amasis MT Pro" panose="02040504050005020304" pitchFamily="18" charset="0"/>
                <a:cs typeface="Arial" panose="020B0604020202020204" pitchFamily="34" charset="0"/>
              </a:rPr>
              <a:t>second</a:t>
            </a:r>
            <a:r>
              <a:rPr lang="en-US" sz="1700" dirty="0">
                <a:latin typeface="Amasis MT Pro" panose="02040504050005020304" pitchFamily="18" charset="0"/>
                <a:cs typeface="Arial" panose="020B0604020202020204" pitchFamily="34" charset="0"/>
              </a:rPr>
              <a:t> offense within one year of the date of the first offense,</a:t>
            </a:r>
          </a:p>
          <a:p>
            <a:pPr lvl="1">
              <a:spcBef>
                <a:spcPts val="600"/>
              </a:spcBef>
              <a:spcAft>
                <a:spcPts val="600"/>
              </a:spcAft>
              <a:buFont typeface="Wingdings" panose="05000000000000000000" pitchFamily="2" charset="2"/>
              <a:buChar char="§"/>
            </a:pPr>
            <a:r>
              <a:rPr lang="en-US" sz="2000" b="1" dirty="0">
                <a:latin typeface="Amasis MT Pro" panose="02040504050005020304" pitchFamily="18" charset="0"/>
                <a:cs typeface="Arial" panose="020B0604020202020204" pitchFamily="34" charset="0"/>
              </a:rPr>
              <a:t>$1,500 </a:t>
            </a:r>
            <a:r>
              <a:rPr lang="en-US" sz="1700" dirty="0">
                <a:latin typeface="Amasis MT Pro" panose="02040504050005020304" pitchFamily="18" charset="0"/>
                <a:cs typeface="Arial" panose="020B0604020202020204" pitchFamily="34" charset="0"/>
              </a:rPr>
              <a:t>for the </a:t>
            </a:r>
            <a:r>
              <a:rPr lang="en-US" sz="1800" b="1" i="1" dirty="0">
                <a:latin typeface="Amasis MT Pro" panose="02040504050005020304" pitchFamily="18" charset="0"/>
                <a:cs typeface="Arial" panose="020B0604020202020204" pitchFamily="34" charset="0"/>
              </a:rPr>
              <a:t>third</a:t>
            </a:r>
            <a:r>
              <a:rPr lang="en-US" sz="1700" dirty="0">
                <a:latin typeface="Amasis MT Pro" panose="02040504050005020304" pitchFamily="18" charset="0"/>
                <a:cs typeface="Arial" panose="020B0604020202020204" pitchFamily="34" charset="0"/>
              </a:rPr>
              <a:t> offense within one year of the first offense, and</a:t>
            </a:r>
          </a:p>
          <a:p>
            <a:pPr lvl="1">
              <a:spcBef>
                <a:spcPts val="600"/>
              </a:spcBef>
              <a:spcAft>
                <a:spcPts val="600"/>
              </a:spcAft>
              <a:buFont typeface="Wingdings" panose="05000000000000000000" pitchFamily="2" charset="2"/>
              <a:buChar char="§"/>
            </a:pPr>
            <a:r>
              <a:rPr lang="en-US" sz="2000" b="1" dirty="0">
                <a:latin typeface="Amasis MT Pro" panose="02040504050005020304" pitchFamily="18" charset="0"/>
                <a:cs typeface="Arial" panose="020B0604020202020204" pitchFamily="34" charset="0"/>
              </a:rPr>
              <a:t>$5,000 </a:t>
            </a:r>
            <a:r>
              <a:rPr lang="en-US" sz="1700" dirty="0">
                <a:latin typeface="Amasis MT Pro" panose="02040504050005020304" pitchFamily="18" charset="0"/>
                <a:cs typeface="Arial" panose="020B0604020202020204" pitchFamily="34" charset="0"/>
              </a:rPr>
              <a:t>for the </a:t>
            </a:r>
            <a:r>
              <a:rPr lang="en-US" sz="1800" b="1" i="1" dirty="0">
                <a:latin typeface="Amasis MT Pro" panose="02040504050005020304" pitchFamily="18" charset="0"/>
                <a:cs typeface="Arial" panose="020B0604020202020204" pitchFamily="34" charset="0"/>
              </a:rPr>
              <a:t>fourth</a:t>
            </a:r>
            <a:r>
              <a:rPr lang="en-US" sz="1800" dirty="0">
                <a:latin typeface="Amasis MT Pro" panose="02040504050005020304" pitchFamily="18" charset="0"/>
                <a:cs typeface="Arial" panose="020B0604020202020204" pitchFamily="34" charset="0"/>
              </a:rPr>
              <a:t> </a:t>
            </a:r>
            <a:r>
              <a:rPr lang="en-US" sz="1800" b="1" i="1" dirty="0">
                <a:latin typeface="Amasis MT Pro" panose="02040504050005020304" pitchFamily="18" charset="0"/>
                <a:cs typeface="Arial" panose="020B0604020202020204" pitchFamily="34" charset="0"/>
              </a:rPr>
              <a:t>or subsequent </a:t>
            </a:r>
            <a:r>
              <a:rPr lang="en-US" sz="1700" dirty="0">
                <a:latin typeface="Amasis MT Pro" panose="02040504050005020304" pitchFamily="18" charset="0"/>
                <a:cs typeface="Arial" panose="020B0604020202020204" pitchFamily="34" charset="0"/>
              </a:rPr>
              <a:t>offense within one year of the date of a previous offense</a:t>
            </a:r>
          </a:p>
          <a:p>
            <a:pPr marL="285750" indent="-285750" algn="just">
              <a:spcBef>
                <a:spcPts val="1200"/>
              </a:spcBef>
              <a:buFont typeface="Wingdings" panose="05000000000000000000" pitchFamily="2" charset="2"/>
              <a:buChar char="§"/>
            </a:pPr>
            <a:r>
              <a:rPr lang="en-US" sz="2400" b="1" dirty="0">
                <a:latin typeface="Amasis MT Pro" panose="02040504050005020304" pitchFamily="18" charset="0"/>
              </a:rPr>
              <a:t>PUC Rule 3.807(J)</a:t>
            </a:r>
            <a:r>
              <a:rPr lang="en-US" sz="2000" dirty="0">
                <a:latin typeface="Amasis MT Pro" panose="02040504050005020304" pitchFamily="18" charset="0"/>
              </a:rPr>
              <a:t>: In imposing a civil penalty on any person, the Commission shall consider the </a:t>
            </a:r>
            <a:r>
              <a:rPr lang="en-US" sz="2000" b="1" i="1" dirty="0">
                <a:latin typeface="Amasis MT Pro" panose="02040504050005020304" pitchFamily="18" charset="0"/>
              </a:rPr>
              <a:t>gravity</a:t>
            </a:r>
            <a:r>
              <a:rPr lang="en-US" sz="2000" dirty="0">
                <a:latin typeface="Amasis MT Pro" panose="02040504050005020304" pitchFamily="18" charset="0"/>
              </a:rPr>
              <a:t> of the violation, the </a:t>
            </a:r>
            <a:r>
              <a:rPr lang="en-US" sz="2000" b="1" i="1" dirty="0">
                <a:latin typeface="Amasis MT Pro" panose="02040504050005020304" pitchFamily="18" charset="0"/>
              </a:rPr>
              <a:t>culpability</a:t>
            </a:r>
            <a:r>
              <a:rPr lang="en-US" sz="2000" dirty="0">
                <a:latin typeface="Amasis MT Pro" panose="02040504050005020304" pitchFamily="18" charset="0"/>
              </a:rPr>
              <a:t> of the person responsible for the violation, any </a:t>
            </a:r>
            <a:r>
              <a:rPr lang="en-US" sz="2000" b="1" i="1" dirty="0">
                <a:latin typeface="Amasis MT Pro" panose="02040504050005020304" pitchFamily="18" charset="0"/>
              </a:rPr>
              <a:t>history</a:t>
            </a:r>
            <a:r>
              <a:rPr lang="en-US" sz="2000" dirty="0">
                <a:latin typeface="Amasis MT Pro" panose="02040504050005020304" pitchFamily="18" charset="0"/>
              </a:rPr>
              <a:t> of prior violations, the </a:t>
            </a:r>
            <a:r>
              <a:rPr lang="en-US" sz="2000" b="1" i="1" dirty="0">
                <a:latin typeface="Amasis MT Pro" panose="02040504050005020304" pitchFamily="18" charset="0"/>
              </a:rPr>
              <a:t>good faith </a:t>
            </a:r>
            <a:r>
              <a:rPr lang="en-US" sz="2000" dirty="0">
                <a:latin typeface="Amasis MT Pro" panose="02040504050005020304" pitchFamily="18" charset="0"/>
              </a:rPr>
              <a:t>of the person in attempting to achieve compliance, the </a:t>
            </a:r>
            <a:r>
              <a:rPr lang="en-US" sz="2000" b="1" i="1" dirty="0">
                <a:latin typeface="Amasis MT Pro" panose="02040504050005020304" pitchFamily="18" charset="0"/>
              </a:rPr>
              <a:t>size</a:t>
            </a:r>
            <a:r>
              <a:rPr lang="en-US" sz="2000" dirty="0">
                <a:latin typeface="Amasis MT Pro" panose="02040504050005020304" pitchFamily="18" charset="0"/>
              </a:rPr>
              <a:t> of the business of the person being charged, the likely </a:t>
            </a:r>
            <a:r>
              <a:rPr lang="en-US" sz="2000" b="1" i="1" dirty="0">
                <a:latin typeface="Amasis MT Pro" panose="02040504050005020304" pitchFamily="18" charset="0"/>
              </a:rPr>
              <a:t>deterrent</a:t>
            </a:r>
            <a:r>
              <a:rPr lang="en-US" sz="2000" dirty="0">
                <a:latin typeface="Amasis MT Pro" panose="02040504050005020304" pitchFamily="18" charset="0"/>
              </a:rPr>
              <a:t> </a:t>
            </a:r>
            <a:r>
              <a:rPr lang="en-US" sz="2000" b="1" i="1" dirty="0">
                <a:latin typeface="Amasis MT Pro" panose="02040504050005020304" pitchFamily="18" charset="0"/>
              </a:rPr>
              <a:t>effect</a:t>
            </a:r>
            <a:r>
              <a:rPr lang="en-US" sz="2000" dirty="0">
                <a:latin typeface="Amasis MT Pro" panose="02040504050005020304" pitchFamily="18" charset="0"/>
              </a:rPr>
              <a:t> of the penalty, and any other relevant or </a:t>
            </a:r>
            <a:r>
              <a:rPr lang="en-US" sz="2000" b="1" i="1" dirty="0">
                <a:latin typeface="Amasis MT Pro" panose="02040504050005020304" pitchFamily="18" charset="0"/>
              </a:rPr>
              <a:t>mitigating</a:t>
            </a:r>
            <a:r>
              <a:rPr lang="en-US" sz="2000" dirty="0">
                <a:latin typeface="Amasis MT Pro" panose="02040504050005020304" pitchFamily="18" charset="0"/>
              </a:rPr>
              <a:t> </a:t>
            </a:r>
            <a:r>
              <a:rPr lang="en-US" sz="2000" b="1" i="1" dirty="0">
                <a:latin typeface="Amasis MT Pro" panose="02040504050005020304" pitchFamily="18" charset="0"/>
              </a:rPr>
              <a:t>factors</a:t>
            </a:r>
            <a:r>
              <a:rPr lang="en-US" sz="2000" dirty="0">
                <a:latin typeface="Amasis MT Pro" panose="02040504050005020304" pitchFamily="18" charset="0"/>
              </a:rPr>
              <a:t>.</a:t>
            </a:r>
            <a:endParaRPr lang="en-US" sz="4000" dirty="0">
              <a:latin typeface="Amasis MT Pro" panose="02040504050005020304" pitchFamily="18" charset="0"/>
            </a:endParaRPr>
          </a:p>
        </p:txBody>
      </p:sp>
    </p:spTree>
    <p:extLst>
      <p:ext uri="{BB962C8B-B14F-4D97-AF65-F5344CB8AC3E}">
        <p14:creationId xmlns:p14="http://schemas.microsoft.com/office/powerpoint/2010/main" val="220726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9038E0-08CF-6D7E-2782-EF432A6F445E}"/>
              </a:ext>
            </a:extLst>
          </p:cNvPr>
          <p:cNvSpPr>
            <a:spLocks noGrp="1"/>
          </p:cNvSpPr>
          <p:nvPr>
            <p:ph type="ctrTitle"/>
          </p:nvPr>
        </p:nvSpPr>
        <p:spPr/>
        <p:txBody>
          <a:bodyPr/>
          <a:lstStyle/>
          <a:p>
            <a:r>
              <a:rPr lang="en-US" dirty="0"/>
              <a:t>PUC Rule 3.800</a:t>
            </a:r>
          </a:p>
        </p:txBody>
      </p:sp>
      <p:sp>
        <p:nvSpPr>
          <p:cNvPr id="5" name="Subtitle 4">
            <a:extLst>
              <a:ext uri="{FF2B5EF4-FFF2-40B4-BE49-F238E27FC236}">
                <a16:creationId xmlns:a16="http://schemas.microsoft.com/office/drawing/2014/main" id="{02E75442-7E0B-5A7D-4A63-9E6314369A9F}"/>
              </a:ext>
            </a:extLst>
          </p:cNvPr>
          <p:cNvSpPr>
            <a:spLocks noGrp="1"/>
          </p:cNvSpPr>
          <p:nvPr>
            <p:ph type="subTitle" idx="1"/>
          </p:nvPr>
        </p:nvSpPr>
        <p:spPr/>
        <p:txBody>
          <a:bodyPr/>
          <a:lstStyle/>
          <a:p>
            <a:r>
              <a:rPr lang="en-US" dirty="0"/>
              <a:t>To be revised in accordance with statutory updates.</a:t>
            </a:r>
          </a:p>
        </p:txBody>
      </p:sp>
    </p:spTree>
    <p:extLst>
      <p:ext uri="{BB962C8B-B14F-4D97-AF65-F5344CB8AC3E}">
        <p14:creationId xmlns:p14="http://schemas.microsoft.com/office/powerpoint/2010/main" val="3525436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F53B1D-0939-C9AE-FBB9-36A49193AF98}"/>
              </a:ext>
            </a:extLst>
          </p:cNvPr>
          <p:cNvSpPr>
            <a:spLocks noGrp="1"/>
          </p:cNvSpPr>
          <p:nvPr>
            <p:ph type="ctrTitle"/>
          </p:nvPr>
        </p:nvSpPr>
        <p:spPr>
          <a:xfrm>
            <a:off x="0" y="457199"/>
            <a:ext cx="12188952" cy="3722915"/>
          </a:xfrm>
        </p:spPr>
        <p:txBody>
          <a:bodyPr numCol="2"/>
          <a:lstStyle/>
          <a:p>
            <a:pPr marL="0" marR="0" lvl="0" indent="0" defTabSz="213741" rtl="0" eaLnBrk="1" fontAlgn="auto" latinLnBrk="0" hangingPunct="1">
              <a:lnSpc>
                <a:spcPct val="90000"/>
              </a:lnSpc>
              <a:spcBef>
                <a:spcPts val="1200"/>
              </a:spcBef>
              <a:spcAft>
                <a:spcPts val="330"/>
              </a:spcAft>
              <a:tabLst/>
              <a:defRPr/>
            </a:pP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Bill Jordan</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Director of Engineering</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(802) 522-3959</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rPr>
              <a:t>Bill.Jordan@vermont.gov</a:t>
            </a:r>
            <a:b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2600" b="0" i="0" u="none" strike="noStrike" kern="1200" cap="none" spc="0" normalizeH="0" baseline="0" noProof="0" dirty="0">
                <a:ln>
                  <a:noFill/>
                </a:ln>
                <a:solidFill>
                  <a:prstClr val="black"/>
                </a:solidFill>
                <a:effectLst/>
                <a:uLnTx/>
                <a:uFillTx/>
                <a:latin typeface="Arial" panose="020B0604020202020204"/>
                <a:ea typeface="+mn-ea"/>
                <a:cs typeface="+mn-cs"/>
              </a:rPr>
            </a:b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Lindsey Wells</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Admin. Services Coordinator</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(802) 261-5733</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hlinkClick r:id="rId3"/>
              </a:rPr>
              <a:t>Lindsey.Wells@vermont.gov</a:t>
            </a:r>
            <a:endParaRPr lang="en-US" dirty="0"/>
          </a:p>
        </p:txBody>
      </p:sp>
      <p:sp>
        <p:nvSpPr>
          <p:cNvPr id="5" name="Subtitle 4">
            <a:extLst>
              <a:ext uri="{FF2B5EF4-FFF2-40B4-BE49-F238E27FC236}">
                <a16:creationId xmlns:a16="http://schemas.microsoft.com/office/drawing/2014/main" id="{BA6B883F-268F-E39D-BEF1-D98086F7D5D9}"/>
              </a:ext>
            </a:extLst>
          </p:cNvPr>
          <p:cNvSpPr>
            <a:spLocks noGrp="1"/>
          </p:cNvSpPr>
          <p:nvPr>
            <p:ph type="subTitle" idx="1"/>
          </p:nvPr>
        </p:nvSpPr>
        <p:spPr>
          <a:xfrm>
            <a:off x="0" y="579991"/>
            <a:ext cx="12188952" cy="914400"/>
          </a:xfrm>
        </p:spPr>
        <p:txBody>
          <a:bodyPr anchor="ctr"/>
          <a:lstStyle/>
          <a:p>
            <a:r>
              <a:rPr lang="en-US" sz="5400" dirty="0">
                <a:solidFill>
                  <a:srgbClr val="005022"/>
                </a:solidFill>
                <a:latin typeface="David" panose="020E0502060401010101" pitchFamily="34" charset="-79"/>
                <a:cs typeface="David" panose="020E0502060401010101" pitchFamily="34" charset="-79"/>
              </a:rPr>
              <a:t>Contact Information</a:t>
            </a:r>
          </a:p>
        </p:txBody>
      </p:sp>
    </p:spTree>
    <p:extLst>
      <p:ext uri="{BB962C8B-B14F-4D97-AF65-F5344CB8AC3E}">
        <p14:creationId xmlns:p14="http://schemas.microsoft.com/office/powerpoint/2010/main" val="132240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222AA-1163-81C7-4A76-6FBFFD202790}"/>
              </a:ext>
            </a:extLst>
          </p:cNvPr>
          <p:cNvSpPr>
            <a:spLocks noGrp="1"/>
          </p:cNvSpPr>
          <p:nvPr>
            <p:ph type="ctrTitle"/>
          </p:nvPr>
        </p:nvSpPr>
        <p:spPr>
          <a:xfrm>
            <a:off x="4572000" y="457200"/>
            <a:ext cx="7616952" cy="799977"/>
          </a:xfrm>
        </p:spPr>
        <p:txBody>
          <a:bodyPr/>
          <a:lstStyle/>
          <a:p>
            <a:r>
              <a:rPr lang="en-US" dirty="0"/>
              <a:t>Vermont Statutes and Rules</a:t>
            </a:r>
          </a:p>
        </p:txBody>
      </p:sp>
      <p:sp>
        <p:nvSpPr>
          <p:cNvPr id="5" name="Subtitle 4">
            <a:extLst>
              <a:ext uri="{FF2B5EF4-FFF2-40B4-BE49-F238E27FC236}">
                <a16:creationId xmlns:a16="http://schemas.microsoft.com/office/drawing/2014/main" id="{E0C4D66A-B4CA-579D-C36E-484352D45EAC}"/>
              </a:ext>
            </a:extLst>
          </p:cNvPr>
          <p:cNvSpPr>
            <a:spLocks noGrp="1"/>
          </p:cNvSpPr>
          <p:nvPr>
            <p:ph type="subTitle" idx="1"/>
          </p:nvPr>
        </p:nvSpPr>
        <p:spPr>
          <a:xfrm>
            <a:off x="4572000" y="2088292"/>
            <a:ext cx="7616952" cy="3324956"/>
          </a:xfrm>
        </p:spPr>
        <p:txBody>
          <a:bodyPr/>
          <a:lstStyle/>
          <a:p>
            <a:pPr marL="342900" indent="-342900" algn="l">
              <a:spcBef>
                <a:spcPts val="1200"/>
              </a:spcBef>
              <a:spcAft>
                <a:spcPts val="4200"/>
              </a:spcAft>
              <a:buFont typeface="Wingdings" panose="05000000000000000000" pitchFamily="2" charset="2"/>
              <a:buChar char="§"/>
            </a:pPr>
            <a:r>
              <a:rPr lang="en-US" sz="2600" dirty="0">
                <a:solidFill>
                  <a:srgbClr val="AC7F00"/>
                </a:solidFill>
                <a:hlinkClick r:id="rId2">
                  <a:extLst>
                    <a:ext uri="{A12FA001-AC4F-418D-AE19-62706E023703}">
                      <ahyp:hlinkClr xmlns:ahyp="http://schemas.microsoft.com/office/drawing/2018/hyperlinkcolor" val="tx"/>
                    </a:ext>
                  </a:extLst>
                </a:hlinkClick>
              </a:rPr>
              <a:t>Statute - 30 V.S.A. Chapter 86                </a:t>
            </a:r>
            <a:r>
              <a:rPr lang="en-US" sz="2600" b="0" dirty="0">
                <a:solidFill>
                  <a:srgbClr val="AC7F00"/>
                </a:solidFill>
                <a:hlinkClick r:id="rId2">
                  <a:extLst>
                    <a:ext uri="{A12FA001-AC4F-418D-AE19-62706E023703}">
                      <ahyp:hlinkClr xmlns:ahyp="http://schemas.microsoft.com/office/drawing/2018/hyperlinkcolor" val="tx"/>
                    </a:ext>
                  </a:extLst>
                </a:hlinkClick>
              </a:rPr>
              <a:t>Underground Utility Damage Prevention System</a:t>
            </a:r>
            <a:endParaRPr lang="en-US" sz="2600" b="0" dirty="0">
              <a:solidFill>
                <a:srgbClr val="AC7F00"/>
              </a:solidFill>
            </a:endParaRPr>
          </a:p>
          <a:p>
            <a:pPr marL="342900" indent="-342900" algn="l">
              <a:spcBef>
                <a:spcPts val="0"/>
              </a:spcBef>
              <a:spcAft>
                <a:spcPts val="3000"/>
              </a:spcAft>
              <a:buFont typeface="Wingdings" panose="05000000000000000000" pitchFamily="2" charset="2"/>
              <a:buChar char="§"/>
            </a:pPr>
            <a:r>
              <a:rPr lang="en-US" sz="2600" dirty="0">
                <a:solidFill>
                  <a:srgbClr val="AC7F00"/>
                </a:solidFill>
                <a:hlinkClick r:id="rId3">
                  <a:extLst>
                    <a:ext uri="{A12FA001-AC4F-418D-AE19-62706E023703}">
                      <ahyp:hlinkClr xmlns:ahyp="http://schemas.microsoft.com/office/drawing/2018/hyperlinkcolor" val="tx"/>
                    </a:ext>
                  </a:extLst>
                </a:hlinkClick>
              </a:rPr>
              <a:t>Public Utility Commission Rule 3.800     </a:t>
            </a:r>
            <a:r>
              <a:rPr lang="en-US" sz="2600" b="0" dirty="0">
                <a:solidFill>
                  <a:srgbClr val="AC7F00"/>
                </a:solidFill>
                <a:hlinkClick r:id="rId3">
                  <a:extLst>
                    <a:ext uri="{A12FA001-AC4F-418D-AE19-62706E023703}">
                      <ahyp:hlinkClr xmlns:ahyp="http://schemas.microsoft.com/office/drawing/2018/hyperlinkcolor" val="tx"/>
                    </a:ext>
                  </a:extLst>
                </a:hlinkClick>
              </a:rPr>
              <a:t>Underground Utility Damage Prevention</a:t>
            </a:r>
            <a:endParaRPr lang="en-US" sz="2600" b="0" dirty="0">
              <a:solidFill>
                <a:srgbClr val="AC7F00"/>
              </a:solidFill>
            </a:endParaRPr>
          </a:p>
          <a:p>
            <a:endParaRPr lang="en-US" dirty="0"/>
          </a:p>
        </p:txBody>
      </p:sp>
      <p:pic>
        <p:nvPicPr>
          <p:cNvPr id="16" name="Graphic 15" descr="Gavel">
            <a:extLst>
              <a:ext uri="{FF2B5EF4-FFF2-40B4-BE49-F238E27FC236}">
                <a16:creationId xmlns:a16="http://schemas.microsoft.com/office/drawing/2014/main" id="{11F097C3-D21D-A898-B66E-F401BB6B047D}"/>
              </a:ext>
            </a:extLst>
          </p:cNvPr>
          <p:cNvPicPr>
            <a:picLocks noChangeAspect="1"/>
          </p:cNvPicPr>
          <p:nvPr/>
        </p:nvPicPr>
        <p:blipFill>
          <a:blip r:embed="rId4">
            <a:duotone>
              <a:prstClr val="black"/>
              <a:schemeClr val="accent1">
                <a:tint val="45000"/>
                <a:satMod val="400000"/>
              </a:schemeClr>
            </a:duotone>
            <a:lum bright="-20000" contrast="4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869" y="1257177"/>
            <a:ext cx="4343646" cy="4343646"/>
          </a:xfrm>
          <a:prstGeom prst="rect">
            <a:avLst/>
          </a:prstGeom>
        </p:spPr>
      </p:pic>
    </p:spTree>
    <p:extLst>
      <p:ext uri="{BB962C8B-B14F-4D97-AF65-F5344CB8AC3E}">
        <p14:creationId xmlns:p14="http://schemas.microsoft.com/office/powerpoint/2010/main" val="125289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4CE6-EC0F-70C6-80C5-D083FE38456A}"/>
              </a:ext>
            </a:extLst>
          </p:cNvPr>
          <p:cNvSpPr>
            <a:spLocks noGrp="1"/>
          </p:cNvSpPr>
          <p:nvPr>
            <p:ph type="ctrTitle"/>
          </p:nvPr>
        </p:nvSpPr>
        <p:spPr>
          <a:xfrm>
            <a:off x="0" y="457200"/>
            <a:ext cx="12188952" cy="914400"/>
          </a:xfrm>
        </p:spPr>
        <p:txBody>
          <a:bodyPr/>
          <a:lstStyle/>
          <a:p>
            <a:r>
              <a:rPr lang="en-US" dirty="0"/>
              <a:t>Definition of “Excavation Activities”</a:t>
            </a:r>
          </a:p>
        </p:txBody>
      </p:sp>
      <p:sp>
        <p:nvSpPr>
          <p:cNvPr id="3" name="Subtitle 2">
            <a:extLst>
              <a:ext uri="{FF2B5EF4-FFF2-40B4-BE49-F238E27FC236}">
                <a16:creationId xmlns:a16="http://schemas.microsoft.com/office/drawing/2014/main" id="{0293EA1F-6FC2-81E5-CFA4-27A1DDAE9F25}"/>
              </a:ext>
            </a:extLst>
          </p:cNvPr>
          <p:cNvSpPr>
            <a:spLocks noGrp="1"/>
          </p:cNvSpPr>
          <p:nvPr>
            <p:ph type="subTitle" idx="1"/>
          </p:nvPr>
        </p:nvSpPr>
        <p:spPr>
          <a:xfrm>
            <a:off x="0" y="1618734"/>
            <a:ext cx="12188952" cy="4287795"/>
          </a:xfrm>
        </p:spPr>
        <p:txBody>
          <a:bodyPr/>
          <a:lstStyle/>
          <a:p>
            <a:pPr algn="l"/>
            <a:r>
              <a:rPr lang="en-US" sz="3200" dirty="0">
                <a:latin typeface="Amasis MT Pro Medium" panose="02040604050005020304" pitchFamily="18" charset="0"/>
              </a:rPr>
              <a:t>  30 V.S.A. § 7001(4) </a:t>
            </a:r>
          </a:p>
          <a:p>
            <a:pPr algn="l"/>
            <a:r>
              <a:rPr lang="en-US" sz="2800" b="0" dirty="0">
                <a:latin typeface="Amasis MT Pro Medium" panose="02040604050005020304" pitchFamily="18" charset="0"/>
              </a:rPr>
              <a:t>  "Excavation activities" means any activities </a:t>
            </a:r>
          </a:p>
          <a:p>
            <a:pPr algn="l" defTabSz="548640"/>
            <a:r>
              <a:rPr lang="en-US" b="0" dirty="0"/>
              <a:t>		</a:t>
            </a:r>
            <a:r>
              <a:rPr lang="en-US" b="0" i="1" dirty="0">
                <a:latin typeface="Amasis MT Pro" panose="02040504050005020304" pitchFamily="18" charset="0"/>
              </a:rPr>
              <a:t>Disturb the subsurface of the earth</a:t>
            </a:r>
            <a:r>
              <a:rPr lang="en-US" b="0" dirty="0">
                <a:latin typeface="Amasis MT Pro" panose="02040504050005020304" pitchFamily="18" charset="0"/>
              </a:rPr>
              <a:t> or could damage underground utility facilities 				and that may involve the removal of earth, rock, or other materials in the ground 			or</a:t>
            </a:r>
          </a:p>
          <a:p>
            <a:pPr algn="l" defTabSz="548640"/>
            <a:r>
              <a:rPr lang="en-US" b="0" dirty="0">
                <a:latin typeface="Amasis MT Pro" panose="02040504050005020304" pitchFamily="18" charset="0"/>
              </a:rPr>
              <a:t>		the demolition of any structure by the discharge of explosives or</a:t>
            </a:r>
          </a:p>
          <a:p>
            <a:pPr algn="just" defTabSz="548640"/>
            <a:r>
              <a:rPr lang="en-US" b="0" dirty="0">
                <a:latin typeface="Amasis MT Pro" panose="02040504050005020304" pitchFamily="18" charset="0"/>
              </a:rPr>
              <a:t>		the use of powered or mechanized equipment, including digging, trenching, 					blasting, boring, drilling, hammering, post driving, wrecking, razing, tunneling, or 			pavement or</a:t>
            </a:r>
            <a:endParaRPr lang="en-US" sz="2350" b="0" dirty="0">
              <a:latin typeface="Amasis MT Pro" panose="02040504050005020304" pitchFamily="18" charset="0"/>
            </a:endParaRPr>
          </a:p>
          <a:p>
            <a:pPr algn="l" defTabSz="548640"/>
            <a:r>
              <a:rPr lang="en-US" b="0" dirty="0">
                <a:latin typeface="Amasis MT Pro" panose="02040504050005020304" pitchFamily="18" charset="0"/>
              </a:rPr>
              <a:t>		concrete slab removal within 100 feet of an underground utility facility. </a:t>
            </a:r>
          </a:p>
          <a:p>
            <a:endParaRPr lang="en-US" dirty="0"/>
          </a:p>
        </p:txBody>
      </p:sp>
    </p:spTree>
    <p:extLst>
      <p:ext uri="{BB962C8B-B14F-4D97-AF65-F5344CB8AC3E}">
        <p14:creationId xmlns:p14="http://schemas.microsoft.com/office/powerpoint/2010/main" val="329369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6ECFC1-EF64-48BE-D3EC-62937EB14669}"/>
              </a:ext>
            </a:extLst>
          </p:cNvPr>
          <p:cNvSpPr>
            <a:spLocks noGrp="1"/>
          </p:cNvSpPr>
          <p:nvPr>
            <p:ph type="ctrTitle"/>
          </p:nvPr>
        </p:nvSpPr>
        <p:spPr>
          <a:xfrm>
            <a:off x="0" y="457200"/>
            <a:ext cx="12188952" cy="914400"/>
          </a:xfrm>
        </p:spPr>
        <p:txBody>
          <a:bodyPr/>
          <a:lstStyle/>
          <a:p>
            <a:r>
              <a:rPr lang="en-US" sz="4800" dirty="0"/>
              <a:t>Definition of “Excavation Activities”</a:t>
            </a:r>
          </a:p>
        </p:txBody>
      </p:sp>
      <p:sp>
        <p:nvSpPr>
          <p:cNvPr id="3" name="Text Placeholder 2">
            <a:extLst>
              <a:ext uri="{FF2B5EF4-FFF2-40B4-BE49-F238E27FC236}">
                <a16:creationId xmlns:a16="http://schemas.microsoft.com/office/drawing/2014/main" id="{E2ACCFA2-D84B-666A-ED3D-A9EFC5D27BA4}"/>
              </a:ext>
            </a:extLst>
          </p:cNvPr>
          <p:cNvSpPr>
            <a:spLocks noGrp="1"/>
          </p:cNvSpPr>
          <p:nvPr>
            <p:ph type="subTitle" idx="1"/>
          </p:nvPr>
        </p:nvSpPr>
        <p:spPr>
          <a:xfrm>
            <a:off x="259491" y="1940010"/>
            <a:ext cx="11602995" cy="3473237"/>
          </a:xfrm>
        </p:spPr>
        <p:txBody>
          <a:bodyPr/>
          <a:lstStyle/>
          <a:p>
            <a:pPr algn="l"/>
            <a:r>
              <a:rPr kumimoji="0" lang="en-US" sz="3200" b="1" i="0" u="none" strike="noStrike" kern="1200" cap="none" spc="0" normalizeH="0" baseline="0" noProof="0" dirty="0">
                <a:ln>
                  <a:noFill/>
                </a:ln>
                <a:solidFill>
                  <a:srgbClr val="303030"/>
                </a:solidFill>
                <a:effectLst/>
                <a:uLnTx/>
                <a:uFillTx/>
                <a:latin typeface="Amasis MT Pro Medium" panose="02040604050005020304" pitchFamily="18" charset="0"/>
                <a:ea typeface="+mn-ea"/>
                <a:cs typeface="Arial" panose="020B0604020202020204" pitchFamily="34" charset="0"/>
              </a:rPr>
              <a:t>30 V.S.A. § 7001(4) </a:t>
            </a:r>
            <a:r>
              <a:rPr kumimoji="0" lang="en-US" sz="3200" b="0" i="0" u="none" strike="noStrike" kern="1200" cap="none" spc="0" normalizeH="0" baseline="0" noProof="0" dirty="0">
                <a:ln>
                  <a:noFill/>
                </a:ln>
                <a:solidFill>
                  <a:srgbClr val="303030"/>
                </a:solidFill>
                <a:effectLst/>
                <a:uLnTx/>
                <a:uFillTx/>
                <a:latin typeface="Amasis MT Pro Medium" panose="02040604050005020304" pitchFamily="18" charset="0"/>
                <a:ea typeface="+mn-ea"/>
                <a:cs typeface="Arial" panose="020B0604020202020204" pitchFamily="34" charset="0"/>
              </a:rPr>
              <a:t>cont’d</a:t>
            </a:r>
          </a:p>
          <a:p>
            <a:pPr algn="just">
              <a:spcBef>
                <a:spcPts val="2400"/>
              </a:spcBef>
            </a:pPr>
            <a:r>
              <a:rPr kumimoji="0" lang="en-US" b="0" i="0" u="none" strike="noStrike" kern="1200" cap="none" spc="0" normalizeH="0" baseline="0" noProof="0" dirty="0">
                <a:ln>
                  <a:noFill/>
                </a:ln>
                <a:solidFill>
                  <a:srgbClr val="303030"/>
                </a:solidFill>
                <a:effectLst/>
                <a:uLnTx/>
                <a:uFillTx/>
                <a:latin typeface="Amasis MT Pro" panose="02040504050005020304" pitchFamily="18" charset="0"/>
              </a:rPr>
              <a:t>	</a:t>
            </a:r>
            <a:r>
              <a:rPr kumimoji="0" lang="en-US" sz="2800" b="0" i="0" u="none" strike="noStrike" kern="1200" cap="none" spc="0" normalizeH="0" baseline="0" noProof="0" dirty="0">
                <a:ln>
                  <a:noFill/>
                </a:ln>
                <a:solidFill>
                  <a:srgbClr val="303030"/>
                </a:solidFill>
                <a:effectLst/>
                <a:uLnTx/>
                <a:uFillTx/>
                <a:latin typeface="Amasis MT Pro" panose="02040504050005020304" pitchFamily="18" charset="0"/>
              </a:rPr>
              <a:t>Excavation activities shall </a:t>
            </a:r>
            <a:r>
              <a:rPr kumimoji="0" lang="en-US" sz="2800" i="1" u="none" strike="noStrike" kern="1200" cap="none" spc="0" normalizeH="0" baseline="0" noProof="0" dirty="0">
                <a:ln>
                  <a:noFill/>
                </a:ln>
                <a:solidFill>
                  <a:srgbClr val="303030"/>
                </a:solidFill>
                <a:effectLst/>
                <a:uLnTx/>
                <a:uFillTx/>
                <a:latin typeface="Amasis MT Pro" panose="02040504050005020304" pitchFamily="18" charset="0"/>
              </a:rPr>
              <a:t>NOT</a:t>
            </a:r>
            <a:r>
              <a:rPr kumimoji="0" lang="en-US" sz="2800" b="0" i="0" u="none" strike="noStrike" kern="1200" cap="none" spc="0" normalizeH="0" baseline="0" noProof="0" dirty="0">
                <a:ln>
                  <a:noFill/>
                </a:ln>
                <a:solidFill>
                  <a:srgbClr val="303030"/>
                </a:solidFill>
                <a:effectLst/>
                <a:uLnTx/>
                <a:uFillTx/>
                <a:latin typeface="Amasis MT Pro" panose="02040504050005020304" pitchFamily="18" charset="0"/>
              </a:rPr>
              <a:t> include the tilling of the soil for 	agricultural 	purposes, routine home gardening with hand tools outside 	easement areas and public rights-of-way, activities relating to routine 	public highway maintenance, or the use of hand tools by a utility or 	locator to locate or service facilities, provided the utility has a written 	damage prevention program.</a:t>
            </a:r>
          </a:p>
          <a:p>
            <a:pPr algn="l"/>
            <a:endParaRPr kumimoji="0" lang="en-US" sz="3200" b="0" i="0" u="none" strike="noStrike" kern="1200" cap="none" spc="0" normalizeH="0" baseline="0" noProof="0" dirty="0">
              <a:ln>
                <a:noFill/>
              </a:ln>
              <a:solidFill>
                <a:srgbClr val="303030"/>
              </a:solidFill>
              <a:effectLst/>
              <a:uLnTx/>
              <a:uFillTx/>
              <a:latin typeface="Amasis MT Pro Medium" panose="02040604050005020304" pitchFamily="18" charset="0"/>
              <a:ea typeface="+mn-ea"/>
              <a:cs typeface="Arial" panose="020B0604020202020204" pitchFamily="34" charset="0"/>
            </a:endParaRPr>
          </a:p>
          <a:p>
            <a:pPr algn="l"/>
            <a:endParaRPr lang="en-US" dirty="0"/>
          </a:p>
        </p:txBody>
      </p:sp>
    </p:spTree>
    <p:extLst>
      <p:ext uri="{BB962C8B-B14F-4D97-AF65-F5344CB8AC3E}">
        <p14:creationId xmlns:p14="http://schemas.microsoft.com/office/powerpoint/2010/main" val="126562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CB30-2226-E343-9665-5D4445034D69}"/>
              </a:ext>
            </a:extLst>
          </p:cNvPr>
          <p:cNvSpPr>
            <a:spLocks noGrp="1"/>
          </p:cNvSpPr>
          <p:nvPr>
            <p:ph type="title"/>
          </p:nvPr>
        </p:nvSpPr>
        <p:spPr>
          <a:xfrm>
            <a:off x="0" y="0"/>
            <a:ext cx="2743200" cy="6126480"/>
          </a:xfrm>
          <a:solidFill>
            <a:schemeClr val="accent1"/>
          </a:solidFill>
        </p:spPr>
        <p:txBody>
          <a:bodyPr lIns="91440"/>
          <a:lstStyle/>
          <a:p>
            <a:pPr defTabSz="731520"/>
            <a:r>
              <a:rPr lang="en-US" sz="3400" dirty="0">
                <a:solidFill>
                  <a:schemeClr val="bg1"/>
                </a:solidFill>
              </a:rPr>
              <a:t>Public Utility Commission Rule 3.800 - Definitions</a:t>
            </a:r>
          </a:p>
        </p:txBody>
      </p:sp>
      <p:sp>
        <p:nvSpPr>
          <p:cNvPr id="3" name="Text Placeholder 2">
            <a:extLst>
              <a:ext uri="{FF2B5EF4-FFF2-40B4-BE49-F238E27FC236}">
                <a16:creationId xmlns:a16="http://schemas.microsoft.com/office/drawing/2014/main" id="{C185D401-B4D7-D3FE-76B1-71BAB2241438}"/>
              </a:ext>
            </a:extLst>
          </p:cNvPr>
          <p:cNvSpPr>
            <a:spLocks noGrp="1"/>
          </p:cNvSpPr>
          <p:nvPr>
            <p:ph type="body" sz="quarter" idx="10"/>
          </p:nvPr>
        </p:nvSpPr>
        <p:spPr>
          <a:xfrm>
            <a:off x="2891480" y="160639"/>
            <a:ext cx="9069861" cy="5770604"/>
          </a:xfrm>
        </p:spPr>
        <p:txBody>
          <a:bodyPr/>
          <a:lstStyle/>
          <a:p>
            <a:pPr marL="0" marR="0" lvl="0" indent="0" algn="l" defTabSz="914400" rtl="0" eaLnBrk="1" fontAlgn="auto" latinLnBrk="0" hangingPunct="1">
              <a:lnSpc>
                <a:spcPct val="90000"/>
              </a:lnSpc>
              <a:spcBef>
                <a:spcPts val="1200"/>
              </a:spcBef>
              <a:spcAft>
                <a:spcPts val="0"/>
              </a:spcAft>
              <a:buClr>
                <a:srgbClr val="9DBFBE">
                  <a:lumMod val="75000"/>
                </a:srgbClr>
              </a:buClr>
              <a:buSzPct val="85000"/>
              <a:buFont typeface="Wingdings" pitchFamily="2" charset="2"/>
              <a:buNone/>
              <a:tabLst/>
              <a:defRPr/>
            </a:pPr>
            <a:endPar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endParaRPr>
          </a:p>
          <a:p>
            <a:pPr marL="0" marR="0" lvl="0" indent="0" algn="l" defTabSz="914400" rtl="0" eaLnBrk="1" fontAlgn="auto" latinLnBrk="0" hangingPunct="1">
              <a:lnSpc>
                <a:spcPct val="90000"/>
              </a:lnSpc>
              <a:spcBef>
                <a:spcPts val="1200"/>
              </a:spcBef>
              <a:spcAft>
                <a:spcPts val="500"/>
              </a:spcAft>
              <a:buClr>
                <a:srgbClr val="9DBFBE">
                  <a:lumMod val="75000"/>
                </a:srgbClr>
              </a:buClr>
              <a:buSzPct val="85000"/>
              <a:buFont typeface="Wingdings" pitchFamily="2" charset="2"/>
              <a:buNone/>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"Routine highway maintenance“ shall </a:t>
            </a:r>
            <a:r>
              <a:rPr kumimoji="0" lang="en-US" sz="2200" i="1" u="sng" strike="noStrike" kern="1200" cap="none" spc="0" normalizeH="0" baseline="0" noProof="0" dirty="0">
                <a:ln>
                  <a:noFill/>
                </a:ln>
                <a:solidFill>
                  <a:prstClr val="black"/>
                </a:solidFill>
                <a:effectLst/>
                <a:uLnTx/>
                <a:uFillTx/>
                <a:latin typeface="Amasis MT Pro" panose="02040504050005020304" pitchFamily="18" charset="0"/>
                <a:cs typeface="+mn-cs"/>
              </a:rPr>
              <a:t>include:</a:t>
            </a:r>
            <a:r>
              <a:rPr kumimoji="0" lang="en-US" sz="2200" i="1" u="none" strike="noStrike" kern="1200" cap="none" spc="0" normalizeH="0" baseline="0" noProof="0" dirty="0">
                <a:ln>
                  <a:noFill/>
                </a:ln>
                <a:solidFill>
                  <a:prstClr val="black"/>
                </a:solidFill>
                <a:effectLst/>
                <a:uLnTx/>
                <a:uFillTx/>
                <a:latin typeface="Amasis MT Pro" panose="02040504050005020304" pitchFamily="18" charset="0"/>
                <a:cs typeface="+mn-cs"/>
              </a:rPr>
              <a:t> </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Snow removal</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Patching</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Salting</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Grading</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Other day to day operations</a:t>
            </a:r>
          </a:p>
          <a:p>
            <a:pPr marL="0" marR="0" lvl="0" indent="0" algn="l" defTabSz="914400" rtl="0" eaLnBrk="1" fontAlgn="auto" latinLnBrk="0" hangingPunct="1">
              <a:lnSpc>
                <a:spcPct val="90000"/>
              </a:lnSpc>
              <a:spcBef>
                <a:spcPts val="1800"/>
              </a:spcBef>
              <a:spcAft>
                <a:spcPts val="0"/>
              </a:spcAft>
              <a:buClr>
                <a:srgbClr val="9DBFBE">
                  <a:lumMod val="75000"/>
                </a:srgbClr>
              </a:buClr>
              <a:buSzPct val="85000"/>
              <a:buFont typeface="Wingdings" pitchFamily="2" charset="2"/>
              <a:buNone/>
              <a:tabLst/>
              <a:defRPr/>
            </a:pPr>
            <a:r>
              <a:rPr kumimoji="0" lang="en-US" sz="2200" i="0" u="sng" strike="noStrike" kern="1200" cap="none" spc="0" normalizeH="0" baseline="0" noProof="0" dirty="0">
                <a:ln>
                  <a:noFill/>
                </a:ln>
                <a:solidFill>
                  <a:prstClr val="black"/>
                </a:solidFill>
                <a:effectLst/>
                <a:uLnTx/>
                <a:uFillTx/>
                <a:latin typeface="Amasis MT Pro Medium" panose="02040604050005020304" pitchFamily="18" charset="0"/>
                <a:cs typeface="+mn-cs"/>
              </a:rPr>
              <a:t>BUT NOT </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Ditching</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Signpost setting</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Guardrail placement or removal</a:t>
            </a:r>
          </a:p>
          <a:p>
            <a:pPr marL="182880" marR="0" lvl="0" indent="-182880" algn="l" defTabSz="914400" rtl="0" eaLnBrk="1" fontAlgn="auto" latinLnBrk="0" hangingPunct="1">
              <a:lnSpc>
                <a:spcPct val="90000"/>
              </a:lnSpc>
              <a:spcBef>
                <a:spcPts val="500"/>
              </a:spcBef>
              <a:spcAft>
                <a:spcPts val="0"/>
              </a:spcAft>
              <a:buClr>
                <a:srgbClr val="9DBFBE">
                  <a:lumMod val="75000"/>
                </a:srgbClr>
              </a:buClr>
              <a:buSzPct val="85000"/>
              <a:buFont typeface="Wingdings" pitchFamily="2" charset="2"/>
              <a:buChar char="§"/>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Culvert work </a:t>
            </a:r>
          </a:p>
          <a:p>
            <a:pPr marL="0" marR="0" lvl="0" indent="0" algn="l" defTabSz="914400" rtl="0" eaLnBrk="1" fontAlgn="auto" latinLnBrk="0" hangingPunct="1">
              <a:lnSpc>
                <a:spcPct val="90000"/>
              </a:lnSpc>
              <a:spcBef>
                <a:spcPts val="1200"/>
              </a:spcBef>
              <a:spcAft>
                <a:spcPts val="0"/>
              </a:spcAft>
              <a:buClr>
                <a:srgbClr val="9DBFBE">
                  <a:lumMod val="75000"/>
                </a:srgbClr>
              </a:buClr>
              <a:buSzPct val="85000"/>
              <a:buFont typeface="Wingdings" pitchFamily="2" charset="2"/>
              <a:buNone/>
              <a:tabLst/>
              <a:defRPr/>
            </a:pP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Operations which </a:t>
            </a:r>
            <a:r>
              <a:rPr kumimoji="0" lang="en-US" sz="2200" b="0" i="1" u="sng" strike="noStrike" kern="1200" cap="none" spc="0" normalizeH="0" baseline="0" noProof="0" dirty="0">
                <a:ln>
                  <a:noFill/>
                </a:ln>
                <a:solidFill>
                  <a:prstClr val="black"/>
                </a:solidFill>
                <a:effectLst/>
                <a:uLnTx/>
                <a:uFillTx/>
                <a:latin typeface="Amasis MT Pro" panose="02040504050005020304" pitchFamily="18" charset="0"/>
                <a:cs typeface="+mn-cs"/>
              </a:rPr>
              <a:t>do not disturb the subsurface </a:t>
            </a: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of the earth, or which involve only the </a:t>
            </a:r>
            <a:r>
              <a:rPr kumimoji="0" lang="en-US" sz="2200" b="0" i="1" u="sng" strike="noStrike" kern="1200" cap="none" spc="0" normalizeH="0" baseline="0" noProof="0" dirty="0">
                <a:ln>
                  <a:noFill/>
                </a:ln>
                <a:solidFill>
                  <a:prstClr val="black"/>
                </a:solidFill>
                <a:effectLst/>
                <a:uLnTx/>
                <a:uFillTx/>
                <a:latin typeface="Amasis MT Pro" panose="02040504050005020304" pitchFamily="18" charset="0"/>
                <a:cs typeface="+mn-cs"/>
              </a:rPr>
              <a:t>replacement of a post in the same location</a:t>
            </a:r>
            <a:r>
              <a:rPr kumimoji="0" lang="en-US" sz="2200" b="0" i="0" u="none" strike="noStrike" kern="1200" cap="none" spc="0" normalizeH="0" baseline="0" noProof="0" dirty="0">
                <a:ln>
                  <a:noFill/>
                </a:ln>
                <a:solidFill>
                  <a:prstClr val="black"/>
                </a:solidFill>
                <a:effectLst/>
                <a:uLnTx/>
                <a:uFillTx/>
                <a:latin typeface="Amasis MT Pro" panose="02040504050005020304" pitchFamily="18" charset="0"/>
                <a:cs typeface="+mn-cs"/>
              </a:rPr>
              <a:t>, shall be deemed to be routine.</a:t>
            </a:r>
          </a:p>
          <a:p>
            <a:endParaRPr lang="en-US" dirty="0"/>
          </a:p>
        </p:txBody>
      </p:sp>
    </p:spTree>
    <p:extLst>
      <p:ext uri="{BB962C8B-B14F-4D97-AF65-F5344CB8AC3E}">
        <p14:creationId xmlns:p14="http://schemas.microsoft.com/office/powerpoint/2010/main" val="319212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B3EB2-0293-DE3C-BA86-2E1928E37C2B}"/>
              </a:ext>
            </a:extLst>
          </p:cNvPr>
          <p:cNvSpPr>
            <a:spLocks noGrp="1"/>
          </p:cNvSpPr>
          <p:nvPr>
            <p:ph type="ctrTitle"/>
          </p:nvPr>
        </p:nvSpPr>
        <p:spPr>
          <a:xfrm>
            <a:off x="0" y="457200"/>
            <a:ext cx="12188952" cy="1359243"/>
          </a:xfrm>
        </p:spPr>
        <p:txBody>
          <a:bodyPr/>
          <a:lstStyle/>
          <a:p>
            <a:r>
              <a:rPr lang="en-US" sz="4800" b="1" dirty="0"/>
              <a:t>30 V.S.A. § 7004 </a:t>
            </a:r>
            <a:br>
              <a:rPr lang="en-US" sz="4800" b="1" dirty="0"/>
            </a:br>
            <a:r>
              <a:rPr lang="en-US" sz="4800" b="1" dirty="0"/>
              <a:t>Notice of Excavation Activities</a:t>
            </a:r>
            <a:endParaRPr lang="en-US" sz="4800" dirty="0"/>
          </a:p>
        </p:txBody>
      </p:sp>
      <p:sp>
        <p:nvSpPr>
          <p:cNvPr id="7" name="Subtitle 6">
            <a:extLst>
              <a:ext uri="{FF2B5EF4-FFF2-40B4-BE49-F238E27FC236}">
                <a16:creationId xmlns:a16="http://schemas.microsoft.com/office/drawing/2014/main" id="{0E64078F-711C-1C0E-68BB-02A37DAB60F8}"/>
              </a:ext>
            </a:extLst>
          </p:cNvPr>
          <p:cNvSpPr>
            <a:spLocks noGrp="1"/>
          </p:cNvSpPr>
          <p:nvPr>
            <p:ph type="subTitle" idx="1"/>
          </p:nvPr>
        </p:nvSpPr>
        <p:spPr>
          <a:xfrm>
            <a:off x="0" y="2401556"/>
            <a:ext cx="12188952" cy="3011691"/>
          </a:xfrm>
        </p:spPr>
        <p:txBody>
          <a:bodyPr/>
          <a:lstStyle/>
          <a:p>
            <a:pPr marL="342900" indent="-342900" algn="l">
              <a:buFont typeface="Wingdings" panose="05000000000000000000" pitchFamily="2" charset="2"/>
              <a:buChar char="Ø"/>
            </a:pPr>
            <a:r>
              <a:rPr lang="en-US" b="0" dirty="0">
                <a:latin typeface="Amasis MT Pro" panose="02040504050005020304" pitchFamily="18" charset="0"/>
              </a:rPr>
              <a:t>No person or company shall engage in excavation activities, except in an emergency situation, without pre-marking the proposed area of excavation activities and giving notice as required by this section.</a:t>
            </a:r>
          </a:p>
          <a:p>
            <a:pPr algn="l"/>
            <a:endParaRPr lang="en-US" b="0" dirty="0">
              <a:latin typeface="Amasis MT Pro" panose="02040504050005020304" pitchFamily="18" charset="0"/>
            </a:endParaRPr>
          </a:p>
          <a:p>
            <a:pPr marL="342900" indent="-342900" algn="l">
              <a:buFont typeface="Wingdings" panose="05000000000000000000" pitchFamily="2" charset="2"/>
              <a:buChar char="Ø"/>
            </a:pPr>
            <a:r>
              <a:rPr lang="en-US" b="0" dirty="0">
                <a:latin typeface="Amasis MT Pro" panose="02040504050005020304" pitchFamily="18" charset="0"/>
              </a:rPr>
              <a:t>Prior to notifying Dig Safe, the person shall </a:t>
            </a:r>
            <a:r>
              <a:rPr lang="en-US" b="0" u="sng" dirty="0">
                <a:latin typeface="Amasis MT Pro" panose="02040504050005020304" pitchFamily="18" charset="0"/>
              </a:rPr>
              <a:t>pre-mark</a:t>
            </a:r>
            <a:r>
              <a:rPr lang="en-US" b="0" dirty="0">
                <a:latin typeface="Amasis MT Pro" panose="02040504050005020304" pitchFamily="18" charset="0"/>
              </a:rPr>
              <a:t> the area of proposed excavation activities in a manner that will enable operators of underground facilities to identify the boundaries of the proposed excavation activities.</a:t>
            </a:r>
          </a:p>
          <a:p>
            <a:pPr marL="342900" indent="-342900" algn="l">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343819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F75782-3644-74D2-FEC8-07149F7CF908}"/>
              </a:ext>
            </a:extLst>
          </p:cNvPr>
          <p:cNvSpPr>
            <a:spLocks noGrp="1"/>
          </p:cNvSpPr>
          <p:nvPr>
            <p:ph type="ctrTitle"/>
          </p:nvPr>
        </p:nvSpPr>
        <p:spPr>
          <a:xfrm>
            <a:off x="0" y="457200"/>
            <a:ext cx="12188952" cy="1409178"/>
          </a:xfrm>
        </p:spPr>
        <p:txBody>
          <a:bodyPr/>
          <a:lstStyle/>
          <a:p>
            <a:r>
              <a:rPr lang="en-US" sz="4800" dirty="0"/>
              <a:t>30 V.S.A. § 7004</a:t>
            </a:r>
            <a:br>
              <a:rPr lang="en-US" sz="4800" dirty="0"/>
            </a:br>
            <a:r>
              <a:rPr lang="en-US" sz="4800" dirty="0"/>
              <a:t>Notice of Excavation Activities</a:t>
            </a:r>
          </a:p>
        </p:txBody>
      </p:sp>
      <p:sp>
        <p:nvSpPr>
          <p:cNvPr id="6" name="Subtitle 5">
            <a:extLst>
              <a:ext uri="{FF2B5EF4-FFF2-40B4-BE49-F238E27FC236}">
                <a16:creationId xmlns:a16="http://schemas.microsoft.com/office/drawing/2014/main" id="{E2C1243C-5135-B38B-5613-F211AB55EE14}"/>
              </a:ext>
            </a:extLst>
          </p:cNvPr>
          <p:cNvSpPr>
            <a:spLocks noGrp="1"/>
          </p:cNvSpPr>
          <p:nvPr>
            <p:ph type="subTitle" idx="1"/>
          </p:nvPr>
        </p:nvSpPr>
        <p:spPr>
          <a:xfrm>
            <a:off x="100484" y="2304789"/>
            <a:ext cx="11977635" cy="3108459"/>
          </a:xfrm>
        </p:spPr>
        <p:txBody>
          <a:bodyPr/>
          <a:lstStyle/>
          <a:p>
            <a:pPr algn="just"/>
            <a:r>
              <a:rPr lang="en-US" b="0" dirty="0">
                <a:latin typeface="Amasis MT Pro" panose="02040504050005020304" pitchFamily="18" charset="0"/>
              </a:rPr>
              <a:t>(c) At least </a:t>
            </a:r>
            <a:r>
              <a:rPr lang="en-US" i="1" u="sng" dirty="0">
                <a:latin typeface="Amasis MT Pro Medium" panose="02040604050005020304" pitchFamily="18" charset="0"/>
              </a:rPr>
              <a:t>72 hours</a:t>
            </a:r>
            <a:r>
              <a:rPr lang="en-US" b="0" dirty="0">
                <a:latin typeface="Amasis MT Pro Medium" panose="02040604050005020304" pitchFamily="18" charset="0"/>
              </a:rPr>
              <a:t>, </a:t>
            </a:r>
            <a:r>
              <a:rPr lang="en-US" b="0" dirty="0">
                <a:latin typeface="Amasis MT Pro" panose="02040504050005020304" pitchFamily="18" charset="0"/>
              </a:rPr>
              <a:t>excluding Saturdays, Sundays, and legal holidays, but not more than 30 days before commencing excavation activities, each person required to give notice of excavation activities shall notify Dig Safe, and shall contain a reasonably accurate and readily identifiable description of the geographical location of the proposed excavation activities and the pre-marks. </a:t>
            </a:r>
          </a:p>
          <a:p>
            <a:endParaRPr lang="en-US" dirty="0"/>
          </a:p>
        </p:txBody>
      </p:sp>
    </p:spTree>
    <p:extLst>
      <p:ext uri="{BB962C8B-B14F-4D97-AF65-F5344CB8AC3E}">
        <p14:creationId xmlns:p14="http://schemas.microsoft.com/office/powerpoint/2010/main" val="93571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AF25-9C93-B098-EB12-C8B665A33BA6}"/>
              </a:ext>
            </a:extLst>
          </p:cNvPr>
          <p:cNvSpPr>
            <a:spLocks noGrp="1"/>
          </p:cNvSpPr>
          <p:nvPr>
            <p:ph type="ctrTitle"/>
          </p:nvPr>
        </p:nvSpPr>
        <p:spPr>
          <a:xfrm>
            <a:off x="0" y="457200"/>
            <a:ext cx="12188952" cy="1512277"/>
          </a:xfrm>
        </p:spPr>
        <p:txBody>
          <a:bodyPr/>
          <a:lstStyle/>
          <a:p>
            <a:r>
              <a:rPr lang="en-US" sz="4800" dirty="0"/>
              <a:t>30 V.S.A. § 7004</a:t>
            </a:r>
            <a:br>
              <a:rPr lang="en-US" sz="4800" dirty="0"/>
            </a:br>
            <a:r>
              <a:rPr lang="en-US" sz="4800" dirty="0"/>
              <a:t>Notice of Excavation Activities</a:t>
            </a:r>
          </a:p>
        </p:txBody>
      </p:sp>
      <p:sp>
        <p:nvSpPr>
          <p:cNvPr id="3" name="Subtitle 2">
            <a:extLst>
              <a:ext uri="{FF2B5EF4-FFF2-40B4-BE49-F238E27FC236}">
                <a16:creationId xmlns:a16="http://schemas.microsoft.com/office/drawing/2014/main" id="{203EB54B-B2F3-9BA9-62E1-6A0FD46DC882}"/>
              </a:ext>
            </a:extLst>
          </p:cNvPr>
          <p:cNvSpPr>
            <a:spLocks noGrp="1"/>
          </p:cNvSpPr>
          <p:nvPr>
            <p:ph type="subTitle" idx="1"/>
          </p:nvPr>
        </p:nvSpPr>
        <p:spPr>
          <a:xfrm>
            <a:off x="80387" y="2421653"/>
            <a:ext cx="11997732" cy="2991594"/>
          </a:xfrm>
        </p:spPr>
        <p:txBody>
          <a:bodyPr/>
          <a:lstStyle/>
          <a:p>
            <a:pPr marL="0" indent="0">
              <a:buNone/>
            </a:pPr>
            <a:r>
              <a:rPr lang="en-US" sz="2800" dirty="0">
                <a:latin typeface="Amasis MT Pro" panose="02040504050005020304" pitchFamily="18" charset="0"/>
              </a:rPr>
              <a:t>(e) Notice of excavation activities shall be valid for an excavation site until one of the following occurs:</a:t>
            </a:r>
          </a:p>
          <a:p>
            <a:pPr marL="0" indent="0">
              <a:spcBef>
                <a:spcPts val="600"/>
              </a:spcBef>
              <a:buNone/>
            </a:pPr>
            <a:endParaRPr lang="en-US" dirty="0">
              <a:latin typeface="Amasis MT Pro" panose="02040504050005020304" pitchFamily="18" charset="0"/>
            </a:endParaRPr>
          </a:p>
          <a:p>
            <a:pPr marL="548640" lvl="1" indent="-365760">
              <a:buClr>
                <a:srgbClr val="005400"/>
              </a:buClr>
              <a:buSzPct val="98000"/>
              <a:buFont typeface="+mj-lt"/>
              <a:buAutoNum type="arabicPeriod"/>
            </a:pPr>
            <a:r>
              <a:rPr lang="en-US" sz="2400" dirty="0">
                <a:latin typeface="Amasis MT Pro" panose="02040504050005020304" pitchFamily="18" charset="0"/>
              </a:rPr>
              <a:t>the excavation is not completed within 30 days of the notification;</a:t>
            </a:r>
          </a:p>
          <a:p>
            <a:pPr marL="548640" lvl="1" indent="-365760">
              <a:buClr>
                <a:srgbClr val="005400"/>
              </a:buClr>
              <a:buSzPct val="98000"/>
              <a:buFont typeface="+mj-lt"/>
              <a:buAutoNum type="arabicPeriod"/>
            </a:pPr>
            <a:r>
              <a:rPr lang="en-US" sz="2400" dirty="0">
                <a:latin typeface="Amasis MT Pro" panose="02040504050005020304" pitchFamily="18" charset="0"/>
              </a:rPr>
              <a:t>the markings become faded, illegible, or destroyed; or</a:t>
            </a:r>
          </a:p>
          <a:p>
            <a:pPr marL="548640" lvl="1" indent="-365760">
              <a:buClr>
                <a:srgbClr val="005400"/>
              </a:buClr>
              <a:buSzPct val="98000"/>
              <a:buFont typeface="+mj-lt"/>
              <a:buAutoNum type="arabicPeriod"/>
            </a:pPr>
            <a:r>
              <a:rPr lang="en-US" sz="2400" dirty="0">
                <a:latin typeface="Amasis MT Pro" panose="02040504050005020304" pitchFamily="18" charset="0"/>
              </a:rPr>
              <a:t>the company installs new underground facilities in a marked area still under excavation.  </a:t>
            </a:r>
          </a:p>
          <a:p>
            <a:endParaRPr lang="en-US" dirty="0"/>
          </a:p>
        </p:txBody>
      </p:sp>
    </p:spTree>
    <p:extLst>
      <p:ext uri="{BB962C8B-B14F-4D97-AF65-F5344CB8AC3E}">
        <p14:creationId xmlns:p14="http://schemas.microsoft.com/office/powerpoint/2010/main" val="4060489334"/>
      </p:ext>
    </p:extLst>
  </p:cSld>
  <p:clrMapOvr>
    <a:masterClrMapping/>
  </p:clrMapOvr>
</p:sld>
</file>

<file path=ppt/theme/theme1.xml><?xml version="1.0" encoding="utf-8"?>
<a:theme xmlns:a="http://schemas.openxmlformats.org/drawingml/2006/main" name="State of Vermont Presentation Template">
  <a:themeElements>
    <a:clrScheme name="State of Vermont">
      <a:dk1>
        <a:srgbClr val="303030"/>
      </a:dk1>
      <a:lt1>
        <a:srgbClr val="FFFFFF"/>
      </a:lt1>
      <a:dk2>
        <a:srgbClr val="303030"/>
      </a:dk2>
      <a:lt2>
        <a:srgbClr val="FFFFFF"/>
      </a:lt2>
      <a:accent1>
        <a:srgbClr val="007935"/>
      </a:accent1>
      <a:accent2>
        <a:srgbClr val="174A7C"/>
      </a:accent2>
      <a:accent3>
        <a:srgbClr val="8B2929"/>
      </a:accent3>
      <a:accent4>
        <a:srgbClr val="8B5F3A"/>
      </a:accent4>
      <a:accent5>
        <a:srgbClr val="B85423"/>
      </a:accent5>
      <a:accent6>
        <a:srgbClr val="0033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6668</TotalTime>
  <Words>1414</Words>
  <Application>Microsoft Office PowerPoint</Application>
  <PresentationFormat>Widescreen</PresentationFormat>
  <Paragraphs>115</Paragraphs>
  <Slides>26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Amasis MT Pro</vt:lpstr>
      <vt:lpstr>Amasis MT Pro Black</vt:lpstr>
      <vt:lpstr>Amasis MT Pro Medium</vt:lpstr>
      <vt:lpstr>Aptos</vt:lpstr>
      <vt:lpstr>Aptos ExtraBold</vt:lpstr>
      <vt:lpstr>Arial</vt:lpstr>
      <vt:lpstr>David</vt:lpstr>
      <vt:lpstr>Georgia Pro</vt:lpstr>
      <vt:lpstr>Source Sans Pro Web</vt:lpstr>
      <vt:lpstr>Times New Roman</vt:lpstr>
      <vt:lpstr>Wingdings</vt:lpstr>
      <vt:lpstr>State of Vermont Presentation Template</vt:lpstr>
      <vt:lpstr>PowerPoint Presentation</vt:lpstr>
      <vt:lpstr>Engineering Division</vt:lpstr>
      <vt:lpstr>Vermont Statutes and Rules</vt:lpstr>
      <vt:lpstr>Definition of “Excavation Activities”</vt:lpstr>
      <vt:lpstr>Definition of “Excavation Activities”</vt:lpstr>
      <vt:lpstr>Public Utility Commission Rule 3.800 - Definitions</vt:lpstr>
      <vt:lpstr>30 V.S.A. § 7004  Notice of Excavation Activities</vt:lpstr>
      <vt:lpstr>30 V.S.A. § 7004 Notice of Excavation Activities</vt:lpstr>
      <vt:lpstr>30 V.S.A. § 7004 Notice of Excavation Activities</vt:lpstr>
      <vt:lpstr>30 V.S.A. § 7006 Marking of Underground Utility Facilities</vt:lpstr>
      <vt:lpstr>Legal Holidays</vt:lpstr>
      <vt:lpstr>30 V.S.A. § 7006a Maintenance of underground utility facility markings</vt:lpstr>
      <vt:lpstr>30 V.S.A. § 7006b Excavation area precautions</vt:lpstr>
      <vt:lpstr>30 V.S.A. § 7007  Notice of Damage - Excavators</vt:lpstr>
      <vt:lpstr>PUC Rule 3.805(C)  Notice of Damage - Utilities</vt:lpstr>
      <vt:lpstr>PowerPoint Presentation</vt:lpstr>
      <vt:lpstr>PowerPoint Presentation</vt:lpstr>
      <vt:lpstr>PowerPoint Presentation</vt:lpstr>
      <vt:lpstr>Underground Facility Damage Reports (UFDRs)</vt:lpstr>
      <vt:lpstr>PowerPoint Presentation</vt:lpstr>
      <vt:lpstr>PowerPoint Presentation</vt:lpstr>
      <vt:lpstr>PowerPoint Presentation</vt:lpstr>
      <vt:lpstr>PowerPoint Presentation</vt:lpstr>
      <vt:lpstr>Civil Penalties</vt:lpstr>
      <vt:lpstr>PUC Rule 3.800</vt:lpstr>
      <vt:lpstr>       Bill Jordan Director of Engineering (802) 522-3959 Bill.Jordan@vermont.gov        Lindsey Wells Admin. Services Coordinator (802) 261-5733 Lindsey.Wells@vermont.gov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PSD PowerPoint Presentation</dc:title>
  <dc:creator>Robinson, Erin;Lindsey.Wells@vermont.gov</dc:creator>
  <cp:lastModifiedBy>Mack Miller</cp:lastModifiedBy>
  <cp:revision>25</cp:revision>
  <dcterms:created xsi:type="dcterms:W3CDTF">2022-12-15T14:43:04Z</dcterms:created>
  <dcterms:modified xsi:type="dcterms:W3CDTF">2026-03-26T14:10:03Z</dcterms:modified>
</cp:coreProperties>
</file>