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92" r:id="rId3"/>
    <p:sldId id="601" r:id="rId4"/>
    <p:sldId id="602" r:id="rId5"/>
    <p:sldId id="603" r:id="rId6"/>
    <p:sldId id="604" r:id="rId7"/>
    <p:sldId id="605" r:id="rId8"/>
    <p:sldId id="606" r:id="rId9"/>
    <p:sldId id="598" r:id="rId10"/>
    <p:sldId id="607" r:id="rId11"/>
    <p:sldId id="286" r:id="rId12"/>
    <p:sldId id="296" r:id="rId13"/>
    <p:sldId id="29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47"/>
    <a:srgbClr val="085750"/>
    <a:srgbClr val="91E25E"/>
    <a:srgbClr val="2D538F"/>
    <a:srgbClr val="4B8CC6"/>
    <a:srgbClr val="FFFFFF"/>
    <a:srgbClr val="4B8DC7"/>
    <a:srgbClr val="4C8DC6"/>
    <a:srgbClr val="FFD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97" autoAdjust="0"/>
    <p:restoredTop sz="93169"/>
  </p:normalViewPr>
  <p:slideViewPr>
    <p:cSldViewPr snapToGrid="0" snapToObjects="1">
      <p:cViewPr varScale="1">
        <p:scale>
          <a:sx n="89" d="100"/>
          <a:sy n="89" d="100"/>
        </p:scale>
        <p:origin x="19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213E2B-600B-6049-8CD6-752444211B36}" type="datetimeFigureOut">
              <a:rPr lang="en-US" smtClean="0"/>
              <a:t>3/31/2026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DDCE8A-5A21-BA46-9F67-E72F5E8D756E}" type="slidenum">
              <a:rPr lang="en-US" smtClean="0"/>
              <a:t>‹#›</a:t>
            </a:fld>
            <a:endParaRPr lang="en-US" dirty="0"/>
          </a:p>
        </p:txBody>
      </p:sp>
    </p:spTree>
    <p:extLst>
      <p:ext uri="{BB962C8B-B14F-4D97-AF65-F5344CB8AC3E}">
        <p14:creationId xmlns:p14="http://schemas.microsoft.com/office/powerpoint/2010/main" val="3700775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DCE8A-5A21-BA46-9F67-E72F5E8D756E}" type="slidenum">
              <a:rPr lang="en-US" smtClean="0"/>
              <a:t>1</a:t>
            </a:fld>
            <a:endParaRPr lang="en-US" dirty="0"/>
          </a:p>
        </p:txBody>
      </p:sp>
    </p:spTree>
    <p:extLst>
      <p:ext uri="{BB962C8B-B14F-4D97-AF65-F5344CB8AC3E}">
        <p14:creationId xmlns:p14="http://schemas.microsoft.com/office/powerpoint/2010/main" val="1873999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DCE8A-5A21-BA46-9F67-E72F5E8D756E}" type="slidenum">
              <a:rPr lang="en-US" smtClean="0"/>
              <a:t>4</a:t>
            </a:fld>
            <a:endParaRPr lang="en-US" dirty="0"/>
          </a:p>
        </p:txBody>
      </p:sp>
    </p:spTree>
    <p:extLst>
      <p:ext uri="{BB962C8B-B14F-4D97-AF65-F5344CB8AC3E}">
        <p14:creationId xmlns:p14="http://schemas.microsoft.com/office/powerpoint/2010/main" val="3838717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DCE8A-5A21-BA46-9F67-E72F5E8D756E}" type="slidenum">
              <a:rPr lang="en-US" smtClean="0"/>
              <a:t>9</a:t>
            </a:fld>
            <a:endParaRPr lang="en-US" dirty="0"/>
          </a:p>
        </p:txBody>
      </p:sp>
    </p:spTree>
    <p:extLst>
      <p:ext uri="{BB962C8B-B14F-4D97-AF65-F5344CB8AC3E}">
        <p14:creationId xmlns:p14="http://schemas.microsoft.com/office/powerpoint/2010/main" val="1681818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DCE8A-5A21-BA46-9F67-E72F5E8D756E}" type="slidenum">
              <a:rPr lang="en-US" smtClean="0"/>
              <a:t>10</a:t>
            </a:fld>
            <a:endParaRPr lang="en-US" dirty="0"/>
          </a:p>
        </p:txBody>
      </p:sp>
    </p:spTree>
    <p:extLst>
      <p:ext uri="{BB962C8B-B14F-4D97-AF65-F5344CB8AC3E}">
        <p14:creationId xmlns:p14="http://schemas.microsoft.com/office/powerpoint/2010/main" val="2889779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9AE7E-5DE3-0245-A6A6-B20D4A8B16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6C18E9-AB7A-6244-B840-69B6F5BA9A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68B2F6-6571-4942-B566-9ACE590AD01B}"/>
              </a:ext>
            </a:extLst>
          </p:cNvPr>
          <p:cNvSpPr>
            <a:spLocks noGrp="1"/>
          </p:cNvSpPr>
          <p:nvPr>
            <p:ph type="dt" sz="half" idx="10"/>
          </p:nvPr>
        </p:nvSpPr>
        <p:spPr/>
        <p:txBody>
          <a:bodyPr/>
          <a:lstStyle/>
          <a:p>
            <a:fld id="{65F1A216-6D4E-2146-B5A5-FC67AA03FA71}" type="datetimeFigureOut">
              <a:rPr lang="en-US" smtClean="0"/>
              <a:t>3/31/2026</a:t>
            </a:fld>
            <a:endParaRPr lang="en-US" dirty="0"/>
          </a:p>
        </p:txBody>
      </p:sp>
      <p:sp>
        <p:nvSpPr>
          <p:cNvPr id="5" name="Footer Placeholder 4">
            <a:extLst>
              <a:ext uri="{FF2B5EF4-FFF2-40B4-BE49-F238E27FC236}">
                <a16:creationId xmlns:a16="http://schemas.microsoft.com/office/drawing/2014/main" id="{1BC458BA-54C0-9542-BDC2-A5860FA425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6CC88D-51A9-1945-8DBD-D01FDAFA3716}"/>
              </a:ext>
            </a:extLst>
          </p:cNvPr>
          <p:cNvSpPr>
            <a:spLocks noGrp="1"/>
          </p:cNvSpPr>
          <p:nvPr>
            <p:ph type="sldNum" sz="quarter" idx="12"/>
          </p:nvPr>
        </p:nvSpPr>
        <p:spPr/>
        <p:txBody>
          <a:bodyPr/>
          <a:lstStyle/>
          <a:p>
            <a:fld id="{E337BC6E-DC13-2F45-96C7-F81CB8729421}" type="slidenum">
              <a:rPr lang="en-US" smtClean="0"/>
              <a:t>‹#›</a:t>
            </a:fld>
            <a:endParaRPr lang="en-US" dirty="0"/>
          </a:p>
        </p:txBody>
      </p:sp>
    </p:spTree>
    <p:extLst>
      <p:ext uri="{BB962C8B-B14F-4D97-AF65-F5344CB8AC3E}">
        <p14:creationId xmlns:p14="http://schemas.microsoft.com/office/powerpoint/2010/main" val="1677132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2D7A8-089C-F448-83A6-083F3CD1D5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64F444-A8D7-FA40-BAB8-9F6A35C69C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C9AD32-E720-1647-A5C7-DDE66D39A297}"/>
              </a:ext>
            </a:extLst>
          </p:cNvPr>
          <p:cNvSpPr>
            <a:spLocks noGrp="1"/>
          </p:cNvSpPr>
          <p:nvPr>
            <p:ph type="dt" sz="half" idx="10"/>
          </p:nvPr>
        </p:nvSpPr>
        <p:spPr/>
        <p:txBody>
          <a:bodyPr/>
          <a:lstStyle/>
          <a:p>
            <a:fld id="{65F1A216-6D4E-2146-B5A5-FC67AA03FA71}" type="datetimeFigureOut">
              <a:rPr lang="en-US" smtClean="0"/>
              <a:t>3/31/2026</a:t>
            </a:fld>
            <a:endParaRPr lang="en-US" dirty="0"/>
          </a:p>
        </p:txBody>
      </p:sp>
      <p:sp>
        <p:nvSpPr>
          <p:cNvPr id="5" name="Footer Placeholder 4">
            <a:extLst>
              <a:ext uri="{FF2B5EF4-FFF2-40B4-BE49-F238E27FC236}">
                <a16:creationId xmlns:a16="http://schemas.microsoft.com/office/drawing/2014/main" id="{6EE7A545-5D5A-184E-B6A9-5EE841B425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FCCA68-C926-B147-B66C-73A6AD58D7C4}"/>
              </a:ext>
            </a:extLst>
          </p:cNvPr>
          <p:cNvSpPr>
            <a:spLocks noGrp="1"/>
          </p:cNvSpPr>
          <p:nvPr>
            <p:ph type="sldNum" sz="quarter" idx="12"/>
          </p:nvPr>
        </p:nvSpPr>
        <p:spPr/>
        <p:txBody>
          <a:bodyPr/>
          <a:lstStyle/>
          <a:p>
            <a:fld id="{E337BC6E-DC13-2F45-96C7-F81CB8729421}" type="slidenum">
              <a:rPr lang="en-US" smtClean="0"/>
              <a:t>‹#›</a:t>
            </a:fld>
            <a:endParaRPr lang="en-US" dirty="0"/>
          </a:p>
        </p:txBody>
      </p:sp>
    </p:spTree>
    <p:extLst>
      <p:ext uri="{BB962C8B-B14F-4D97-AF65-F5344CB8AC3E}">
        <p14:creationId xmlns:p14="http://schemas.microsoft.com/office/powerpoint/2010/main" val="161742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549C11-C2A2-B648-98DA-1825883BC2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1C4F74-57CA-A94B-A956-52E3EE5CF98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FAFE99-62CB-9E4A-9CA0-E43B9865199D}"/>
              </a:ext>
            </a:extLst>
          </p:cNvPr>
          <p:cNvSpPr>
            <a:spLocks noGrp="1"/>
          </p:cNvSpPr>
          <p:nvPr>
            <p:ph type="dt" sz="half" idx="10"/>
          </p:nvPr>
        </p:nvSpPr>
        <p:spPr/>
        <p:txBody>
          <a:bodyPr/>
          <a:lstStyle/>
          <a:p>
            <a:fld id="{65F1A216-6D4E-2146-B5A5-FC67AA03FA71}" type="datetimeFigureOut">
              <a:rPr lang="en-US" smtClean="0"/>
              <a:t>3/31/2026</a:t>
            </a:fld>
            <a:endParaRPr lang="en-US" dirty="0"/>
          </a:p>
        </p:txBody>
      </p:sp>
      <p:sp>
        <p:nvSpPr>
          <p:cNvPr id="5" name="Footer Placeholder 4">
            <a:extLst>
              <a:ext uri="{FF2B5EF4-FFF2-40B4-BE49-F238E27FC236}">
                <a16:creationId xmlns:a16="http://schemas.microsoft.com/office/drawing/2014/main" id="{331576BA-E95B-CE43-9935-A89E122260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DFCAB7-03A4-FB48-A7FA-2E0A3450ECCE}"/>
              </a:ext>
            </a:extLst>
          </p:cNvPr>
          <p:cNvSpPr>
            <a:spLocks noGrp="1"/>
          </p:cNvSpPr>
          <p:nvPr>
            <p:ph type="sldNum" sz="quarter" idx="12"/>
          </p:nvPr>
        </p:nvSpPr>
        <p:spPr/>
        <p:txBody>
          <a:bodyPr/>
          <a:lstStyle/>
          <a:p>
            <a:fld id="{E337BC6E-DC13-2F45-96C7-F81CB8729421}" type="slidenum">
              <a:rPr lang="en-US" smtClean="0"/>
              <a:t>‹#›</a:t>
            </a:fld>
            <a:endParaRPr lang="en-US" dirty="0"/>
          </a:p>
        </p:txBody>
      </p:sp>
    </p:spTree>
    <p:extLst>
      <p:ext uri="{BB962C8B-B14F-4D97-AF65-F5344CB8AC3E}">
        <p14:creationId xmlns:p14="http://schemas.microsoft.com/office/powerpoint/2010/main" val="420343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3C3AA-717A-304B-9835-BFE3CE932C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5B03A5-E56C-F947-94CE-8EF1E06700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972B6-3194-9948-93E9-0DC6EDF43839}"/>
              </a:ext>
            </a:extLst>
          </p:cNvPr>
          <p:cNvSpPr>
            <a:spLocks noGrp="1"/>
          </p:cNvSpPr>
          <p:nvPr>
            <p:ph type="dt" sz="half" idx="10"/>
          </p:nvPr>
        </p:nvSpPr>
        <p:spPr/>
        <p:txBody>
          <a:bodyPr/>
          <a:lstStyle/>
          <a:p>
            <a:fld id="{65F1A216-6D4E-2146-B5A5-FC67AA03FA71}" type="datetimeFigureOut">
              <a:rPr lang="en-US" smtClean="0"/>
              <a:t>3/31/2026</a:t>
            </a:fld>
            <a:endParaRPr lang="en-US" dirty="0"/>
          </a:p>
        </p:txBody>
      </p:sp>
      <p:sp>
        <p:nvSpPr>
          <p:cNvPr id="5" name="Footer Placeholder 4">
            <a:extLst>
              <a:ext uri="{FF2B5EF4-FFF2-40B4-BE49-F238E27FC236}">
                <a16:creationId xmlns:a16="http://schemas.microsoft.com/office/drawing/2014/main" id="{8A8562F8-888D-D94B-8911-E7F71AAC4D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FC152F-9718-9247-A6B9-C3049516A4C2}"/>
              </a:ext>
            </a:extLst>
          </p:cNvPr>
          <p:cNvSpPr>
            <a:spLocks noGrp="1"/>
          </p:cNvSpPr>
          <p:nvPr>
            <p:ph type="sldNum" sz="quarter" idx="12"/>
          </p:nvPr>
        </p:nvSpPr>
        <p:spPr/>
        <p:txBody>
          <a:bodyPr/>
          <a:lstStyle/>
          <a:p>
            <a:fld id="{E337BC6E-DC13-2F45-96C7-F81CB8729421}" type="slidenum">
              <a:rPr lang="en-US" smtClean="0"/>
              <a:t>‹#›</a:t>
            </a:fld>
            <a:endParaRPr lang="en-US" dirty="0"/>
          </a:p>
        </p:txBody>
      </p:sp>
    </p:spTree>
    <p:extLst>
      <p:ext uri="{BB962C8B-B14F-4D97-AF65-F5344CB8AC3E}">
        <p14:creationId xmlns:p14="http://schemas.microsoft.com/office/powerpoint/2010/main" val="3980540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7277-7A8E-DD47-AAB5-A8259111C2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117EEC-ECD3-A543-86D7-E5F919C37B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4D46877-C7FE-254D-A328-E11D96BF92F9}"/>
              </a:ext>
            </a:extLst>
          </p:cNvPr>
          <p:cNvSpPr>
            <a:spLocks noGrp="1"/>
          </p:cNvSpPr>
          <p:nvPr>
            <p:ph type="dt" sz="half" idx="10"/>
          </p:nvPr>
        </p:nvSpPr>
        <p:spPr/>
        <p:txBody>
          <a:bodyPr/>
          <a:lstStyle/>
          <a:p>
            <a:fld id="{65F1A216-6D4E-2146-B5A5-FC67AA03FA71}" type="datetimeFigureOut">
              <a:rPr lang="en-US" smtClean="0"/>
              <a:t>3/31/2026</a:t>
            </a:fld>
            <a:endParaRPr lang="en-US" dirty="0"/>
          </a:p>
        </p:txBody>
      </p:sp>
      <p:sp>
        <p:nvSpPr>
          <p:cNvPr id="5" name="Footer Placeholder 4">
            <a:extLst>
              <a:ext uri="{FF2B5EF4-FFF2-40B4-BE49-F238E27FC236}">
                <a16:creationId xmlns:a16="http://schemas.microsoft.com/office/drawing/2014/main" id="{7DD8AAD7-7CCF-E849-8B4E-25D2CC7751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2F783F-7B05-F248-AA96-CDB818F79D1C}"/>
              </a:ext>
            </a:extLst>
          </p:cNvPr>
          <p:cNvSpPr>
            <a:spLocks noGrp="1"/>
          </p:cNvSpPr>
          <p:nvPr>
            <p:ph type="sldNum" sz="quarter" idx="12"/>
          </p:nvPr>
        </p:nvSpPr>
        <p:spPr/>
        <p:txBody>
          <a:bodyPr/>
          <a:lstStyle/>
          <a:p>
            <a:fld id="{E337BC6E-DC13-2F45-96C7-F81CB8729421}" type="slidenum">
              <a:rPr lang="en-US" smtClean="0"/>
              <a:t>‹#›</a:t>
            </a:fld>
            <a:endParaRPr lang="en-US" dirty="0"/>
          </a:p>
        </p:txBody>
      </p:sp>
    </p:spTree>
    <p:extLst>
      <p:ext uri="{BB962C8B-B14F-4D97-AF65-F5344CB8AC3E}">
        <p14:creationId xmlns:p14="http://schemas.microsoft.com/office/powerpoint/2010/main" val="872253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0EE47-CE46-E742-BDAA-3B39625858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C61690-FEE6-FB4C-A188-EC22332056B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07AC1A-91CD-3F48-8AB8-31A454C4855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F8650-5E7A-944C-B94D-66440BB048AB}"/>
              </a:ext>
            </a:extLst>
          </p:cNvPr>
          <p:cNvSpPr>
            <a:spLocks noGrp="1"/>
          </p:cNvSpPr>
          <p:nvPr>
            <p:ph type="dt" sz="half" idx="10"/>
          </p:nvPr>
        </p:nvSpPr>
        <p:spPr/>
        <p:txBody>
          <a:bodyPr/>
          <a:lstStyle/>
          <a:p>
            <a:fld id="{65F1A216-6D4E-2146-B5A5-FC67AA03FA71}" type="datetimeFigureOut">
              <a:rPr lang="en-US" smtClean="0"/>
              <a:t>3/31/2026</a:t>
            </a:fld>
            <a:endParaRPr lang="en-US" dirty="0"/>
          </a:p>
        </p:txBody>
      </p:sp>
      <p:sp>
        <p:nvSpPr>
          <p:cNvPr id="6" name="Footer Placeholder 5">
            <a:extLst>
              <a:ext uri="{FF2B5EF4-FFF2-40B4-BE49-F238E27FC236}">
                <a16:creationId xmlns:a16="http://schemas.microsoft.com/office/drawing/2014/main" id="{F2361D9B-0999-D740-84BC-B4A0736527D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55E965E-867C-C742-BC72-38C123F2DC03}"/>
              </a:ext>
            </a:extLst>
          </p:cNvPr>
          <p:cNvSpPr>
            <a:spLocks noGrp="1"/>
          </p:cNvSpPr>
          <p:nvPr>
            <p:ph type="sldNum" sz="quarter" idx="12"/>
          </p:nvPr>
        </p:nvSpPr>
        <p:spPr/>
        <p:txBody>
          <a:bodyPr/>
          <a:lstStyle/>
          <a:p>
            <a:fld id="{E337BC6E-DC13-2F45-96C7-F81CB8729421}" type="slidenum">
              <a:rPr lang="en-US" smtClean="0"/>
              <a:t>‹#›</a:t>
            </a:fld>
            <a:endParaRPr lang="en-US" dirty="0"/>
          </a:p>
        </p:txBody>
      </p:sp>
    </p:spTree>
    <p:extLst>
      <p:ext uri="{BB962C8B-B14F-4D97-AF65-F5344CB8AC3E}">
        <p14:creationId xmlns:p14="http://schemas.microsoft.com/office/powerpoint/2010/main" val="165133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92BB-D11A-094C-A357-7FBF60FF32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1F6F8E-7989-5C4D-B17D-9C68A916DC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84F1E0C-DDAF-1F45-B8D9-472D2B16E35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7BC96A-FE18-A945-82D3-F7CA2A1171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005704D-F5D2-6848-B7F5-CC011FE13CD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A4D03A-0981-3D46-AFE2-83349907F93B}"/>
              </a:ext>
            </a:extLst>
          </p:cNvPr>
          <p:cNvSpPr>
            <a:spLocks noGrp="1"/>
          </p:cNvSpPr>
          <p:nvPr>
            <p:ph type="dt" sz="half" idx="10"/>
          </p:nvPr>
        </p:nvSpPr>
        <p:spPr/>
        <p:txBody>
          <a:bodyPr/>
          <a:lstStyle/>
          <a:p>
            <a:fld id="{65F1A216-6D4E-2146-B5A5-FC67AA03FA71}" type="datetimeFigureOut">
              <a:rPr lang="en-US" smtClean="0"/>
              <a:t>3/31/2026</a:t>
            </a:fld>
            <a:endParaRPr lang="en-US" dirty="0"/>
          </a:p>
        </p:txBody>
      </p:sp>
      <p:sp>
        <p:nvSpPr>
          <p:cNvPr id="8" name="Footer Placeholder 7">
            <a:extLst>
              <a:ext uri="{FF2B5EF4-FFF2-40B4-BE49-F238E27FC236}">
                <a16:creationId xmlns:a16="http://schemas.microsoft.com/office/drawing/2014/main" id="{9AAE23BD-EF5C-A04E-9EB8-DAA9A0243C6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2B80E76-F70D-E943-A592-BCE419BAFCD4}"/>
              </a:ext>
            </a:extLst>
          </p:cNvPr>
          <p:cNvSpPr>
            <a:spLocks noGrp="1"/>
          </p:cNvSpPr>
          <p:nvPr>
            <p:ph type="sldNum" sz="quarter" idx="12"/>
          </p:nvPr>
        </p:nvSpPr>
        <p:spPr/>
        <p:txBody>
          <a:bodyPr/>
          <a:lstStyle/>
          <a:p>
            <a:fld id="{E337BC6E-DC13-2F45-96C7-F81CB8729421}" type="slidenum">
              <a:rPr lang="en-US" smtClean="0"/>
              <a:t>‹#›</a:t>
            </a:fld>
            <a:endParaRPr lang="en-US" dirty="0"/>
          </a:p>
        </p:txBody>
      </p:sp>
    </p:spTree>
    <p:extLst>
      <p:ext uri="{BB962C8B-B14F-4D97-AF65-F5344CB8AC3E}">
        <p14:creationId xmlns:p14="http://schemas.microsoft.com/office/powerpoint/2010/main" val="1202807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42691-C6B8-1844-A1D7-95EABAD69A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8C37DC-4AFB-7241-AB1F-F6FBCD6D0E7A}"/>
              </a:ext>
            </a:extLst>
          </p:cNvPr>
          <p:cNvSpPr>
            <a:spLocks noGrp="1"/>
          </p:cNvSpPr>
          <p:nvPr>
            <p:ph type="dt" sz="half" idx="10"/>
          </p:nvPr>
        </p:nvSpPr>
        <p:spPr/>
        <p:txBody>
          <a:bodyPr/>
          <a:lstStyle/>
          <a:p>
            <a:fld id="{65F1A216-6D4E-2146-B5A5-FC67AA03FA71}" type="datetimeFigureOut">
              <a:rPr lang="en-US" smtClean="0"/>
              <a:t>3/31/2026</a:t>
            </a:fld>
            <a:endParaRPr lang="en-US" dirty="0"/>
          </a:p>
        </p:txBody>
      </p:sp>
      <p:sp>
        <p:nvSpPr>
          <p:cNvPr id="4" name="Footer Placeholder 3">
            <a:extLst>
              <a:ext uri="{FF2B5EF4-FFF2-40B4-BE49-F238E27FC236}">
                <a16:creationId xmlns:a16="http://schemas.microsoft.com/office/drawing/2014/main" id="{E04933E2-A1E2-B346-BB4D-425EB04B91F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097F386-48FA-1246-9652-EA1B3376338D}"/>
              </a:ext>
            </a:extLst>
          </p:cNvPr>
          <p:cNvSpPr>
            <a:spLocks noGrp="1"/>
          </p:cNvSpPr>
          <p:nvPr>
            <p:ph type="sldNum" sz="quarter" idx="12"/>
          </p:nvPr>
        </p:nvSpPr>
        <p:spPr/>
        <p:txBody>
          <a:bodyPr/>
          <a:lstStyle/>
          <a:p>
            <a:fld id="{E337BC6E-DC13-2F45-96C7-F81CB8729421}" type="slidenum">
              <a:rPr lang="en-US" smtClean="0"/>
              <a:t>‹#›</a:t>
            </a:fld>
            <a:endParaRPr lang="en-US" dirty="0"/>
          </a:p>
        </p:txBody>
      </p:sp>
    </p:spTree>
    <p:extLst>
      <p:ext uri="{BB962C8B-B14F-4D97-AF65-F5344CB8AC3E}">
        <p14:creationId xmlns:p14="http://schemas.microsoft.com/office/powerpoint/2010/main" val="353403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97F51A-471C-7F4A-A56D-E5A4A8C47F94}"/>
              </a:ext>
            </a:extLst>
          </p:cNvPr>
          <p:cNvSpPr>
            <a:spLocks noGrp="1"/>
          </p:cNvSpPr>
          <p:nvPr>
            <p:ph type="dt" sz="half" idx="10"/>
          </p:nvPr>
        </p:nvSpPr>
        <p:spPr/>
        <p:txBody>
          <a:bodyPr/>
          <a:lstStyle/>
          <a:p>
            <a:fld id="{65F1A216-6D4E-2146-B5A5-FC67AA03FA71}" type="datetimeFigureOut">
              <a:rPr lang="en-US" smtClean="0"/>
              <a:t>3/31/2026</a:t>
            </a:fld>
            <a:endParaRPr lang="en-US" dirty="0"/>
          </a:p>
        </p:txBody>
      </p:sp>
      <p:sp>
        <p:nvSpPr>
          <p:cNvPr id="3" name="Footer Placeholder 2">
            <a:extLst>
              <a:ext uri="{FF2B5EF4-FFF2-40B4-BE49-F238E27FC236}">
                <a16:creationId xmlns:a16="http://schemas.microsoft.com/office/drawing/2014/main" id="{5C030646-946F-6E46-AB63-0366564EFDF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9EDF3FA-C45A-F24D-BD8C-0DC79127BD72}"/>
              </a:ext>
            </a:extLst>
          </p:cNvPr>
          <p:cNvSpPr>
            <a:spLocks noGrp="1"/>
          </p:cNvSpPr>
          <p:nvPr>
            <p:ph type="sldNum" sz="quarter" idx="12"/>
          </p:nvPr>
        </p:nvSpPr>
        <p:spPr/>
        <p:txBody>
          <a:bodyPr/>
          <a:lstStyle/>
          <a:p>
            <a:fld id="{E337BC6E-DC13-2F45-96C7-F81CB8729421}" type="slidenum">
              <a:rPr lang="en-US" smtClean="0"/>
              <a:t>‹#›</a:t>
            </a:fld>
            <a:endParaRPr lang="en-US" dirty="0"/>
          </a:p>
        </p:txBody>
      </p:sp>
    </p:spTree>
    <p:extLst>
      <p:ext uri="{BB962C8B-B14F-4D97-AF65-F5344CB8AC3E}">
        <p14:creationId xmlns:p14="http://schemas.microsoft.com/office/powerpoint/2010/main" val="1114523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C6150-8A11-2343-815D-8A8372CF0D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360C6A-A45C-414A-B4C1-3F296EDC8E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781D1A-F153-D74B-8DE5-21F5889EAA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EDAE96-0D0B-7945-AA7E-5411B6EA252C}"/>
              </a:ext>
            </a:extLst>
          </p:cNvPr>
          <p:cNvSpPr>
            <a:spLocks noGrp="1"/>
          </p:cNvSpPr>
          <p:nvPr>
            <p:ph type="dt" sz="half" idx="10"/>
          </p:nvPr>
        </p:nvSpPr>
        <p:spPr/>
        <p:txBody>
          <a:bodyPr/>
          <a:lstStyle/>
          <a:p>
            <a:fld id="{65F1A216-6D4E-2146-B5A5-FC67AA03FA71}" type="datetimeFigureOut">
              <a:rPr lang="en-US" smtClean="0"/>
              <a:t>3/31/2026</a:t>
            </a:fld>
            <a:endParaRPr lang="en-US" dirty="0"/>
          </a:p>
        </p:txBody>
      </p:sp>
      <p:sp>
        <p:nvSpPr>
          <p:cNvPr id="6" name="Footer Placeholder 5">
            <a:extLst>
              <a:ext uri="{FF2B5EF4-FFF2-40B4-BE49-F238E27FC236}">
                <a16:creationId xmlns:a16="http://schemas.microsoft.com/office/drawing/2014/main" id="{89B5A007-D181-1E4A-8988-9D960160EA4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6E54F1-AB01-4A47-8E56-F9B1160C9F12}"/>
              </a:ext>
            </a:extLst>
          </p:cNvPr>
          <p:cNvSpPr>
            <a:spLocks noGrp="1"/>
          </p:cNvSpPr>
          <p:nvPr>
            <p:ph type="sldNum" sz="quarter" idx="12"/>
          </p:nvPr>
        </p:nvSpPr>
        <p:spPr/>
        <p:txBody>
          <a:bodyPr/>
          <a:lstStyle/>
          <a:p>
            <a:fld id="{E337BC6E-DC13-2F45-96C7-F81CB8729421}" type="slidenum">
              <a:rPr lang="en-US" smtClean="0"/>
              <a:t>‹#›</a:t>
            </a:fld>
            <a:endParaRPr lang="en-US" dirty="0"/>
          </a:p>
        </p:txBody>
      </p:sp>
    </p:spTree>
    <p:extLst>
      <p:ext uri="{BB962C8B-B14F-4D97-AF65-F5344CB8AC3E}">
        <p14:creationId xmlns:p14="http://schemas.microsoft.com/office/powerpoint/2010/main" val="690241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6EB60-548D-3A4B-9159-E0308B3AFB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842020-536D-EF44-91D2-2AE6727926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941C438-FFAF-354A-84DE-D55C2A99F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CA40C2-0DAD-484E-B1F5-D7EAC270A665}"/>
              </a:ext>
            </a:extLst>
          </p:cNvPr>
          <p:cNvSpPr>
            <a:spLocks noGrp="1"/>
          </p:cNvSpPr>
          <p:nvPr>
            <p:ph type="dt" sz="half" idx="10"/>
          </p:nvPr>
        </p:nvSpPr>
        <p:spPr/>
        <p:txBody>
          <a:bodyPr/>
          <a:lstStyle/>
          <a:p>
            <a:fld id="{65F1A216-6D4E-2146-B5A5-FC67AA03FA71}" type="datetimeFigureOut">
              <a:rPr lang="en-US" smtClean="0"/>
              <a:t>3/31/2026</a:t>
            </a:fld>
            <a:endParaRPr lang="en-US" dirty="0"/>
          </a:p>
        </p:txBody>
      </p:sp>
      <p:sp>
        <p:nvSpPr>
          <p:cNvPr id="6" name="Footer Placeholder 5">
            <a:extLst>
              <a:ext uri="{FF2B5EF4-FFF2-40B4-BE49-F238E27FC236}">
                <a16:creationId xmlns:a16="http://schemas.microsoft.com/office/drawing/2014/main" id="{0A931104-36E6-C846-AA42-59883991A8A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B10D-6C37-3F40-A8DE-84EEE7E7CFD8}"/>
              </a:ext>
            </a:extLst>
          </p:cNvPr>
          <p:cNvSpPr>
            <a:spLocks noGrp="1"/>
          </p:cNvSpPr>
          <p:nvPr>
            <p:ph type="sldNum" sz="quarter" idx="12"/>
          </p:nvPr>
        </p:nvSpPr>
        <p:spPr/>
        <p:txBody>
          <a:bodyPr/>
          <a:lstStyle/>
          <a:p>
            <a:fld id="{E337BC6E-DC13-2F45-96C7-F81CB8729421}" type="slidenum">
              <a:rPr lang="en-US" smtClean="0"/>
              <a:t>‹#›</a:t>
            </a:fld>
            <a:endParaRPr lang="en-US" dirty="0"/>
          </a:p>
        </p:txBody>
      </p:sp>
    </p:spTree>
    <p:extLst>
      <p:ext uri="{BB962C8B-B14F-4D97-AF65-F5344CB8AC3E}">
        <p14:creationId xmlns:p14="http://schemas.microsoft.com/office/powerpoint/2010/main" val="1500056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45C64E-C12F-FA42-86DE-12EEA4D427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EBD705-15B4-6D41-AE4F-757BE032F6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41EC51-DE7F-A24B-AE01-0296192FD6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F1A216-6D4E-2146-B5A5-FC67AA03FA71}" type="datetimeFigureOut">
              <a:rPr lang="en-US" smtClean="0"/>
              <a:t>3/31/2026</a:t>
            </a:fld>
            <a:endParaRPr lang="en-US" dirty="0"/>
          </a:p>
        </p:txBody>
      </p:sp>
      <p:sp>
        <p:nvSpPr>
          <p:cNvPr id="5" name="Footer Placeholder 4">
            <a:extLst>
              <a:ext uri="{FF2B5EF4-FFF2-40B4-BE49-F238E27FC236}">
                <a16:creationId xmlns:a16="http://schemas.microsoft.com/office/drawing/2014/main" id="{08C7A7A1-D2CB-6C4B-8B60-7D74C41259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E9CB79-B3A6-7A45-A511-BFA45B2C32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37BC6E-DC13-2F45-96C7-F81CB8729421}" type="slidenum">
              <a:rPr lang="en-US" smtClean="0"/>
              <a:t>‹#›</a:t>
            </a:fld>
            <a:endParaRPr lang="en-US" dirty="0"/>
          </a:p>
        </p:txBody>
      </p:sp>
    </p:spTree>
    <p:extLst>
      <p:ext uri="{BB962C8B-B14F-4D97-AF65-F5344CB8AC3E}">
        <p14:creationId xmlns:p14="http://schemas.microsoft.com/office/powerpoint/2010/main" val="1683463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2.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08FE2DF-CA50-0955-3030-1104D268F5F6}"/>
              </a:ext>
            </a:extLst>
          </p:cNvPr>
          <p:cNvPicPr>
            <a:picLocks noChangeAspect="1"/>
          </p:cNvPicPr>
          <p:nvPr/>
        </p:nvPicPr>
        <p:blipFill rotWithShape="1">
          <a:blip r:embed="rId3"/>
          <a:srcRect l="6222" r="6223" b="4036"/>
          <a:stretch/>
        </p:blipFill>
        <p:spPr>
          <a:xfrm>
            <a:off x="0" y="277"/>
            <a:ext cx="12192000" cy="6857723"/>
          </a:xfrm>
          <a:prstGeom prst="rect">
            <a:avLst/>
          </a:prstGeom>
        </p:spPr>
      </p:pic>
      <p:sp>
        <p:nvSpPr>
          <p:cNvPr id="16" name="Rectangle 15">
            <a:extLst>
              <a:ext uri="{FF2B5EF4-FFF2-40B4-BE49-F238E27FC236}">
                <a16:creationId xmlns:a16="http://schemas.microsoft.com/office/drawing/2014/main" id="{294EFAA9-4EFD-280B-BA2B-9D9F606FF143}"/>
              </a:ext>
            </a:extLst>
          </p:cNvPr>
          <p:cNvSpPr/>
          <p:nvPr/>
        </p:nvSpPr>
        <p:spPr>
          <a:xfrm>
            <a:off x="0" y="2633367"/>
            <a:ext cx="12192000" cy="2462784"/>
          </a:xfrm>
          <a:prstGeom prst="rect">
            <a:avLst/>
          </a:prstGeom>
          <a:solidFill>
            <a:srgbClr val="007347">
              <a:alpha val="64000"/>
            </a:srgbClr>
          </a:solidFill>
          <a:ln>
            <a:solidFill>
              <a:srgbClr val="007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text&#10;&#10;Description automatically generated">
            <a:extLst>
              <a:ext uri="{FF2B5EF4-FFF2-40B4-BE49-F238E27FC236}">
                <a16:creationId xmlns:a16="http://schemas.microsoft.com/office/drawing/2014/main" id="{C5CDC148-D589-2C4B-ADBC-3FF39208B310}"/>
              </a:ext>
            </a:extLst>
          </p:cNvPr>
          <p:cNvPicPr>
            <a:picLocks noChangeAspect="1"/>
          </p:cNvPicPr>
          <p:nvPr/>
        </p:nvPicPr>
        <p:blipFill>
          <a:blip r:embed="rId4"/>
          <a:stretch>
            <a:fillRect/>
          </a:stretch>
        </p:blipFill>
        <p:spPr>
          <a:xfrm>
            <a:off x="10887924" y="4180869"/>
            <a:ext cx="1157673" cy="795105"/>
          </a:xfrm>
          <a:prstGeom prst="rect">
            <a:avLst/>
          </a:prstGeom>
        </p:spPr>
      </p:pic>
      <p:sp>
        <p:nvSpPr>
          <p:cNvPr id="8" name="TextBox 7">
            <a:extLst>
              <a:ext uri="{FF2B5EF4-FFF2-40B4-BE49-F238E27FC236}">
                <a16:creationId xmlns:a16="http://schemas.microsoft.com/office/drawing/2014/main" id="{C1FC8193-EFE9-6B4D-A80A-03C3C10FB015}"/>
              </a:ext>
            </a:extLst>
          </p:cNvPr>
          <p:cNvSpPr txBox="1"/>
          <p:nvPr/>
        </p:nvSpPr>
        <p:spPr>
          <a:xfrm>
            <a:off x="1777904" y="3172272"/>
            <a:ext cx="8560675" cy="1261884"/>
          </a:xfrm>
          <a:prstGeom prst="rect">
            <a:avLst/>
          </a:prstGeom>
          <a:noFill/>
        </p:spPr>
        <p:txBody>
          <a:bodyPr wrap="square" rtlCol="0">
            <a:spAutoFit/>
          </a:bodyPr>
          <a:lstStyle/>
          <a:p>
            <a:r>
              <a:rPr lang="en-US" sz="4000" b="1" dirty="0">
                <a:solidFill>
                  <a:schemeClr val="bg1"/>
                </a:solidFill>
                <a:latin typeface="Lato Black" panose="020F0502020204030203" pitchFamily="34" charset="77"/>
              </a:rPr>
              <a:t>Green Mountain Power </a:t>
            </a:r>
            <a:br>
              <a:rPr lang="en-US" sz="3600" b="1" dirty="0">
                <a:solidFill>
                  <a:schemeClr val="bg1"/>
                </a:solidFill>
                <a:latin typeface="Lato Black" panose="020F0502020204030203" pitchFamily="34" charset="77"/>
              </a:rPr>
            </a:br>
            <a:r>
              <a:rPr lang="en-US" sz="3600" b="1" dirty="0">
                <a:solidFill>
                  <a:schemeClr val="bg1"/>
                </a:solidFill>
                <a:latin typeface="Lato" panose="020F0502020204030203" pitchFamily="34" charset="77"/>
              </a:rPr>
              <a:t>Being Safe Around Electrical Lines</a:t>
            </a:r>
            <a:endParaRPr lang="en-US" sz="2400" b="1" dirty="0">
              <a:solidFill>
                <a:schemeClr val="bg1"/>
              </a:solidFill>
              <a:latin typeface="Lato" panose="020F0502020204030203" pitchFamily="34" charset="77"/>
            </a:endParaRPr>
          </a:p>
        </p:txBody>
      </p:sp>
      <p:cxnSp>
        <p:nvCxnSpPr>
          <p:cNvPr id="9" name="Straight Connector 8">
            <a:extLst>
              <a:ext uri="{FF2B5EF4-FFF2-40B4-BE49-F238E27FC236}">
                <a16:creationId xmlns:a16="http://schemas.microsoft.com/office/drawing/2014/main" id="{6E388241-ED61-A149-9B20-68FE4EC2E471}"/>
              </a:ext>
            </a:extLst>
          </p:cNvPr>
          <p:cNvCxnSpPr/>
          <p:nvPr/>
        </p:nvCxnSpPr>
        <p:spPr>
          <a:xfrm>
            <a:off x="1888261" y="4757013"/>
            <a:ext cx="161596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29D70E-1127-3544-AC7E-EE25357CB9E2}"/>
              </a:ext>
            </a:extLst>
          </p:cNvPr>
          <p:cNvCxnSpPr/>
          <p:nvPr/>
        </p:nvCxnSpPr>
        <p:spPr>
          <a:xfrm>
            <a:off x="1888261" y="2960486"/>
            <a:ext cx="161596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3194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513D12-9DFD-6170-093C-E70BD70BF00D}"/>
              </a:ext>
            </a:extLst>
          </p:cNvPr>
          <p:cNvPicPr>
            <a:picLocks noChangeAspect="1"/>
          </p:cNvPicPr>
          <p:nvPr/>
        </p:nvPicPr>
        <p:blipFill rotWithShape="1">
          <a:blip r:embed="rId3"/>
          <a:srcRect r="3831" b="19141"/>
          <a:stretch/>
        </p:blipFill>
        <p:spPr>
          <a:xfrm>
            <a:off x="2" y="0"/>
            <a:ext cx="12191998" cy="6858000"/>
          </a:xfrm>
          <a:prstGeom prst="rect">
            <a:avLst/>
          </a:prstGeom>
        </p:spPr>
      </p:pic>
      <p:sp>
        <p:nvSpPr>
          <p:cNvPr id="17" name="Rectangle 16">
            <a:extLst>
              <a:ext uri="{FF2B5EF4-FFF2-40B4-BE49-F238E27FC236}">
                <a16:creationId xmlns:a16="http://schemas.microsoft.com/office/drawing/2014/main" id="{6F73B5C3-AD8A-910F-43B5-6AECEE510C32}"/>
              </a:ext>
            </a:extLst>
          </p:cNvPr>
          <p:cNvSpPr/>
          <p:nvPr/>
        </p:nvSpPr>
        <p:spPr>
          <a:xfrm>
            <a:off x="1" y="1779589"/>
            <a:ext cx="12192000" cy="4202464"/>
          </a:xfrm>
          <a:prstGeom prst="rect">
            <a:avLst/>
          </a:prstGeom>
          <a:solidFill>
            <a:srgbClr val="007347">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1DAC619-0FB2-6545-BC52-3248F2D58ECF}"/>
              </a:ext>
            </a:extLst>
          </p:cNvPr>
          <p:cNvSpPr txBox="1"/>
          <p:nvPr/>
        </p:nvSpPr>
        <p:spPr>
          <a:xfrm>
            <a:off x="6228196" y="2844181"/>
            <a:ext cx="4886208" cy="2154436"/>
          </a:xfrm>
          <a:prstGeom prst="rect">
            <a:avLst/>
          </a:prstGeom>
          <a:noFill/>
        </p:spPr>
        <p:txBody>
          <a:bodyPr wrap="square" lIns="0" tIns="0" rIns="0" bIns="0" rtlCol="0" anchor="t">
            <a:spAutoFit/>
          </a:bodyPr>
          <a:lstStyle/>
          <a:p>
            <a:pPr marL="342900" indent="-342900">
              <a:spcBef>
                <a:spcPts val="600"/>
              </a:spcBef>
              <a:spcAft>
                <a:spcPts val="600"/>
              </a:spcAft>
              <a:buClr>
                <a:schemeClr val="accent2"/>
              </a:buClr>
              <a:buSzPct val="70000"/>
              <a:buFont typeface="Bookman Old Style" panose="02050604050505020204" pitchFamily="18" charset="0"/>
              <a:buChar char="►"/>
            </a:pPr>
            <a:r>
              <a:rPr lang="en-US"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If you must get out, jump with your feet together.</a:t>
            </a:r>
          </a:p>
          <a:p>
            <a:pPr marL="342900" indent="-342900">
              <a:spcBef>
                <a:spcPts val="600"/>
              </a:spcBef>
              <a:spcAft>
                <a:spcPts val="600"/>
              </a:spcAft>
              <a:buClr>
                <a:schemeClr val="accent2"/>
              </a:buClr>
              <a:buSzPct val="70000"/>
              <a:buFont typeface="Bookman Old Style" panose="02050604050505020204" pitchFamily="18" charset="0"/>
              <a:buChar char="►"/>
            </a:pPr>
            <a:r>
              <a:rPr lang="en-US"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Do not touch the machine or outriggers.</a:t>
            </a:r>
          </a:p>
          <a:p>
            <a:pPr marL="342900" indent="-342900">
              <a:spcBef>
                <a:spcPts val="600"/>
              </a:spcBef>
              <a:spcAft>
                <a:spcPts val="600"/>
              </a:spcAft>
              <a:buClr>
                <a:schemeClr val="accent2"/>
              </a:buClr>
              <a:buSzPct val="70000"/>
              <a:buFont typeface="Bookman Old Style" panose="02050604050505020204" pitchFamily="18" charset="0"/>
              <a:buChar char="►"/>
            </a:pPr>
            <a:r>
              <a:rPr lang="en-US"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Hop or shuffle out of the area.</a:t>
            </a:r>
          </a:p>
        </p:txBody>
      </p:sp>
      <p:sp>
        <p:nvSpPr>
          <p:cNvPr id="11" name="Rectangle 10">
            <a:extLst>
              <a:ext uri="{FF2B5EF4-FFF2-40B4-BE49-F238E27FC236}">
                <a16:creationId xmlns:a16="http://schemas.microsoft.com/office/drawing/2014/main" id="{1DC8C767-B423-F3EE-BCE6-A39CFA53A9C8}"/>
              </a:ext>
            </a:extLst>
          </p:cNvPr>
          <p:cNvSpPr/>
          <p:nvPr/>
        </p:nvSpPr>
        <p:spPr>
          <a:xfrm flipH="1">
            <a:off x="0" y="0"/>
            <a:ext cx="12191999" cy="882127"/>
          </a:xfrm>
          <a:prstGeom prst="rect">
            <a:avLst/>
          </a:prstGeom>
          <a:solidFill>
            <a:srgbClr val="007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55D057D-C205-5442-8668-4D122FFAAF31}"/>
              </a:ext>
            </a:extLst>
          </p:cNvPr>
          <p:cNvSpPr txBox="1"/>
          <p:nvPr/>
        </p:nvSpPr>
        <p:spPr>
          <a:xfrm>
            <a:off x="1" y="246903"/>
            <a:ext cx="12192000" cy="492443"/>
          </a:xfrm>
          <a:prstGeom prst="rect">
            <a:avLst/>
          </a:prstGeom>
          <a:noFill/>
        </p:spPr>
        <p:txBody>
          <a:bodyPr wrap="square" lIns="0" tIns="0" rIns="0" bIns="0" rtlCol="0" anchor="t">
            <a:spAutoFit/>
          </a:bodyPr>
          <a:lstStyle/>
          <a:p>
            <a:pPr algn="ctr"/>
            <a:r>
              <a:rPr lang="en-US" sz="3200" b="1" dirty="0">
                <a:solidFill>
                  <a:schemeClr val="bg1"/>
                </a:solidFill>
                <a:latin typeface="Lato Black" panose="020F0502020204030203" pitchFamily="34" charset="77"/>
              </a:rPr>
              <a:t>Get Away SAFELY</a:t>
            </a:r>
          </a:p>
        </p:txBody>
      </p:sp>
      <p:pic>
        <p:nvPicPr>
          <p:cNvPr id="6" name="Picture 5" descr="A picture containing text&#10;&#10;Description automatically generated">
            <a:extLst>
              <a:ext uri="{FF2B5EF4-FFF2-40B4-BE49-F238E27FC236}">
                <a16:creationId xmlns:a16="http://schemas.microsoft.com/office/drawing/2014/main" id="{08EFAE8B-BEB2-698D-EF75-DE38D9C96980}"/>
              </a:ext>
            </a:extLst>
          </p:cNvPr>
          <p:cNvPicPr>
            <a:picLocks noChangeAspect="1"/>
          </p:cNvPicPr>
          <p:nvPr/>
        </p:nvPicPr>
        <p:blipFill>
          <a:blip r:embed="rId4"/>
          <a:stretch>
            <a:fillRect/>
          </a:stretch>
        </p:blipFill>
        <p:spPr>
          <a:xfrm>
            <a:off x="10734431" y="55543"/>
            <a:ext cx="1157673" cy="795105"/>
          </a:xfrm>
          <a:prstGeom prst="rect">
            <a:avLst/>
          </a:prstGeom>
        </p:spPr>
      </p:pic>
      <p:pic>
        <p:nvPicPr>
          <p:cNvPr id="2" name="Picture 2">
            <a:extLst>
              <a:ext uri="{FF2B5EF4-FFF2-40B4-BE49-F238E27FC236}">
                <a16:creationId xmlns:a16="http://schemas.microsoft.com/office/drawing/2014/main" id="{10541F4B-B3E6-9784-568D-CCA1A4ED53B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593" t="10641" b="12230"/>
          <a:stretch/>
        </p:blipFill>
        <p:spPr bwMode="auto">
          <a:xfrm>
            <a:off x="1365657" y="2038317"/>
            <a:ext cx="3784943" cy="3612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9181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A439E4-4310-5546-96CA-EACAA172D2FB}"/>
              </a:ext>
            </a:extLst>
          </p:cNvPr>
          <p:cNvSpPr/>
          <p:nvPr/>
        </p:nvSpPr>
        <p:spPr>
          <a:xfrm flipH="1">
            <a:off x="-1" y="0"/>
            <a:ext cx="12191999" cy="882127"/>
          </a:xfrm>
          <a:prstGeom prst="rect">
            <a:avLst/>
          </a:prstGeom>
          <a:solidFill>
            <a:srgbClr val="007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55D057D-C205-5442-8668-4D122FFAAF31}"/>
              </a:ext>
            </a:extLst>
          </p:cNvPr>
          <p:cNvSpPr txBox="1"/>
          <p:nvPr/>
        </p:nvSpPr>
        <p:spPr>
          <a:xfrm>
            <a:off x="3015342" y="146073"/>
            <a:ext cx="6161312" cy="615553"/>
          </a:xfrm>
          <a:prstGeom prst="rect">
            <a:avLst/>
          </a:prstGeom>
          <a:noFill/>
        </p:spPr>
        <p:txBody>
          <a:bodyPr wrap="square" lIns="0" tIns="0" rIns="0" bIns="0" rtlCol="0" anchor="t">
            <a:spAutoFit/>
          </a:bodyPr>
          <a:lstStyle/>
          <a:p>
            <a:pPr algn="ctr"/>
            <a:r>
              <a:rPr lang="en-US" sz="4000" b="1" dirty="0">
                <a:solidFill>
                  <a:srgbClr val="FF0000"/>
                </a:solidFill>
                <a:effectLst>
                  <a:outerShdw blurRad="38100" dist="38100" dir="2700000" algn="tl">
                    <a:srgbClr val="000000">
                      <a:alpha val="43137"/>
                    </a:srgbClr>
                  </a:outerShdw>
                </a:effectLst>
                <a:latin typeface="Lato Black" panose="020F0502020204030203" pitchFamily="34" charset="77"/>
              </a:rPr>
              <a:t>Call</a:t>
            </a:r>
            <a:r>
              <a:rPr lang="en-US" sz="4000" b="1" dirty="0">
                <a:solidFill>
                  <a:schemeClr val="bg1"/>
                </a:solidFill>
                <a:latin typeface="Lato Black" panose="020F0502020204030203" pitchFamily="34" charset="77"/>
              </a:rPr>
              <a:t> BEFORE YOU DIG!</a:t>
            </a:r>
          </a:p>
        </p:txBody>
      </p:sp>
      <p:sp>
        <p:nvSpPr>
          <p:cNvPr id="12" name="TextBox 11">
            <a:extLst>
              <a:ext uri="{FF2B5EF4-FFF2-40B4-BE49-F238E27FC236}">
                <a16:creationId xmlns:a16="http://schemas.microsoft.com/office/drawing/2014/main" id="{51DAC619-0FB2-6545-BC52-3248F2D58ECF}"/>
              </a:ext>
            </a:extLst>
          </p:cNvPr>
          <p:cNvSpPr txBox="1"/>
          <p:nvPr/>
        </p:nvSpPr>
        <p:spPr>
          <a:xfrm>
            <a:off x="5441133" y="2870272"/>
            <a:ext cx="6149248" cy="2154436"/>
          </a:xfrm>
          <a:prstGeom prst="rect">
            <a:avLst/>
          </a:prstGeom>
          <a:noFill/>
        </p:spPr>
        <p:txBody>
          <a:bodyPr wrap="square" lIns="0" tIns="0" rIns="0" bIns="0" rtlCol="0" anchor="t">
            <a:spAutoFit/>
          </a:bodyPr>
          <a:lstStyle/>
          <a:p>
            <a:pPr marL="342900" marR="0" lvl="0" indent="-342900">
              <a:spcBef>
                <a:spcPts val="0"/>
              </a:spcBef>
              <a:spcAft>
                <a:spcPts val="0"/>
              </a:spcAft>
              <a:buFont typeface="Calibri" panose="020F0502020204030204" pitchFamily="34" charset="0"/>
              <a:buChar char="-"/>
            </a:pPr>
            <a:r>
              <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rPr>
              <a:t>Reliability</a:t>
            </a:r>
          </a:p>
          <a:p>
            <a:pPr marL="342900" marR="0" lvl="0" indent="-342900">
              <a:spcBef>
                <a:spcPts val="0"/>
              </a:spcBef>
              <a:spcAft>
                <a:spcPts val="0"/>
              </a:spcAft>
              <a:buFont typeface="Calibri" panose="020F0502020204030204" pitchFamily="34" charset="0"/>
              <a:buChar char="-"/>
            </a:pPr>
            <a:endPar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rPr>
              <a:t>Communications infrastructure</a:t>
            </a:r>
          </a:p>
          <a:p>
            <a:pPr marL="342900" marR="0" lvl="0" indent="-342900">
              <a:spcBef>
                <a:spcPts val="0"/>
              </a:spcBef>
              <a:spcAft>
                <a:spcPts val="0"/>
              </a:spcAft>
              <a:buFont typeface="Calibri" panose="020F0502020204030204" pitchFamily="34" charset="0"/>
              <a:buChar char="-"/>
            </a:pPr>
            <a:endPar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rPr>
              <a:t>CDC social vulnerability </a:t>
            </a:r>
          </a:p>
          <a:p>
            <a:pPr marL="342900" marR="0" lvl="0" indent="-342900">
              <a:spcBef>
                <a:spcPts val="0"/>
              </a:spcBef>
              <a:spcAft>
                <a:spcPts val="0"/>
              </a:spcAft>
              <a:buFont typeface="Calibri" panose="020F0502020204030204" pitchFamily="34" charset="0"/>
              <a:buChar char="-"/>
            </a:pPr>
            <a:endPar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rPr>
              <a:t>Community’s interest in partnering with GMP</a:t>
            </a:r>
          </a:p>
        </p:txBody>
      </p:sp>
      <p:sp>
        <p:nvSpPr>
          <p:cNvPr id="5" name="TextBox 4">
            <a:extLst>
              <a:ext uri="{FF2B5EF4-FFF2-40B4-BE49-F238E27FC236}">
                <a16:creationId xmlns:a16="http://schemas.microsoft.com/office/drawing/2014/main" id="{16066667-45DD-2445-A55D-4C95368855AC}"/>
              </a:ext>
            </a:extLst>
          </p:cNvPr>
          <p:cNvSpPr txBox="1"/>
          <p:nvPr/>
        </p:nvSpPr>
        <p:spPr>
          <a:xfrm>
            <a:off x="487321" y="1291433"/>
            <a:ext cx="6915420" cy="5170646"/>
          </a:xfrm>
          <a:prstGeom prst="rect">
            <a:avLst/>
          </a:prstGeom>
          <a:noFill/>
        </p:spPr>
        <p:txBody>
          <a:bodyPr wrap="square" lIns="0" tIns="0" rIns="0" bIns="0" rtlCol="0" anchor="t">
            <a:spAutoFit/>
          </a:bodyPr>
          <a:lstStyle/>
          <a:p>
            <a:pPr marL="457200" indent="-457200">
              <a:buClr>
                <a:schemeClr val="accent2"/>
              </a:buClr>
              <a:buSzPct val="65000"/>
              <a:buFont typeface="Bookman Old Style" panose="02050604050505020204" pitchFamily="18" charset="0"/>
              <a:buChar char="►"/>
            </a:pPr>
            <a:r>
              <a:rPr lang="en-US" sz="2400" dirty="0">
                <a:solidFill>
                  <a:srgbClr val="007347"/>
                </a:solidFill>
                <a:latin typeface="Lato" panose="020F0502020204030203" pitchFamily="34" charset="0"/>
                <a:ea typeface="Lato" panose="020F0502020204030203" pitchFamily="34" charset="0"/>
                <a:cs typeface="Lato" panose="020F0502020204030203" pitchFamily="34" charset="0"/>
              </a:rPr>
              <a:t>Vermont requires </a:t>
            </a:r>
            <a:r>
              <a:rPr lang="en-US" sz="2400">
                <a:solidFill>
                  <a:srgbClr val="007347"/>
                </a:solidFill>
                <a:latin typeface="Lato" panose="020F0502020204030203" pitchFamily="34" charset="0"/>
                <a:ea typeface="Lato" panose="020F0502020204030203" pitchFamily="34" charset="0"/>
                <a:cs typeface="Lato" panose="020F0502020204030203" pitchFamily="34" charset="0"/>
              </a:rPr>
              <a:t>a 72 </a:t>
            </a:r>
            <a:r>
              <a:rPr lang="en-US" sz="2400" dirty="0">
                <a:solidFill>
                  <a:srgbClr val="007347"/>
                </a:solidFill>
                <a:latin typeface="Lato" panose="020F0502020204030203" pitchFamily="34" charset="0"/>
                <a:ea typeface="Lato" panose="020F0502020204030203" pitchFamily="34" charset="0"/>
                <a:cs typeface="Lato" panose="020F0502020204030203" pitchFamily="34" charset="0"/>
              </a:rPr>
              <a:t>notice before digging.</a:t>
            </a:r>
          </a:p>
          <a:p>
            <a:pPr marL="457200" indent="-457200">
              <a:buClr>
                <a:schemeClr val="accent2"/>
              </a:buClr>
              <a:buSzPct val="65000"/>
              <a:buFont typeface="Bookman Old Style" panose="02050604050505020204" pitchFamily="18" charset="0"/>
              <a:buChar char="►"/>
            </a:pPr>
            <a:r>
              <a:rPr lang="en-US" sz="2400" dirty="0">
                <a:solidFill>
                  <a:srgbClr val="007347"/>
                </a:solidFill>
                <a:latin typeface="Lato" panose="020F0502020204030203" pitchFamily="34" charset="0"/>
                <a:ea typeface="Lato" panose="020F0502020204030203" pitchFamily="34" charset="0"/>
                <a:cs typeface="Lato" panose="020F0502020204030203" pitchFamily="34" charset="0"/>
              </a:rPr>
              <a:t>Pre-marking area is key to the locator.  More information is better.</a:t>
            </a:r>
          </a:p>
          <a:p>
            <a:pPr marL="457200" indent="-457200">
              <a:buClr>
                <a:schemeClr val="accent2"/>
              </a:buClr>
              <a:buSzPct val="65000"/>
              <a:buFont typeface="Bookman Old Style" panose="02050604050505020204" pitchFamily="18" charset="0"/>
              <a:buChar char="►"/>
            </a:pPr>
            <a:r>
              <a:rPr lang="en-US" sz="2400" dirty="0">
                <a:solidFill>
                  <a:srgbClr val="007347"/>
                </a:solidFill>
                <a:latin typeface="Lato" panose="020F0502020204030203" pitchFamily="34" charset="0"/>
                <a:ea typeface="Lato" panose="020F0502020204030203" pitchFamily="34" charset="0"/>
                <a:cs typeface="Lato" panose="020F0502020204030203" pitchFamily="34" charset="0"/>
              </a:rPr>
              <a:t>Make sure you receive a clear ticket before digging.  Delays may happen due to weather or other circumstances.</a:t>
            </a:r>
          </a:p>
          <a:p>
            <a:pPr marL="457200" indent="-457200">
              <a:buClr>
                <a:schemeClr val="accent2"/>
              </a:buClr>
              <a:buSzPct val="65000"/>
              <a:buFont typeface="Bookman Old Style" panose="02050604050505020204" pitchFamily="18" charset="0"/>
              <a:buChar char="►"/>
            </a:pPr>
            <a:r>
              <a:rPr lang="en-US" sz="2400" dirty="0">
                <a:solidFill>
                  <a:srgbClr val="007347"/>
                </a:solidFill>
                <a:latin typeface="Lato" panose="020F0502020204030203" pitchFamily="34" charset="0"/>
                <a:ea typeface="Lato" panose="020F0502020204030203" pitchFamily="34" charset="0"/>
                <a:cs typeface="Lato" panose="020F0502020204030203" pitchFamily="34" charset="0"/>
              </a:rPr>
              <a:t>Centerline Utility Services is GMP’s contract locate company.</a:t>
            </a:r>
          </a:p>
          <a:p>
            <a:pPr marL="457200" indent="-457200">
              <a:buClr>
                <a:schemeClr val="accent2"/>
              </a:buClr>
              <a:buSzPct val="65000"/>
              <a:buFont typeface="Bookman Old Style" panose="02050604050505020204" pitchFamily="18" charset="0"/>
              <a:buChar char="►"/>
            </a:pPr>
            <a:r>
              <a:rPr lang="en-US" sz="2400" dirty="0">
                <a:solidFill>
                  <a:srgbClr val="007347"/>
                </a:solidFill>
                <a:latin typeface="Lato" panose="020F0502020204030203" pitchFamily="34" charset="0"/>
                <a:ea typeface="Lato" panose="020F0502020204030203" pitchFamily="34" charset="0"/>
                <a:cs typeface="Lato" panose="020F0502020204030203" pitchFamily="34" charset="0"/>
              </a:rPr>
              <a:t>If there is any question on marks, call back in for a re-mark, or contact GMP and we assist in getting the work zone safe.</a:t>
            </a:r>
          </a:p>
          <a:p>
            <a:pPr marL="457200" indent="-457200">
              <a:buClr>
                <a:schemeClr val="accent2"/>
              </a:buClr>
              <a:buSzPct val="65000"/>
              <a:buFont typeface="Bookman Old Style" panose="02050604050505020204" pitchFamily="18" charset="0"/>
              <a:buChar char="►"/>
            </a:pPr>
            <a:r>
              <a:rPr lang="en-US" sz="2400" dirty="0">
                <a:solidFill>
                  <a:srgbClr val="007347"/>
                </a:solidFill>
                <a:latin typeface="Lato" panose="020F0502020204030203" pitchFamily="34" charset="0"/>
                <a:ea typeface="Lato" panose="020F0502020204030203" pitchFamily="34" charset="0"/>
                <a:cs typeface="Lato" panose="020F0502020204030203" pitchFamily="34" charset="0"/>
              </a:rPr>
              <a:t>You are responsible to maintain your marks.  If they have been washed away or no longer visible, call in for a remark.</a:t>
            </a:r>
            <a:endParaRPr lang="en-US" sz="1600" b="1" dirty="0">
              <a:solidFill>
                <a:srgbClr val="007347"/>
              </a:solidFill>
              <a:latin typeface="Lato" panose="020F0502020204030203" pitchFamily="34" charset="0"/>
              <a:ea typeface="Lato" panose="020F0502020204030203" pitchFamily="34" charset="0"/>
              <a:cs typeface="Lato" panose="020F0502020204030203" pitchFamily="34" charset="0"/>
            </a:endParaRPr>
          </a:p>
        </p:txBody>
      </p:sp>
      <p:pic>
        <p:nvPicPr>
          <p:cNvPr id="8" name="Picture 7">
            <a:extLst>
              <a:ext uri="{FF2B5EF4-FFF2-40B4-BE49-F238E27FC236}">
                <a16:creationId xmlns:a16="http://schemas.microsoft.com/office/drawing/2014/main" id="{DD411566-7AE1-86C6-D954-F877CD6B145E}"/>
              </a:ext>
            </a:extLst>
          </p:cNvPr>
          <p:cNvPicPr>
            <a:picLocks noChangeAspect="1"/>
          </p:cNvPicPr>
          <p:nvPr/>
        </p:nvPicPr>
        <p:blipFill rotWithShape="1">
          <a:blip r:embed="rId2"/>
          <a:srcRect r="50832"/>
          <a:stretch/>
        </p:blipFill>
        <p:spPr>
          <a:xfrm>
            <a:off x="7552083" y="882127"/>
            <a:ext cx="4639917" cy="5975873"/>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FDE81908-79AE-EAE8-F039-C0A27BC39A05}"/>
              </a:ext>
            </a:extLst>
          </p:cNvPr>
          <p:cNvPicPr>
            <a:picLocks noChangeAspect="1"/>
          </p:cNvPicPr>
          <p:nvPr/>
        </p:nvPicPr>
        <p:blipFill>
          <a:blip r:embed="rId3"/>
          <a:stretch>
            <a:fillRect/>
          </a:stretch>
        </p:blipFill>
        <p:spPr>
          <a:xfrm>
            <a:off x="10734431" y="55543"/>
            <a:ext cx="1157673" cy="795105"/>
          </a:xfrm>
          <a:prstGeom prst="rect">
            <a:avLst/>
          </a:prstGeom>
        </p:spPr>
      </p:pic>
    </p:spTree>
    <p:extLst>
      <p:ext uri="{BB962C8B-B14F-4D97-AF65-F5344CB8AC3E}">
        <p14:creationId xmlns:p14="http://schemas.microsoft.com/office/powerpoint/2010/main" val="2089460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A439E4-4310-5546-96CA-EACAA172D2FB}"/>
              </a:ext>
            </a:extLst>
          </p:cNvPr>
          <p:cNvSpPr/>
          <p:nvPr/>
        </p:nvSpPr>
        <p:spPr>
          <a:xfrm flipH="1">
            <a:off x="-1" y="0"/>
            <a:ext cx="12191999" cy="882127"/>
          </a:xfrm>
          <a:prstGeom prst="rect">
            <a:avLst/>
          </a:prstGeom>
          <a:solidFill>
            <a:srgbClr val="007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55D057D-C205-5442-8668-4D122FFAAF31}"/>
              </a:ext>
            </a:extLst>
          </p:cNvPr>
          <p:cNvSpPr txBox="1"/>
          <p:nvPr/>
        </p:nvSpPr>
        <p:spPr>
          <a:xfrm>
            <a:off x="3015342" y="146073"/>
            <a:ext cx="6161312" cy="615553"/>
          </a:xfrm>
          <a:prstGeom prst="rect">
            <a:avLst/>
          </a:prstGeom>
          <a:noFill/>
        </p:spPr>
        <p:txBody>
          <a:bodyPr wrap="square" lIns="0" tIns="0" rIns="0" bIns="0" rtlCol="0" anchor="t">
            <a:spAutoFit/>
          </a:bodyPr>
          <a:lstStyle/>
          <a:p>
            <a:pPr algn="ctr"/>
            <a:r>
              <a:rPr lang="en-US" sz="4000" b="1" dirty="0">
                <a:solidFill>
                  <a:srgbClr val="FF0000"/>
                </a:solidFill>
                <a:effectLst>
                  <a:outerShdw blurRad="38100" dist="38100" dir="2700000" algn="tl">
                    <a:srgbClr val="000000">
                      <a:alpha val="43137"/>
                    </a:srgbClr>
                  </a:outerShdw>
                </a:effectLst>
                <a:latin typeface="Lato Black" panose="020F0502020204030203" pitchFamily="34" charset="77"/>
              </a:rPr>
              <a:t>Call</a:t>
            </a:r>
            <a:r>
              <a:rPr lang="en-US" sz="4000" b="1" dirty="0">
                <a:solidFill>
                  <a:schemeClr val="bg1"/>
                </a:solidFill>
                <a:latin typeface="Lato Black" panose="020F0502020204030203" pitchFamily="34" charset="77"/>
              </a:rPr>
              <a:t> BEFORE YOU DIG!</a:t>
            </a:r>
          </a:p>
        </p:txBody>
      </p:sp>
      <p:sp>
        <p:nvSpPr>
          <p:cNvPr id="12" name="TextBox 11">
            <a:extLst>
              <a:ext uri="{FF2B5EF4-FFF2-40B4-BE49-F238E27FC236}">
                <a16:creationId xmlns:a16="http://schemas.microsoft.com/office/drawing/2014/main" id="{51DAC619-0FB2-6545-BC52-3248F2D58ECF}"/>
              </a:ext>
            </a:extLst>
          </p:cNvPr>
          <p:cNvSpPr txBox="1"/>
          <p:nvPr/>
        </p:nvSpPr>
        <p:spPr>
          <a:xfrm>
            <a:off x="5441133" y="2870272"/>
            <a:ext cx="6149248" cy="2154436"/>
          </a:xfrm>
          <a:prstGeom prst="rect">
            <a:avLst/>
          </a:prstGeom>
          <a:noFill/>
        </p:spPr>
        <p:txBody>
          <a:bodyPr wrap="square" lIns="0" tIns="0" rIns="0" bIns="0" rtlCol="0" anchor="t">
            <a:spAutoFit/>
          </a:bodyPr>
          <a:lstStyle/>
          <a:p>
            <a:pPr marL="342900" marR="0" lvl="0" indent="-342900">
              <a:spcBef>
                <a:spcPts val="0"/>
              </a:spcBef>
              <a:spcAft>
                <a:spcPts val="0"/>
              </a:spcAft>
              <a:buFont typeface="Calibri" panose="020F0502020204030204" pitchFamily="34" charset="0"/>
              <a:buChar char="-"/>
            </a:pPr>
            <a:r>
              <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rPr>
              <a:t>Reliability</a:t>
            </a:r>
          </a:p>
          <a:p>
            <a:pPr marL="342900" marR="0" lvl="0" indent="-342900">
              <a:spcBef>
                <a:spcPts val="0"/>
              </a:spcBef>
              <a:spcAft>
                <a:spcPts val="0"/>
              </a:spcAft>
              <a:buFont typeface="Calibri" panose="020F0502020204030204" pitchFamily="34" charset="0"/>
              <a:buChar char="-"/>
            </a:pPr>
            <a:endPar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rPr>
              <a:t>Communications infrastructure</a:t>
            </a:r>
          </a:p>
          <a:p>
            <a:pPr marL="342900" marR="0" lvl="0" indent="-342900">
              <a:spcBef>
                <a:spcPts val="0"/>
              </a:spcBef>
              <a:spcAft>
                <a:spcPts val="0"/>
              </a:spcAft>
              <a:buFont typeface="Calibri" panose="020F0502020204030204" pitchFamily="34" charset="0"/>
              <a:buChar char="-"/>
            </a:pPr>
            <a:endPar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rPr>
              <a:t>CDC social vulnerability </a:t>
            </a:r>
          </a:p>
          <a:p>
            <a:pPr marL="342900" marR="0" lvl="0" indent="-342900">
              <a:spcBef>
                <a:spcPts val="0"/>
              </a:spcBef>
              <a:spcAft>
                <a:spcPts val="0"/>
              </a:spcAft>
              <a:buFont typeface="Calibri" panose="020F0502020204030204" pitchFamily="34" charset="0"/>
              <a:buChar char="-"/>
            </a:pPr>
            <a:endPar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rPr>
              <a:t>Community’s interest in partnering with GMP</a:t>
            </a:r>
          </a:p>
        </p:txBody>
      </p:sp>
      <p:sp>
        <p:nvSpPr>
          <p:cNvPr id="5" name="TextBox 4">
            <a:extLst>
              <a:ext uri="{FF2B5EF4-FFF2-40B4-BE49-F238E27FC236}">
                <a16:creationId xmlns:a16="http://schemas.microsoft.com/office/drawing/2014/main" id="{16066667-45DD-2445-A55D-4C95368855AC}"/>
              </a:ext>
            </a:extLst>
          </p:cNvPr>
          <p:cNvSpPr txBox="1"/>
          <p:nvPr/>
        </p:nvSpPr>
        <p:spPr>
          <a:xfrm>
            <a:off x="4963068" y="1520033"/>
            <a:ext cx="6915420" cy="4216539"/>
          </a:xfrm>
          <a:prstGeom prst="rect">
            <a:avLst/>
          </a:prstGeom>
          <a:noFill/>
        </p:spPr>
        <p:txBody>
          <a:bodyPr wrap="square" lIns="0" tIns="0" rIns="0" bIns="0" rtlCol="0" anchor="t">
            <a:spAutoFit/>
          </a:bodyPr>
          <a:lstStyle/>
          <a:p>
            <a:pPr marL="342900" indent="-342900">
              <a:spcAft>
                <a:spcPts val="600"/>
              </a:spcAft>
              <a:buClr>
                <a:schemeClr val="accent2"/>
              </a:buClr>
              <a:buSzPct val="65000"/>
              <a:buFont typeface="Bookman Old Style" panose="02050604050505020204" pitchFamily="18" charset="0"/>
              <a:buChar char="►"/>
            </a:pPr>
            <a:r>
              <a:rPr lang="en-US" sz="2400" dirty="0">
                <a:solidFill>
                  <a:srgbClr val="007347"/>
                </a:solidFill>
                <a:latin typeface="Lato" panose="020F0502020204030203" pitchFamily="34" charset="0"/>
                <a:ea typeface="Lato" panose="020F0502020204030203" pitchFamily="34" charset="0"/>
                <a:cs typeface="Lato" panose="020F0502020204030203" pitchFamily="34" charset="0"/>
              </a:rPr>
              <a:t>Centerline may screen tickets from GMP GIS data, like telecoms, and if there are no facilities at the location, they will clear the ticket and there might not be any marks at the site. They mark up to the meter, not beyond it.</a:t>
            </a:r>
          </a:p>
          <a:p>
            <a:pPr marL="342900" indent="-342900">
              <a:spcAft>
                <a:spcPts val="600"/>
              </a:spcAft>
              <a:buClr>
                <a:schemeClr val="accent2"/>
              </a:buClr>
              <a:buSzPct val="65000"/>
              <a:buFont typeface="Bookman Old Style" panose="02050604050505020204" pitchFamily="18" charset="0"/>
              <a:buChar char="►"/>
            </a:pPr>
            <a:r>
              <a:rPr lang="en-US" sz="2400" dirty="0">
                <a:solidFill>
                  <a:srgbClr val="007347"/>
                </a:solidFill>
                <a:latin typeface="Lato" panose="020F0502020204030203" pitchFamily="34" charset="0"/>
                <a:ea typeface="Lato" panose="020F0502020204030203" pitchFamily="34" charset="0"/>
                <a:cs typeface="Lato" panose="020F0502020204030203" pitchFamily="34" charset="0"/>
              </a:rPr>
              <a:t>Remember, there are utilities and municipalities that may not be part of a dig safe program.  They would need to be contacted separately.</a:t>
            </a:r>
          </a:p>
          <a:p>
            <a:pPr marL="342900" indent="-342900">
              <a:spcAft>
                <a:spcPts val="600"/>
              </a:spcAft>
              <a:buClr>
                <a:schemeClr val="accent2"/>
              </a:buClr>
              <a:buSzPct val="65000"/>
              <a:buFont typeface="Bookman Old Style" panose="02050604050505020204" pitchFamily="18" charset="0"/>
              <a:buChar char="►"/>
            </a:pPr>
            <a:r>
              <a:rPr lang="en-US" sz="2400" dirty="0">
                <a:solidFill>
                  <a:srgbClr val="007347"/>
                </a:solidFill>
                <a:latin typeface="Lato" panose="020F0502020204030203" pitchFamily="34" charset="0"/>
                <a:ea typeface="Lato" panose="020F0502020204030203" pitchFamily="34" charset="0"/>
                <a:cs typeface="Lato" panose="020F0502020204030203" pitchFamily="34" charset="0"/>
              </a:rPr>
              <a:t>Chart shows what different utilities mark outs may look like. White for your proposed is key to locator.</a:t>
            </a:r>
          </a:p>
        </p:txBody>
      </p:sp>
      <p:pic>
        <p:nvPicPr>
          <p:cNvPr id="4" name="Picture 3">
            <a:extLst>
              <a:ext uri="{FF2B5EF4-FFF2-40B4-BE49-F238E27FC236}">
                <a16:creationId xmlns:a16="http://schemas.microsoft.com/office/drawing/2014/main" id="{5EE23F3B-6175-13BD-DE3C-74CBF49617A8}"/>
              </a:ext>
            </a:extLst>
          </p:cNvPr>
          <p:cNvPicPr>
            <a:picLocks noChangeAspect="1"/>
          </p:cNvPicPr>
          <p:nvPr/>
        </p:nvPicPr>
        <p:blipFill>
          <a:blip r:embed="rId2"/>
          <a:stretch>
            <a:fillRect/>
          </a:stretch>
        </p:blipFill>
        <p:spPr>
          <a:xfrm>
            <a:off x="-113920" y="3429000"/>
            <a:ext cx="4801859" cy="3558099"/>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09F46044-3C46-D6EB-5388-62FD6CDB3687}"/>
              </a:ext>
            </a:extLst>
          </p:cNvPr>
          <p:cNvPicPr>
            <a:picLocks noChangeAspect="1"/>
          </p:cNvPicPr>
          <p:nvPr/>
        </p:nvPicPr>
        <p:blipFill>
          <a:blip r:embed="rId3"/>
          <a:stretch>
            <a:fillRect/>
          </a:stretch>
        </p:blipFill>
        <p:spPr>
          <a:xfrm>
            <a:off x="313512" y="907699"/>
            <a:ext cx="3103133" cy="3158002"/>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text&#10;&#10;Description automatically generated">
            <a:extLst>
              <a:ext uri="{FF2B5EF4-FFF2-40B4-BE49-F238E27FC236}">
                <a16:creationId xmlns:a16="http://schemas.microsoft.com/office/drawing/2014/main" id="{1D9B1CE2-F4A7-6B0B-7B1C-B50BDDCE86CF}"/>
              </a:ext>
            </a:extLst>
          </p:cNvPr>
          <p:cNvPicPr>
            <a:picLocks noChangeAspect="1"/>
          </p:cNvPicPr>
          <p:nvPr/>
        </p:nvPicPr>
        <p:blipFill>
          <a:blip r:embed="rId4"/>
          <a:stretch>
            <a:fillRect/>
          </a:stretch>
        </p:blipFill>
        <p:spPr>
          <a:xfrm>
            <a:off x="10720815" y="64146"/>
            <a:ext cx="1157673" cy="795105"/>
          </a:xfrm>
          <a:prstGeom prst="rect">
            <a:avLst/>
          </a:prstGeom>
        </p:spPr>
      </p:pic>
    </p:spTree>
    <p:extLst>
      <p:ext uri="{BB962C8B-B14F-4D97-AF65-F5344CB8AC3E}">
        <p14:creationId xmlns:p14="http://schemas.microsoft.com/office/powerpoint/2010/main" val="810290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pril is National Safe Digging Month: Call 811 Before You Dig ...">
            <a:extLst>
              <a:ext uri="{FF2B5EF4-FFF2-40B4-BE49-F238E27FC236}">
                <a16:creationId xmlns:a16="http://schemas.microsoft.com/office/drawing/2014/main" id="{5EB073B6-80C9-387E-270A-A363EE8985AC}"/>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7402" b="1117"/>
          <a:stretch/>
        </p:blipFill>
        <p:spPr bwMode="auto">
          <a:xfrm>
            <a:off x="0" y="-321774"/>
            <a:ext cx="12806616" cy="71797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094F6C7-ECD3-7B6E-A2FC-157759EBC00F}"/>
              </a:ext>
            </a:extLst>
          </p:cNvPr>
          <p:cNvSpPr/>
          <p:nvPr/>
        </p:nvSpPr>
        <p:spPr>
          <a:xfrm>
            <a:off x="-1" y="1300996"/>
            <a:ext cx="12806615" cy="3836488"/>
          </a:xfrm>
          <a:prstGeom prst="rect">
            <a:avLst/>
          </a:prstGeom>
          <a:solidFill>
            <a:srgbClr val="007347">
              <a:alpha val="64000"/>
            </a:srgbClr>
          </a:solidFill>
          <a:ln>
            <a:solidFill>
              <a:srgbClr val="007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D40D012-1A71-BEAC-B8A5-F35BEE5A2F8F}"/>
              </a:ext>
            </a:extLst>
          </p:cNvPr>
          <p:cNvSpPr txBox="1"/>
          <p:nvPr/>
        </p:nvSpPr>
        <p:spPr>
          <a:xfrm>
            <a:off x="1829000" y="1361779"/>
            <a:ext cx="5110084" cy="984885"/>
          </a:xfrm>
          <a:prstGeom prst="rect">
            <a:avLst/>
          </a:prstGeom>
          <a:noFill/>
        </p:spPr>
        <p:txBody>
          <a:bodyPr wrap="square" lIns="0" tIns="0" rIns="0" bIns="0" rtlCol="0" anchor="t">
            <a:spAutoFit/>
          </a:bodyPr>
          <a:lstStyle/>
          <a:p>
            <a:r>
              <a:rPr lang="en-US" sz="6400" b="1" dirty="0">
                <a:solidFill>
                  <a:schemeClr val="bg1"/>
                </a:solidFill>
                <a:latin typeface="Lato Black" panose="020F0502020204030203" pitchFamily="34" charset="77"/>
              </a:rPr>
              <a:t>QUESTIONS?</a:t>
            </a:r>
          </a:p>
        </p:txBody>
      </p:sp>
      <p:sp>
        <p:nvSpPr>
          <p:cNvPr id="8" name="TextBox 7">
            <a:extLst>
              <a:ext uri="{FF2B5EF4-FFF2-40B4-BE49-F238E27FC236}">
                <a16:creationId xmlns:a16="http://schemas.microsoft.com/office/drawing/2014/main" id="{2FA21ACE-784B-FD1B-BFB7-7185B6098049}"/>
              </a:ext>
            </a:extLst>
          </p:cNvPr>
          <p:cNvSpPr txBox="1"/>
          <p:nvPr/>
        </p:nvSpPr>
        <p:spPr>
          <a:xfrm>
            <a:off x="1829000" y="3004774"/>
            <a:ext cx="3759000" cy="738664"/>
          </a:xfrm>
          <a:prstGeom prst="rect">
            <a:avLst/>
          </a:prstGeom>
          <a:noFill/>
        </p:spPr>
        <p:txBody>
          <a:bodyPr wrap="square" lIns="0" tIns="0" rIns="0" bIns="0" rtlCol="0" anchor="t">
            <a:spAutoFit/>
          </a:bodyPr>
          <a:lstStyle/>
          <a:p>
            <a:pPr marR="0" lvl="0">
              <a:spcBef>
                <a:spcPts val="0"/>
              </a:spcBef>
              <a:spcAft>
                <a:spcPts val="0"/>
              </a:spcAft>
            </a:pPr>
            <a:r>
              <a:rPr lang="en-US" sz="2400" b="1" dirty="0">
                <a:solidFill>
                  <a:schemeClr val="bg1"/>
                </a:solidFill>
                <a:latin typeface="Lato" panose="020F0502020204030203" pitchFamily="34" charset="77"/>
                <a:ea typeface="Calibri" panose="020F0502020204030204" pitchFamily="34" charset="0"/>
                <a:cs typeface="Times New Roman" panose="02020603050405020304" pitchFamily="18" charset="0"/>
              </a:rPr>
              <a:t>888-835-4672</a:t>
            </a:r>
          </a:p>
          <a:p>
            <a:pPr marR="0" lvl="0">
              <a:spcBef>
                <a:spcPts val="0"/>
              </a:spcBef>
              <a:spcAft>
                <a:spcPts val="0"/>
              </a:spcAft>
            </a:pPr>
            <a:r>
              <a:rPr lang="en-US" sz="2400" b="1" dirty="0">
                <a:solidFill>
                  <a:schemeClr val="bg1"/>
                </a:solidFill>
                <a:latin typeface="Lato" panose="020F0502020204030203" pitchFamily="34" charset="77"/>
                <a:ea typeface="Calibri" panose="020F0502020204030204" pitchFamily="34" charset="0"/>
                <a:cs typeface="Times New Roman" panose="02020603050405020304" pitchFamily="18" charset="0"/>
              </a:rPr>
              <a:t>GreenMountainPower.com</a:t>
            </a:r>
          </a:p>
        </p:txBody>
      </p:sp>
      <p:sp>
        <p:nvSpPr>
          <p:cNvPr id="12" name="TextBox 11">
            <a:extLst>
              <a:ext uri="{FF2B5EF4-FFF2-40B4-BE49-F238E27FC236}">
                <a16:creationId xmlns:a16="http://schemas.microsoft.com/office/drawing/2014/main" id="{FDE11FC2-709A-1627-2E9F-66D8E88A63B2}"/>
              </a:ext>
            </a:extLst>
          </p:cNvPr>
          <p:cNvSpPr txBox="1"/>
          <p:nvPr/>
        </p:nvSpPr>
        <p:spPr>
          <a:xfrm>
            <a:off x="1829000" y="4128693"/>
            <a:ext cx="5823084" cy="738664"/>
          </a:xfrm>
          <a:prstGeom prst="rect">
            <a:avLst/>
          </a:prstGeom>
          <a:noFill/>
        </p:spPr>
        <p:txBody>
          <a:bodyPr wrap="square" lIns="0" tIns="0" rIns="0" bIns="0" rtlCol="0" anchor="t">
            <a:spAutoFit/>
          </a:bodyPr>
          <a:lstStyle/>
          <a:p>
            <a:pPr marR="0" lvl="0">
              <a:spcBef>
                <a:spcPts val="0"/>
              </a:spcBef>
              <a:spcAft>
                <a:spcPts val="0"/>
              </a:spcAft>
            </a:pPr>
            <a:r>
              <a:rPr lang="en-US" sz="2400" b="1" dirty="0">
                <a:solidFill>
                  <a:schemeClr val="bg1"/>
                </a:solidFill>
                <a:latin typeface="Lato" panose="020F0502020204030203" pitchFamily="34" charset="77"/>
                <a:ea typeface="Calibri" panose="020F0502020204030204" pitchFamily="34" charset="0"/>
                <a:cs typeface="Times New Roman" panose="02020603050405020304" pitchFamily="18" charset="0"/>
              </a:rPr>
              <a:t>Eric Lemery</a:t>
            </a:r>
          </a:p>
          <a:p>
            <a:pPr marR="0" lvl="0">
              <a:spcBef>
                <a:spcPts val="0"/>
              </a:spcBef>
              <a:spcAft>
                <a:spcPts val="0"/>
              </a:spcAft>
            </a:pPr>
            <a:r>
              <a:rPr lang="en-US" sz="2400" b="1" dirty="0">
                <a:solidFill>
                  <a:schemeClr val="bg1"/>
                </a:solidFill>
                <a:latin typeface="Lato" panose="020F0502020204030203" pitchFamily="34" charset="77"/>
                <a:ea typeface="Calibri" panose="020F0502020204030204" pitchFamily="34" charset="0"/>
                <a:cs typeface="Times New Roman" panose="02020603050405020304" pitchFamily="18" charset="0"/>
              </a:rPr>
              <a:t>Eric.Lemery@greenmountainpower.com</a:t>
            </a:r>
          </a:p>
        </p:txBody>
      </p:sp>
      <p:cxnSp>
        <p:nvCxnSpPr>
          <p:cNvPr id="3" name="Straight Connector 2">
            <a:extLst>
              <a:ext uri="{FF2B5EF4-FFF2-40B4-BE49-F238E27FC236}">
                <a16:creationId xmlns:a16="http://schemas.microsoft.com/office/drawing/2014/main" id="{2FB1D9ED-E7EA-D5B3-4CB8-4B4151B8107A}"/>
              </a:ext>
            </a:extLst>
          </p:cNvPr>
          <p:cNvCxnSpPr/>
          <p:nvPr/>
        </p:nvCxnSpPr>
        <p:spPr>
          <a:xfrm>
            <a:off x="1829000" y="2664970"/>
            <a:ext cx="8695267"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pic>
        <p:nvPicPr>
          <p:cNvPr id="14" name="Picture 13" descr="A picture containing text&#10;&#10;Description automatically generated">
            <a:extLst>
              <a:ext uri="{FF2B5EF4-FFF2-40B4-BE49-F238E27FC236}">
                <a16:creationId xmlns:a16="http://schemas.microsoft.com/office/drawing/2014/main" id="{0524397B-80E0-E648-E732-B4D379CE8C83}"/>
              </a:ext>
            </a:extLst>
          </p:cNvPr>
          <p:cNvPicPr>
            <a:picLocks noChangeAspect="1"/>
          </p:cNvPicPr>
          <p:nvPr/>
        </p:nvPicPr>
        <p:blipFill>
          <a:blip r:embed="rId3"/>
          <a:stretch>
            <a:fillRect/>
          </a:stretch>
        </p:blipFill>
        <p:spPr>
          <a:xfrm>
            <a:off x="11433911" y="4128693"/>
            <a:ext cx="1157673" cy="795105"/>
          </a:xfrm>
          <a:prstGeom prst="rect">
            <a:avLst/>
          </a:prstGeom>
        </p:spPr>
      </p:pic>
      <p:pic>
        <p:nvPicPr>
          <p:cNvPr id="4" name="Picture 3" descr="A picture containing ground, outdoor, soil&#10;&#10;Description automatically generated">
            <a:extLst>
              <a:ext uri="{FF2B5EF4-FFF2-40B4-BE49-F238E27FC236}">
                <a16:creationId xmlns:a16="http://schemas.microsoft.com/office/drawing/2014/main" id="{E178C058-EA38-13F3-03D5-A702466F8F0E}"/>
              </a:ext>
            </a:extLst>
          </p:cNvPr>
          <p:cNvPicPr>
            <a:picLocks noChangeAspect="1"/>
          </p:cNvPicPr>
          <p:nvPr/>
        </p:nvPicPr>
        <p:blipFill>
          <a:blip r:embed="rId4"/>
          <a:stretch>
            <a:fillRect/>
          </a:stretch>
        </p:blipFill>
        <p:spPr>
          <a:xfrm>
            <a:off x="8048762" y="95955"/>
            <a:ext cx="3935112" cy="29493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762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D68F7F-64BF-658F-5946-FD5D9F2F57E0}"/>
              </a:ext>
            </a:extLst>
          </p:cNvPr>
          <p:cNvSpPr/>
          <p:nvPr/>
        </p:nvSpPr>
        <p:spPr>
          <a:xfrm>
            <a:off x="0" y="0"/>
            <a:ext cx="4800600" cy="6858000"/>
          </a:xfrm>
          <a:prstGeom prst="rect">
            <a:avLst/>
          </a:prstGeom>
          <a:solidFill>
            <a:srgbClr val="007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9D06AF4-AD10-D3DB-7F20-AB71D8D7315D}"/>
              </a:ext>
            </a:extLst>
          </p:cNvPr>
          <p:cNvSpPr txBox="1"/>
          <p:nvPr/>
        </p:nvSpPr>
        <p:spPr>
          <a:xfrm>
            <a:off x="5009838" y="253185"/>
            <a:ext cx="6161312" cy="1107996"/>
          </a:xfrm>
          <a:prstGeom prst="rect">
            <a:avLst/>
          </a:prstGeom>
          <a:noFill/>
        </p:spPr>
        <p:txBody>
          <a:bodyPr wrap="square" lIns="0" tIns="0" rIns="0" bIns="0" rtlCol="0" anchor="t">
            <a:spAutoFit/>
          </a:bodyPr>
          <a:lstStyle/>
          <a:p>
            <a:r>
              <a:rPr lang="en-US" sz="3600" b="1" dirty="0">
                <a:solidFill>
                  <a:srgbClr val="007347"/>
                </a:solidFill>
                <a:latin typeface="Lato Black" panose="020F0502020204030203" pitchFamily="34" charset="77"/>
              </a:rPr>
              <a:t>OSHA Clearances for</a:t>
            </a:r>
            <a:br>
              <a:rPr lang="en-US" sz="3600" b="1" dirty="0">
                <a:solidFill>
                  <a:srgbClr val="007347"/>
                </a:solidFill>
                <a:latin typeface="Lato Black" panose="020F0502020204030203" pitchFamily="34" charset="77"/>
              </a:rPr>
            </a:br>
            <a:r>
              <a:rPr lang="en-US" sz="3600" b="1" dirty="0">
                <a:solidFill>
                  <a:srgbClr val="007347"/>
                </a:solidFill>
                <a:latin typeface="Lato Black" panose="020F0502020204030203" pitchFamily="34" charset="77"/>
              </a:rPr>
              <a:t>Overhead Wires</a:t>
            </a:r>
          </a:p>
        </p:txBody>
      </p:sp>
      <p:sp>
        <p:nvSpPr>
          <p:cNvPr id="9" name="TextBox 8">
            <a:extLst>
              <a:ext uri="{FF2B5EF4-FFF2-40B4-BE49-F238E27FC236}">
                <a16:creationId xmlns:a16="http://schemas.microsoft.com/office/drawing/2014/main" id="{10B31DB2-59FC-CC1A-37C4-66CAD858AADC}"/>
              </a:ext>
            </a:extLst>
          </p:cNvPr>
          <p:cNvSpPr txBox="1"/>
          <p:nvPr/>
        </p:nvSpPr>
        <p:spPr>
          <a:xfrm>
            <a:off x="5130462" y="1509822"/>
            <a:ext cx="6647009" cy="4970591"/>
          </a:xfrm>
          <a:prstGeom prst="rect">
            <a:avLst/>
          </a:prstGeom>
          <a:noFill/>
        </p:spPr>
        <p:txBody>
          <a:bodyPr wrap="square" lIns="0" tIns="0" rIns="0" bIns="0" rtlCol="0" anchor="t">
            <a:spAutoFit/>
          </a:bodyPr>
          <a:lstStyle/>
          <a:p>
            <a:pPr marL="285750" indent="-285750">
              <a:buClr>
                <a:schemeClr val="accent2"/>
              </a:buClr>
              <a:buSzPct val="65000"/>
              <a:buFont typeface="Bookman Old Style" panose="02050604050505020204" pitchFamily="18" charset="0"/>
              <a:buChar char="►"/>
            </a:pPr>
            <a:r>
              <a:rPr lang="en-US" sz="1700" dirty="0">
                <a:solidFill>
                  <a:srgbClr val="007347"/>
                </a:solidFill>
                <a:latin typeface="Lato" panose="020F0502020204030203" pitchFamily="34" charset="0"/>
                <a:ea typeface="Lato" panose="020F0502020204030203" pitchFamily="34" charset="0"/>
                <a:cs typeface="Lato" panose="020F0502020204030203" pitchFamily="34" charset="0"/>
              </a:rPr>
              <a:t>Maintain a 10-ft minimum clearance for non-transmission voltage and a 20-ft. minimum clearance from transmission powerlines.  Putting cover on the wires, doesn’t mean the clearance distance can be smaller.  The cover is just for visual indications there are overhead wires present. </a:t>
            </a:r>
          </a:p>
          <a:p>
            <a:pPr marL="285750" indent="-285750">
              <a:buClr>
                <a:schemeClr val="accent2"/>
              </a:buClr>
              <a:buSzPct val="65000"/>
              <a:buFont typeface="Bookman Old Style" panose="02050604050505020204" pitchFamily="18" charset="0"/>
              <a:buChar char="►"/>
            </a:pPr>
            <a:r>
              <a:rPr lang="en-US" sz="1700" dirty="0">
                <a:solidFill>
                  <a:srgbClr val="007347"/>
                </a:solidFill>
                <a:latin typeface="Lato" panose="020F0502020204030203" pitchFamily="34" charset="0"/>
                <a:ea typeface="Lato" panose="020F0502020204030203" pitchFamily="34" charset="0"/>
                <a:cs typeface="Lato" panose="020F0502020204030203" pitchFamily="34" charset="0"/>
              </a:rPr>
              <a:t>For transmission powerlines, if a 20-ft minimum clearance is not possible, three options are available under OSHA 29 CFR 1926.1408 regulations: </a:t>
            </a:r>
          </a:p>
          <a:p>
            <a:pPr marL="742950" lvl="1" indent="-285750">
              <a:buClr>
                <a:schemeClr val="accent2"/>
              </a:buClr>
              <a:buSzPct val="65000"/>
              <a:buFont typeface="Bookman Old Style" panose="02050604050505020204" pitchFamily="18" charset="0"/>
              <a:buChar char="►"/>
            </a:pPr>
            <a:r>
              <a:rPr lang="en-US" sz="1700" dirty="0">
                <a:solidFill>
                  <a:srgbClr val="007347"/>
                </a:solidFill>
                <a:latin typeface="Lato" panose="020F0502020204030203" pitchFamily="34" charset="0"/>
                <a:ea typeface="Lato" panose="020F0502020204030203" pitchFamily="34" charset="0"/>
                <a:cs typeface="Lato" panose="020F0502020204030203" pitchFamily="34" charset="0"/>
              </a:rPr>
              <a:t>Option 1 – contact the electric utility and arrange for the powerline to be de-energized and visibly grounded. </a:t>
            </a:r>
          </a:p>
          <a:p>
            <a:pPr marL="742950" lvl="1" indent="-285750">
              <a:buClr>
                <a:schemeClr val="accent2"/>
              </a:buClr>
              <a:buSzPct val="65000"/>
              <a:buFont typeface="Bookman Old Style" panose="02050604050505020204" pitchFamily="18" charset="0"/>
              <a:buChar char="►"/>
            </a:pPr>
            <a:r>
              <a:rPr lang="en-US" sz="1700" dirty="0">
                <a:solidFill>
                  <a:srgbClr val="007347"/>
                </a:solidFill>
                <a:latin typeface="Lato" panose="020F0502020204030203" pitchFamily="34" charset="0"/>
                <a:ea typeface="Lato" panose="020F0502020204030203" pitchFamily="34" charset="0"/>
                <a:cs typeface="Lato" panose="020F0502020204030203" pitchFamily="34" charset="0"/>
              </a:rPr>
              <a:t>Option 2 - Use a dedicated spotter following the OSHA requirements. </a:t>
            </a:r>
          </a:p>
          <a:p>
            <a:pPr marL="742950" lvl="1" indent="-285750">
              <a:buClr>
                <a:schemeClr val="accent2"/>
              </a:buClr>
              <a:buSzPct val="65000"/>
              <a:buFont typeface="Bookman Old Style" panose="02050604050505020204" pitchFamily="18" charset="0"/>
              <a:buChar char="►"/>
            </a:pPr>
            <a:r>
              <a:rPr lang="en-US" sz="1700" dirty="0">
                <a:solidFill>
                  <a:srgbClr val="007347"/>
                </a:solidFill>
                <a:latin typeface="Lato" panose="020F0502020204030203" pitchFamily="34" charset="0"/>
                <a:ea typeface="Lato" panose="020F0502020204030203" pitchFamily="34" charset="0"/>
                <a:cs typeface="Lato" panose="020F0502020204030203" pitchFamily="34" charset="0"/>
              </a:rPr>
              <a:t>Option 3 - Determine the line voltage and use OSHA table for establishing minimum clearance distances.</a:t>
            </a:r>
          </a:p>
          <a:p>
            <a:pPr marL="285750" indent="-285750">
              <a:buClr>
                <a:schemeClr val="accent2"/>
              </a:buClr>
              <a:buSzPct val="65000"/>
              <a:buFont typeface="Bookman Old Style" panose="02050604050505020204" pitchFamily="18" charset="0"/>
              <a:buChar char="►"/>
            </a:pPr>
            <a:r>
              <a:rPr lang="en-US" sz="1700" dirty="0">
                <a:solidFill>
                  <a:srgbClr val="007347"/>
                </a:solidFill>
                <a:latin typeface="Lato" panose="020F0502020204030203" pitchFamily="34" charset="0"/>
                <a:ea typeface="Lato" panose="020F0502020204030203" pitchFamily="34" charset="0"/>
                <a:cs typeface="Lato" panose="020F0502020204030203" pitchFamily="34" charset="0"/>
              </a:rPr>
              <a:t>When moving equipment under power lines, the vehicle structure must be lowered as much as possible (boomed down) or cradled. Remember, that the phone line  is usually the bottom attachment, and getting caught in the telephone line breaks a lot of our poles.  Check heights whenever moving in areas with overhead lines.</a:t>
            </a:r>
          </a:p>
        </p:txBody>
      </p:sp>
      <p:pic>
        <p:nvPicPr>
          <p:cNvPr id="5" name="Picture 4">
            <a:extLst>
              <a:ext uri="{FF2B5EF4-FFF2-40B4-BE49-F238E27FC236}">
                <a16:creationId xmlns:a16="http://schemas.microsoft.com/office/drawing/2014/main" id="{4402A1A6-B497-FD26-D23E-EA67824A86ED}"/>
              </a:ext>
            </a:extLst>
          </p:cNvPr>
          <p:cNvPicPr>
            <a:picLocks noChangeAspect="1"/>
          </p:cNvPicPr>
          <p:nvPr/>
        </p:nvPicPr>
        <p:blipFill>
          <a:blip r:embed="rId2"/>
          <a:stretch>
            <a:fillRect/>
          </a:stretch>
        </p:blipFill>
        <p:spPr>
          <a:xfrm>
            <a:off x="163464" y="1459125"/>
            <a:ext cx="4486435" cy="3420152"/>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488A142D-2CEE-333B-1495-2EECA1D45C76}"/>
              </a:ext>
            </a:extLst>
          </p:cNvPr>
          <p:cNvPicPr>
            <a:picLocks noChangeAspect="1"/>
          </p:cNvPicPr>
          <p:nvPr/>
        </p:nvPicPr>
        <p:blipFill>
          <a:blip r:embed="rId3"/>
          <a:stretch>
            <a:fillRect/>
          </a:stretch>
        </p:blipFill>
        <p:spPr>
          <a:xfrm>
            <a:off x="3431265" y="5926250"/>
            <a:ext cx="1157673" cy="795105"/>
          </a:xfrm>
          <a:prstGeom prst="rect">
            <a:avLst/>
          </a:prstGeom>
        </p:spPr>
      </p:pic>
    </p:spTree>
    <p:extLst>
      <p:ext uri="{BB962C8B-B14F-4D97-AF65-F5344CB8AC3E}">
        <p14:creationId xmlns:p14="http://schemas.microsoft.com/office/powerpoint/2010/main" val="3211696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D68F7F-64BF-658F-5946-FD5D9F2F57E0}"/>
              </a:ext>
            </a:extLst>
          </p:cNvPr>
          <p:cNvSpPr/>
          <p:nvPr/>
        </p:nvSpPr>
        <p:spPr>
          <a:xfrm>
            <a:off x="7391400" y="0"/>
            <a:ext cx="4800600" cy="6858000"/>
          </a:xfrm>
          <a:prstGeom prst="rect">
            <a:avLst/>
          </a:prstGeom>
          <a:solidFill>
            <a:srgbClr val="007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9D06AF4-AD10-D3DB-7F20-AB71D8D7315D}"/>
              </a:ext>
            </a:extLst>
          </p:cNvPr>
          <p:cNvSpPr txBox="1"/>
          <p:nvPr/>
        </p:nvSpPr>
        <p:spPr>
          <a:xfrm>
            <a:off x="410237" y="534969"/>
            <a:ext cx="6161312" cy="553998"/>
          </a:xfrm>
          <a:prstGeom prst="rect">
            <a:avLst/>
          </a:prstGeom>
          <a:noFill/>
        </p:spPr>
        <p:txBody>
          <a:bodyPr wrap="square" lIns="0" tIns="0" rIns="0" bIns="0" rtlCol="0" anchor="t">
            <a:spAutoFit/>
          </a:bodyPr>
          <a:lstStyle/>
          <a:p>
            <a:r>
              <a:rPr lang="en-US" sz="3600" b="1" dirty="0">
                <a:solidFill>
                  <a:srgbClr val="007347"/>
                </a:solidFill>
                <a:latin typeface="Lato Black" panose="020F0502020204030203" pitchFamily="34" charset="77"/>
              </a:rPr>
              <a:t>Electrical Shock</a:t>
            </a:r>
          </a:p>
        </p:txBody>
      </p:sp>
      <p:sp>
        <p:nvSpPr>
          <p:cNvPr id="9" name="TextBox 8">
            <a:extLst>
              <a:ext uri="{FF2B5EF4-FFF2-40B4-BE49-F238E27FC236}">
                <a16:creationId xmlns:a16="http://schemas.microsoft.com/office/drawing/2014/main" id="{10B31DB2-59FC-CC1A-37C4-66CAD858AADC}"/>
              </a:ext>
            </a:extLst>
          </p:cNvPr>
          <p:cNvSpPr txBox="1"/>
          <p:nvPr/>
        </p:nvSpPr>
        <p:spPr>
          <a:xfrm>
            <a:off x="410237" y="1240446"/>
            <a:ext cx="6321893" cy="5020990"/>
          </a:xfrm>
          <a:prstGeom prst="rect">
            <a:avLst/>
          </a:prstGeom>
          <a:noFill/>
        </p:spPr>
        <p:txBody>
          <a:bodyPr wrap="square" lIns="0" tIns="0" rIns="0" bIns="0" rtlCol="0" anchor="t">
            <a:spAutoFit/>
          </a:bodyPr>
          <a:lstStyle/>
          <a:p>
            <a:pPr marL="342900" marR="0" lvl="0" indent="-342900">
              <a:lnSpc>
                <a:spcPct val="150000"/>
              </a:lnSpc>
              <a:spcBef>
                <a:spcPts val="0"/>
              </a:spcBef>
              <a:spcAft>
                <a:spcPts val="0"/>
              </a:spcAft>
              <a:buClr>
                <a:schemeClr val="accent2"/>
              </a:buClr>
              <a:buSzPct val="70000"/>
              <a:buFont typeface="Bookman Old Style" panose="02050604050505020204" pitchFamily="18" charset="0"/>
              <a:buChar char="►"/>
            </a:pPr>
            <a:r>
              <a:rPr lang="en-US" sz="2000" b="1" dirty="0">
                <a:solidFill>
                  <a:srgbClr val="007347"/>
                </a:solidFill>
                <a:latin typeface="Lato Heavy" panose="020F0502020204030203" pitchFamily="34" charset="0"/>
                <a:ea typeface="Lato Heavy" panose="020F0502020204030203" pitchFamily="34" charset="0"/>
                <a:cs typeface="Lato Heavy" panose="020F0502020204030203" pitchFamily="34" charset="0"/>
              </a:rPr>
              <a:t>Severity of the shock depends on</a:t>
            </a:r>
          </a:p>
          <a:p>
            <a:pPr marL="800100" lvl="1" indent="-342900">
              <a:lnSpc>
                <a:spcPct val="150000"/>
              </a:lnSpc>
              <a:buClr>
                <a:schemeClr val="accent2"/>
              </a:buClr>
              <a:buSzPct val="70000"/>
              <a:buFont typeface="Bookman Old Style" panose="02050604050505020204" pitchFamily="18" charset="0"/>
              <a:buChar char="►"/>
            </a:pPr>
            <a:r>
              <a:rPr lang="en-US" sz="2000" b="1" u="sng" dirty="0">
                <a:solidFill>
                  <a:srgbClr val="007347"/>
                </a:solidFill>
                <a:latin typeface="Lato Heavy" panose="020F0502020204030203" pitchFamily="34" charset="0"/>
                <a:ea typeface="Lato Heavy" panose="020F0502020204030203" pitchFamily="34" charset="0"/>
                <a:cs typeface="Lato Heavy" panose="020F0502020204030203" pitchFamily="34" charset="0"/>
              </a:rPr>
              <a:t>Path</a:t>
            </a:r>
            <a:r>
              <a:rPr lang="en-US" sz="2000" b="1" dirty="0">
                <a:solidFill>
                  <a:srgbClr val="007347"/>
                </a:solidFill>
                <a:latin typeface="Lato Heavy" panose="020F0502020204030203" pitchFamily="34" charset="0"/>
                <a:ea typeface="Lato Heavy" panose="020F0502020204030203" pitchFamily="34" charset="0"/>
                <a:cs typeface="Lato Heavy" panose="020F0502020204030203" pitchFamily="34" charset="0"/>
              </a:rPr>
              <a:t> of current through the body</a:t>
            </a:r>
          </a:p>
          <a:p>
            <a:pPr marL="800100" lvl="1" indent="-342900">
              <a:lnSpc>
                <a:spcPct val="150000"/>
              </a:lnSpc>
              <a:buClr>
                <a:schemeClr val="accent2"/>
              </a:buClr>
              <a:buSzPct val="70000"/>
              <a:buFont typeface="Bookman Old Style" panose="02050604050505020204" pitchFamily="18" charset="0"/>
              <a:buChar char="►"/>
            </a:pPr>
            <a:r>
              <a:rPr lang="en-US" sz="2000" b="1" u="sng" dirty="0">
                <a:solidFill>
                  <a:srgbClr val="007347"/>
                </a:solidFill>
                <a:latin typeface="Lato Heavy" panose="020F0502020204030203" pitchFamily="34" charset="0"/>
                <a:ea typeface="Lato Heavy" panose="020F0502020204030203" pitchFamily="34" charset="0"/>
                <a:cs typeface="Lato Heavy" panose="020F0502020204030203" pitchFamily="34" charset="0"/>
              </a:rPr>
              <a:t>Amount</a:t>
            </a:r>
            <a:r>
              <a:rPr lang="en-US" sz="2000" b="1" dirty="0">
                <a:solidFill>
                  <a:srgbClr val="007347"/>
                </a:solidFill>
                <a:latin typeface="Lato Heavy" panose="020F0502020204030203" pitchFamily="34" charset="0"/>
                <a:ea typeface="Lato Heavy" panose="020F0502020204030203" pitchFamily="34" charset="0"/>
                <a:cs typeface="Lato Heavy" panose="020F0502020204030203" pitchFamily="34" charset="0"/>
              </a:rPr>
              <a:t> of current flowing through the body</a:t>
            </a:r>
          </a:p>
          <a:p>
            <a:pPr marL="800100" lvl="1" indent="-342900">
              <a:lnSpc>
                <a:spcPct val="150000"/>
              </a:lnSpc>
              <a:buClr>
                <a:schemeClr val="accent2"/>
              </a:buClr>
              <a:buSzPct val="70000"/>
              <a:buFont typeface="Bookman Old Style" panose="02050604050505020204" pitchFamily="18" charset="0"/>
              <a:buChar char="►"/>
            </a:pPr>
            <a:r>
              <a:rPr lang="en-US" sz="2000" b="1" u="sng" dirty="0">
                <a:solidFill>
                  <a:srgbClr val="007347"/>
                </a:solidFill>
                <a:latin typeface="Lato Heavy" panose="020F0502020204030203" pitchFamily="34" charset="0"/>
                <a:ea typeface="Lato Heavy" panose="020F0502020204030203" pitchFamily="34" charset="0"/>
                <a:cs typeface="Lato Heavy" panose="020F0502020204030203" pitchFamily="34" charset="0"/>
              </a:rPr>
              <a:t>Length of Time</a:t>
            </a:r>
            <a:r>
              <a:rPr lang="en-US" sz="2000" b="1" dirty="0">
                <a:solidFill>
                  <a:srgbClr val="007347"/>
                </a:solidFill>
                <a:latin typeface="Lato Heavy" panose="020F0502020204030203" pitchFamily="34" charset="0"/>
                <a:ea typeface="Lato Heavy" panose="020F0502020204030203" pitchFamily="34" charset="0"/>
                <a:cs typeface="Lato Heavy" panose="020F0502020204030203" pitchFamily="34" charset="0"/>
              </a:rPr>
              <a:t> the body is in the circuit</a:t>
            </a:r>
            <a:endParaRPr lang="en-US" sz="1600" b="1" dirty="0">
              <a:solidFill>
                <a:srgbClr val="007347"/>
              </a:solidFill>
              <a:latin typeface="Lato Heavy" panose="020F0502020204030203" pitchFamily="34" charset="0"/>
              <a:ea typeface="Lato Heavy" panose="020F0502020204030203" pitchFamily="34" charset="0"/>
              <a:cs typeface="Lato Heavy" panose="020F0502020204030203" pitchFamily="34" charset="0"/>
            </a:endParaRPr>
          </a:p>
          <a:p>
            <a:pPr marL="342900" indent="-342900">
              <a:lnSpc>
                <a:spcPct val="150000"/>
              </a:lnSpc>
              <a:buClr>
                <a:schemeClr val="accent2"/>
              </a:buClr>
              <a:buSzPct val="70000"/>
              <a:buFont typeface="Bookman Old Style" panose="02050604050505020204" pitchFamily="18" charset="0"/>
              <a:buChar char="►"/>
            </a:pPr>
            <a:r>
              <a:rPr lang="en-US" sz="2000" b="1" dirty="0">
                <a:solidFill>
                  <a:srgbClr val="007347"/>
                </a:solidFill>
                <a:latin typeface="Lato Heavy" panose="020F0502020204030203" pitchFamily="34" charset="0"/>
                <a:ea typeface="Lato Heavy" panose="020F0502020204030203" pitchFamily="34" charset="0"/>
                <a:cs typeface="Lato Heavy" panose="020F0502020204030203" pitchFamily="34" charset="0"/>
              </a:rPr>
              <a:t>Received when current passes through the body</a:t>
            </a:r>
          </a:p>
          <a:p>
            <a:pPr marL="342900" indent="-342900">
              <a:lnSpc>
                <a:spcPct val="150000"/>
              </a:lnSpc>
              <a:buClr>
                <a:schemeClr val="accent2"/>
              </a:buClr>
              <a:buSzPct val="70000"/>
              <a:buFont typeface="Bookman Old Style" panose="02050604050505020204" pitchFamily="18" charset="0"/>
              <a:buChar char="►"/>
            </a:pPr>
            <a:r>
              <a:rPr lang="en-US" sz="2000" b="1" dirty="0">
                <a:solidFill>
                  <a:srgbClr val="007347"/>
                </a:solidFill>
                <a:latin typeface="Lato Heavy" panose="020F0502020204030203" pitchFamily="34" charset="0"/>
                <a:ea typeface="Lato Heavy" panose="020F0502020204030203" pitchFamily="34" charset="0"/>
                <a:cs typeface="Lato Heavy" panose="020F0502020204030203" pitchFamily="34" charset="0"/>
              </a:rPr>
              <a:t>LOW VOLTAGE DOES NOT MEAN LOW HAZARD</a:t>
            </a:r>
          </a:p>
          <a:p>
            <a:pPr marL="342900" indent="-342900">
              <a:lnSpc>
                <a:spcPct val="150000"/>
              </a:lnSpc>
              <a:buClr>
                <a:schemeClr val="accent2"/>
              </a:buClr>
              <a:buSzPct val="70000"/>
              <a:buFont typeface="Bookman Old Style" panose="02050604050505020204" pitchFamily="18" charset="0"/>
              <a:buChar char="►"/>
            </a:pPr>
            <a:r>
              <a:rPr lang="en-US" sz="2000" b="1" dirty="0">
                <a:solidFill>
                  <a:srgbClr val="007347"/>
                </a:solidFill>
                <a:latin typeface="Lato Heavy" panose="020F0502020204030203" pitchFamily="34" charset="0"/>
                <a:ea typeface="Lato Heavy" panose="020F0502020204030203" pitchFamily="34" charset="0"/>
                <a:cs typeface="Lato Heavy" panose="020F0502020204030203" pitchFamily="34" charset="0"/>
              </a:rPr>
              <a:t>A current of .1 ampere for just 2 seconds can be fatal.  Current kills, not voltage.  The amount of current depends on body resistance.</a:t>
            </a:r>
          </a:p>
          <a:p>
            <a:pPr marL="800100" lvl="1" indent="-342900">
              <a:lnSpc>
                <a:spcPct val="150000"/>
              </a:lnSpc>
              <a:buClr>
                <a:schemeClr val="accent2"/>
              </a:buClr>
              <a:buSzPct val="70000"/>
              <a:buFont typeface="Bookman Old Style" panose="02050604050505020204" pitchFamily="18" charset="0"/>
              <a:buChar char="►"/>
            </a:pPr>
            <a:r>
              <a:rPr lang="en-US" sz="2000" b="1" dirty="0">
                <a:solidFill>
                  <a:srgbClr val="007347"/>
                </a:solidFill>
                <a:latin typeface="Lato Heavy" panose="020F0502020204030203" pitchFamily="34" charset="0"/>
                <a:ea typeface="Lato Heavy" panose="020F0502020204030203" pitchFamily="34" charset="0"/>
                <a:cs typeface="Lato Heavy" panose="020F0502020204030203" pitchFamily="34" charset="0"/>
              </a:rPr>
              <a:t>Resistance of the heart is low, 10 milliamps to kill, but skin is more resistant.</a:t>
            </a:r>
          </a:p>
        </p:txBody>
      </p:sp>
      <p:pic>
        <p:nvPicPr>
          <p:cNvPr id="4" name="Picture 3" descr="A picture containing text&#10;&#10;Description automatically generated">
            <a:extLst>
              <a:ext uri="{FF2B5EF4-FFF2-40B4-BE49-F238E27FC236}">
                <a16:creationId xmlns:a16="http://schemas.microsoft.com/office/drawing/2014/main" id="{093DD11B-962E-DF7A-B579-8AD02F08F584}"/>
              </a:ext>
            </a:extLst>
          </p:cNvPr>
          <p:cNvPicPr>
            <a:picLocks noChangeAspect="1"/>
          </p:cNvPicPr>
          <p:nvPr/>
        </p:nvPicPr>
        <p:blipFill>
          <a:blip r:embed="rId2"/>
          <a:stretch>
            <a:fillRect/>
          </a:stretch>
        </p:blipFill>
        <p:spPr>
          <a:xfrm>
            <a:off x="7676151" y="5876704"/>
            <a:ext cx="1157673" cy="795105"/>
          </a:xfrm>
          <a:prstGeom prst="rect">
            <a:avLst/>
          </a:prstGeom>
        </p:spPr>
      </p:pic>
      <p:pic>
        <p:nvPicPr>
          <p:cNvPr id="5" name="Picture 4" descr="A lizard on a rock&#10;&#10;Description automatically generated with low confidence">
            <a:extLst>
              <a:ext uri="{FF2B5EF4-FFF2-40B4-BE49-F238E27FC236}">
                <a16:creationId xmlns:a16="http://schemas.microsoft.com/office/drawing/2014/main" id="{C4259057-11DB-8A28-E64F-E1AE05D3A5FA}"/>
              </a:ext>
            </a:extLst>
          </p:cNvPr>
          <p:cNvPicPr>
            <a:picLocks noChangeAspect="1"/>
          </p:cNvPicPr>
          <p:nvPr/>
        </p:nvPicPr>
        <p:blipFill>
          <a:blip r:embed="rId3"/>
          <a:stretch>
            <a:fillRect/>
          </a:stretch>
        </p:blipFill>
        <p:spPr>
          <a:xfrm rot="5400000">
            <a:off x="6111105" y="894557"/>
            <a:ext cx="5445439" cy="4084079"/>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EEC55B37-EFBB-19B7-D8FC-805763322203}"/>
              </a:ext>
            </a:extLst>
          </p:cNvPr>
          <p:cNvPicPr>
            <a:picLocks noChangeAspect="1"/>
          </p:cNvPicPr>
          <p:nvPr/>
        </p:nvPicPr>
        <p:blipFill rotWithShape="1">
          <a:blip r:embed="rId4"/>
          <a:srcRect l="58231" t="31098" r="9909" b="18590"/>
          <a:stretch/>
        </p:blipFill>
        <p:spPr>
          <a:xfrm>
            <a:off x="9506725" y="3752638"/>
            <a:ext cx="2342666" cy="27775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4372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3C5F5C-32B1-DB71-0EFD-FCA6766B45CC}"/>
              </a:ext>
            </a:extLst>
          </p:cNvPr>
          <p:cNvPicPr>
            <a:picLocks noChangeAspect="1"/>
          </p:cNvPicPr>
          <p:nvPr/>
        </p:nvPicPr>
        <p:blipFill>
          <a:blip r:embed="rId3"/>
          <a:stretch>
            <a:fillRect/>
          </a:stretch>
        </p:blipFill>
        <p:spPr>
          <a:xfrm>
            <a:off x="-3" y="0"/>
            <a:ext cx="12192000" cy="6858000"/>
          </a:xfrm>
          <a:prstGeom prst="rect">
            <a:avLst/>
          </a:prstGeom>
        </p:spPr>
      </p:pic>
      <p:sp>
        <p:nvSpPr>
          <p:cNvPr id="17" name="Rectangle 16">
            <a:extLst>
              <a:ext uri="{FF2B5EF4-FFF2-40B4-BE49-F238E27FC236}">
                <a16:creationId xmlns:a16="http://schemas.microsoft.com/office/drawing/2014/main" id="{6F73B5C3-AD8A-910F-43B5-6AECEE510C32}"/>
              </a:ext>
            </a:extLst>
          </p:cNvPr>
          <p:cNvSpPr/>
          <p:nvPr/>
        </p:nvSpPr>
        <p:spPr>
          <a:xfrm>
            <a:off x="1" y="2232397"/>
            <a:ext cx="12192000" cy="3749656"/>
          </a:xfrm>
          <a:prstGeom prst="rect">
            <a:avLst/>
          </a:prstGeom>
          <a:solidFill>
            <a:srgbClr val="007347">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DC8C767-B423-F3EE-BCE6-A39CFA53A9C8}"/>
              </a:ext>
            </a:extLst>
          </p:cNvPr>
          <p:cNvSpPr/>
          <p:nvPr/>
        </p:nvSpPr>
        <p:spPr>
          <a:xfrm flipH="1">
            <a:off x="-1" y="0"/>
            <a:ext cx="12191999" cy="882127"/>
          </a:xfrm>
          <a:prstGeom prst="rect">
            <a:avLst/>
          </a:prstGeom>
          <a:solidFill>
            <a:srgbClr val="007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55D057D-C205-5442-8668-4D122FFAAF31}"/>
              </a:ext>
            </a:extLst>
          </p:cNvPr>
          <p:cNvSpPr txBox="1"/>
          <p:nvPr/>
        </p:nvSpPr>
        <p:spPr>
          <a:xfrm>
            <a:off x="-3" y="246903"/>
            <a:ext cx="12192001" cy="492443"/>
          </a:xfrm>
          <a:prstGeom prst="rect">
            <a:avLst/>
          </a:prstGeom>
          <a:noFill/>
        </p:spPr>
        <p:txBody>
          <a:bodyPr wrap="square" lIns="0" tIns="0" rIns="0" bIns="0" rtlCol="0" anchor="t">
            <a:spAutoFit/>
          </a:bodyPr>
          <a:lstStyle/>
          <a:p>
            <a:pPr algn="ctr"/>
            <a:r>
              <a:rPr lang="en-US" sz="3200" b="1" dirty="0">
                <a:solidFill>
                  <a:schemeClr val="bg1"/>
                </a:solidFill>
                <a:latin typeface="Lato Black" panose="020F0502020204030203" pitchFamily="34" charset="77"/>
              </a:rPr>
              <a:t>Step Potential Hazard</a:t>
            </a:r>
          </a:p>
        </p:txBody>
      </p:sp>
      <p:pic>
        <p:nvPicPr>
          <p:cNvPr id="4" name="Picture 3">
            <a:extLst>
              <a:ext uri="{FF2B5EF4-FFF2-40B4-BE49-F238E27FC236}">
                <a16:creationId xmlns:a16="http://schemas.microsoft.com/office/drawing/2014/main" id="{6888A0A8-041D-C8BB-6349-9252B60CA5F5}"/>
              </a:ext>
            </a:extLst>
          </p:cNvPr>
          <p:cNvPicPr>
            <a:picLocks noChangeAspect="1"/>
          </p:cNvPicPr>
          <p:nvPr/>
        </p:nvPicPr>
        <p:blipFill>
          <a:blip r:embed="rId4"/>
          <a:stretch>
            <a:fillRect/>
          </a:stretch>
        </p:blipFill>
        <p:spPr>
          <a:xfrm>
            <a:off x="7611591" y="1113009"/>
            <a:ext cx="4215453" cy="2822848"/>
          </a:xfrm>
          <a:prstGeom prst="rect">
            <a:avLst/>
          </a:prstGeom>
        </p:spPr>
      </p:pic>
      <p:pic>
        <p:nvPicPr>
          <p:cNvPr id="5" name="Picture 4">
            <a:extLst>
              <a:ext uri="{FF2B5EF4-FFF2-40B4-BE49-F238E27FC236}">
                <a16:creationId xmlns:a16="http://schemas.microsoft.com/office/drawing/2014/main" id="{2F32A482-16B3-C0D7-1AB6-C40B6CA475FE}"/>
              </a:ext>
            </a:extLst>
          </p:cNvPr>
          <p:cNvPicPr>
            <a:picLocks noChangeAspect="1"/>
          </p:cNvPicPr>
          <p:nvPr/>
        </p:nvPicPr>
        <p:blipFill>
          <a:blip r:embed="rId5"/>
          <a:stretch>
            <a:fillRect/>
          </a:stretch>
        </p:blipFill>
        <p:spPr>
          <a:xfrm>
            <a:off x="6095997" y="3848245"/>
            <a:ext cx="4255377" cy="2688569"/>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56690095-5C5F-60AF-C972-40A4EC85A34A}"/>
              </a:ext>
            </a:extLst>
          </p:cNvPr>
          <p:cNvPicPr>
            <a:picLocks noChangeAspect="1"/>
          </p:cNvPicPr>
          <p:nvPr/>
        </p:nvPicPr>
        <p:blipFill>
          <a:blip r:embed="rId6"/>
          <a:stretch>
            <a:fillRect/>
          </a:stretch>
        </p:blipFill>
        <p:spPr>
          <a:xfrm>
            <a:off x="10925500" y="5861881"/>
            <a:ext cx="1157673" cy="795105"/>
          </a:xfrm>
          <a:prstGeom prst="rect">
            <a:avLst/>
          </a:prstGeom>
        </p:spPr>
      </p:pic>
    </p:spTree>
    <p:extLst>
      <p:ext uri="{BB962C8B-B14F-4D97-AF65-F5344CB8AC3E}">
        <p14:creationId xmlns:p14="http://schemas.microsoft.com/office/powerpoint/2010/main" val="1684179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D68F7F-64BF-658F-5946-FD5D9F2F57E0}"/>
              </a:ext>
            </a:extLst>
          </p:cNvPr>
          <p:cNvSpPr/>
          <p:nvPr/>
        </p:nvSpPr>
        <p:spPr>
          <a:xfrm>
            <a:off x="0" y="0"/>
            <a:ext cx="6020356" cy="6858000"/>
          </a:xfrm>
          <a:prstGeom prst="rect">
            <a:avLst/>
          </a:prstGeom>
          <a:solidFill>
            <a:srgbClr val="007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9D06AF4-AD10-D3DB-7F20-AB71D8D7315D}"/>
              </a:ext>
            </a:extLst>
          </p:cNvPr>
          <p:cNvSpPr txBox="1"/>
          <p:nvPr/>
        </p:nvSpPr>
        <p:spPr>
          <a:xfrm>
            <a:off x="297674" y="872806"/>
            <a:ext cx="6161312" cy="553998"/>
          </a:xfrm>
          <a:prstGeom prst="rect">
            <a:avLst/>
          </a:prstGeom>
          <a:noFill/>
        </p:spPr>
        <p:txBody>
          <a:bodyPr wrap="square" lIns="0" tIns="0" rIns="0" bIns="0" rtlCol="0" anchor="t">
            <a:spAutoFit/>
          </a:bodyPr>
          <a:lstStyle/>
          <a:p>
            <a:r>
              <a:rPr lang="en-US" sz="3600" b="1" dirty="0">
                <a:solidFill>
                  <a:schemeClr val="bg1"/>
                </a:solidFill>
                <a:latin typeface="Lato Black" panose="020F0502020204030203" pitchFamily="34" charset="77"/>
              </a:rPr>
              <a:t>Step Potential Hazard</a:t>
            </a:r>
          </a:p>
        </p:txBody>
      </p:sp>
      <p:sp>
        <p:nvSpPr>
          <p:cNvPr id="9" name="TextBox 8">
            <a:extLst>
              <a:ext uri="{FF2B5EF4-FFF2-40B4-BE49-F238E27FC236}">
                <a16:creationId xmlns:a16="http://schemas.microsoft.com/office/drawing/2014/main" id="{10B31DB2-59FC-CC1A-37C4-66CAD858AADC}"/>
              </a:ext>
            </a:extLst>
          </p:cNvPr>
          <p:cNvSpPr txBox="1"/>
          <p:nvPr/>
        </p:nvSpPr>
        <p:spPr>
          <a:xfrm>
            <a:off x="181179" y="1829867"/>
            <a:ext cx="5378639" cy="3108543"/>
          </a:xfrm>
          <a:prstGeom prst="rect">
            <a:avLst/>
          </a:prstGeom>
          <a:noFill/>
        </p:spPr>
        <p:txBody>
          <a:bodyPr wrap="square" lIns="0" tIns="0" rIns="0" bIns="0" rtlCol="0" anchor="t">
            <a:spAutoFit/>
          </a:bodyPr>
          <a:lstStyle/>
          <a:p>
            <a:pPr marL="342900" indent="-342900">
              <a:spcBef>
                <a:spcPts val="600"/>
              </a:spcBef>
              <a:buClr>
                <a:schemeClr val="accent2"/>
              </a:buClr>
              <a:buSzPct val="70000"/>
              <a:buFont typeface="Bookman Old Style" panose="02050604050505020204" pitchFamily="18" charset="0"/>
              <a:buChar char="►"/>
            </a:pPr>
            <a:r>
              <a:rPr lang="en-US"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As current flows through the earth’s surface, it creates a voltage drop</a:t>
            </a:r>
          </a:p>
          <a:p>
            <a:pPr marL="342900" indent="-342900">
              <a:spcBef>
                <a:spcPts val="600"/>
              </a:spcBef>
              <a:buClr>
                <a:schemeClr val="accent2"/>
              </a:buClr>
              <a:buSzPct val="70000"/>
              <a:buFont typeface="Bookman Old Style" panose="02050604050505020204" pitchFamily="18" charset="0"/>
              <a:buChar char="►"/>
            </a:pPr>
            <a:r>
              <a:rPr lang="en-US"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A person standing with their feet apart creates a bridge between different voltages.</a:t>
            </a:r>
          </a:p>
          <a:p>
            <a:pPr marL="342900" indent="-342900">
              <a:spcBef>
                <a:spcPts val="600"/>
              </a:spcBef>
              <a:buClr>
                <a:schemeClr val="accent2"/>
              </a:buClr>
              <a:buSzPct val="70000"/>
              <a:buFont typeface="Bookman Old Style" panose="02050604050505020204" pitchFamily="18" charset="0"/>
              <a:buChar char="►"/>
            </a:pPr>
            <a:r>
              <a:rPr lang="en-US"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The wider apart a person’s legs are, the larger the voltage difference across the body. </a:t>
            </a:r>
          </a:p>
        </p:txBody>
      </p:sp>
      <p:pic>
        <p:nvPicPr>
          <p:cNvPr id="11" name="Picture 10" descr="A picture containing text&#10;&#10;Description automatically generated">
            <a:extLst>
              <a:ext uri="{FF2B5EF4-FFF2-40B4-BE49-F238E27FC236}">
                <a16:creationId xmlns:a16="http://schemas.microsoft.com/office/drawing/2014/main" id="{488A142D-2CEE-333B-1495-2EECA1D45C76}"/>
              </a:ext>
            </a:extLst>
          </p:cNvPr>
          <p:cNvPicPr>
            <a:picLocks noChangeAspect="1"/>
          </p:cNvPicPr>
          <p:nvPr/>
        </p:nvPicPr>
        <p:blipFill>
          <a:blip r:embed="rId2"/>
          <a:stretch>
            <a:fillRect/>
          </a:stretch>
        </p:blipFill>
        <p:spPr>
          <a:xfrm>
            <a:off x="127411" y="5926250"/>
            <a:ext cx="1157673" cy="795105"/>
          </a:xfrm>
          <a:prstGeom prst="rect">
            <a:avLst/>
          </a:prstGeom>
        </p:spPr>
      </p:pic>
      <p:pic>
        <p:nvPicPr>
          <p:cNvPr id="6" name="Picture 5" descr="A picture containing ground, rock, outdoor, stone&#10;&#10;Description automatically generated">
            <a:extLst>
              <a:ext uri="{FF2B5EF4-FFF2-40B4-BE49-F238E27FC236}">
                <a16:creationId xmlns:a16="http://schemas.microsoft.com/office/drawing/2014/main" id="{D4E74AA6-2C3F-C057-EBF7-805B6217C52D}"/>
              </a:ext>
            </a:extLst>
          </p:cNvPr>
          <p:cNvPicPr>
            <a:picLocks noChangeAspect="1"/>
          </p:cNvPicPr>
          <p:nvPr/>
        </p:nvPicPr>
        <p:blipFill>
          <a:blip r:embed="rId3"/>
          <a:stretch>
            <a:fillRect/>
          </a:stretch>
        </p:blipFill>
        <p:spPr>
          <a:xfrm>
            <a:off x="5444605" y="3141198"/>
            <a:ext cx="4867058" cy="344570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0603E2BE-E4C4-FE61-5BBC-2D10615545BD}"/>
              </a:ext>
            </a:extLst>
          </p:cNvPr>
          <p:cNvPicPr>
            <a:picLocks noChangeAspect="1"/>
          </p:cNvPicPr>
          <p:nvPr/>
        </p:nvPicPr>
        <p:blipFill rotWithShape="1">
          <a:blip r:embed="rId4"/>
          <a:srcRect l="42044" r="5128"/>
          <a:stretch/>
        </p:blipFill>
        <p:spPr>
          <a:xfrm>
            <a:off x="7104817" y="271097"/>
            <a:ext cx="4839104" cy="35063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295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D68F7F-64BF-658F-5946-FD5D9F2F57E0}"/>
              </a:ext>
            </a:extLst>
          </p:cNvPr>
          <p:cNvSpPr/>
          <p:nvPr/>
        </p:nvSpPr>
        <p:spPr>
          <a:xfrm>
            <a:off x="0" y="0"/>
            <a:ext cx="6020356" cy="6858000"/>
          </a:xfrm>
          <a:prstGeom prst="rect">
            <a:avLst/>
          </a:prstGeom>
          <a:solidFill>
            <a:srgbClr val="007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9D06AF4-AD10-D3DB-7F20-AB71D8D7315D}"/>
              </a:ext>
            </a:extLst>
          </p:cNvPr>
          <p:cNvSpPr txBox="1"/>
          <p:nvPr/>
        </p:nvSpPr>
        <p:spPr>
          <a:xfrm>
            <a:off x="297674" y="872806"/>
            <a:ext cx="6161312" cy="553998"/>
          </a:xfrm>
          <a:prstGeom prst="rect">
            <a:avLst/>
          </a:prstGeom>
          <a:noFill/>
        </p:spPr>
        <p:txBody>
          <a:bodyPr wrap="square" lIns="0" tIns="0" rIns="0" bIns="0" rtlCol="0" anchor="t">
            <a:spAutoFit/>
          </a:bodyPr>
          <a:lstStyle/>
          <a:p>
            <a:r>
              <a:rPr lang="en-US" sz="3600" b="1" dirty="0">
                <a:solidFill>
                  <a:schemeClr val="bg1"/>
                </a:solidFill>
                <a:latin typeface="Lato Black" panose="020F0502020204030203" pitchFamily="34" charset="77"/>
              </a:rPr>
              <a:t>Step Potential Hazard</a:t>
            </a:r>
          </a:p>
        </p:txBody>
      </p:sp>
      <p:sp>
        <p:nvSpPr>
          <p:cNvPr id="9" name="TextBox 8">
            <a:extLst>
              <a:ext uri="{FF2B5EF4-FFF2-40B4-BE49-F238E27FC236}">
                <a16:creationId xmlns:a16="http://schemas.microsoft.com/office/drawing/2014/main" id="{10B31DB2-59FC-CC1A-37C4-66CAD858AADC}"/>
              </a:ext>
            </a:extLst>
          </p:cNvPr>
          <p:cNvSpPr txBox="1"/>
          <p:nvPr/>
        </p:nvSpPr>
        <p:spPr>
          <a:xfrm>
            <a:off x="181179" y="1829867"/>
            <a:ext cx="5378639" cy="3108543"/>
          </a:xfrm>
          <a:prstGeom prst="rect">
            <a:avLst/>
          </a:prstGeom>
          <a:noFill/>
        </p:spPr>
        <p:txBody>
          <a:bodyPr wrap="square" lIns="0" tIns="0" rIns="0" bIns="0" rtlCol="0" anchor="t">
            <a:spAutoFit/>
          </a:bodyPr>
          <a:lstStyle/>
          <a:p>
            <a:pPr marL="342900" indent="-342900">
              <a:spcBef>
                <a:spcPts val="600"/>
              </a:spcBef>
              <a:buClr>
                <a:schemeClr val="accent2"/>
              </a:buClr>
              <a:buSzPct val="70000"/>
              <a:buFont typeface="Bookman Old Style" panose="02050604050505020204" pitchFamily="18" charset="0"/>
              <a:buChar char="►"/>
            </a:pPr>
            <a:r>
              <a:rPr lang="en-US"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A step potential hazard can exist anytime an electrical wire comes in contact with another surface including:</a:t>
            </a:r>
          </a:p>
          <a:p>
            <a:pPr marL="800100" lvl="1" indent="-342900">
              <a:spcBef>
                <a:spcPts val="600"/>
              </a:spcBef>
              <a:buClr>
                <a:schemeClr val="accent2"/>
              </a:buClr>
              <a:buSzPct val="70000"/>
              <a:buFont typeface="Bookman Old Style" panose="02050604050505020204" pitchFamily="18" charset="0"/>
              <a:buChar char="►"/>
            </a:pPr>
            <a:r>
              <a:rPr lang="en-US"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Power Line touching the ground.</a:t>
            </a:r>
          </a:p>
          <a:p>
            <a:pPr marL="800100" lvl="1" indent="-342900">
              <a:spcBef>
                <a:spcPts val="600"/>
              </a:spcBef>
              <a:buClr>
                <a:schemeClr val="accent2"/>
              </a:buClr>
              <a:buSzPct val="70000"/>
              <a:buFont typeface="Bookman Old Style" panose="02050604050505020204" pitchFamily="18" charset="0"/>
              <a:buChar char="►"/>
            </a:pPr>
            <a:r>
              <a:rPr lang="en-US"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Tree on line (step potential radiates from where the trees rests on the ground).</a:t>
            </a:r>
          </a:p>
        </p:txBody>
      </p:sp>
      <p:pic>
        <p:nvPicPr>
          <p:cNvPr id="11" name="Picture 10" descr="A picture containing text&#10;&#10;Description automatically generated">
            <a:extLst>
              <a:ext uri="{FF2B5EF4-FFF2-40B4-BE49-F238E27FC236}">
                <a16:creationId xmlns:a16="http://schemas.microsoft.com/office/drawing/2014/main" id="{488A142D-2CEE-333B-1495-2EECA1D45C76}"/>
              </a:ext>
            </a:extLst>
          </p:cNvPr>
          <p:cNvPicPr>
            <a:picLocks noChangeAspect="1"/>
          </p:cNvPicPr>
          <p:nvPr/>
        </p:nvPicPr>
        <p:blipFill>
          <a:blip r:embed="rId2"/>
          <a:stretch>
            <a:fillRect/>
          </a:stretch>
        </p:blipFill>
        <p:spPr>
          <a:xfrm>
            <a:off x="100713" y="5926250"/>
            <a:ext cx="1157673" cy="795105"/>
          </a:xfrm>
          <a:prstGeom prst="rect">
            <a:avLst/>
          </a:prstGeom>
        </p:spPr>
      </p:pic>
      <p:pic>
        <p:nvPicPr>
          <p:cNvPr id="2" name="Picture 1">
            <a:extLst>
              <a:ext uri="{FF2B5EF4-FFF2-40B4-BE49-F238E27FC236}">
                <a16:creationId xmlns:a16="http://schemas.microsoft.com/office/drawing/2014/main" id="{9CFC2277-6ADF-D742-D069-77DF64526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1559" y="1354122"/>
            <a:ext cx="4191000" cy="40600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igh-Voltage Electrical Safety - HSSE WORLD">
            <a:extLst>
              <a:ext uri="{FF2B5EF4-FFF2-40B4-BE49-F238E27FC236}">
                <a16:creationId xmlns:a16="http://schemas.microsoft.com/office/drawing/2014/main" id="{EC0288ED-A9A0-FA47-E4DA-347E546959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6279" y="1313198"/>
            <a:ext cx="4281560" cy="42316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334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D68F7F-64BF-658F-5946-FD5D9F2F57E0}"/>
              </a:ext>
            </a:extLst>
          </p:cNvPr>
          <p:cNvSpPr/>
          <p:nvPr/>
        </p:nvSpPr>
        <p:spPr>
          <a:xfrm>
            <a:off x="7391400" y="0"/>
            <a:ext cx="4800600" cy="6858000"/>
          </a:xfrm>
          <a:prstGeom prst="rect">
            <a:avLst/>
          </a:prstGeom>
          <a:solidFill>
            <a:srgbClr val="007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9D06AF4-AD10-D3DB-7F20-AB71D8D7315D}"/>
              </a:ext>
            </a:extLst>
          </p:cNvPr>
          <p:cNvSpPr txBox="1"/>
          <p:nvPr/>
        </p:nvSpPr>
        <p:spPr>
          <a:xfrm>
            <a:off x="549282" y="1002073"/>
            <a:ext cx="3546166" cy="1107996"/>
          </a:xfrm>
          <a:prstGeom prst="rect">
            <a:avLst/>
          </a:prstGeom>
          <a:noFill/>
        </p:spPr>
        <p:txBody>
          <a:bodyPr wrap="square" lIns="0" tIns="0" rIns="0" bIns="0" rtlCol="0" anchor="t">
            <a:spAutoFit/>
          </a:bodyPr>
          <a:lstStyle/>
          <a:p>
            <a:r>
              <a:rPr lang="en-US" sz="3600" b="1" dirty="0">
                <a:solidFill>
                  <a:srgbClr val="007347"/>
                </a:solidFill>
                <a:latin typeface="Lato Black" panose="020F0502020204030203" pitchFamily="34" charset="77"/>
              </a:rPr>
              <a:t>Keep Feet</a:t>
            </a:r>
            <a:br>
              <a:rPr lang="en-US" sz="3600" b="1" dirty="0">
                <a:solidFill>
                  <a:srgbClr val="007347"/>
                </a:solidFill>
                <a:latin typeface="Lato Black" panose="020F0502020204030203" pitchFamily="34" charset="77"/>
              </a:rPr>
            </a:br>
            <a:r>
              <a:rPr lang="en-US" sz="3600" b="1" dirty="0">
                <a:solidFill>
                  <a:srgbClr val="007347"/>
                </a:solidFill>
                <a:latin typeface="Lato Black" panose="020F0502020204030203" pitchFamily="34" charset="77"/>
              </a:rPr>
              <a:t>Close Together</a:t>
            </a:r>
          </a:p>
        </p:txBody>
      </p:sp>
      <p:sp>
        <p:nvSpPr>
          <p:cNvPr id="9" name="TextBox 8">
            <a:extLst>
              <a:ext uri="{FF2B5EF4-FFF2-40B4-BE49-F238E27FC236}">
                <a16:creationId xmlns:a16="http://schemas.microsoft.com/office/drawing/2014/main" id="{10B31DB2-59FC-CC1A-37C4-66CAD858AADC}"/>
              </a:ext>
            </a:extLst>
          </p:cNvPr>
          <p:cNvSpPr txBox="1"/>
          <p:nvPr/>
        </p:nvSpPr>
        <p:spPr>
          <a:xfrm>
            <a:off x="549282" y="2303643"/>
            <a:ext cx="5614227" cy="3754874"/>
          </a:xfrm>
          <a:prstGeom prst="rect">
            <a:avLst/>
          </a:prstGeom>
          <a:noFill/>
        </p:spPr>
        <p:txBody>
          <a:bodyPr wrap="square" lIns="0" tIns="0" rIns="0" bIns="0" rtlCol="0" anchor="t">
            <a:spAutoFit/>
          </a:bodyPr>
          <a:lstStyle/>
          <a:p>
            <a:pPr marL="342900" indent="-342900">
              <a:spcBef>
                <a:spcPts val="600"/>
              </a:spcBef>
              <a:spcAft>
                <a:spcPts val="600"/>
              </a:spcAft>
              <a:buClr>
                <a:schemeClr val="accent2"/>
              </a:buClr>
              <a:buSzPct val="70000"/>
              <a:buFont typeface="Bookman Old Style" panose="02050604050505020204" pitchFamily="18" charset="0"/>
              <a:buChar char="►"/>
            </a:pPr>
            <a:r>
              <a:rPr lang="en-US" sz="2800" dirty="0">
                <a:solidFill>
                  <a:srgbClr val="007347"/>
                </a:solidFill>
                <a:latin typeface="Lato Black" panose="020F0502020204030203" pitchFamily="34" charset="0"/>
                <a:ea typeface="Lato Black" panose="020F0502020204030203" pitchFamily="34" charset="0"/>
                <a:cs typeface="Lato Black" panose="020F0502020204030203" pitchFamily="34" charset="0"/>
              </a:rPr>
              <a:t>If you find yourself in a voltage potential situation, keep your body within the same voltage by keeping your feet together</a:t>
            </a:r>
          </a:p>
          <a:p>
            <a:pPr marL="342900" indent="-342900">
              <a:spcBef>
                <a:spcPts val="600"/>
              </a:spcBef>
              <a:spcAft>
                <a:spcPts val="600"/>
              </a:spcAft>
              <a:buClr>
                <a:schemeClr val="accent2"/>
              </a:buClr>
              <a:buSzPct val="70000"/>
              <a:buFont typeface="Bookman Old Style" panose="02050604050505020204" pitchFamily="18" charset="0"/>
              <a:buChar char="►"/>
            </a:pPr>
            <a:r>
              <a:rPr lang="en-US" sz="2800" b="1" dirty="0">
                <a:solidFill>
                  <a:srgbClr val="00B050"/>
                </a:solidFill>
                <a:latin typeface="Lato Black" panose="020F0502020204030203" pitchFamily="34" charset="0"/>
                <a:ea typeface="Lato Black" panose="020F0502020204030203" pitchFamily="34" charset="0"/>
                <a:cs typeface="Lato Black" panose="020F0502020204030203" pitchFamily="34" charset="0"/>
              </a:rPr>
              <a:t>OK</a:t>
            </a:r>
            <a:r>
              <a:rPr lang="en-US" sz="2800" dirty="0">
                <a:solidFill>
                  <a:srgbClr val="007347"/>
                </a:solidFill>
                <a:latin typeface="Lato Black" panose="020F0502020204030203" pitchFamily="34" charset="0"/>
                <a:ea typeface="Lato Black" panose="020F0502020204030203" pitchFamily="34" charset="0"/>
                <a:cs typeface="Lato Black" panose="020F0502020204030203" pitchFamily="34" charset="0"/>
              </a:rPr>
              <a:t> – Feet together and touching, drag your feet while walking</a:t>
            </a:r>
          </a:p>
          <a:p>
            <a:pPr marL="342900" indent="-342900">
              <a:spcBef>
                <a:spcPts val="600"/>
              </a:spcBef>
              <a:spcAft>
                <a:spcPts val="600"/>
              </a:spcAft>
              <a:buClr>
                <a:schemeClr val="accent2"/>
              </a:buClr>
              <a:buSzPct val="70000"/>
              <a:buFont typeface="Bookman Old Style" panose="02050604050505020204" pitchFamily="18" charset="0"/>
              <a:buChar char="►"/>
            </a:pPr>
            <a:r>
              <a:rPr lang="en-US" sz="2800" b="1" dirty="0">
                <a:solidFill>
                  <a:srgbClr val="FF0000"/>
                </a:solidFill>
                <a:latin typeface="Lato Black" panose="020F0502020204030203" pitchFamily="34" charset="0"/>
                <a:ea typeface="Lato Black" panose="020F0502020204030203" pitchFamily="34" charset="0"/>
                <a:cs typeface="Lato Black" panose="020F0502020204030203" pitchFamily="34" charset="0"/>
              </a:rPr>
              <a:t>Not OK </a:t>
            </a:r>
            <a:r>
              <a:rPr lang="en-US" sz="2800" dirty="0">
                <a:solidFill>
                  <a:srgbClr val="007347"/>
                </a:solidFill>
                <a:latin typeface="Lato Black" panose="020F0502020204030203" pitchFamily="34" charset="0"/>
                <a:ea typeface="Lato Black" panose="020F0502020204030203" pitchFamily="34" charset="0"/>
                <a:cs typeface="Lato Black" panose="020F0502020204030203" pitchFamily="34" charset="0"/>
              </a:rPr>
              <a:t>– Wide stance</a:t>
            </a:r>
          </a:p>
        </p:txBody>
      </p:sp>
      <p:pic>
        <p:nvPicPr>
          <p:cNvPr id="6" name="Picture 5" descr="A picture containing outdoor, grass, curb&#10;&#10;Description automatically generated">
            <a:extLst>
              <a:ext uri="{FF2B5EF4-FFF2-40B4-BE49-F238E27FC236}">
                <a16:creationId xmlns:a16="http://schemas.microsoft.com/office/drawing/2014/main" id="{78EFEC32-14BD-20C8-9ED2-D88543A655A1}"/>
              </a:ext>
            </a:extLst>
          </p:cNvPr>
          <p:cNvPicPr>
            <a:picLocks noChangeAspect="1"/>
          </p:cNvPicPr>
          <p:nvPr/>
        </p:nvPicPr>
        <p:blipFill>
          <a:blip r:embed="rId2"/>
          <a:stretch>
            <a:fillRect/>
          </a:stretch>
        </p:blipFill>
        <p:spPr>
          <a:xfrm>
            <a:off x="7048500" y="0"/>
            <a:ext cx="5143500" cy="6858000"/>
          </a:xfrm>
          <a:prstGeom prst="rect">
            <a:avLst/>
          </a:prstGeom>
        </p:spPr>
      </p:pic>
      <p:pic>
        <p:nvPicPr>
          <p:cNvPr id="2" name="Picture 2">
            <a:extLst>
              <a:ext uri="{FF2B5EF4-FFF2-40B4-BE49-F238E27FC236}">
                <a16:creationId xmlns:a16="http://schemas.microsoft.com/office/drawing/2014/main" id="{C57BE12C-AF4A-4925-D93C-9F1C30C76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1358" y="3999543"/>
            <a:ext cx="3073895" cy="26348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15ABD7B4-B802-0D6B-91BC-1C01BBCC8214}"/>
              </a:ext>
            </a:extLst>
          </p:cNvPr>
          <p:cNvSpPr txBox="1"/>
          <p:nvPr/>
        </p:nvSpPr>
        <p:spPr>
          <a:xfrm>
            <a:off x="6471358" y="3988139"/>
            <a:ext cx="4117145" cy="584775"/>
          </a:xfrm>
          <a:prstGeom prst="rect">
            <a:avLst/>
          </a:prstGeom>
          <a:noFill/>
        </p:spPr>
        <p:txBody>
          <a:bodyPr wrap="square" rtlCol="0">
            <a:spAutoFit/>
          </a:bodyPr>
          <a:lstStyle/>
          <a:p>
            <a:pPr>
              <a:tabLst>
                <a:tab pos="3425825" algn="r"/>
              </a:tabLst>
            </a:pPr>
            <a:r>
              <a:rPr lang="en-US" sz="3200" b="1" dirty="0">
                <a:solidFill>
                  <a:srgbClr val="00B050"/>
                </a:solidFill>
              </a:rPr>
              <a:t>OK     </a:t>
            </a:r>
            <a:r>
              <a:rPr lang="en-US" sz="3200" b="1" dirty="0">
                <a:solidFill>
                  <a:srgbClr val="FF0000"/>
                </a:solidFill>
              </a:rPr>
              <a:t>Not OK</a:t>
            </a:r>
          </a:p>
        </p:txBody>
      </p:sp>
    </p:spTree>
    <p:extLst>
      <p:ext uri="{BB962C8B-B14F-4D97-AF65-F5344CB8AC3E}">
        <p14:creationId xmlns:p14="http://schemas.microsoft.com/office/powerpoint/2010/main" val="487525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A439E4-4310-5546-96CA-EACAA172D2FB}"/>
              </a:ext>
            </a:extLst>
          </p:cNvPr>
          <p:cNvSpPr/>
          <p:nvPr/>
        </p:nvSpPr>
        <p:spPr>
          <a:xfrm flipH="1">
            <a:off x="-1" y="0"/>
            <a:ext cx="12191999" cy="882127"/>
          </a:xfrm>
          <a:prstGeom prst="rect">
            <a:avLst/>
          </a:prstGeom>
          <a:solidFill>
            <a:srgbClr val="007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55D057D-C205-5442-8668-4D122FFAAF31}"/>
              </a:ext>
            </a:extLst>
          </p:cNvPr>
          <p:cNvSpPr txBox="1"/>
          <p:nvPr/>
        </p:nvSpPr>
        <p:spPr>
          <a:xfrm>
            <a:off x="3015342" y="146073"/>
            <a:ext cx="6161312" cy="615553"/>
          </a:xfrm>
          <a:prstGeom prst="rect">
            <a:avLst/>
          </a:prstGeom>
          <a:noFill/>
        </p:spPr>
        <p:txBody>
          <a:bodyPr wrap="square" lIns="0" tIns="0" rIns="0" bIns="0" rtlCol="0" anchor="t">
            <a:spAutoFit/>
          </a:bodyPr>
          <a:lstStyle/>
          <a:p>
            <a:pPr algn="ctr"/>
            <a:r>
              <a:rPr lang="en-US" sz="4000" b="1" dirty="0">
                <a:solidFill>
                  <a:schemeClr val="bg1"/>
                </a:solidFill>
                <a:latin typeface="Lato Black" panose="020F0502020204030203" pitchFamily="34" charset="77"/>
              </a:rPr>
              <a:t>What To Do . . .</a:t>
            </a:r>
          </a:p>
        </p:txBody>
      </p:sp>
      <p:sp>
        <p:nvSpPr>
          <p:cNvPr id="12" name="TextBox 11">
            <a:extLst>
              <a:ext uri="{FF2B5EF4-FFF2-40B4-BE49-F238E27FC236}">
                <a16:creationId xmlns:a16="http://schemas.microsoft.com/office/drawing/2014/main" id="{51DAC619-0FB2-6545-BC52-3248F2D58ECF}"/>
              </a:ext>
            </a:extLst>
          </p:cNvPr>
          <p:cNvSpPr txBox="1"/>
          <p:nvPr/>
        </p:nvSpPr>
        <p:spPr>
          <a:xfrm>
            <a:off x="5441133" y="2870272"/>
            <a:ext cx="6149248" cy="2154436"/>
          </a:xfrm>
          <a:prstGeom prst="rect">
            <a:avLst/>
          </a:prstGeom>
          <a:noFill/>
        </p:spPr>
        <p:txBody>
          <a:bodyPr wrap="square" lIns="0" tIns="0" rIns="0" bIns="0" rtlCol="0" anchor="t">
            <a:spAutoFit/>
          </a:bodyPr>
          <a:lstStyle/>
          <a:p>
            <a:pPr marL="342900" marR="0" lvl="0" indent="-342900">
              <a:spcBef>
                <a:spcPts val="0"/>
              </a:spcBef>
              <a:spcAft>
                <a:spcPts val="0"/>
              </a:spcAft>
              <a:buFont typeface="Calibri" panose="020F0502020204030204" pitchFamily="34" charset="0"/>
              <a:buChar char="-"/>
            </a:pPr>
            <a:r>
              <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rPr>
              <a:t>Reliability</a:t>
            </a:r>
          </a:p>
          <a:p>
            <a:pPr marL="342900" marR="0" lvl="0" indent="-342900">
              <a:spcBef>
                <a:spcPts val="0"/>
              </a:spcBef>
              <a:spcAft>
                <a:spcPts val="0"/>
              </a:spcAft>
              <a:buFont typeface="Calibri" panose="020F0502020204030204" pitchFamily="34" charset="0"/>
              <a:buChar char="-"/>
            </a:pPr>
            <a:endPar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rPr>
              <a:t>Communications infrastructure</a:t>
            </a:r>
          </a:p>
          <a:p>
            <a:pPr marL="342900" marR="0" lvl="0" indent="-342900">
              <a:spcBef>
                <a:spcPts val="0"/>
              </a:spcBef>
              <a:spcAft>
                <a:spcPts val="0"/>
              </a:spcAft>
              <a:buFont typeface="Calibri" panose="020F0502020204030204" pitchFamily="34" charset="0"/>
              <a:buChar char="-"/>
            </a:pPr>
            <a:endPar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rPr>
              <a:t>CDC social vulnerability </a:t>
            </a:r>
          </a:p>
          <a:p>
            <a:pPr marL="342900" marR="0" lvl="0" indent="-342900">
              <a:spcBef>
                <a:spcPts val="0"/>
              </a:spcBef>
              <a:spcAft>
                <a:spcPts val="0"/>
              </a:spcAft>
              <a:buFont typeface="Calibri" panose="020F0502020204030204" pitchFamily="34" charset="0"/>
              <a:buChar char="-"/>
            </a:pPr>
            <a:endPar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2000" b="1" dirty="0">
                <a:solidFill>
                  <a:schemeClr val="bg1"/>
                </a:solidFill>
                <a:latin typeface="Lato" panose="020F0502020204030203" pitchFamily="34" charset="77"/>
                <a:ea typeface="Calibri" panose="020F0502020204030204" pitchFamily="34" charset="0"/>
                <a:cs typeface="Times New Roman" panose="02020603050405020304" pitchFamily="18" charset="0"/>
              </a:rPr>
              <a:t>Community’s interest in partnering with GMP</a:t>
            </a:r>
          </a:p>
        </p:txBody>
      </p:sp>
      <p:sp>
        <p:nvSpPr>
          <p:cNvPr id="5" name="TextBox 4">
            <a:extLst>
              <a:ext uri="{FF2B5EF4-FFF2-40B4-BE49-F238E27FC236}">
                <a16:creationId xmlns:a16="http://schemas.microsoft.com/office/drawing/2014/main" id="{16066667-45DD-2445-A55D-4C95368855AC}"/>
              </a:ext>
            </a:extLst>
          </p:cNvPr>
          <p:cNvSpPr txBox="1"/>
          <p:nvPr/>
        </p:nvSpPr>
        <p:spPr>
          <a:xfrm>
            <a:off x="7629509" y="1163678"/>
            <a:ext cx="4352193" cy="2739211"/>
          </a:xfrm>
          <a:prstGeom prst="rect">
            <a:avLst/>
          </a:prstGeom>
          <a:noFill/>
        </p:spPr>
        <p:txBody>
          <a:bodyPr wrap="square" lIns="0" tIns="0" rIns="0" bIns="0" rtlCol="0" anchor="t">
            <a:spAutoFit/>
          </a:bodyPr>
          <a:lstStyle/>
          <a:p>
            <a:pPr marL="457200" indent="-457200">
              <a:spcBef>
                <a:spcPts val="600"/>
              </a:spcBef>
              <a:spcAft>
                <a:spcPts val="600"/>
              </a:spcAft>
              <a:buClr>
                <a:schemeClr val="accent2"/>
              </a:buClr>
              <a:buSzPct val="70000"/>
              <a:buFont typeface="Bookman Old Style" panose="02050604050505020204" pitchFamily="18" charset="0"/>
              <a:buChar char="►"/>
            </a:pPr>
            <a:r>
              <a:rPr lang="en-US" sz="2400" dirty="0">
                <a:solidFill>
                  <a:srgbClr val="007347"/>
                </a:solidFill>
                <a:latin typeface="Lato Black" panose="020F0502020204030203" pitchFamily="34" charset="0"/>
                <a:ea typeface="Lato Black" panose="020F0502020204030203" pitchFamily="34" charset="0"/>
                <a:cs typeface="Lato Black" panose="020F0502020204030203" pitchFamily="34" charset="0"/>
              </a:rPr>
              <a:t>The voltage drops as you move away from the point of contact. </a:t>
            </a:r>
          </a:p>
          <a:p>
            <a:pPr marL="457200" indent="-457200">
              <a:spcBef>
                <a:spcPts val="600"/>
              </a:spcBef>
              <a:spcAft>
                <a:spcPts val="600"/>
              </a:spcAft>
              <a:buClr>
                <a:schemeClr val="accent2"/>
              </a:buClr>
              <a:buSzPct val="70000"/>
              <a:buFont typeface="Bookman Old Style" panose="02050604050505020204" pitchFamily="18" charset="0"/>
              <a:buChar char="►"/>
            </a:pPr>
            <a:r>
              <a:rPr lang="en-US" sz="2400" dirty="0">
                <a:solidFill>
                  <a:srgbClr val="007347"/>
                </a:solidFill>
                <a:latin typeface="Lato Black" panose="020F0502020204030203" pitchFamily="34" charset="0"/>
                <a:ea typeface="Lato Black" panose="020F0502020204030203" pitchFamily="34" charset="0"/>
                <a:cs typeface="Lato Black" panose="020F0502020204030203" pitchFamily="34" charset="0"/>
              </a:rPr>
              <a:t>Keep your feet as close together as illustrated and </a:t>
            </a:r>
            <a:r>
              <a:rPr lang="en-US" sz="2400" b="1" i="1" u="sng" dirty="0">
                <a:solidFill>
                  <a:srgbClr val="007347"/>
                </a:solidFill>
                <a:latin typeface="Lato Black" panose="020F0502020204030203" pitchFamily="34" charset="0"/>
                <a:ea typeface="Lato Black" panose="020F0502020204030203" pitchFamily="34" charset="0"/>
                <a:cs typeface="Lato Black" panose="020F0502020204030203" pitchFamily="34" charset="0"/>
              </a:rPr>
              <a:t>shuffle away from the hazard</a:t>
            </a:r>
            <a:r>
              <a:rPr lang="en-US" sz="2400" b="1" dirty="0">
                <a:solidFill>
                  <a:srgbClr val="007347"/>
                </a:solidFill>
                <a:latin typeface="Lato Black" panose="020F0502020204030203" pitchFamily="34" charset="0"/>
                <a:ea typeface="Lato Black" panose="020F0502020204030203" pitchFamily="34" charset="0"/>
                <a:cs typeface="Lato Black" panose="020F0502020204030203" pitchFamily="34" charset="0"/>
              </a:rPr>
              <a:t>.</a:t>
            </a:r>
          </a:p>
        </p:txBody>
      </p:sp>
      <p:pic>
        <p:nvPicPr>
          <p:cNvPr id="11" name="Picture 10" descr="A picture containing text&#10;&#10;Description automatically generated">
            <a:extLst>
              <a:ext uri="{FF2B5EF4-FFF2-40B4-BE49-F238E27FC236}">
                <a16:creationId xmlns:a16="http://schemas.microsoft.com/office/drawing/2014/main" id="{FDE81908-79AE-EAE8-F039-C0A27BC39A05}"/>
              </a:ext>
            </a:extLst>
          </p:cNvPr>
          <p:cNvPicPr>
            <a:picLocks noChangeAspect="1"/>
          </p:cNvPicPr>
          <p:nvPr/>
        </p:nvPicPr>
        <p:blipFill>
          <a:blip r:embed="rId2"/>
          <a:stretch>
            <a:fillRect/>
          </a:stretch>
        </p:blipFill>
        <p:spPr>
          <a:xfrm>
            <a:off x="10734431" y="55543"/>
            <a:ext cx="1157673" cy="795105"/>
          </a:xfrm>
          <a:prstGeom prst="rect">
            <a:avLst/>
          </a:prstGeom>
        </p:spPr>
      </p:pic>
      <p:pic>
        <p:nvPicPr>
          <p:cNvPr id="2" name="Picture 4">
            <a:extLst>
              <a:ext uri="{FF2B5EF4-FFF2-40B4-BE49-F238E27FC236}">
                <a16:creationId xmlns:a16="http://schemas.microsoft.com/office/drawing/2014/main" id="{7411B0D0-2BB8-AF1C-BCB4-7A11C873C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298" y="1109796"/>
            <a:ext cx="7027890" cy="5003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E70C50A5-8D05-7155-5EFE-A5AB5DC9EC1E}"/>
              </a:ext>
            </a:extLst>
          </p:cNvPr>
          <p:cNvPicPr>
            <a:picLocks noChangeAspect="1"/>
          </p:cNvPicPr>
          <p:nvPr/>
        </p:nvPicPr>
        <p:blipFill rotWithShape="1">
          <a:blip r:embed="rId4"/>
          <a:srcRect t="20950" b="5798"/>
          <a:stretch/>
        </p:blipFill>
        <p:spPr>
          <a:xfrm>
            <a:off x="5874062" y="4130904"/>
            <a:ext cx="5080095" cy="25261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1600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513D12-9DFD-6170-093C-E70BD70BF00D}"/>
              </a:ext>
            </a:extLst>
          </p:cNvPr>
          <p:cNvPicPr>
            <a:picLocks noChangeAspect="1"/>
          </p:cNvPicPr>
          <p:nvPr/>
        </p:nvPicPr>
        <p:blipFill rotWithShape="1">
          <a:blip r:embed="rId3"/>
          <a:srcRect r="3831" b="19141"/>
          <a:stretch/>
        </p:blipFill>
        <p:spPr>
          <a:xfrm>
            <a:off x="2" y="0"/>
            <a:ext cx="12191998" cy="6858000"/>
          </a:xfrm>
          <a:prstGeom prst="rect">
            <a:avLst/>
          </a:prstGeom>
        </p:spPr>
      </p:pic>
      <p:sp>
        <p:nvSpPr>
          <p:cNvPr id="17" name="Rectangle 16">
            <a:extLst>
              <a:ext uri="{FF2B5EF4-FFF2-40B4-BE49-F238E27FC236}">
                <a16:creationId xmlns:a16="http://schemas.microsoft.com/office/drawing/2014/main" id="{6F73B5C3-AD8A-910F-43B5-6AECEE510C32}"/>
              </a:ext>
            </a:extLst>
          </p:cNvPr>
          <p:cNvSpPr/>
          <p:nvPr/>
        </p:nvSpPr>
        <p:spPr>
          <a:xfrm>
            <a:off x="1" y="1808164"/>
            <a:ext cx="12192000" cy="4202464"/>
          </a:xfrm>
          <a:prstGeom prst="rect">
            <a:avLst/>
          </a:prstGeom>
          <a:solidFill>
            <a:srgbClr val="007347">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1DAC619-0FB2-6545-BC52-3248F2D58ECF}"/>
              </a:ext>
            </a:extLst>
          </p:cNvPr>
          <p:cNvSpPr txBox="1"/>
          <p:nvPr/>
        </p:nvSpPr>
        <p:spPr>
          <a:xfrm>
            <a:off x="742014" y="2093514"/>
            <a:ext cx="5498166" cy="3631763"/>
          </a:xfrm>
          <a:prstGeom prst="rect">
            <a:avLst/>
          </a:prstGeom>
          <a:noFill/>
        </p:spPr>
        <p:txBody>
          <a:bodyPr wrap="square" lIns="0" tIns="0" rIns="0" bIns="0" rtlCol="0" anchor="t">
            <a:spAutoFit/>
          </a:bodyPr>
          <a:lstStyle/>
          <a:p>
            <a:pPr marL="342900" indent="-342900">
              <a:spcBef>
                <a:spcPts val="600"/>
              </a:spcBef>
              <a:spcAft>
                <a:spcPts val="600"/>
              </a:spcAft>
              <a:buClr>
                <a:schemeClr val="accent2"/>
              </a:buClr>
              <a:buSzPct val="70000"/>
              <a:buFont typeface="Bookman Old Style" panose="02050604050505020204" pitchFamily="18" charset="0"/>
              <a:buChar char="►"/>
            </a:pPr>
            <a:r>
              <a:rPr lang="en-US"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A piece of equipment touching an energized power line can create a voltage potential on the ground similar to a wire on the ground.</a:t>
            </a:r>
          </a:p>
          <a:p>
            <a:pPr marL="342900" indent="-342900">
              <a:spcBef>
                <a:spcPts val="600"/>
              </a:spcBef>
              <a:spcAft>
                <a:spcPts val="600"/>
              </a:spcAft>
              <a:buClr>
                <a:schemeClr val="accent2"/>
              </a:buClr>
              <a:buSzPct val="70000"/>
              <a:buFont typeface="Bookman Old Style" panose="02050604050505020204" pitchFamily="18" charset="0"/>
              <a:buChar char="►"/>
            </a:pPr>
            <a:r>
              <a:rPr lang="en-US"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When you exit the cab, you may be standing in a hazardous step potential zone.</a:t>
            </a:r>
          </a:p>
          <a:p>
            <a:pPr marL="342900" indent="-342900">
              <a:spcBef>
                <a:spcPts val="600"/>
              </a:spcBef>
              <a:spcAft>
                <a:spcPts val="600"/>
              </a:spcAft>
              <a:buClr>
                <a:schemeClr val="accent2"/>
              </a:buClr>
              <a:buSzPct val="70000"/>
              <a:buFont typeface="Bookman Old Style" panose="02050604050505020204" pitchFamily="18" charset="0"/>
              <a:buChar char="►"/>
            </a:pPr>
            <a:r>
              <a:rPr lang="en-US"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Trying to “Jump Clear” doesn’t take into consideration step potential.</a:t>
            </a:r>
          </a:p>
        </p:txBody>
      </p:sp>
      <p:sp>
        <p:nvSpPr>
          <p:cNvPr id="11" name="Rectangle 10">
            <a:extLst>
              <a:ext uri="{FF2B5EF4-FFF2-40B4-BE49-F238E27FC236}">
                <a16:creationId xmlns:a16="http://schemas.microsoft.com/office/drawing/2014/main" id="{1DC8C767-B423-F3EE-BCE6-A39CFA53A9C8}"/>
              </a:ext>
            </a:extLst>
          </p:cNvPr>
          <p:cNvSpPr/>
          <p:nvPr/>
        </p:nvSpPr>
        <p:spPr>
          <a:xfrm flipH="1">
            <a:off x="0" y="0"/>
            <a:ext cx="12191999" cy="882127"/>
          </a:xfrm>
          <a:prstGeom prst="rect">
            <a:avLst/>
          </a:prstGeom>
          <a:solidFill>
            <a:srgbClr val="007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55D057D-C205-5442-8668-4D122FFAAF31}"/>
              </a:ext>
            </a:extLst>
          </p:cNvPr>
          <p:cNvSpPr txBox="1"/>
          <p:nvPr/>
        </p:nvSpPr>
        <p:spPr>
          <a:xfrm>
            <a:off x="1" y="246903"/>
            <a:ext cx="12192000" cy="492443"/>
          </a:xfrm>
          <a:prstGeom prst="rect">
            <a:avLst/>
          </a:prstGeom>
          <a:noFill/>
        </p:spPr>
        <p:txBody>
          <a:bodyPr wrap="square" lIns="0" tIns="0" rIns="0" bIns="0" rtlCol="0" anchor="t">
            <a:spAutoFit/>
          </a:bodyPr>
          <a:lstStyle/>
          <a:p>
            <a:pPr algn="ctr"/>
            <a:r>
              <a:rPr lang="en-US" sz="3200" b="1" dirty="0">
                <a:solidFill>
                  <a:schemeClr val="bg1"/>
                </a:solidFill>
                <a:latin typeface="Lato Black" panose="020F0502020204030203" pitchFamily="34" charset="77"/>
              </a:rPr>
              <a:t>Equipment Contact</a:t>
            </a:r>
          </a:p>
        </p:txBody>
      </p:sp>
      <p:pic>
        <p:nvPicPr>
          <p:cNvPr id="3" name="Picture 3">
            <a:extLst>
              <a:ext uri="{FF2B5EF4-FFF2-40B4-BE49-F238E27FC236}">
                <a16:creationId xmlns:a16="http://schemas.microsoft.com/office/drawing/2014/main" id="{97916D4A-FEE0-69F5-4D27-AC0EF8E001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6586" y="2386139"/>
            <a:ext cx="3933825" cy="3867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5" descr="A picture containing text&#10;&#10;Description automatically generated">
            <a:extLst>
              <a:ext uri="{FF2B5EF4-FFF2-40B4-BE49-F238E27FC236}">
                <a16:creationId xmlns:a16="http://schemas.microsoft.com/office/drawing/2014/main" id="{08EFAE8B-BEB2-698D-EF75-DE38D9C96980}"/>
              </a:ext>
            </a:extLst>
          </p:cNvPr>
          <p:cNvPicPr>
            <a:picLocks noChangeAspect="1"/>
          </p:cNvPicPr>
          <p:nvPr/>
        </p:nvPicPr>
        <p:blipFill>
          <a:blip r:embed="rId5"/>
          <a:stretch>
            <a:fillRect/>
          </a:stretch>
        </p:blipFill>
        <p:spPr>
          <a:xfrm>
            <a:off x="10912378" y="5082339"/>
            <a:ext cx="1157673" cy="795105"/>
          </a:xfrm>
          <a:prstGeom prst="rect">
            <a:avLst/>
          </a:prstGeom>
        </p:spPr>
      </p:pic>
      <p:pic>
        <p:nvPicPr>
          <p:cNvPr id="2" name="Picture 1" descr="A picture containing grass, outdoor, dirt&#10;&#10;Description automatically generated">
            <a:extLst>
              <a:ext uri="{FF2B5EF4-FFF2-40B4-BE49-F238E27FC236}">
                <a16:creationId xmlns:a16="http://schemas.microsoft.com/office/drawing/2014/main" id="{30F02FE3-23A3-D20D-6B40-D525BCE7995C}"/>
              </a:ext>
            </a:extLst>
          </p:cNvPr>
          <p:cNvPicPr>
            <a:picLocks noChangeAspect="1"/>
          </p:cNvPicPr>
          <p:nvPr/>
        </p:nvPicPr>
        <p:blipFill>
          <a:blip r:embed="rId6"/>
          <a:stretch>
            <a:fillRect/>
          </a:stretch>
        </p:blipFill>
        <p:spPr>
          <a:xfrm>
            <a:off x="8989264" y="247650"/>
            <a:ext cx="2606957" cy="3475943"/>
          </a:xfrm>
          <a:prstGeom prst="rect">
            <a:avLst/>
          </a:prstGeom>
        </p:spPr>
      </p:pic>
    </p:spTree>
    <p:extLst>
      <p:ext uri="{BB962C8B-B14F-4D97-AF65-F5344CB8AC3E}">
        <p14:creationId xmlns:p14="http://schemas.microsoft.com/office/powerpoint/2010/main" val="35824743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4589</TotalTime>
  <Words>809</Words>
  <Application>Microsoft Office PowerPoint</Application>
  <PresentationFormat>Widescreen</PresentationFormat>
  <Paragraphs>83</Paragraphs>
  <Slides>13</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Bookman Old Style</vt:lpstr>
      <vt:lpstr>Calibri</vt:lpstr>
      <vt:lpstr>Calibri Light</vt:lpstr>
      <vt:lpstr>Lato</vt:lpstr>
      <vt:lpstr>Lato Black</vt:lpstr>
      <vt:lpstr>Lato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Cushing, James</cp:lastModifiedBy>
  <cp:revision>109</cp:revision>
  <cp:lastPrinted>2019-03-27T01:13:56Z</cp:lastPrinted>
  <dcterms:created xsi:type="dcterms:W3CDTF">2018-09-17T16:12:20Z</dcterms:created>
  <dcterms:modified xsi:type="dcterms:W3CDTF">2026-03-31T12:13:18Z</dcterms:modified>
</cp:coreProperties>
</file>