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25"/>
  </p:notesMasterIdLst>
  <p:handoutMasterIdLst>
    <p:handoutMasterId r:id="rId26"/>
  </p:handoutMasterIdLst>
  <p:sldIdLst>
    <p:sldId id="318" r:id="rId2"/>
    <p:sldId id="319" r:id="rId3"/>
    <p:sldId id="305" r:id="rId4"/>
    <p:sldId id="311" r:id="rId5"/>
    <p:sldId id="313" r:id="rId6"/>
    <p:sldId id="310" r:id="rId7"/>
    <p:sldId id="314" r:id="rId8"/>
    <p:sldId id="315" r:id="rId9"/>
    <p:sldId id="279" r:id="rId10"/>
    <p:sldId id="258" r:id="rId11"/>
    <p:sldId id="293" r:id="rId12"/>
    <p:sldId id="301" r:id="rId13"/>
    <p:sldId id="296" r:id="rId14"/>
    <p:sldId id="297" r:id="rId15"/>
    <p:sldId id="290" r:id="rId16"/>
    <p:sldId id="292" r:id="rId17"/>
    <p:sldId id="309" r:id="rId18"/>
    <p:sldId id="261" r:id="rId19"/>
    <p:sldId id="257" r:id="rId20"/>
    <p:sldId id="259" r:id="rId21"/>
    <p:sldId id="302" r:id="rId22"/>
    <p:sldId id="298"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A9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386" autoAdjust="0"/>
  </p:normalViewPr>
  <p:slideViewPr>
    <p:cSldViewPr snapToGrid="0">
      <p:cViewPr varScale="1">
        <p:scale>
          <a:sx n="88" d="100"/>
          <a:sy n="88" d="100"/>
        </p:scale>
        <p:origin x="97" y="65"/>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398"/>
    </p:cViewPr>
  </p:sorterViewPr>
  <p:notesViewPr>
    <p:cSldViewPr snapToGrid="0">
      <p:cViewPr varScale="1">
        <p:scale>
          <a:sx n="54" d="100"/>
          <a:sy n="54" d="100"/>
        </p:scale>
        <p:origin x="289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DF2936-CE7E-40DB-80BC-FCC34A584EF0}" type="datetimeFigureOut">
              <a:rPr lang="en-US" smtClean="0"/>
              <a:t>02/05/2024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85BE7E-9CDD-4E2E-81D2-0B80D9B0AA93}" type="slidenum">
              <a:rPr lang="en-US" smtClean="0"/>
              <a:t>‹#›</a:t>
            </a:fld>
            <a:endParaRPr lang="en-US" dirty="0"/>
          </a:p>
        </p:txBody>
      </p:sp>
    </p:spTree>
    <p:extLst>
      <p:ext uri="{BB962C8B-B14F-4D97-AF65-F5344CB8AC3E}">
        <p14:creationId xmlns:p14="http://schemas.microsoft.com/office/powerpoint/2010/main" val="29676721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95C30C-EE75-4785-A5BC-585CB3368AAD}" type="datetimeFigureOut">
              <a:rPr lang="en-US" smtClean="0"/>
              <a:t>02/05/2024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09C19-F72D-4E6D-A945-A9E9A3631FAE}" type="slidenum">
              <a:rPr lang="en-US" smtClean="0"/>
              <a:t>‹#›</a:t>
            </a:fld>
            <a:endParaRPr lang="en-US" dirty="0"/>
          </a:p>
        </p:txBody>
      </p:sp>
    </p:spTree>
    <p:extLst>
      <p:ext uri="{BB962C8B-B14F-4D97-AF65-F5344CB8AC3E}">
        <p14:creationId xmlns:p14="http://schemas.microsoft.com/office/powerpoint/2010/main" val="417150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1</a:t>
            </a:fld>
            <a:endParaRPr lang="en-US" dirty="0"/>
          </a:p>
        </p:txBody>
      </p:sp>
    </p:spTree>
    <p:extLst>
      <p:ext uri="{BB962C8B-B14F-4D97-AF65-F5344CB8AC3E}">
        <p14:creationId xmlns:p14="http://schemas.microsoft.com/office/powerpoint/2010/main" val="1816758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of shutoff’s are on</a:t>
            </a:r>
            <a:r>
              <a:rPr lang="en-US" baseline="0" dirty="0"/>
              <a:t> the top of the tanks ,regardless of if they are above ground or underground. Here is a Technician demonstrating the location on a above ground tank !</a:t>
            </a:r>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10</a:t>
            </a:fld>
            <a:endParaRPr lang="en-US" dirty="0"/>
          </a:p>
        </p:txBody>
      </p:sp>
    </p:spTree>
    <p:extLst>
      <p:ext uri="{BB962C8B-B14F-4D97-AF65-F5344CB8AC3E}">
        <p14:creationId xmlns:p14="http://schemas.microsoft.com/office/powerpoint/2010/main" val="2486699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a:t>
            </a:r>
            <a:r>
              <a:rPr lang="en-US" b="1" baseline="0" dirty="0"/>
              <a:t> is where you will locate the service valve shutoff !</a:t>
            </a:r>
            <a:endParaRPr lang="en-US" b="1" dirty="0"/>
          </a:p>
        </p:txBody>
      </p:sp>
      <p:sp>
        <p:nvSpPr>
          <p:cNvPr id="4" name="Slide Number Placeholder 3"/>
          <p:cNvSpPr>
            <a:spLocks noGrp="1"/>
          </p:cNvSpPr>
          <p:nvPr>
            <p:ph type="sldNum" sz="quarter" idx="10"/>
          </p:nvPr>
        </p:nvSpPr>
        <p:spPr/>
        <p:txBody>
          <a:bodyPr/>
          <a:lstStyle/>
          <a:p>
            <a:fld id="{A5809C19-F72D-4E6D-A945-A9E9A3631FAE}" type="slidenum">
              <a:rPr lang="en-US" smtClean="0"/>
              <a:t>11</a:t>
            </a:fld>
            <a:endParaRPr lang="en-US" dirty="0"/>
          </a:p>
        </p:txBody>
      </p:sp>
    </p:spTree>
    <p:extLst>
      <p:ext uri="{BB962C8B-B14F-4D97-AF65-F5344CB8AC3E}">
        <p14:creationId xmlns:p14="http://schemas.microsoft.com/office/powerpoint/2010/main" val="1209785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 typical underground tank ,after opening cover location of shutoff !</a:t>
            </a:r>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12</a:t>
            </a:fld>
            <a:endParaRPr lang="en-US" dirty="0"/>
          </a:p>
        </p:txBody>
      </p:sp>
    </p:spTree>
    <p:extLst>
      <p:ext uri="{BB962C8B-B14F-4D97-AF65-F5344CB8AC3E}">
        <p14:creationId xmlns:p14="http://schemas.microsoft.com/office/powerpoint/2010/main" val="446130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sldNum" sz="quarter"/>
          </p:nvPr>
        </p:nvSpPr>
        <p:spPr>
          <a:noFill/>
        </p:spPr>
        <p:txBody>
          <a:bodyPr/>
          <a:lstStyle/>
          <a:p>
            <a:r>
              <a:rPr lang="en-GB" dirty="0"/>
              <a:t>Module 0 - </a:t>
            </a:r>
            <a:fld id="{35A22588-B5CB-4C95-8069-20087BDEE167}" type="slidenum">
              <a:rPr lang="en-GB"/>
              <a:pPr/>
              <a:t>13</a:t>
            </a:fld>
            <a:endParaRPr lang="en-GB" dirty="0"/>
          </a:p>
        </p:txBody>
      </p:sp>
      <p:sp>
        <p:nvSpPr>
          <p:cNvPr id="15363" name="Text Box 1"/>
          <p:cNvSpPr txBox="1">
            <a:spLocks noChangeArrowheads="1"/>
          </p:cNvSpPr>
          <p:nvPr/>
        </p:nvSpPr>
        <p:spPr bwMode="auto">
          <a:xfrm>
            <a:off x="1173163" y="698500"/>
            <a:ext cx="4638675" cy="3478213"/>
          </a:xfrm>
          <a:prstGeom prst="rect">
            <a:avLst/>
          </a:prstGeom>
          <a:solidFill>
            <a:srgbClr val="FFFFFF"/>
          </a:solidFill>
          <a:ln w="9525">
            <a:solidFill>
              <a:srgbClr val="000000"/>
            </a:solidFill>
            <a:miter lim="800000"/>
            <a:headEnd/>
            <a:tailEnd/>
          </a:ln>
        </p:spPr>
        <p:txBody>
          <a:bodyPr wrap="none" anchor="ctr"/>
          <a:lstStyle/>
          <a:p>
            <a:endParaRPr lang="en-US" dirty="0"/>
          </a:p>
        </p:txBody>
      </p:sp>
      <p:sp>
        <p:nvSpPr>
          <p:cNvPr id="15364" name="Rectangle 2"/>
          <p:cNvSpPr txBox="1">
            <a:spLocks noGrp="1" noChangeArrowheads="1"/>
          </p:cNvSpPr>
          <p:nvPr>
            <p:ph type="body"/>
          </p:nvPr>
        </p:nvSpPr>
        <p:spPr>
          <a:xfrm>
            <a:off x="931863" y="4410075"/>
            <a:ext cx="5121275" cy="4178300"/>
          </a:xfrm>
          <a:noFill/>
          <a:ln/>
        </p:spPr>
        <p:txBody>
          <a:bodyPr wrap="none" anchor="ctr"/>
          <a:lstStyle/>
          <a:p>
            <a:r>
              <a:rPr lang="en-US" dirty="0"/>
              <a:t>Propane is simple, right?</a:t>
            </a:r>
            <a:r>
              <a:rPr lang="en-US" baseline="0" dirty="0"/>
              <a:t> Tank, Line, House? </a:t>
            </a:r>
            <a:r>
              <a:rPr lang="en-US" b="1" baseline="0" dirty="0"/>
              <a:t>DON’T ASSUME THE LINE GOES STRAIGHT FROM TANK TO HOUSE!</a:t>
            </a:r>
          </a:p>
          <a:p>
            <a:r>
              <a:rPr lang="en-US" b="0" dirty="0"/>
              <a:t>Multiple</a:t>
            </a:r>
            <a:r>
              <a:rPr lang="en-US" b="0" baseline="0" dirty="0"/>
              <a:t> tanks on property? Pool heaters, generators, patio heaters, fire logs, garage heaters:</a:t>
            </a:r>
          </a:p>
          <a:p>
            <a:r>
              <a:rPr lang="en-US" b="1" baseline="0" dirty="0"/>
              <a:t>DON’T ASSUME THE TANK YOU SEE IS THE ONLY TANK ON THE PROPERTY!</a:t>
            </a:r>
            <a:endParaRPr lang="en-US" b="1" dirty="0"/>
          </a:p>
        </p:txBody>
      </p:sp>
    </p:spTree>
    <p:extLst>
      <p:ext uri="{BB962C8B-B14F-4D97-AF65-F5344CB8AC3E}">
        <p14:creationId xmlns:p14="http://schemas.microsoft.com/office/powerpoint/2010/main" val="2833430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p:nvPr>
        </p:nvSpPr>
        <p:spPr>
          <a:noFill/>
        </p:spPr>
        <p:txBody>
          <a:bodyPr/>
          <a:lstStyle/>
          <a:p>
            <a:r>
              <a:rPr lang="en-GB" dirty="0"/>
              <a:t>Module 0 - </a:t>
            </a:r>
            <a:fld id="{C9889055-19D5-49D5-BF72-D587FFD1B72E}" type="slidenum">
              <a:rPr lang="en-GB"/>
              <a:pPr/>
              <a:t>14</a:t>
            </a:fld>
            <a:endParaRPr lang="en-GB" dirty="0"/>
          </a:p>
        </p:txBody>
      </p:sp>
      <p:sp>
        <p:nvSpPr>
          <p:cNvPr id="19459" name="Text Box 1"/>
          <p:cNvSpPr txBox="1">
            <a:spLocks noChangeArrowheads="1"/>
          </p:cNvSpPr>
          <p:nvPr/>
        </p:nvSpPr>
        <p:spPr bwMode="auto">
          <a:xfrm>
            <a:off x="1173163" y="698500"/>
            <a:ext cx="4638675" cy="3478213"/>
          </a:xfrm>
          <a:prstGeom prst="rect">
            <a:avLst/>
          </a:prstGeom>
          <a:solidFill>
            <a:srgbClr val="FFFFFF"/>
          </a:solidFill>
          <a:ln w="9525">
            <a:solidFill>
              <a:srgbClr val="000000"/>
            </a:solidFill>
            <a:miter lim="800000"/>
            <a:headEnd/>
            <a:tailEnd/>
          </a:ln>
        </p:spPr>
        <p:txBody>
          <a:bodyPr wrap="none" anchor="ctr"/>
          <a:lstStyle/>
          <a:p>
            <a:endParaRPr lang="en-US" dirty="0"/>
          </a:p>
        </p:txBody>
      </p:sp>
      <p:sp>
        <p:nvSpPr>
          <p:cNvPr id="19460" name="Rectangle 2"/>
          <p:cNvSpPr txBox="1">
            <a:spLocks noGrp="1" noChangeArrowheads="1"/>
          </p:cNvSpPr>
          <p:nvPr>
            <p:ph type="body"/>
          </p:nvPr>
        </p:nvSpPr>
        <p:spPr>
          <a:xfrm>
            <a:off x="931863" y="4410075"/>
            <a:ext cx="5121275" cy="4187825"/>
          </a:xfrm>
          <a:solidFill>
            <a:srgbClr val="FFFFFF"/>
          </a:solidFill>
          <a:ln w="9360">
            <a:solidFill>
              <a:srgbClr val="000000"/>
            </a:solidFill>
            <a:miter lim="800000"/>
          </a:ln>
        </p:spPr>
        <p:txBody>
          <a:bodyPr wrap="none" anchor="ctr"/>
          <a:lstStyle/>
          <a:p>
            <a:r>
              <a:rPr lang="en-US" sz="2400" dirty="0"/>
              <a:t>Even</a:t>
            </a:r>
            <a:r>
              <a:rPr lang="en-US" sz="2400" baseline="0" dirty="0"/>
              <a:t> if the line is marked, remember minimum burial depth is only 12 inches!</a:t>
            </a:r>
          </a:p>
          <a:p>
            <a:r>
              <a:rPr lang="en-US" sz="2400" baseline="0" dirty="0"/>
              <a:t> </a:t>
            </a:r>
            <a:endParaRPr lang="en-US" sz="2400" dirty="0"/>
          </a:p>
        </p:txBody>
      </p:sp>
    </p:spTree>
    <p:extLst>
      <p:ext uri="{BB962C8B-B14F-4D97-AF65-F5344CB8AC3E}">
        <p14:creationId xmlns:p14="http://schemas.microsoft.com/office/powerpoint/2010/main" val="2118049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Locater</a:t>
            </a:r>
            <a:r>
              <a:rPr lang="en-US" baseline="0" dirty="0"/>
              <a:t> Tape or Tracer wire should be placed in trench before back filling</a:t>
            </a:r>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15</a:t>
            </a:fld>
            <a:endParaRPr lang="en-US" dirty="0"/>
          </a:p>
        </p:txBody>
      </p:sp>
    </p:spTree>
    <p:extLst>
      <p:ext uri="{BB962C8B-B14F-4D97-AF65-F5344CB8AC3E}">
        <p14:creationId xmlns:p14="http://schemas.microsoft.com/office/powerpoint/2010/main" val="1376244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Tracer wire also connected to tank </a:t>
            </a:r>
          </a:p>
        </p:txBody>
      </p:sp>
      <p:sp>
        <p:nvSpPr>
          <p:cNvPr id="4" name="Slide Number Placeholder 3"/>
          <p:cNvSpPr>
            <a:spLocks noGrp="1"/>
          </p:cNvSpPr>
          <p:nvPr>
            <p:ph type="sldNum" sz="quarter" idx="10"/>
          </p:nvPr>
        </p:nvSpPr>
        <p:spPr/>
        <p:txBody>
          <a:bodyPr/>
          <a:lstStyle/>
          <a:p>
            <a:fld id="{A5809C19-F72D-4E6D-A945-A9E9A3631FAE}" type="slidenum">
              <a:rPr lang="en-US" smtClean="0"/>
              <a:t>16</a:t>
            </a:fld>
            <a:endParaRPr lang="en-US" dirty="0"/>
          </a:p>
        </p:txBody>
      </p:sp>
    </p:spTree>
    <p:extLst>
      <p:ext uri="{BB962C8B-B14F-4D97-AF65-F5344CB8AC3E}">
        <p14:creationId xmlns:p14="http://schemas.microsoft.com/office/powerpoint/2010/main" val="3641285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a:t>
            </a:r>
            <a:r>
              <a:rPr lang="en-US" baseline="0" dirty="0"/>
              <a:t> where you see a regulator coming up from under ground along side house </a:t>
            </a:r>
          </a:p>
          <a:p>
            <a:r>
              <a:rPr lang="en-US" baseline="0" dirty="0"/>
              <a:t>Please check with home owner as to where tank is, if they are not sure have them call their propane supplier</a:t>
            </a:r>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17</a:t>
            </a:fld>
            <a:endParaRPr lang="en-US" dirty="0"/>
          </a:p>
        </p:txBody>
      </p:sp>
    </p:spTree>
    <p:extLst>
      <p:ext uri="{BB962C8B-B14F-4D97-AF65-F5344CB8AC3E}">
        <p14:creationId xmlns:p14="http://schemas.microsoft.com/office/powerpoint/2010/main" val="96958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Paint</a:t>
            </a:r>
            <a:r>
              <a:rPr lang="en-US" baseline="0" dirty="0"/>
              <a:t> being applied </a:t>
            </a:r>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18</a:t>
            </a:fld>
            <a:endParaRPr lang="en-US" dirty="0"/>
          </a:p>
        </p:txBody>
      </p:sp>
    </p:spTree>
    <p:extLst>
      <p:ext uri="{BB962C8B-B14F-4D97-AF65-F5344CB8AC3E}">
        <p14:creationId xmlns:p14="http://schemas.microsoft.com/office/powerpoint/2010/main" val="2071300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if you have a Emergency</a:t>
            </a:r>
            <a:r>
              <a:rPr lang="en-US" baseline="0" dirty="0"/>
              <a:t> follow the following rules !</a:t>
            </a:r>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22</a:t>
            </a:fld>
            <a:endParaRPr lang="en-US" dirty="0"/>
          </a:p>
        </p:txBody>
      </p:sp>
    </p:spTree>
    <p:extLst>
      <p:ext uri="{BB962C8B-B14F-4D97-AF65-F5344CB8AC3E}">
        <p14:creationId xmlns:p14="http://schemas.microsoft.com/office/powerpoint/2010/main" val="730767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&amp; Show</a:t>
            </a:r>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2</a:t>
            </a:fld>
            <a:endParaRPr lang="en-US" dirty="0"/>
          </a:p>
        </p:txBody>
      </p:sp>
    </p:spTree>
    <p:extLst>
      <p:ext uri="{BB962C8B-B14F-4D97-AF65-F5344CB8AC3E}">
        <p14:creationId xmlns:p14="http://schemas.microsoft.com/office/powerpoint/2010/main" val="3946848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coming and Be Safe out there !</a:t>
            </a:r>
          </a:p>
        </p:txBody>
      </p:sp>
      <p:sp>
        <p:nvSpPr>
          <p:cNvPr id="4" name="Slide Number Placeholder 3"/>
          <p:cNvSpPr>
            <a:spLocks noGrp="1"/>
          </p:cNvSpPr>
          <p:nvPr>
            <p:ph type="sldNum" sz="quarter" idx="10"/>
          </p:nvPr>
        </p:nvSpPr>
        <p:spPr/>
        <p:txBody>
          <a:bodyPr/>
          <a:lstStyle/>
          <a:p>
            <a:fld id="{A5809C19-F72D-4E6D-A945-A9E9A3631FAE}" type="slidenum">
              <a:rPr lang="en-US" smtClean="0"/>
              <a:t>23</a:t>
            </a:fld>
            <a:endParaRPr lang="en-US" dirty="0"/>
          </a:p>
        </p:txBody>
      </p:sp>
    </p:spTree>
    <p:extLst>
      <p:ext uri="{BB962C8B-B14F-4D97-AF65-F5344CB8AC3E}">
        <p14:creationId xmlns:p14="http://schemas.microsoft.com/office/powerpoint/2010/main" val="94992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809C19-F72D-4E6D-A945-A9E9A3631FAE}" type="slidenum">
              <a:rPr lang="en-US" smtClean="0"/>
              <a:t>3</a:t>
            </a:fld>
            <a:endParaRPr lang="en-US" dirty="0"/>
          </a:p>
        </p:txBody>
      </p:sp>
    </p:spTree>
    <p:extLst>
      <p:ext uri="{BB962C8B-B14F-4D97-AF65-F5344CB8AC3E}">
        <p14:creationId xmlns:p14="http://schemas.microsoft.com/office/powerpoint/2010/main" val="2627173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p:txBody>
          <a:bodyPr/>
          <a:lstStyle/>
          <a:p>
            <a:pPr>
              <a:buFont typeface="Monotype Sorts" pitchFamily="1" charset="2"/>
              <a:buNone/>
            </a:pPr>
            <a:r>
              <a:rPr lang="en-US" altLang="en-US" b="1" dirty="0"/>
              <a:t>Physical Properties of LP-Gas</a:t>
            </a:r>
          </a:p>
          <a:p>
            <a:pPr lvl="1">
              <a:buFont typeface="Monotype Sorts" pitchFamily="1" charset="2"/>
              <a:buNone/>
            </a:pPr>
            <a:r>
              <a:rPr lang="en-US" altLang="en-US" dirty="0"/>
              <a:t>Tasteless</a:t>
            </a:r>
          </a:p>
          <a:p>
            <a:pPr lvl="1">
              <a:buFont typeface="Monotype Sorts" pitchFamily="1" charset="2"/>
              <a:buNone/>
            </a:pPr>
            <a:r>
              <a:rPr lang="en-US" altLang="en-US" dirty="0"/>
              <a:t>Colorless</a:t>
            </a:r>
          </a:p>
          <a:p>
            <a:pPr lvl="1">
              <a:buFont typeface="Monotype Sorts" pitchFamily="1" charset="2"/>
              <a:buNone/>
            </a:pPr>
            <a:r>
              <a:rPr lang="en-US" altLang="en-US" dirty="0"/>
              <a:t>Usually Odorless</a:t>
            </a:r>
          </a:p>
          <a:p>
            <a:pPr lvl="1">
              <a:buFont typeface="Monotype Sorts" pitchFamily="1" charset="2"/>
              <a:buNone/>
            </a:pPr>
            <a:r>
              <a:rPr lang="en-US" altLang="en-US" dirty="0"/>
              <a:t>Mixed With The Proper Amount Of Air They Can Burn</a:t>
            </a:r>
          </a:p>
          <a:p>
            <a:pPr lvl="1">
              <a:buFont typeface="Monotype Sorts" pitchFamily="1" charset="2"/>
              <a:buNone/>
            </a:pPr>
            <a:r>
              <a:rPr lang="en-US" altLang="en-US" dirty="0"/>
              <a:t>LP-gases Are Capable Of Being Either A Liquid Or Gas </a:t>
            </a:r>
          </a:p>
          <a:p>
            <a:pPr lvl="1">
              <a:buFont typeface="Monotype Sorts" pitchFamily="1" charset="2"/>
              <a:buNone/>
            </a:pPr>
            <a:r>
              <a:rPr lang="en-US" altLang="en-US" dirty="0"/>
              <a:t>Under Outdoor Temperatures LP-Gas Expands Rapidly</a:t>
            </a:r>
          </a:p>
          <a:p>
            <a:pPr lvl="2">
              <a:buFont typeface="Monotype Sorts" pitchFamily="1" charset="2"/>
              <a:buNone/>
            </a:pPr>
            <a:r>
              <a:rPr lang="en-US" altLang="en-US" dirty="0"/>
              <a:t> One Cubic Foot Of Propane Liquid Expands Into 270 Cubic Feet Of Propane Gas</a:t>
            </a:r>
          </a:p>
          <a:p>
            <a:endParaRPr lang="en-US" altLang="en-US" dirty="0"/>
          </a:p>
        </p:txBody>
      </p:sp>
    </p:spTree>
    <p:extLst>
      <p:ext uri="{BB962C8B-B14F-4D97-AF65-F5344CB8AC3E}">
        <p14:creationId xmlns:p14="http://schemas.microsoft.com/office/powerpoint/2010/main" val="2313017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pPr>
              <a:buFont typeface="Monotype Sorts" pitchFamily="1" charset="2"/>
              <a:buNone/>
            </a:pPr>
            <a:r>
              <a:rPr lang="en-US" altLang="en-US" b="1" dirty="0"/>
              <a:t>SPECIFIC GRAVITY OF LIQUIDS</a:t>
            </a:r>
            <a:endParaRPr lang="en-US" altLang="en-US" b="1" i="1" dirty="0"/>
          </a:p>
          <a:p>
            <a:pPr>
              <a:buFont typeface="Monotype Sorts" pitchFamily="1" charset="2"/>
              <a:buNone/>
            </a:pPr>
            <a:r>
              <a:rPr lang="en-US" altLang="en-US" dirty="0"/>
              <a:t>The specific gravity of a liquid is the comparison of the weight of a given volume of one liquid at a certain temperature with the weight of the same volume of water at the same temperature. </a:t>
            </a:r>
          </a:p>
          <a:p>
            <a:pPr>
              <a:buFont typeface="Monotype Sorts" pitchFamily="1" charset="2"/>
              <a:buNone/>
            </a:pPr>
            <a:r>
              <a:rPr lang="en-US" altLang="en-US" dirty="0"/>
              <a:t>For example, if the specific gravity of a liquid at 60° F is 3.0, then a given volume of that liquid at 60° F is 3 times as heavy as the same volume of water at 60° F.</a:t>
            </a:r>
          </a:p>
          <a:p>
            <a:pPr>
              <a:buFont typeface="Monotype Sorts" pitchFamily="1" charset="2"/>
              <a:buNone/>
            </a:pPr>
            <a:r>
              <a:rPr lang="en-US" altLang="en-US" dirty="0"/>
              <a:t>In the case of propane liquid, the average specific gravity is 0.504 at 60° F.  This means that propane liquid is a little more than one-half the weight of water at 60° F. </a:t>
            </a:r>
          </a:p>
          <a:p>
            <a:pPr>
              <a:buFont typeface="Monotype Sorts" pitchFamily="1" charset="2"/>
              <a:buNone/>
            </a:pPr>
            <a:r>
              <a:rPr lang="en-US" altLang="en-US" dirty="0"/>
              <a:t>When propane is delivered to the plant, the liquid specific gravity of propane is normally marked on the bill of lading. Since different liquids have different specific gravities, this value is used to ensure that the delivery is in fact propane liquid. </a:t>
            </a:r>
          </a:p>
          <a:p>
            <a:pPr>
              <a:buFont typeface="Monotype Sorts" pitchFamily="1" charset="2"/>
              <a:buNone/>
            </a:pPr>
            <a:r>
              <a:rPr lang="en-US" altLang="en-US" dirty="0"/>
              <a:t>The specific gravity of propane liquid is also used to determine the amount of propane liquid being delivered.</a:t>
            </a:r>
          </a:p>
          <a:p>
            <a:endParaRPr lang="en-US" altLang="en-US" dirty="0"/>
          </a:p>
        </p:txBody>
      </p:sp>
    </p:spTree>
    <p:extLst>
      <p:ext uri="{BB962C8B-B14F-4D97-AF65-F5344CB8AC3E}">
        <p14:creationId xmlns:p14="http://schemas.microsoft.com/office/powerpoint/2010/main" val="2043260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pPr marL="304800" indent="-304800">
              <a:buFont typeface="Monotype Sorts" pitchFamily="1" charset="2"/>
              <a:buNone/>
            </a:pPr>
            <a:r>
              <a:rPr lang="en-US" altLang="en-US" b="1" dirty="0"/>
              <a:t>Vapor Density</a:t>
            </a:r>
          </a:p>
          <a:p>
            <a:pPr marL="304800" indent="-304800">
              <a:buFont typeface="Monotype Sorts" pitchFamily="1" charset="2"/>
              <a:buNone/>
            </a:pPr>
            <a:r>
              <a:rPr lang="en-US" altLang="en-US" dirty="0"/>
              <a:t>	Vapor density is the comparison of the weight of a given volume of a gas at a certain temperature with the same volume of air at the same temperature. Propane vapor has a vapor density of 1.50 at 60° F.</a:t>
            </a:r>
          </a:p>
          <a:p>
            <a:pPr marL="304800" indent="-304800">
              <a:buFont typeface="Monotype Sorts" pitchFamily="1" charset="2"/>
              <a:buNone/>
            </a:pPr>
            <a:r>
              <a:rPr lang="en-US" altLang="en-US" dirty="0"/>
              <a:t>	The important point to remember is that propane vapor is about 1.5 times heavier than air (air=1.00). </a:t>
            </a:r>
          </a:p>
          <a:p>
            <a:pPr marL="304800" indent="-304800">
              <a:buFont typeface="Monotype Sorts" pitchFamily="1" charset="2"/>
              <a:buNone/>
            </a:pPr>
            <a:r>
              <a:rPr lang="en-US" altLang="en-US" dirty="0"/>
              <a:t>	If a leak develops in a gas line or container propane readily dissipates. However, under the right conditions, propane gas may settle in low unventilated areas and can become concentrated if there is little or no air movement</a:t>
            </a:r>
          </a:p>
          <a:p>
            <a:pPr marL="304800" indent="-304800"/>
            <a:endParaRPr lang="en-US" altLang="en-US" dirty="0"/>
          </a:p>
        </p:txBody>
      </p:sp>
    </p:spTree>
    <p:extLst>
      <p:ext uri="{BB962C8B-B14F-4D97-AF65-F5344CB8AC3E}">
        <p14:creationId xmlns:p14="http://schemas.microsoft.com/office/powerpoint/2010/main" val="153172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pPr marL="304800" indent="-304800">
              <a:buFont typeface="Monotype Sorts" pitchFamily="1" charset="2"/>
              <a:buNone/>
            </a:pPr>
            <a:r>
              <a:rPr lang="en-US" altLang="en-US" b="1" dirty="0"/>
              <a:t>	Flammable Limits</a:t>
            </a:r>
          </a:p>
          <a:p>
            <a:pPr marL="304800" indent="-304800">
              <a:buFont typeface="Monotype Sorts" pitchFamily="1" charset="2"/>
              <a:buNone/>
            </a:pPr>
            <a:r>
              <a:rPr lang="en-US" altLang="en-US" dirty="0"/>
              <a:t>	The Upper Limit Is the Percentage of Gas in the Richest (Most Gas) Mixture That Will Support Combustion. </a:t>
            </a:r>
          </a:p>
          <a:p>
            <a:pPr marL="304800" indent="-304800">
              <a:buFont typeface="Monotype Sorts" pitchFamily="1" charset="2"/>
              <a:buNone/>
            </a:pPr>
            <a:r>
              <a:rPr lang="en-US" altLang="en-US" dirty="0"/>
              <a:t>	The Lower Limit Is the Percentage of Gas in the Leanest (Least Gas) Mixture That Will Support Combustion.</a:t>
            </a:r>
          </a:p>
          <a:p>
            <a:pPr marL="304800" indent="-304800">
              <a:buFont typeface="Monotype Sorts" pitchFamily="1" charset="2"/>
              <a:buNone/>
            </a:pPr>
            <a:endParaRPr lang="en-US" altLang="en-US" dirty="0"/>
          </a:p>
        </p:txBody>
      </p:sp>
    </p:spTree>
    <p:extLst>
      <p:ext uri="{BB962C8B-B14F-4D97-AF65-F5344CB8AC3E}">
        <p14:creationId xmlns:p14="http://schemas.microsoft.com/office/powerpoint/2010/main" val="554331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p:txBody>
          <a:bodyPr/>
          <a:lstStyle/>
          <a:p>
            <a:pPr>
              <a:buFont typeface="Monotype Sorts" pitchFamily="1" charset="2"/>
              <a:buNone/>
            </a:pPr>
            <a:r>
              <a:rPr lang="en-US" altLang="en-US" b="1" dirty="0">
                <a:solidFill>
                  <a:schemeClr val="tx2"/>
                </a:solidFill>
              </a:rPr>
              <a:t>Ignition Temperature</a:t>
            </a:r>
          </a:p>
          <a:p>
            <a:pPr>
              <a:buFont typeface="Monotype Sorts" pitchFamily="1" charset="2"/>
              <a:buNone/>
            </a:pPr>
            <a:r>
              <a:rPr lang="en-US" altLang="en-US" dirty="0"/>
              <a:t>Minimum Temperature Needed for a Mixture of Propane and Air to Ignite. </a:t>
            </a:r>
          </a:p>
          <a:p>
            <a:pPr lvl="1">
              <a:buFont typeface="Monotype Sorts" pitchFamily="1" charset="2"/>
              <a:buNone/>
            </a:pPr>
            <a:r>
              <a:rPr lang="en-US" altLang="en-US" dirty="0"/>
              <a:t>The Ignition Temperature of Propane Is Between 920° F and 1,120° F</a:t>
            </a:r>
          </a:p>
          <a:p>
            <a:pPr lvl="1">
              <a:buFont typeface="Monotype Sorts" pitchFamily="1" charset="2"/>
              <a:buNone/>
            </a:pPr>
            <a:r>
              <a:rPr lang="en-US" altLang="en-US" dirty="0"/>
              <a:t>A Common Ignition Source for Propane Is Another Flame, Such As the Flame of a Pilot Burner, Match or Cigarette Lighter.</a:t>
            </a:r>
          </a:p>
        </p:txBody>
      </p:sp>
    </p:spTree>
    <p:extLst>
      <p:ext uri="{BB962C8B-B14F-4D97-AF65-F5344CB8AC3E}">
        <p14:creationId xmlns:p14="http://schemas.microsoft.com/office/powerpoint/2010/main" val="4045745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a:t>Find</a:t>
            </a:r>
            <a:r>
              <a:rPr lang="en-US" sz="2400" baseline="0" dirty="0"/>
              <a:t> the shutoff.</a:t>
            </a:r>
          </a:p>
          <a:p>
            <a:r>
              <a:rPr lang="en-US" sz="2400" baseline="0" dirty="0"/>
              <a:t>Find the company name near the shutoff or on the front/side of the tank</a:t>
            </a:r>
            <a:r>
              <a:rPr lang="en-US" baseline="0" dirty="0"/>
              <a:t>.</a:t>
            </a:r>
            <a:endParaRPr lang="en-US" dirty="0"/>
          </a:p>
        </p:txBody>
      </p:sp>
      <p:sp>
        <p:nvSpPr>
          <p:cNvPr id="4" name="Slide Number Placeholder 3"/>
          <p:cNvSpPr>
            <a:spLocks noGrp="1"/>
          </p:cNvSpPr>
          <p:nvPr>
            <p:ph type="sldNum" idx="10"/>
          </p:nvPr>
        </p:nvSpPr>
        <p:spPr/>
        <p:txBody>
          <a:bodyPr/>
          <a:lstStyle/>
          <a:p>
            <a:pPr>
              <a:defRPr/>
            </a:pPr>
            <a:r>
              <a:rPr lang="en-GB" dirty="0"/>
              <a:t>Module 0 - </a:t>
            </a:r>
            <a:fld id="{6EB742DC-806B-49B0-AEF3-8D5F54AE1545}" type="slidenum">
              <a:rPr lang="en-GB" smtClean="0"/>
              <a:pPr>
                <a:defRPr/>
              </a:pPr>
              <a:t>9</a:t>
            </a:fld>
            <a:endParaRPr lang="en-GB" dirty="0"/>
          </a:p>
        </p:txBody>
      </p:sp>
    </p:spTree>
    <p:extLst>
      <p:ext uri="{BB962C8B-B14F-4D97-AF65-F5344CB8AC3E}">
        <p14:creationId xmlns:p14="http://schemas.microsoft.com/office/powerpoint/2010/main" val="3919007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F74AAB-9F86-4ACB-8BC8-F02C85BADF55}" type="datetimeFigureOut">
              <a:rPr lang="en-US" smtClean="0"/>
              <a:t>02/05/2024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173167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F74AAB-9F86-4ACB-8BC8-F02C85BADF55}" type="datetimeFigureOut">
              <a:rPr lang="en-US" smtClean="0"/>
              <a:t>02/05/2024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4170872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AF74AAB-9F86-4ACB-8BC8-F02C85BADF55}" type="datetimeFigureOut">
              <a:rPr lang="en-US" smtClean="0"/>
              <a:t>02/05/2024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3648670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AF74AAB-9F86-4ACB-8BC8-F02C85BADF55}" type="datetimeFigureOut">
              <a:rPr lang="en-US" smtClean="0"/>
              <a:t>02/05/2024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69105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F74AAB-9F86-4ACB-8BC8-F02C85BADF55}" type="datetimeFigureOut">
              <a:rPr lang="en-US" smtClean="0"/>
              <a:t>02/05/2024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980365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AF74AAB-9F86-4ACB-8BC8-F02C85BADF55}" type="datetimeFigureOut">
              <a:rPr lang="en-US" smtClean="0"/>
              <a:t>02/05/2024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3971984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AF74AAB-9F86-4ACB-8BC8-F02C85BADF55}" type="datetimeFigureOut">
              <a:rPr lang="en-US" smtClean="0"/>
              <a:t>02/05/2024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234809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F74AAB-9F86-4ACB-8BC8-F02C85BADF55}" type="datetimeFigureOut">
              <a:rPr lang="en-US" smtClean="0"/>
              <a:t>02/05/2024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3523895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F74AAB-9F86-4ACB-8BC8-F02C85BADF55}" type="datetimeFigureOut">
              <a:rPr lang="en-US" smtClean="0"/>
              <a:t>02/05/2024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191133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F74AAB-9F86-4ACB-8BC8-F02C85BADF55}" type="datetimeFigureOut">
              <a:rPr lang="en-US" smtClean="0"/>
              <a:t>02/05/2024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2820546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F74AAB-9F86-4ACB-8BC8-F02C85BADF55}" type="datetimeFigureOut">
              <a:rPr lang="en-US" smtClean="0"/>
              <a:t>02/05/2024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679973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F74AAB-9F86-4ACB-8BC8-F02C85BADF55}" type="datetimeFigureOut">
              <a:rPr lang="en-US" smtClean="0"/>
              <a:t>02/05/2024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21061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F74AAB-9F86-4ACB-8BC8-F02C85BADF55}" type="datetimeFigureOut">
              <a:rPr lang="en-US" smtClean="0"/>
              <a:t>02/05/2024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1079377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AF74AAB-9F86-4ACB-8BC8-F02C85BADF55}" type="datetimeFigureOut">
              <a:rPr lang="en-US" smtClean="0"/>
              <a:t>02/05/2024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3142294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AF74AAB-9F86-4ACB-8BC8-F02C85BADF55}" type="datetimeFigureOut">
              <a:rPr lang="en-US" smtClean="0"/>
              <a:t>02/05/2024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2107744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1AF74AAB-9F86-4ACB-8BC8-F02C85BADF55}" type="datetimeFigureOut">
              <a:rPr lang="en-US" smtClean="0"/>
              <a:t>02/05/2024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2904820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F74AAB-9F86-4ACB-8BC8-F02C85BADF55}" type="datetimeFigureOut">
              <a:rPr lang="en-US" smtClean="0"/>
              <a:t>02/05/2024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B2F93E-66D4-4589-9EFB-4317353509BE}" type="slidenum">
              <a:rPr lang="en-US" smtClean="0"/>
              <a:t>‹#›</a:t>
            </a:fld>
            <a:endParaRPr lang="en-US" dirty="0"/>
          </a:p>
        </p:txBody>
      </p:sp>
    </p:spTree>
    <p:extLst>
      <p:ext uri="{BB962C8B-B14F-4D97-AF65-F5344CB8AC3E}">
        <p14:creationId xmlns:p14="http://schemas.microsoft.com/office/powerpoint/2010/main" val="3871076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AF74AAB-9F86-4ACB-8BC8-F02C85BADF55}" type="datetimeFigureOut">
              <a:rPr lang="en-US" smtClean="0"/>
              <a:t>02/05/2024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1B2F93E-66D4-4589-9EFB-4317353509BE}" type="slidenum">
              <a:rPr lang="en-US" smtClean="0"/>
              <a:t>‹#›</a:t>
            </a:fld>
            <a:endParaRPr lang="en-US" dirty="0"/>
          </a:p>
        </p:txBody>
      </p:sp>
    </p:spTree>
    <p:extLst>
      <p:ext uri="{BB962C8B-B14F-4D97-AF65-F5344CB8AC3E}">
        <p14:creationId xmlns:p14="http://schemas.microsoft.com/office/powerpoint/2010/main" val="519548931"/>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4.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92505"/>
            <a:ext cx="9404723" cy="1660743"/>
          </a:xfrm>
        </p:spPr>
        <p:txBody>
          <a:bodyPr/>
          <a:lstStyle/>
          <a:p>
            <a:r>
              <a:rPr lang="en-US" sz="5400" b="1" dirty="0">
                <a:solidFill>
                  <a:srgbClr val="FFFF00"/>
                </a:solidFill>
              </a:rPr>
              <a:t>Propane Safety – </a:t>
            </a:r>
            <a:br>
              <a:rPr lang="en-US" sz="5400" b="1" dirty="0">
                <a:solidFill>
                  <a:srgbClr val="FFFF00"/>
                </a:solidFill>
              </a:rPr>
            </a:br>
            <a:r>
              <a:rPr lang="en-US" sz="3200" b="1" dirty="0">
                <a:solidFill>
                  <a:srgbClr val="FFFF00"/>
                </a:solidFill>
              </a:rPr>
              <a:t>Presented By </a:t>
            </a:r>
          </a:p>
        </p:txBody>
      </p:sp>
      <p:sp>
        <p:nvSpPr>
          <p:cNvPr id="3" name="Rectangle 2"/>
          <p:cNvSpPr/>
          <p:nvPr/>
        </p:nvSpPr>
        <p:spPr>
          <a:xfrm>
            <a:off x="0" y="1853248"/>
            <a:ext cx="12192000" cy="5004752"/>
          </a:xfrm>
          <a:prstGeom prst="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671" y="2481262"/>
            <a:ext cx="5340485" cy="3554370"/>
          </a:xfrm>
          <a:prstGeom prst="rect">
            <a:avLst/>
          </a:prstGeom>
        </p:spPr>
      </p:pic>
    </p:spTree>
    <p:extLst>
      <p:ext uri="{BB962C8B-B14F-4D97-AF65-F5344CB8AC3E}">
        <p14:creationId xmlns:p14="http://schemas.microsoft.com/office/powerpoint/2010/main" val="33394313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03516" y="3900792"/>
            <a:ext cx="1089498" cy="20428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idx="1"/>
          </p:nvPr>
        </p:nvPicPr>
        <p:blipFill>
          <a:blip r:embed="rId3"/>
          <a:stretch>
            <a:fillRect/>
          </a:stretch>
        </p:blipFill>
        <p:spPr>
          <a:xfrm>
            <a:off x="1684938" y="826851"/>
            <a:ext cx="8315095" cy="5457118"/>
          </a:xfrm>
          <a:prstGeom prst="rect">
            <a:avLst/>
          </a:prstGeom>
        </p:spPr>
      </p:pic>
    </p:spTree>
    <p:extLst>
      <p:ext uri="{BB962C8B-B14F-4D97-AF65-F5344CB8AC3E}">
        <p14:creationId xmlns:p14="http://schemas.microsoft.com/office/powerpoint/2010/main" val="1185666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Two Common Access covers you will see out there in the field !</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52081" y="2135823"/>
            <a:ext cx="5594349" cy="2153602"/>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53248"/>
            <a:ext cx="5815584" cy="412692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5584" y="1853248"/>
            <a:ext cx="6376416" cy="4126928"/>
          </a:xfrm>
          <a:prstGeom prst="rect">
            <a:avLst/>
          </a:prstGeom>
        </p:spPr>
      </p:pic>
    </p:spTree>
    <p:extLst>
      <p:ext uri="{BB962C8B-B14F-4D97-AF65-F5344CB8AC3E}">
        <p14:creationId xmlns:p14="http://schemas.microsoft.com/office/powerpoint/2010/main" val="25783901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D\Desktop\MUST 2013\IMG_0192.JPG"/>
          <p:cNvPicPr>
            <a:picLocks noGrp="1" noChangeAspect="1" noChangeArrowheads="1"/>
          </p:cNvPicPr>
          <p:nvPr>
            <p:ph idx="1"/>
          </p:nvPr>
        </p:nvPicPr>
        <p:blipFill>
          <a:blip r:embed="rId3" cstate="print"/>
          <a:srcRect/>
          <a:stretch>
            <a:fillRect/>
          </a:stretch>
        </p:blipFill>
        <p:spPr bwMode="auto">
          <a:xfrm>
            <a:off x="3703320" y="1524000"/>
            <a:ext cx="5379720" cy="3842656"/>
          </a:xfrm>
          <a:prstGeom prst="rect">
            <a:avLst/>
          </a:prstGeom>
          <a:noFill/>
        </p:spPr>
      </p:pic>
      <p:sp>
        <p:nvSpPr>
          <p:cNvPr id="2" name="Title 1"/>
          <p:cNvSpPr>
            <a:spLocks noGrp="1"/>
          </p:cNvSpPr>
          <p:nvPr>
            <p:ph type="title"/>
          </p:nvPr>
        </p:nvSpPr>
        <p:spPr/>
        <p:txBody>
          <a:bodyPr>
            <a:normAutofit/>
          </a:bodyPr>
          <a:lstStyle/>
          <a:p>
            <a:r>
              <a:rPr lang="en-US" dirty="0">
                <a:solidFill>
                  <a:srgbClr val="FFFF00"/>
                </a:solidFill>
              </a:rPr>
              <a:t>Service Valve</a:t>
            </a:r>
          </a:p>
        </p:txBody>
      </p:sp>
      <p:sp>
        <p:nvSpPr>
          <p:cNvPr id="5" name="TextBox 4"/>
          <p:cNvSpPr txBox="1"/>
          <p:nvPr/>
        </p:nvSpPr>
        <p:spPr>
          <a:xfrm>
            <a:off x="3163511" y="5647008"/>
            <a:ext cx="6887323" cy="1200329"/>
          </a:xfrm>
          <a:prstGeom prst="rect">
            <a:avLst/>
          </a:prstGeom>
          <a:noFill/>
        </p:spPr>
        <p:txBody>
          <a:bodyPr wrap="square" rtlCol="0">
            <a:spAutoFit/>
          </a:bodyPr>
          <a:lstStyle/>
          <a:p>
            <a:pPr algn="ctr"/>
            <a:r>
              <a:rPr lang="en-US" sz="2400" b="1" dirty="0">
                <a:solidFill>
                  <a:srgbClr val="FFFF00"/>
                </a:solidFill>
              </a:rPr>
              <a:t>The cover opened shows the shut off valve handle</a:t>
            </a:r>
          </a:p>
          <a:p>
            <a:pPr algn="ctr"/>
            <a:r>
              <a:rPr lang="en-US" sz="2400" b="1" dirty="0">
                <a:solidFill>
                  <a:srgbClr val="FFFF00"/>
                </a:solidFill>
              </a:rPr>
              <a:t>The arrow points to the service valve</a:t>
            </a:r>
          </a:p>
        </p:txBody>
      </p:sp>
      <p:cxnSp>
        <p:nvCxnSpPr>
          <p:cNvPr id="7" name="Straight Arrow Connector 6"/>
          <p:cNvCxnSpPr/>
          <p:nvPr/>
        </p:nvCxnSpPr>
        <p:spPr>
          <a:xfrm rot="10800000" flipH="1" flipV="1">
            <a:off x="2819400" y="2133600"/>
            <a:ext cx="2362200" cy="14478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559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1"/>
          <p:cNvSpPr>
            <a:spLocks noChangeArrowheads="1"/>
          </p:cNvSpPr>
          <p:nvPr/>
        </p:nvSpPr>
        <p:spPr bwMode="auto">
          <a:xfrm>
            <a:off x="2724150" y="1519239"/>
            <a:ext cx="9144000" cy="1587"/>
          </a:xfrm>
          <a:prstGeom prst="rect">
            <a:avLst/>
          </a:prstGeom>
          <a:noFill/>
          <a:ln w="9525">
            <a:noFill/>
            <a:round/>
            <a:headEnd/>
            <a:tailEnd/>
          </a:ln>
        </p:spPr>
        <p:txBody>
          <a:bodyPr wrap="none" anchor="ctr"/>
          <a:lstStyle/>
          <a:p>
            <a:endParaRPr lang="en-US" dirty="0"/>
          </a:p>
        </p:txBody>
      </p:sp>
      <p:graphicFrame>
        <p:nvGraphicFramePr>
          <p:cNvPr id="2050" name="Object 2"/>
          <p:cNvGraphicFramePr>
            <a:graphicFrameLocks noChangeAspect="1"/>
          </p:cNvGraphicFramePr>
          <p:nvPr>
            <p:extLst>
              <p:ext uri="{D42A27DB-BD31-4B8C-83A1-F6EECF244321}">
                <p14:modId xmlns:p14="http://schemas.microsoft.com/office/powerpoint/2010/main" val="3945460811"/>
              </p:ext>
            </p:extLst>
          </p:nvPr>
        </p:nvGraphicFramePr>
        <p:xfrm>
          <a:off x="746760" y="399276"/>
          <a:ext cx="10591800" cy="5999029"/>
        </p:xfrm>
        <a:graphic>
          <a:graphicData uri="http://schemas.openxmlformats.org/presentationml/2006/ole">
            <mc:AlternateContent xmlns:mc="http://schemas.openxmlformats.org/markup-compatibility/2006">
              <mc:Choice xmlns:v="urn:schemas-microsoft-com:vml" Requires="v">
                <p:oleObj spid="_x0000_s1093" r:id="rId4" imgW="68680013" imgH="39004875" progId="">
                  <p:embed/>
                </p:oleObj>
              </mc:Choice>
              <mc:Fallback>
                <p:oleObj r:id="rId4" imgW="68680013" imgH="3900487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 y="399276"/>
                        <a:ext cx="10591800" cy="5999029"/>
                      </a:xfrm>
                      <a:prstGeom prst="rect">
                        <a:avLst/>
                      </a:prstGeom>
                      <a:noFill/>
                      <a:extLst/>
                    </p:spPr>
                  </p:pic>
                </p:oleObj>
              </mc:Fallback>
            </mc:AlternateContent>
          </a:graphicData>
        </a:graphic>
      </p:graphicFrame>
    </p:spTree>
    <p:extLst>
      <p:ext uri="{BB962C8B-B14F-4D97-AF65-F5344CB8AC3E}">
        <p14:creationId xmlns:p14="http://schemas.microsoft.com/office/powerpoint/2010/main" val="1344664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3810000" y="-1400175"/>
            <a:ext cx="4572000" cy="765175"/>
          </a:xfrm>
          <a:prstGeom prst="rect">
            <a:avLst/>
          </a:prstGeom>
          <a:noFill/>
          <a:ln w="9525">
            <a:noFill/>
            <a:round/>
            <a:headEnd/>
            <a:tailEnd/>
          </a:ln>
          <a:effectLst/>
        </p:spPr>
        <p:txBody>
          <a:bodyPr lIns="90000" tIns="46800" rIns="90000" bIns="46800">
            <a:spAutoFit/>
          </a:bodyPr>
          <a:lstStyle/>
          <a:p>
            <a:pPr>
              <a:spcBef>
                <a:spcPts val="27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400" b="1" dirty="0">
                <a:solidFill>
                  <a:srgbClr val="000000"/>
                </a:solidFill>
                <a:effectLst>
                  <a:outerShdw blurRad="38100" dist="38100" dir="2700000" algn="tl">
                    <a:srgbClr val="FFFFFF"/>
                  </a:outerShdw>
                </a:effectLst>
              </a:rPr>
              <a:t> </a:t>
            </a:r>
          </a:p>
        </p:txBody>
      </p:sp>
      <p:sp>
        <p:nvSpPr>
          <p:cNvPr id="13315" name="Rectangle 2"/>
          <p:cNvSpPr>
            <a:spLocks noChangeArrowheads="1"/>
          </p:cNvSpPr>
          <p:nvPr/>
        </p:nvSpPr>
        <p:spPr bwMode="auto">
          <a:xfrm>
            <a:off x="3124200" y="2057400"/>
            <a:ext cx="9144000" cy="1588"/>
          </a:xfrm>
          <a:prstGeom prst="rect">
            <a:avLst/>
          </a:prstGeom>
          <a:noFill/>
          <a:ln w="9525">
            <a:noFill/>
            <a:round/>
            <a:headEnd/>
            <a:tailEnd/>
          </a:ln>
        </p:spPr>
        <p:txBody>
          <a:bodyPr wrap="none" anchor="ctr"/>
          <a:lstStyle/>
          <a:p>
            <a:endParaRPr lang="en-US" dirty="0"/>
          </a:p>
        </p:txBody>
      </p:sp>
      <p:sp>
        <p:nvSpPr>
          <p:cNvPr id="13316" name="Text Box 3"/>
          <p:cNvSpPr txBox="1">
            <a:spLocks noChangeArrowheads="1"/>
          </p:cNvSpPr>
          <p:nvPr/>
        </p:nvSpPr>
        <p:spPr bwMode="auto">
          <a:xfrm>
            <a:off x="2667001" y="762001"/>
            <a:ext cx="7315199" cy="525401"/>
          </a:xfrm>
          <a:prstGeom prst="rect">
            <a:avLst/>
          </a:prstGeom>
          <a:noFill/>
          <a:ln w="9525">
            <a:noFill/>
            <a:round/>
            <a:headEnd/>
            <a:tailEnd/>
          </a:ln>
        </p:spPr>
        <p:txBody>
          <a:bodyPr wrap="square" lIns="90000" tIns="46800" rIns="90000" bIns="46800">
            <a:spAutoFit/>
          </a:bodyPr>
          <a:lstStyle/>
          <a:p>
            <a:pPr>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a:solidFill>
                  <a:srgbClr val="FFFF00"/>
                </a:solidFill>
              </a:rPr>
              <a:t>      Underground Line From Tank to Home</a:t>
            </a:r>
          </a:p>
        </p:txBody>
      </p:sp>
      <p:pic>
        <p:nvPicPr>
          <p:cNvPr id="13317" name="Picture 4"/>
          <p:cNvPicPr>
            <a:picLocks noChangeAspect="1" noChangeArrowheads="1"/>
          </p:cNvPicPr>
          <p:nvPr/>
        </p:nvPicPr>
        <p:blipFill>
          <a:blip r:embed="rId3" cstate="print">
            <a:lum bright="22000"/>
          </a:blip>
          <a:srcRect/>
          <a:stretch>
            <a:fillRect/>
          </a:stretch>
        </p:blipFill>
        <p:spPr bwMode="auto">
          <a:xfrm>
            <a:off x="1859280" y="1344168"/>
            <a:ext cx="8778240" cy="5266944"/>
          </a:xfrm>
          <a:prstGeom prst="rect">
            <a:avLst/>
          </a:prstGeom>
          <a:noFill/>
          <a:ln w="9525">
            <a:noFill/>
            <a:round/>
            <a:headEnd/>
            <a:tailEnd/>
          </a:ln>
        </p:spPr>
      </p:pic>
    </p:spTree>
    <p:extLst>
      <p:ext uri="{BB962C8B-B14F-4D97-AF65-F5344CB8AC3E}">
        <p14:creationId xmlns:p14="http://schemas.microsoft.com/office/powerpoint/2010/main" val="13284029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4840" y="436483"/>
            <a:ext cx="8153399" cy="6115050"/>
          </a:xfrm>
        </p:spPr>
      </p:pic>
    </p:spTree>
    <p:extLst>
      <p:ext uri="{BB962C8B-B14F-4D97-AF65-F5344CB8AC3E}">
        <p14:creationId xmlns:p14="http://schemas.microsoft.com/office/powerpoint/2010/main" val="38994130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425053"/>
            <a:ext cx="8138159" cy="6103620"/>
          </a:xfrm>
        </p:spPr>
      </p:pic>
    </p:spTree>
    <p:extLst>
      <p:ext uri="{BB962C8B-B14F-4D97-AF65-F5344CB8AC3E}">
        <p14:creationId xmlns:p14="http://schemas.microsoft.com/office/powerpoint/2010/main" val="3181587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86882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Yellow paint or Flags can be used for Gas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03119" y="2048256"/>
            <a:ext cx="8031481" cy="4809744"/>
          </a:xfrm>
        </p:spPr>
      </p:pic>
      <p:cxnSp>
        <p:nvCxnSpPr>
          <p:cNvPr id="5" name="Straight Arrow Connector 4"/>
          <p:cNvCxnSpPr/>
          <p:nvPr/>
        </p:nvCxnSpPr>
        <p:spPr>
          <a:xfrm rot="10800000" flipH="1" flipV="1">
            <a:off x="3396996" y="4204716"/>
            <a:ext cx="2362200" cy="14478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805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Bobcat Backs Into UG 1000</a:t>
            </a:r>
            <a:br>
              <a:rPr lang="en-US" dirty="0"/>
            </a:br>
            <a:endParaRPr lang="en-US" dirty="0"/>
          </a:p>
        </p:txBody>
      </p:sp>
      <p:pic>
        <p:nvPicPr>
          <p:cNvPr id="4" name="Picture 2" descr="C:\Users\lyndonr\Desktop\Loudon UG Tank - HuckleBerry Propane\Photos from video\Bobcat backs into UG tank dome.PNG"/>
          <p:cNvPicPr>
            <a:picLocks noGrp="1" noChangeAspect="1" noChangeArrowheads="1"/>
          </p:cNvPicPr>
          <p:nvPr>
            <p:ph idx="1"/>
          </p:nvPr>
        </p:nvPicPr>
        <p:blipFill>
          <a:blip r:embed="rId2" cstate="print"/>
          <a:srcRect/>
          <a:stretch>
            <a:fillRect/>
          </a:stretch>
        </p:blipFill>
        <p:spPr bwMode="auto">
          <a:xfrm>
            <a:off x="1632436" y="2560320"/>
            <a:ext cx="8033048" cy="4196079"/>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91161" y="4574002"/>
            <a:ext cx="1171335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FFFF00"/>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3600" b="1" i="0" u="none" strike="noStrike" cap="none" normalizeH="0" baseline="0" dirty="0" smtClean="0">
                <a:ln>
                  <a:noFill/>
                </a:ln>
                <a:solidFill>
                  <a:srgbClr val="FFFF00"/>
                </a:solidFill>
                <a:effectLst/>
                <a:latin typeface="Arial" panose="020B0604020202020204" pitchFamily="34" charset="0"/>
                <a:ea typeface="Calibri" panose="020F0502020204030204" pitchFamily="34" charset="0"/>
                <a:cs typeface="Times New Roman" panose="02020603050405020304" pitchFamily="18" charset="0"/>
              </a:rPr>
              <a:t>1-</a:t>
            </a:r>
            <a:r>
              <a:rPr kumimoji="0" lang="en-US" altLang="en-US" sz="3600" b="1" i="0" u="none" strike="noStrike" cap="none" normalizeH="0" baseline="0" dirty="0">
                <a:ln>
                  <a:noFill/>
                </a:ln>
                <a:solidFill>
                  <a:srgbClr val="FFFF00"/>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4400" b="1" i="0" u="none" strike="noStrike" cap="none" normalizeH="0" baseline="0" dirty="0">
                <a:ln>
                  <a:noFill/>
                </a:ln>
                <a:solidFill>
                  <a:srgbClr val="FFFF00"/>
                </a:solidFill>
                <a:effectLst/>
                <a:latin typeface="Arial" panose="020B0604020202020204" pitchFamily="34" charset="0"/>
                <a:ea typeface="Calibri" panose="020F0502020204030204" pitchFamily="34" charset="0"/>
                <a:cs typeface="Times New Roman" panose="02020603050405020304" pitchFamily="18" charset="0"/>
              </a:rPr>
              <a:t>Before You Dig.        </a:t>
            </a:r>
            <a:r>
              <a:rPr kumimoji="0" lang="en-US" altLang="en-US" sz="4400" b="1" i="0" u="none" strike="noStrike" cap="none" normalizeH="0" baseline="0" dirty="0" smtClean="0">
                <a:ln>
                  <a:noFill/>
                </a:ln>
                <a:solidFill>
                  <a:srgbClr val="FFFF00"/>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4400" b="1" i="0" u="none" strike="noStrike" cap="none" normalizeH="0" baseline="0" dirty="0">
                <a:ln>
                  <a:noFill/>
                </a:ln>
                <a:solidFill>
                  <a:srgbClr val="FFFF00"/>
                </a:solidFill>
                <a:effectLst/>
                <a:latin typeface="Arial" panose="020B0604020202020204" pitchFamily="34" charset="0"/>
                <a:ea typeface="Calibri" panose="020F0502020204030204" pitchFamily="34" charset="0"/>
                <a:cs typeface="Times New Roman" panose="02020603050405020304" pitchFamily="18" charset="0"/>
              </a:rPr>
              <a:t> 2- It's Smart.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rgbClr val="FFFF00"/>
                </a:solidFill>
                <a:effectLst/>
                <a:latin typeface="Arial" panose="020B0604020202020204" pitchFamily="34" charset="0"/>
                <a:ea typeface="Calibri" panose="020F0502020204030204" pitchFamily="34" charset="0"/>
                <a:cs typeface="Times New Roman" panose="02020603050405020304" pitchFamily="18" charset="0"/>
              </a:rPr>
              <a:t> 3- It's Free.                     4-  It's the Law</a:t>
            </a:r>
            <a:r>
              <a:rPr kumimoji="0" lang="en-US" altLang="en-US" sz="3600" b="1" i="0" u="none" strike="noStrike" cap="none" normalizeH="0" baseline="0" dirty="0">
                <a:ln>
                  <a:noFill/>
                </a:ln>
                <a:solidFill>
                  <a:srgbClr val="FFFF00"/>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36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p:cNvSpPr/>
          <p:nvPr/>
        </p:nvSpPr>
        <p:spPr>
          <a:xfrm>
            <a:off x="437502" y="1742322"/>
            <a:ext cx="5710335" cy="1754326"/>
          </a:xfrm>
          <a:prstGeom prst="rect">
            <a:avLst/>
          </a:prstGeom>
        </p:spPr>
        <p:txBody>
          <a:bodyPr wrap="square">
            <a:spAutoFit/>
          </a:bodyPr>
          <a:lstStyle/>
          <a:p>
            <a:pPr lvl="0" eaLnBrk="0" fontAlgn="base" hangingPunct="0">
              <a:spcBef>
                <a:spcPct val="0"/>
              </a:spcBef>
              <a:spcAft>
                <a:spcPct val="0"/>
              </a:spcAft>
            </a:pPr>
            <a:r>
              <a:rPr lang="en-US" altLang="en-US" sz="5400" b="1" dirty="0">
                <a:solidFill>
                  <a:srgbClr val="FFFF00"/>
                </a:solidFill>
                <a:latin typeface="Arial" panose="020B0604020202020204" pitchFamily="34" charset="0"/>
                <a:cs typeface="Times New Roman" panose="02020603050405020304" pitchFamily="18" charset="0"/>
              </a:rPr>
              <a:t>Please call </a:t>
            </a:r>
          </a:p>
          <a:p>
            <a:pPr lvl="0" eaLnBrk="0" fontAlgn="base" hangingPunct="0">
              <a:spcBef>
                <a:spcPct val="0"/>
              </a:spcBef>
              <a:spcAft>
                <a:spcPct val="0"/>
              </a:spcAft>
            </a:pPr>
            <a:r>
              <a:rPr lang="en-US" altLang="en-US" sz="5400" b="1" dirty="0">
                <a:solidFill>
                  <a:srgbClr val="FFFF00"/>
                </a:solidFill>
                <a:latin typeface="Arial" panose="020B0604020202020204" pitchFamily="34" charset="0"/>
                <a:cs typeface="Times New Roman" panose="02020603050405020304" pitchFamily="18" charset="0"/>
              </a:rPr>
              <a:t>Dig Safe At</a:t>
            </a:r>
            <a:endParaRPr lang="en-US" altLang="en-US" sz="5400" dirty="0">
              <a:solidFill>
                <a:srgbClr val="FFFF00"/>
              </a:solidFill>
              <a:latin typeface="Arial" panose="020B0604020202020204" pitchFamily="34" charset="0"/>
            </a:endParaRPr>
          </a:p>
        </p:txBody>
      </p:sp>
      <p:sp>
        <p:nvSpPr>
          <p:cNvPr id="14" name="Notched Right Arrow 13"/>
          <p:cNvSpPr/>
          <p:nvPr/>
        </p:nvSpPr>
        <p:spPr>
          <a:xfrm>
            <a:off x="4319323" y="2819676"/>
            <a:ext cx="978408" cy="484632"/>
          </a:xfrm>
          <a:prstGeom prst="notched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085" y="1675979"/>
            <a:ext cx="2768467" cy="212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5847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 This From Happening !</a:t>
            </a:r>
          </a:p>
        </p:txBody>
      </p:sp>
      <p:pic>
        <p:nvPicPr>
          <p:cNvPr id="3074" name="Picture 2" descr="C:\Users\lyndonr\Desktop\Loudon UG Tank - HuckleBerry Propane\Photos from video\vapor control.PNG"/>
          <p:cNvPicPr>
            <a:picLocks noGrp="1" noChangeAspect="1" noChangeArrowheads="1"/>
          </p:cNvPicPr>
          <p:nvPr>
            <p:ph idx="1"/>
          </p:nvPr>
        </p:nvPicPr>
        <p:blipFill>
          <a:blip r:embed="rId2" cstate="print"/>
          <a:srcRect/>
          <a:stretch>
            <a:fillRect/>
          </a:stretch>
        </p:blipFill>
        <p:spPr bwMode="auto">
          <a:xfrm>
            <a:off x="2117564" y="2179321"/>
            <a:ext cx="7184712" cy="452596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447800"/>
            <a:ext cx="8946541" cy="4800599"/>
          </a:xfrm>
        </p:spPr>
        <p:txBody>
          <a:bodyPr>
            <a:normAutofit/>
          </a:bodyPr>
          <a:lstStyle/>
          <a:p>
            <a:r>
              <a:rPr lang="en-US" sz="3200" dirty="0">
                <a:solidFill>
                  <a:srgbClr val="FFFF00"/>
                </a:solidFill>
              </a:rPr>
              <a:t>When in doubt about the location of the lines turn off the tank</a:t>
            </a:r>
          </a:p>
          <a:p>
            <a:r>
              <a:rPr lang="en-US" sz="3200" dirty="0">
                <a:solidFill>
                  <a:srgbClr val="FFFF00"/>
                </a:solidFill>
              </a:rPr>
              <a:t>It is safer to turn off the tank than take a chance of hitting a live gas</a:t>
            </a:r>
            <a:r>
              <a:rPr lang="en-US" sz="3200" dirty="0"/>
              <a:t> </a:t>
            </a:r>
            <a:r>
              <a:rPr lang="en-US" sz="3200" dirty="0">
                <a:solidFill>
                  <a:srgbClr val="FFFF00"/>
                </a:solidFill>
              </a:rPr>
              <a:t>line</a:t>
            </a:r>
          </a:p>
          <a:p>
            <a:r>
              <a:rPr lang="en-US" sz="3200" dirty="0">
                <a:solidFill>
                  <a:srgbClr val="FFFF00"/>
                </a:solidFill>
              </a:rPr>
              <a:t>Call the gas company and ask them to turn the gas back on.</a:t>
            </a:r>
          </a:p>
          <a:p>
            <a:r>
              <a:rPr lang="en-US" sz="3200" dirty="0">
                <a:solidFill>
                  <a:srgbClr val="FFFF00"/>
                </a:solidFill>
              </a:rPr>
              <a:t>Do not turn on the gas yourself</a:t>
            </a:r>
          </a:p>
        </p:txBody>
      </p:sp>
      <p:sp>
        <p:nvSpPr>
          <p:cNvPr id="2" name="Title 1"/>
          <p:cNvSpPr>
            <a:spLocks noGrp="1"/>
          </p:cNvSpPr>
          <p:nvPr>
            <p:ph type="title"/>
          </p:nvPr>
        </p:nvSpPr>
        <p:spPr/>
        <p:txBody>
          <a:bodyPr>
            <a:normAutofit/>
          </a:bodyPr>
          <a:lstStyle/>
          <a:p>
            <a:endParaRPr lang="en-US" dirty="0"/>
          </a:p>
        </p:txBody>
      </p:sp>
    </p:spTree>
    <p:extLst>
      <p:ext uri="{BB962C8B-B14F-4D97-AF65-F5344CB8AC3E}">
        <p14:creationId xmlns:p14="http://schemas.microsoft.com/office/powerpoint/2010/main" val="38807271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48318" y="452718"/>
            <a:ext cx="6702516" cy="1400530"/>
          </a:xfrm>
        </p:spPr>
        <p:txBody>
          <a:bodyPr/>
          <a:lstStyle/>
          <a:p>
            <a:r>
              <a:rPr lang="en-US" sz="5400" dirty="0">
                <a:solidFill>
                  <a:srgbClr val="FFFF00"/>
                </a:solidFill>
              </a:rPr>
              <a:t>EMERGENCY:</a:t>
            </a:r>
          </a:p>
        </p:txBody>
      </p:sp>
      <p:sp>
        <p:nvSpPr>
          <p:cNvPr id="4" name="Content Placeholder 3"/>
          <p:cNvSpPr>
            <a:spLocks noGrp="1"/>
          </p:cNvSpPr>
          <p:nvPr>
            <p:ph idx="1"/>
          </p:nvPr>
        </p:nvSpPr>
        <p:spPr>
          <a:xfrm>
            <a:off x="2541494" y="2052918"/>
            <a:ext cx="7508359" cy="4195481"/>
          </a:xfrm>
        </p:spPr>
        <p:txBody>
          <a:bodyPr/>
          <a:lstStyle/>
          <a:p>
            <a:r>
              <a:rPr lang="en-US" sz="4000" dirty="0">
                <a:solidFill>
                  <a:srgbClr val="FFFF00"/>
                </a:solidFill>
              </a:rPr>
              <a:t>Call</a:t>
            </a:r>
            <a:r>
              <a:rPr lang="en-US" dirty="0">
                <a:solidFill>
                  <a:srgbClr val="FFFF00"/>
                </a:solidFill>
              </a:rPr>
              <a:t> </a:t>
            </a:r>
            <a:r>
              <a:rPr lang="en-US" sz="4000" dirty="0">
                <a:solidFill>
                  <a:srgbClr val="FFFF00"/>
                </a:solidFill>
              </a:rPr>
              <a:t>911</a:t>
            </a:r>
          </a:p>
          <a:p>
            <a:endParaRPr lang="en-US" dirty="0"/>
          </a:p>
          <a:p>
            <a:r>
              <a:rPr lang="en-US" sz="4000" dirty="0">
                <a:solidFill>
                  <a:srgbClr val="FFFF00"/>
                </a:solidFill>
              </a:rPr>
              <a:t>Evacuate Area</a:t>
            </a:r>
          </a:p>
          <a:p>
            <a:endParaRPr lang="en-US" dirty="0"/>
          </a:p>
          <a:p>
            <a:r>
              <a:rPr lang="en-US" sz="4000" dirty="0">
                <a:solidFill>
                  <a:srgbClr val="FFFF00"/>
                </a:solidFill>
              </a:rPr>
              <a:t>Call Propane Provider</a:t>
            </a:r>
          </a:p>
        </p:txBody>
      </p:sp>
    </p:spTree>
    <p:extLst>
      <p:ext uri="{BB962C8B-B14F-4D97-AF65-F5344CB8AC3E}">
        <p14:creationId xmlns:p14="http://schemas.microsoft.com/office/powerpoint/2010/main" val="591143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540541" y="3109610"/>
            <a:ext cx="7772400" cy="868679"/>
          </a:xfrm>
        </p:spPr>
        <p:txBody>
          <a:bodyPr/>
          <a:lstStyle/>
          <a:p>
            <a:r>
              <a:rPr lang="en-US" sz="4800" dirty="0">
                <a:solidFill>
                  <a:srgbClr val="FFFF00"/>
                </a:solidFill>
              </a:rPr>
              <a:t>QUESTIONS/CONCERNS</a:t>
            </a:r>
          </a:p>
        </p:txBody>
      </p:sp>
    </p:spTree>
    <p:extLst>
      <p:ext uri="{BB962C8B-B14F-4D97-AF65-F5344CB8AC3E}">
        <p14:creationId xmlns:p14="http://schemas.microsoft.com/office/powerpoint/2010/main" val="24732966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0786" y="1676401"/>
            <a:ext cx="8489067" cy="4831080"/>
          </a:xfrm>
        </p:spPr>
        <p:txBody>
          <a:bodyPr>
            <a:normAutofit fontScale="92500" lnSpcReduction="20000"/>
          </a:bodyPr>
          <a:lstStyle/>
          <a:p>
            <a:pPr>
              <a:buNone/>
            </a:pPr>
            <a:r>
              <a:rPr lang="en-US" sz="2800" dirty="0">
                <a:solidFill>
                  <a:srgbClr val="FFFF00"/>
                </a:solidFill>
              </a:rPr>
              <a:t>Before digging at a propane site there are three things you need to know!!!</a:t>
            </a:r>
          </a:p>
          <a:p>
            <a:pPr>
              <a:buNone/>
            </a:pPr>
            <a:endParaRPr lang="en-US" sz="2800" dirty="0">
              <a:solidFill>
                <a:srgbClr val="FFFF00"/>
              </a:solidFill>
            </a:endParaRPr>
          </a:p>
          <a:p>
            <a:pPr>
              <a:buNone/>
            </a:pPr>
            <a:r>
              <a:rPr lang="en-US" sz="2800" dirty="0">
                <a:solidFill>
                  <a:srgbClr val="FFFF00"/>
                </a:solidFill>
              </a:rPr>
              <a:t>     *  Physical Properties of Propane</a:t>
            </a:r>
          </a:p>
          <a:p>
            <a:pPr>
              <a:buNone/>
            </a:pPr>
            <a:endParaRPr lang="en-US" sz="1500" dirty="0">
              <a:solidFill>
                <a:srgbClr val="FFFF00"/>
              </a:solidFill>
            </a:endParaRPr>
          </a:p>
          <a:p>
            <a:pPr lvl="1">
              <a:buFont typeface="Wingdings" pitchFamily="2" charset="2"/>
              <a:buChar char="§"/>
            </a:pPr>
            <a:r>
              <a:rPr lang="en-US" sz="2800" dirty="0">
                <a:solidFill>
                  <a:srgbClr val="FFFF00"/>
                </a:solidFill>
              </a:rPr>
              <a:t> How to shut off the propane tank if necessary.</a:t>
            </a:r>
          </a:p>
          <a:p>
            <a:pPr lvl="1">
              <a:buNone/>
            </a:pPr>
            <a:endParaRPr lang="en-US" sz="1500" dirty="0">
              <a:solidFill>
                <a:srgbClr val="FFFF00"/>
              </a:solidFill>
            </a:endParaRPr>
          </a:p>
          <a:p>
            <a:pPr marL="850392" lvl="1" indent="-457200">
              <a:buFont typeface="Wingdings" pitchFamily="2" charset="2"/>
              <a:buChar char="§"/>
            </a:pPr>
            <a:r>
              <a:rPr lang="en-US" sz="2800" dirty="0">
                <a:solidFill>
                  <a:srgbClr val="FFFF00"/>
                </a:solidFill>
              </a:rPr>
              <a:t>The name and phone number of the propane supplier.</a:t>
            </a:r>
          </a:p>
          <a:p>
            <a:pPr marL="850392" lvl="1" indent="-457200">
              <a:buNone/>
            </a:pPr>
            <a:endParaRPr lang="en-US" sz="1500" dirty="0">
              <a:solidFill>
                <a:srgbClr val="FFFF00"/>
              </a:solidFill>
            </a:endParaRPr>
          </a:p>
          <a:p>
            <a:pPr marL="850392" lvl="1" indent="-457200" algn="ctr">
              <a:buNone/>
            </a:pPr>
            <a:r>
              <a:rPr lang="en-US" sz="2800" dirty="0">
                <a:solidFill>
                  <a:srgbClr val="FFFF00"/>
                </a:solidFill>
              </a:rPr>
              <a:t>And one thing you must do!!!</a:t>
            </a:r>
          </a:p>
          <a:p>
            <a:pPr marL="850392" lvl="1" indent="-457200" algn="ctr">
              <a:buNone/>
            </a:pPr>
            <a:r>
              <a:rPr lang="en-US" sz="2800" b="1" dirty="0">
                <a:solidFill>
                  <a:srgbClr val="FFFF00"/>
                </a:solidFill>
              </a:rPr>
              <a:t>Call Dig Safe</a:t>
            </a:r>
          </a:p>
        </p:txBody>
      </p:sp>
      <p:sp>
        <p:nvSpPr>
          <p:cNvPr id="2" name="Title 1"/>
          <p:cNvSpPr>
            <a:spLocks noGrp="1"/>
          </p:cNvSpPr>
          <p:nvPr>
            <p:ph type="title"/>
          </p:nvPr>
        </p:nvSpPr>
        <p:spPr>
          <a:xfrm>
            <a:off x="1560786" y="126124"/>
            <a:ext cx="9222828" cy="1317193"/>
          </a:xfrm>
        </p:spPr>
        <p:txBody>
          <a:bodyPr>
            <a:normAutofit fontScale="90000"/>
          </a:bodyPr>
          <a:lstStyle/>
          <a:p>
            <a:r>
              <a:rPr lang="en-US" dirty="0">
                <a:solidFill>
                  <a:srgbClr val="FFFF00"/>
                </a:solidFill>
              </a:rPr>
              <a:t/>
            </a:r>
            <a:br>
              <a:rPr lang="en-US" dirty="0">
                <a:solidFill>
                  <a:srgbClr val="FFFF00"/>
                </a:solidFill>
              </a:rPr>
            </a:br>
            <a:r>
              <a:rPr lang="en-US" sz="4400" dirty="0">
                <a:solidFill>
                  <a:srgbClr val="FFFF00"/>
                </a:solidFill>
              </a:rPr>
              <a:t>Managing Underground Safety</a:t>
            </a:r>
          </a:p>
        </p:txBody>
      </p:sp>
    </p:spTree>
    <p:extLst>
      <p:ext uri="{BB962C8B-B14F-4D97-AF65-F5344CB8AC3E}">
        <p14:creationId xmlns:p14="http://schemas.microsoft.com/office/powerpoint/2010/main" val="1621472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2041626" y="700096"/>
            <a:ext cx="8108748" cy="782936"/>
          </a:xfrm>
        </p:spPr>
        <p:txBody>
          <a:bodyPr/>
          <a:lstStyle/>
          <a:p>
            <a:r>
              <a:rPr lang="en-US" altLang="en-US" b="1" dirty="0">
                <a:solidFill>
                  <a:srgbClr val="FFFF00"/>
                </a:solidFill>
                <a:effectLst/>
              </a:rPr>
              <a:t>Physical</a:t>
            </a:r>
            <a:r>
              <a:rPr lang="en-US" altLang="en-US" b="1" dirty="0">
                <a:solidFill>
                  <a:schemeClr val="tx2"/>
                </a:solidFill>
                <a:effectLst/>
              </a:rPr>
              <a:t> </a:t>
            </a:r>
            <a:r>
              <a:rPr lang="en-US" altLang="en-US" b="1" dirty="0">
                <a:solidFill>
                  <a:srgbClr val="FFFF00"/>
                </a:solidFill>
                <a:effectLst/>
              </a:rPr>
              <a:t>Properties Of LP-Gas</a:t>
            </a:r>
          </a:p>
        </p:txBody>
      </p:sp>
      <p:sp>
        <p:nvSpPr>
          <p:cNvPr id="326659" name="Rectangle 3"/>
          <p:cNvSpPr>
            <a:spLocks noGrp="1" noChangeArrowheads="1"/>
          </p:cNvSpPr>
          <p:nvPr>
            <p:ph type="body" idx="1"/>
          </p:nvPr>
        </p:nvSpPr>
        <p:spPr>
          <a:xfrm>
            <a:off x="2041626" y="1651762"/>
            <a:ext cx="8108748" cy="4210312"/>
          </a:xfrm>
        </p:spPr>
        <p:txBody>
          <a:bodyPr>
            <a:noAutofit/>
          </a:bodyPr>
          <a:lstStyle/>
          <a:p>
            <a:r>
              <a:rPr lang="en-US" altLang="en-US" dirty="0">
                <a:solidFill>
                  <a:srgbClr val="FFFF00"/>
                </a:solidFill>
              </a:rPr>
              <a:t>Tasteless</a:t>
            </a:r>
          </a:p>
          <a:p>
            <a:r>
              <a:rPr lang="en-US" altLang="en-US" dirty="0">
                <a:solidFill>
                  <a:srgbClr val="FFFF00"/>
                </a:solidFill>
              </a:rPr>
              <a:t>Colorless</a:t>
            </a:r>
          </a:p>
          <a:p>
            <a:r>
              <a:rPr lang="en-US" altLang="en-US" dirty="0">
                <a:solidFill>
                  <a:srgbClr val="FFFF00"/>
                </a:solidFill>
              </a:rPr>
              <a:t>Usually Odorless </a:t>
            </a:r>
          </a:p>
          <a:p>
            <a:pPr lvl="1"/>
            <a:r>
              <a:rPr lang="en-US" altLang="en-US" sz="2000" dirty="0">
                <a:solidFill>
                  <a:srgbClr val="FFFF00"/>
                </a:solidFill>
              </a:rPr>
              <a:t>A commercial odorant called Ethyl Mercaptan is added so that propane can be detected if leaks occur.  The formula is 1lb of Mercaptan to 10,000 gallons of propane.</a:t>
            </a:r>
          </a:p>
          <a:p>
            <a:r>
              <a:rPr lang="en-US" altLang="en-US" dirty="0">
                <a:solidFill>
                  <a:srgbClr val="FFFF00"/>
                </a:solidFill>
              </a:rPr>
              <a:t>Mixed With The Proper Amount Of Air They Can Burn</a:t>
            </a:r>
          </a:p>
          <a:p>
            <a:r>
              <a:rPr lang="en-US" altLang="en-US" dirty="0">
                <a:solidFill>
                  <a:srgbClr val="FFFF00"/>
                </a:solidFill>
              </a:rPr>
              <a:t>LP-gases Are Capable Of Being Either A Liquid Or Gas </a:t>
            </a:r>
          </a:p>
          <a:p>
            <a:r>
              <a:rPr lang="en-US" altLang="en-US" dirty="0">
                <a:solidFill>
                  <a:srgbClr val="FFFF00"/>
                </a:solidFill>
              </a:rPr>
              <a:t>Under Outdoor Temperatures LP-Gas Expands Rapidly</a:t>
            </a:r>
          </a:p>
          <a:p>
            <a:pPr lvl="1"/>
            <a:r>
              <a:rPr lang="en-US" altLang="en-US" sz="2000" dirty="0">
                <a:solidFill>
                  <a:srgbClr val="FFFF00"/>
                </a:solidFill>
              </a:rPr>
              <a:t> </a:t>
            </a:r>
            <a:r>
              <a:rPr lang="en-US" altLang="en-US" sz="2000" b="1" dirty="0">
                <a:solidFill>
                  <a:srgbClr val="FFFF00"/>
                </a:solidFill>
              </a:rPr>
              <a:t>One Cubic Foot Of Propane Liquid Expands Into 270 Cubic Feet Of Propane Gas</a:t>
            </a:r>
          </a:p>
          <a:p>
            <a:pPr>
              <a:buFont typeface="Monotype Sorts" pitchFamily="1" charset="2"/>
              <a:buNone/>
            </a:pPr>
            <a:endParaRPr lang="en-US" altLang="en-US" sz="1600" dirty="0">
              <a:solidFill>
                <a:schemeClr val="tx1"/>
              </a:solidFill>
            </a:endParaRPr>
          </a:p>
        </p:txBody>
      </p:sp>
    </p:spTree>
    <p:extLst>
      <p:ext uri="{BB962C8B-B14F-4D97-AF65-F5344CB8AC3E}">
        <p14:creationId xmlns:p14="http://schemas.microsoft.com/office/powerpoint/2010/main" val="37909552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2041626" y="935626"/>
            <a:ext cx="8108748" cy="782936"/>
          </a:xfrm>
        </p:spPr>
        <p:txBody>
          <a:bodyPr/>
          <a:lstStyle/>
          <a:p>
            <a:r>
              <a:rPr lang="en-US" altLang="en-US" b="1" dirty="0">
                <a:solidFill>
                  <a:srgbClr val="FFFF00"/>
                </a:solidFill>
                <a:effectLst/>
              </a:rPr>
              <a:t>Specific Gravity Of Liquids</a:t>
            </a:r>
          </a:p>
        </p:txBody>
      </p:sp>
      <p:sp>
        <p:nvSpPr>
          <p:cNvPr id="276483" name="Rectangle 3"/>
          <p:cNvSpPr>
            <a:spLocks noGrp="1" noChangeArrowheads="1"/>
          </p:cNvSpPr>
          <p:nvPr>
            <p:ph type="body" idx="1"/>
          </p:nvPr>
        </p:nvSpPr>
        <p:spPr>
          <a:xfrm>
            <a:off x="2041626" y="2027187"/>
            <a:ext cx="8108748" cy="4210312"/>
          </a:xfrm>
        </p:spPr>
        <p:txBody>
          <a:bodyPr/>
          <a:lstStyle/>
          <a:p>
            <a:r>
              <a:rPr lang="en-US" altLang="en-US" sz="2400" dirty="0">
                <a:solidFill>
                  <a:srgbClr val="FFFF00"/>
                </a:solidFill>
              </a:rPr>
              <a:t>The Specific Gravity of a Liquid Is the Comparison of the Weight of a Given Volume of One Liquid at a Certain Temperature With the Weight of the Same Volume of Water at the Same Temperature.</a:t>
            </a:r>
          </a:p>
          <a:p>
            <a:r>
              <a:rPr lang="en-US" altLang="en-US" sz="2400" dirty="0">
                <a:solidFill>
                  <a:srgbClr val="FFFF00"/>
                </a:solidFill>
              </a:rPr>
              <a:t>Commercial Propane.</a:t>
            </a:r>
          </a:p>
          <a:p>
            <a:pPr lvl="1"/>
            <a:r>
              <a:rPr lang="en-US" altLang="en-US" sz="2400" b="1" dirty="0">
                <a:solidFill>
                  <a:srgbClr val="FFFF00"/>
                </a:solidFill>
              </a:rPr>
              <a:t>Specific Gravity of Liquid at 60°F is 0.504 (Water = 1) </a:t>
            </a:r>
          </a:p>
          <a:p>
            <a:pPr lvl="1"/>
            <a:endParaRPr lang="en-US" altLang="en-US" b="1" dirty="0">
              <a:solidFill>
                <a:srgbClr val="FFFF00"/>
              </a:solidFill>
            </a:endParaRPr>
          </a:p>
          <a:p>
            <a:pPr lvl="1"/>
            <a:endParaRPr lang="en-US" altLang="en-US" b="1" dirty="0">
              <a:solidFill>
                <a:srgbClr val="FFFF00"/>
              </a:solidFill>
            </a:endParaRPr>
          </a:p>
        </p:txBody>
      </p:sp>
    </p:spTree>
    <p:extLst>
      <p:ext uri="{BB962C8B-B14F-4D97-AF65-F5344CB8AC3E}">
        <p14:creationId xmlns:p14="http://schemas.microsoft.com/office/powerpoint/2010/main" val="2388111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1990292" y="457200"/>
            <a:ext cx="8108748" cy="896112"/>
          </a:xfrm>
        </p:spPr>
        <p:txBody>
          <a:bodyPr/>
          <a:lstStyle/>
          <a:p>
            <a:r>
              <a:rPr lang="en-US" altLang="en-US" dirty="0">
                <a:solidFill>
                  <a:srgbClr val="FFFF00"/>
                </a:solidFill>
                <a:effectLst/>
              </a:rPr>
              <a:t>Vapor Density</a:t>
            </a:r>
          </a:p>
        </p:txBody>
      </p:sp>
      <p:sp>
        <p:nvSpPr>
          <p:cNvPr id="278531" name="Rectangle 3"/>
          <p:cNvSpPr>
            <a:spLocks noGrp="1" noChangeArrowheads="1"/>
          </p:cNvSpPr>
          <p:nvPr>
            <p:ph type="body" idx="1"/>
          </p:nvPr>
        </p:nvSpPr>
        <p:spPr>
          <a:xfrm>
            <a:off x="2041626" y="1572768"/>
            <a:ext cx="8108748" cy="4664731"/>
          </a:xfrm>
        </p:spPr>
        <p:txBody>
          <a:bodyPr>
            <a:noAutofit/>
          </a:bodyPr>
          <a:lstStyle/>
          <a:p>
            <a:pPr>
              <a:spcAft>
                <a:spcPts val="1842"/>
              </a:spcAft>
            </a:pPr>
            <a:r>
              <a:rPr lang="en-US" altLang="en-US" sz="2400" dirty="0">
                <a:solidFill>
                  <a:srgbClr val="FFFF00"/>
                </a:solidFill>
              </a:rPr>
              <a:t>Vapor Density Is the Comparison of the Weight of a Given Volume of a Gas at a Certain Temperature With the Same Volume of Air at the Same Temperature.</a:t>
            </a:r>
          </a:p>
          <a:p>
            <a:pPr>
              <a:spcAft>
                <a:spcPts val="1842"/>
              </a:spcAft>
            </a:pPr>
            <a:r>
              <a:rPr lang="en-US" altLang="en-US" sz="2400" dirty="0">
                <a:solidFill>
                  <a:srgbClr val="FFFF00"/>
                </a:solidFill>
              </a:rPr>
              <a:t>Propane Vapor Has a Vapor Density of 1.50 at 60° F</a:t>
            </a:r>
          </a:p>
          <a:p>
            <a:pPr>
              <a:spcAft>
                <a:spcPts val="1842"/>
              </a:spcAft>
            </a:pPr>
            <a:r>
              <a:rPr lang="en-US" altLang="en-US" sz="2400" dirty="0">
                <a:solidFill>
                  <a:srgbClr val="FFFF00"/>
                </a:solidFill>
              </a:rPr>
              <a:t>Propane Vapor Is About 1.5 Times Heavier Than Air (Air=1.00</a:t>
            </a:r>
            <a:r>
              <a:rPr lang="en-US" altLang="en-US" sz="2400" dirty="0">
                <a:solidFill>
                  <a:schemeClr val="tx1"/>
                </a:solidFill>
              </a:rPr>
              <a:t>)</a:t>
            </a:r>
          </a:p>
          <a:p>
            <a:pPr>
              <a:spcAft>
                <a:spcPts val="1842"/>
              </a:spcAft>
            </a:pPr>
            <a:r>
              <a:rPr lang="en-US" altLang="en-US" sz="2400" b="1" dirty="0">
                <a:solidFill>
                  <a:srgbClr val="FFFF00"/>
                </a:solidFill>
              </a:rPr>
              <a:t>Since PROPANE is heavier than air disbursement takes longer than with other gases.  </a:t>
            </a:r>
          </a:p>
        </p:txBody>
      </p:sp>
    </p:spTree>
    <p:extLst>
      <p:ext uri="{BB962C8B-B14F-4D97-AF65-F5344CB8AC3E}">
        <p14:creationId xmlns:p14="http://schemas.microsoft.com/office/powerpoint/2010/main" val="23308657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2041626" y="935626"/>
            <a:ext cx="8108748" cy="782936"/>
          </a:xfrm>
        </p:spPr>
        <p:txBody>
          <a:bodyPr/>
          <a:lstStyle/>
          <a:p>
            <a:r>
              <a:rPr lang="en-US" altLang="en-US" dirty="0">
                <a:solidFill>
                  <a:srgbClr val="FFFF00"/>
                </a:solidFill>
                <a:effectLst/>
              </a:rPr>
              <a:t>Flammable Limits</a:t>
            </a:r>
          </a:p>
        </p:txBody>
      </p:sp>
      <p:sp>
        <p:nvSpPr>
          <p:cNvPr id="338947" name="Rectangle 3"/>
          <p:cNvSpPr>
            <a:spLocks noGrp="1" noChangeArrowheads="1"/>
          </p:cNvSpPr>
          <p:nvPr>
            <p:ph type="body" idx="1"/>
          </p:nvPr>
        </p:nvSpPr>
        <p:spPr>
          <a:xfrm>
            <a:off x="1755740" y="1718562"/>
            <a:ext cx="9977120" cy="4210312"/>
          </a:xfrm>
        </p:spPr>
        <p:txBody>
          <a:bodyPr>
            <a:normAutofit/>
          </a:bodyPr>
          <a:lstStyle/>
          <a:p>
            <a:r>
              <a:rPr lang="en-US" altLang="en-US" sz="2800" dirty="0">
                <a:solidFill>
                  <a:srgbClr val="FFFF00"/>
                </a:solidFill>
              </a:rPr>
              <a:t>The Upper Limit Is the Percentage of Gas in the Richest (Most Gas) Mixture That Will Support Combustion. </a:t>
            </a:r>
          </a:p>
          <a:p>
            <a:r>
              <a:rPr lang="en-US" altLang="en-US" sz="2800" dirty="0">
                <a:solidFill>
                  <a:srgbClr val="FFFF00"/>
                </a:solidFill>
              </a:rPr>
              <a:t>The Lower Limit Is the Percentage of Gas in the Leanest (Least Gas) Mixture That Will Support Combustion</a:t>
            </a:r>
            <a:r>
              <a:rPr lang="en-US" altLang="en-US" sz="2400" dirty="0">
                <a:solidFill>
                  <a:srgbClr val="FFFF00"/>
                </a:solidFill>
              </a:rPr>
              <a:t>.</a:t>
            </a:r>
          </a:p>
        </p:txBody>
      </p:sp>
      <p:sp>
        <p:nvSpPr>
          <p:cNvPr id="338948" name="Line 4"/>
          <p:cNvSpPr>
            <a:spLocks noChangeShapeType="1"/>
          </p:cNvSpPr>
          <p:nvPr/>
        </p:nvSpPr>
        <p:spPr bwMode="auto">
          <a:xfrm>
            <a:off x="2395734" y="5290505"/>
            <a:ext cx="764093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42" dirty="0"/>
          </a:p>
        </p:txBody>
      </p:sp>
      <p:sp>
        <p:nvSpPr>
          <p:cNvPr id="338949" name="Text Box 5"/>
          <p:cNvSpPr txBox="1">
            <a:spLocks noChangeArrowheads="1"/>
          </p:cNvSpPr>
          <p:nvPr/>
        </p:nvSpPr>
        <p:spPr bwMode="auto">
          <a:xfrm>
            <a:off x="1936501" y="5087461"/>
            <a:ext cx="590805" cy="384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2" dirty="0">
                <a:latin typeface="Arial Black" panose="020B0A04020102020204" pitchFamily="34" charset="0"/>
              </a:rPr>
              <a:t>0</a:t>
            </a:r>
            <a:r>
              <a:rPr lang="en-US" altLang="en-US" sz="1842" dirty="0">
                <a:solidFill>
                  <a:srgbClr val="FFFF00"/>
                </a:solidFill>
                <a:latin typeface="Arial Black" panose="020B0A04020102020204" pitchFamily="34" charset="0"/>
              </a:rPr>
              <a:t>%</a:t>
            </a:r>
          </a:p>
        </p:txBody>
      </p:sp>
      <p:sp>
        <p:nvSpPr>
          <p:cNvPr id="338950" name="Text Box 6"/>
          <p:cNvSpPr txBox="1">
            <a:spLocks noChangeArrowheads="1"/>
          </p:cNvSpPr>
          <p:nvPr/>
        </p:nvSpPr>
        <p:spPr bwMode="auto">
          <a:xfrm>
            <a:off x="10116264" y="5087461"/>
            <a:ext cx="912286" cy="384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2" dirty="0">
                <a:latin typeface="Arial Black" panose="020B0A04020102020204" pitchFamily="34" charset="0"/>
              </a:rPr>
              <a:t>100%</a:t>
            </a:r>
          </a:p>
        </p:txBody>
      </p:sp>
      <p:grpSp>
        <p:nvGrpSpPr>
          <p:cNvPr id="338958" name="Group 14"/>
          <p:cNvGrpSpPr>
            <a:grpSpLocks/>
          </p:cNvGrpSpPr>
          <p:nvPr/>
        </p:nvGrpSpPr>
        <p:grpSpPr bwMode="auto">
          <a:xfrm>
            <a:off x="3019484" y="4678127"/>
            <a:ext cx="1426178" cy="1200394"/>
            <a:chOff x="1274" y="2880"/>
            <a:chExt cx="878" cy="739"/>
          </a:xfrm>
        </p:grpSpPr>
        <p:sp>
          <p:nvSpPr>
            <p:cNvPr id="338952" name="Text Box 8"/>
            <p:cNvSpPr txBox="1">
              <a:spLocks noChangeArrowheads="1"/>
            </p:cNvSpPr>
            <p:nvPr/>
          </p:nvSpPr>
          <p:spPr bwMode="auto">
            <a:xfrm>
              <a:off x="1600" y="3382"/>
              <a:ext cx="406"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2" b="1" dirty="0">
                  <a:latin typeface="Arial" panose="020B0604020202020204" pitchFamily="34" charset="0"/>
                </a:rPr>
                <a:t>2.15</a:t>
              </a:r>
            </a:p>
          </p:txBody>
        </p:sp>
        <p:sp>
          <p:nvSpPr>
            <p:cNvPr id="338955" name="Line 11"/>
            <p:cNvSpPr>
              <a:spLocks noChangeShapeType="1"/>
            </p:cNvSpPr>
            <p:nvPr/>
          </p:nvSpPr>
          <p:spPr bwMode="auto">
            <a:xfrm>
              <a:off x="1754" y="3161"/>
              <a:ext cx="0" cy="144"/>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42" dirty="0"/>
            </a:p>
          </p:txBody>
        </p:sp>
        <p:sp>
          <p:nvSpPr>
            <p:cNvPr id="338956" name="Text Box 12"/>
            <p:cNvSpPr txBox="1">
              <a:spLocks noChangeArrowheads="1"/>
            </p:cNvSpPr>
            <p:nvPr/>
          </p:nvSpPr>
          <p:spPr bwMode="auto">
            <a:xfrm>
              <a:off x="1274" y="2880"/>
              <a:ext cx="878"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2" dirty="0">
                  <a:latin typeface="Arial" panose="020B0604020202020204" pitchFamily="34" charset="0"/>
                </a:rPr>
                <a:t>Lower Limit</a:t>
              </a:r>
            </a:p>
          </p:txBody>
        </p:sp>
      </p:grpSp>
      <p:grpSp>
        <p:nvGrpSpPr>
          <p:cNvPr id="338959" name="Group 15"/>
          <p:cNvGrpSpPr>
            <a:grpSpLocks/>
          </p:cNvGrpSpPr>
          <p:nvPr/>
        </p:nvGrpSpPr>
        <p:grpSpPr bwMode="auto">
          <a:xfrm>
            <a:off x="5100556" y="4854445"/>
            <a:ext cx="1426178" cy="1202018"/>
            <a:chOff x="2522" y="2880"/>
            <a:chExt cx="878" cy="740"/>
          </a:xfrm>
        </p:grpSpPr>
        <p:sp>
          <p:nvSpPr>
            <p:cNvPr id="338953" name="Text Box 9"/>
            <p:cNvSpPr txBox="1">
              <a:spLocks noChangeArrowheads="1"/>
            </p:cNvSpPr>
            <p:nvPr/>
          </p:nvSpPr>
          <p:spPr bwMode="auto">
            <a:xfrm>
              <a:off x="2815" y="3383"/>
              <a:ext cx="406"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2" b="1" dirty="0">
                  <a:latin typeface="Arial" panose="020B0604020202020204" pitchFamily="34" charset="0"/>
                </a:rPr>
                <a:t>9.60</a:t>
              </a:r>
            </a:p>
          </p:txBody>
        </p:sp>
        <p:sp>
          <p:nvSpPr>
            <p:cNvPr id="338954" name="Line 10"/>
            <p:cNvSpPr>
              <a:spLocks noChangeShapeType="1"/>
            </p:cNvSpPr>
            <p:nvPr/>
          </p:nvSpPr>
          <p:spPr bwMode="auto">
            <a:xfrm>
              <a:off x="3002" y="3161"/>
              <a:ext cx="0" cy="144"/>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42" dirty="0"/>
            </a:p>
          </p:txBody>
        </p:sp>
        <p:sp>
          <p:nvSpPr>
            <p:cNvPr id="338957" name="Text Box 13"/>
            <p:cNvSpPr txBox="1">
              <a:spLocks noChangeArrowheads="1"/>
            </p:cNvSpPr>
            <p:nvPr/>
          </p:nvSpPr>
          <p:spPr bwMode="auto">
            <a:xfrm>
              <a:off x="2522" y="2880"/>
              <a:ext cx="878"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2" dirty="0">
                  <a:latin typeface="Arial" panose="020B0604020202020204" pitchFamily="34" charset="0"/>
                </a:rPr>
                <a:t>Upper Limit</a:t>
              </a:r>
            </a:p>
          </p:txBody>
        </p:sp>
      </p:grpSp>
      <p:sp>
        <p:nvSpPr>
          <p:cNvPr id="338962" name="Text Box 18"/>
          <p:cNvSpPr txBox="1">
            <a:spLocks noChangeArrowheads="1"/>
          </p:cNvSpPr>
          <p:nvPr/>
        </p:nvSpPr>
        <p:spPr bwMode="auto">
          <a:xfrm>
            <a:off x="8285623" y="5534157"/>
            <a:ext cx="2970751" cy="384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2" dirty="0">
                <a:solidFill>
                  <a:schemeClr val="tx2"/>
                </a:solidFill>
                <a:latin typeface="Arial" panose="020B0604020202020204" pitchFamily="34" charset="0"/>
              </a:rPr>
              <a:t>Ref. Commercial Propane</a:t>
            </a:r>
          </a:p>
        </p:txBody>
      </p:sp>
    </p:spTree>
    <p:extLst>
      <p:ext uri="{BB962C8B-B14F-4D97-AF65-F5344CB8AC3E}">
        <p14:creationId xmlns:p14="http://schemas.microsoft.com/office/powerpoint/2010/main" val="1357455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2041626" y="935626"/>
            <a:ext cx="8108748" cy="782936"/>
          </a:xfrm>
        </p:spPr>
        <p:txBody>
          <a:bodyPr/>
          <a:lstStyle/>
          <a:p>
            <a:r>
              <a:rPr lang="en-US" altLang="en-US" dirty="0">
                <a:solidFill>
                  <a:srgbClr val="FFFF00"/>
                </a:solidFill>
                <a:effectLst/>
              </a:rPr>
              <a:t>Ignition</a:t>
            </a:r>
            <a:r>
              <a:rPr lang="en-US" altLang="en-US" dirty="0">
                <a:solidFill>
                  <a:schemeClr val="tx2"/>
                </a:solidFill>
                <a:effectLst/>
              </a:rPr>
              <a:t> </a:t>
            </a:r>
            <a:r>
              <a:rPr lang="en-US" altLang="en-US" dirty="0">
                <a:solidFill>
                  <a:srgbClr val="FFFF00"/>
                </a:solidFill>
                <a:effectLst/>
              </a:rPr>
              <a:t>Temperature</a:t>
            </a:r>
          </a:p>
        </p:txBody>
      </p:sp>
      <p:sp>
        <p:nvSpPr>
          <p:cNvPr id="301059" name="Rectangle 3"/>
          <p:cNvSpPr>
            <a:spLocks noGrp="1" noChangeArrowheads="1"/>
          </p:cNvSpPr>
          <p:nvPr>
            <p:ph type="body" idx="1"/>
          </p:nvPr>
        </p:nvSpPr>
        <p:spPr>
          <a:xfrm>
            <a:off x="2041626" y="2027187"/>
            <a:ext cx="8108748" cy="4210312"/>
          </a:xfrm>
        </p:spPr>
        <p:txBody>
          <a:bodyPr>
            <a:normAutofit/>
          </a:bodyPr>
          <a:lstStyle/>
          <a:p>
            <a:r>
              <a:rPr lang="en-US" altLang="en-US" sz="2800" dirty="0">
                <a:solidFill>
                  <a:srgbClr val="FFFF00"/>
                </a:solidFill>
              </a:rPr>
              <a:t>Minimum Temperature Needed for a Mixture of Propane and Air to Ignite. </a:t>
            </a:r>
          </a:p>
          <a:p>
            <a:pPr lvl="1"/>
            <a:r>
              <a:rPr lang="en-US" altLang="en-US" sz="2800" dirty="0">
                <a:solidFill>
                  <a:srgbClr val="FFFF00"/>
                </a:solidFill>
              </a:rPr>
              <a:t>The Ignition Temperature of Propane Is Between 920° F and 1,120° F</a:t>
            </a:r>
          </a:p>
          <a:p>
            <a:pPr lvl="1"/>
            <a:r>
              <a:rPr lang="en-US" altLang="en-US" sz="2800" dirty="0">
                <a:solidFill>
                  <a:srgbClr val="FFFF00"/>
                </a:solidFill>
              </a:rPr>
              <a:t>A Common Ignition Source for Propane Is Another Flame, Such As the Flame of a Pilot Burner, Match or Cigarette Lighter.</a:t>
            </a:r>
          </a:p>
        </p:txBody>
      </p:sp>
    </p:spTree>
    <p:extLst>
      <p:ext uri="{BB962C8B-B14F-4D97-AF65-F5344CB8AC3E}">
        <p14:creationId xmlns:p14="http://schemas.microsoft.com/office/powerpoint/2010/main" val="3468470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Box 1"/>
          <p:cNvSpPr txBox="1">
            <a:spLocks noChangeArrowheads="1"/>
          </p:cNvSpPr>
          <p:nvPr/>
        </p:nvSpPr>
        <p:spPr bwMode="auto">
          <a:xfrm>
            <a:off x="3124200" y="685800"/>
            <a:ext cx="6477000" cy="523220"/>
          </a:xfrm>
          <a:prstGeom prst="rect">
            <a:avLst/>
          </a:prstGeom>
          <a:noFill/>
          <a:ln w="9525">
            <a:noFill/>
            <a:miter lim="800000"/>
            <a:headEnd/>
            <a:tailEnd/>
          </a:ln>
        </p:spPr>
        <p:txBody>
          <a:bodyPr>
            <a:spAutoFit/>
          </a:bodyPr>
          <a:lstStyle/>
          <a:p>
            <a:pPr algn="ctr"/>
            <a:r>
              <a:rPr lang="en-US" sz="2800" b="1" dirty="0"/>
              <a:t> </a:t>
            </a:r>
            <a:r>
              <a:rPr lang="en-US" sz="2800" b="1" dirty="0">
                <a:solidFill>
                  <a:srgbClr val="FFFF00"/>
                </a:solidFill>
              </a:rPr>
              <a:t>SHUTTING OFF PROPANE SUPPLY</a:t>
            </a:r>
            <a:endParaRPr lang="en-US" sz="2800" b="1" dirty="0"/>
          </a:p>
        </p:txBody>
      </p:sp>
      <p:pic>
        <p:nvPicPr>
          <p:cNvPr id="5" name="Picture 4" descr="How to close gas valve.jpg"/>
          <p:cNvPicPr>
            <a:picLocks noChangeAspect="1"/>
          </p:cNvPicPr>
          <p:nvPr/>
        </p:nvPicPr>
        <p:blipFill>
          <a:blip r:embed="rId3" cstate="print"/>
          <a:stretch>
            <a:fillRect/>
          </a:stretch>
        </p:blipFill>
        <p:spPr>
          <a:xfrm>
            <a:off x="1981200" y="1295400"/>
            <a:ext cx="8305800" cy="4160450"/>
          </a:xfrm>
          <a:prstGeom prst="rect">
            <a:avLst/>
          </a:prstGeom>
        </p:spPr>
      </p:pic>
    </p:spTree>
    <p:extLst>
      <p:ext uri="{BB962C8B-B14F-4D97-AF65-F5344CB8AC3E}">
        <p14:creationId xmlns:p14="http://schemas.microsoft.com/office/powerpoint/2010/main" val="9085015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923</TotalTime>
  <Words>1241</Words>
  <Application>Microsoft Office PowerPoint</Application>
  <PresentationFormat>Widescreen</PresentationFormat>
  <Paragraphs>127</Paragraphs>
  <Slides>23</Slides>
  <Notes>20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23</vt:i4>
      </vt:variant>
    </vt:vector>
  </HeadingPairs>
  <TitlesOfParts>
    <vt:vector size="32" baseType="lpstr">
      <vt:lpstr>Arial</vt:lpstr>
      <vt:lpstr>Arial Black</vt:lpstr>
      <vt:lpstr>Calibri</vt:lpstr>
      <vt:lpstr>Century Gothic</vt:lpstr>
      <vt:lpstr>Monotype Sorts</vt:lpstr>
      <vt:lpstr>Times New Roman</vt:lpstr>
      <vt:lpstr>Wingdings</vt:lpstr>
      <vt:lpstr>Wingdings 3</vt:lpstr>
      <vt:lpstr>Ion</vt:lpstr>
      <vt:lpstr>Propane Safety –  Presented By </vt:lpstr>
      <vt:lpstr>PowerPoint Presentation</vt:lpstr>
      <vt:lpstr> Managing Underground Safety</vt:lpstr>
      <vt:lpstr>Physical Properties Of LP-Gas</vt:lpstr>
      <vt:lpstr>Specific Gravity Of Liquids</vt:lpstr>
      <vt:lpstr>Vapor Density</vt:lpstr>
      <vt:lpstr>Flammable Limits</vt:lpstr>
      <vt:lpstr>Ignition Temperature</vt:lpstr>
      <vt:lpstr>PowerPoint Presentation</vt:lpstr>
      <vt:lpstr>PowerPoint Presentation</vt:lpstr>
      <vt:lpstr>Two Common Access covers you will see out there in the field !</vt:lpstr>
      <vt:lpstr>Service Valve</vt:lpstr>
      <vt:lpstr>PowerPoint Presentation</vt:lpstr>
      <vt:lpstr>PowerPoint Presentation</vt:lpstr>
      <vt:lpstr>PowerPoint Presentation</vt:lpstr>
      <vt:lpstr>PowerPoint Presentation</vt:lpstr>
      <vt:lpstr>PowerPoint Presentation</vt:lpstr>
      <vt:lpstr>Yellow paint or Flags can be used for Gas</vt:lpstr>
      <vt:lpstr>Bobcat Backs Into UG 1000 </vt:lpstr>
      <vt:lpstr>Prevent This From Happening !</vt:lpstr>
      <vt:lpstr>PowerPoint Presentation</vt:lpstr>
      <vt:lpstr>EMERGENCY:</vt:lpstr>
      <vt:lpstr>QUESTIONS/CONCERNS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Byron Breda</dc:creator>
  <cp:lastModifiedBy>Folsom, Grant</cp:lastModifiedBy>
  <cp:revision>79</cp:revision>
  <dcterms:created xsi:type="dcterms:W3CDTF">2015-12-03T17:13:52Z</dcterms:created>
  <dcterms:modified xsi:type="dcterms:W3CDTF">2024-02-05T15:45:20Z</dcterms:modified>
</cp:coreProperties>
</file>