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7" r:id="rId4"/>
  </p:sldMasterIdLst>
  <p:notesMasterIdLst>
    <p:notesMasterId r:id="rId26"/>
  </p:notesMasterIdLst>
  <p:sldIdLst>
    <p:sldId id="256" r:id="rId5"/>
    <p:sldId id="285" r:id="rId6"/>
    <p:sldId id="257" r:id="rId7"/>
    <p:sldId id="259" r:id="rId8"/>
    <p:sldId id="290" r:id="rId9"/>
    <p:sldId id="284" r:id="rId10"/>
    <p:sldId id="268" r:id="rId11"/>
    <p:sldId id="287" r:id="rId12"/>
    <p:sldId id="289" r:id="rId13"/>
    <p:sldId id="278" r:id="rId14"/>
    <p:sldId id="279" r:id="rId15"/>
    <p:sldId id="283" r:id="rId16"/>
    <p:sldId id="280" r:id="rId17"/>
    <p:sldId id="281" r:id="rId18"/>
    <p:sldId id="276" r:id="rId19"/>
    <p:sldId id="264" r:id="rId20"/>
    <p:sldId id="265" r:id="rId21"/>
    <p:sldId id="275" r:id="rId22"/>
    <p:sldId id="260" r:id="rId23"/>
    <p:sldId id="267"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00"/>
    <a:srgbClr val="004600"/>
    <a:srgbClr val="65554B"/>
    <a:srgbClr val="805F50"/>
    <a:srgbClr val="384C5A"/>
    <a:srgbClr val="012A4B"/>
    <a:srgbClr val="01325B"/>
    <a:srgbClr val="5E4E7E"/>
    <a:srgbClr val="6F5D73"/>
    <a:srgbClr val="7EB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4F5F2-631D-4A07-ADFF-44A473D320AC}" v="390" dt="2024-03-26T10:50:15.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05" autoAdjust="0"/>
    <p:restoredTop sz="94660"/>
  </p:normalViewPr>
  <p:slideViewPr>
    <p:cSldViewPr snapToGrid="0">
      <p:cViewPr varScale="1">
        <p:scale>
          <a:sx n="114" d="100"/>
          <a:sy n="114" d="100"/>
        </p:scale>
        <p:origin x="4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F3B9F2-3C4F-48DD-8DD7-909CA7389C1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BF017F9-5656-4763-8B4F-078F96886A5F}">
      <dgm:prSet/>
      <dgm:spPr>
        <a:solidFill>
          <a:schemeClr val="accent1">
            <a:lumMod val="75000"/>
          </a:schemeClr>
        </a:solidFill>
      </dgm:spPr>
      <dgm:t>
        <a:bodyPr/>
        <a:lstStyle/>
        <a:p>
          <a:r>
            <a:rPr lang="en-US" dirty="0"/>
            <a:t>§ 7001(4) "</a:t>
          </a:r>
          <a:r>
            <a:rPr lang="en-US" b="1" dirty="0"/>
            <a:t>Excavation activities</a:t>
          </a:r>
          <a:r>
            <a:rPr lang="en-US" dirty="0"/>
            <a:t>" means any activities </a:t>
          </a:r>
        </a:p>
        <a:p>
          <a:r>
            <a:rPr lang="en-US" u="none" dirty="0"/>
            <a:t>Disturb</a:t>
          </a:r>
          <a:r>
            <a:rPr lang="en-US" dirty="0"/>
            <a:t> the subsurface of the earth or could damage underground utility facilities and that may involve the removal of earth, rock, or other materials in the ground</a:t>
          </a:r>
        </a:p>
        <a:p>
          <a:r>
            <a:rPr lang="en-US" dirty="0"/>
            <a:t>Demolition of any structure by the discharge of explosives</a:t>
          </a:r>
        </a:p>
        <a:p>
          <a:r>
            <a:rPr lang="en-US" dirty="0"/>
            <a:t>Use of powered or mechanized equipment, including digging, trenching, blasting, boring, drilling, hammering, post driving, wrecking, razing, tunneling, or pavement</a:t>
          </a:r>
        </a:p>
        <a:p>
          <a:r>
            <a:rPr lang="en-US" dirty="0"/>
            <a:t>Concrete slab removal within 100 feet of an underground utility facility. </a:t>
          </a:r>
        </a:p>
      </dgm:t>
    </dgm:pt>
    <dgm:pt modelId="{F0184A9C-B6D4-4A08-87D4-98E53056CC7C}" type="parTrans" cxnId="{2BCFC3CB-E6D6-44E0-A425-542FAEBF79B2}">
      <dgm:prSet/>
      <dgm:spPr/>
      <dgm:t>
        <a:bodyPr/>
        <a:lstStyle/>
        <a:p>
          <a:endParaRPr lang="en-US"/>
        </a:p>
      </dgm:t>
    </dgm:pt>
    <dgm:pt modelId="{27AEBA4E-96B4-43C0-8B9A-7DF6CD89A1EB}" type="sibTrans" cxnId="{2BCFC3CB-E6D6-44E0-A425-542FAEBF79B2}">
      <dgm:prSet/>
      <dgm:spPr/>
      <dgm:t>
        <a:bodyPr/>
        <a:lstStyle/>
        <a:p>
          <a:endParaRPr lang="en-US"/>
        </a:p>
      </dgm:t>
    </dgm:pt>
    <dgm:pt modelId="{67B93BD4-8B43-4426-A5D9-74F8D7A8E2A9}" type="pres">
      <dgm:prSet presAssocID="{E1F3B9F2-3C4F-48DD-8DD7-909CA7389C19}" presName="linear" presStyleCnt="0">
        <dgm:presLayoutVars>
          <dgm:animLvl val="lvl"/>
          <dgm:resizeHandles val="exact"/>
        </dgm:presLayoutVars>
      </dgm:prSet>
      <dgm:spPr/>
    </dgm:pt>
    <dgm:pt modelId="{9416BBB2-EE23-4BDB-9247-3A73CC2F7EDB}" type="pres">
      <dgm:prSet presAssocID="{BBF017F9-5656-4763-8B4F-078F96886A5F}" presName="parentText" presStyleLbl="node1" presStyleIdx="0" presStyleCnt="1" custScaleY="107655">
        <dgm:presLayoutVars>
          <dgm:chMax val="0"/>
          <dgm:bulletEnabled val="1"/>
        </dgm:presLayoutVars>
      </dgm:prSet>
      <dgm:spPr/>
    </dgm:pt>
  </dgm:ptLst>
  <dgm:cxnLst>
    <dgm:cxn modelId="{ACBA15C6-2D5B-4D5B-80AE-0AC4A5F5ED19}" type="presOf" srcId="{E1F3B9F2-3C4F-48DD-8DD7-909CA7389C19}" destId="{67B93BD4-8B43-4426-A5D9-74F8D7A8E2A9}" srcOrd="0" destOrd="0" presId="urn:microsoft.com/office/officeart/2005/8/layout/vList2"/>
    <dgm:cxn modelId="{2BCFC3CB-E6D6-44E0-A425-542FAEBF79B2}" srcId="{E1F3B9F2-3C4F-48DD-8DD7-909CA7389C19}" destId="{BBF017F9-5656-4763-8B4F-078F96886A5F}" srcOrd="0" destOrd="0" parTransId="{F0184A9C-B6D4-4A08-87D4-98E53056CC7C}" sibTransId="{27AEBA4E-96B4-43C0-8B9A-7DF6CD89A1EB}"/>
    <dgm:cxn modelId="{54DEB2F8-7B89-488B-894F-1E4CC1E7CB1D}" type="presOf" srcId="{BBF017F9-5656-4763-8B4F-078F96886A5F}" destId="{9416BBB2-EE23-4BDB-9247-3A73CC2F7EDB}" srcOrd="0" destOrd="0" presId="urn:microsoft.com/office/officeart/2005/8/layout/vList2"/>
    <dgm:cxn modelId="{2B1E6897-AB79-4A0C-8337-4F33F1776668}" type="presParOf" srcId="{67B93BD4-8B43-4426-A5D9-74F8D7A8E2A9}" destId="{9416BBB2-EE23-4BDB-9247-3A73CC2F7E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F3B9F2-3C4F-48DD-8DD7-909CA7389C1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C3F8001-D14D-4679-A40D-5035B7863C0D}">
      <dgm:prSet custT="1"/>
      <dgm:spPr>
        <a:solidFill>
          <a:srgbClr val="65554B"/>
        </a:solidFill>
      </dgm:spPr>
      <dgm:t>
        <a:bodyPr/>
        <a:lstStyle/>
        <a:p>
          <a:pPr algn="just"/>
          <a:r>
            <a:rPr lang="en-US" sz="3200" dirty="0"/>
            <a:t>Excavation activities shall </a:t>
          </a:r>
          <a:r>
            <a:rPr lang="en-US" sz="3400" b="1" dirty="0"/>
            <a:t>NOT</a:t>
          </a:r>
          <a:r>
            <a:rPr lang="en-US" sz="3200" b="1" dirty="0"/>
            <a:t> include </a:t>
          </a:r>
          <a:r>
            <a:rPr lang="en-US" sz="3200" dirty="0"/>
            <a:t>the tilling of the soil for </a:t>
          </a:r>
          <a:r>
            <a:rPr lang="en-US" sz="3400" b="0" i="0" u="sng" dirty="0"/>
            <a:t>agricultural</a:t>
          </a:r>
          <a:r>
            <a:rPr lang="en-US" sz="3200" dirty="0"/>
            <a:t> purposes, routine </a:t>
          </a:r>
          <a:r>
            <a:rPr lang="en-US" sz="3200" i="0" u="sng" dirty="0"/>
            <a:t>home gardening with </a:t>
          </a:r>
          <a:r>
            <a:rPr lang="en-US" sz="3400" i="1" u="sng" dirty="0"/>
            <a:t>hand tools</a:t>
          </a:r>
          <a:r>
            <a:rPr lang="en-US" sz="3200" i="0" dirty="0"/>
            <a:t> </a:t>
          </a:r>
          <a:r>
            <a:rPr lang="en-US" sz="3200" dirty="0"/>
            <a:t>outside </a:t>
          </a:r>
          <a:r>
            <a:rPr lang="en-US" sz="3200" u="none" dirty="0"/>
            <a:t>easement</a:t>
          </a:r>
          <a:r>
            <a:rPr lang="en-US" sz="3200" dirty="0"/>
            <a:t> areas and </a:t>
          </a:r>
          <a:r>
            <a:rPr lang="en-US" sz="3200" u="none" dirty="0"/>
            <a:t>public rights-of-way</a:t>
          </a:r>
          <a:r>
            <a:rPr lang="en-US" sz="3200" dirty="0"/>
            <a:t>, activities relating to </a:t>
          </a:r>
          <a:r>
            <a:rPr lang="en-US" sz="3400" u="sng" dirty="0"/>
            <a:t>routine</a:t>
          </a:r>
          <a:r>
            <a:rPr lang="en-US" sz="3200" u="sng" dirty="0"/>
            <a:t> public highway maintenance</a:t>
          </a:r>
          <a:r>
            <a:rPr lang="en-US" sz="3200" dirty="0"/>
            <a:t>, or the use of hand tools by a utility or locator to locate or service facilities, provided the utility has a written damage prevention program.</a:t>
          </a:r>
        </a:p>
      </dgm:t>
    </dgm:pt>
    <dgm:pt modelId="{BC0694EB-215F-485C-8116-BF9C2F316554}" type="parTrans" cxnId="{E1C56867-7A65-4A7D-8F0B-858C2CD19980}">
      <dgm:prSet/>
      <dgm:spPr/>
      <dgm:t>
        <a:bodyPr/>
        <a:lstStyle/>
        <a:p>
          <a:endParaRPr lang="en-US"/>
        </a:p>
      </dgm:t>
    </dgm:pt>
    <dgm:pt modelId="{893432AC-F816-40C0-9FB6-FD8473AC70C2}" type="sibTrans" cxnId="{E1C56867-7A65-4A7D-8F0B-858C2CD19980}">
      <dgm:prSet/>
      <dgm:spPr/>
      <dgm:t>
        <a:bodyPr/>
        <a:lstStyle/>
        <a:p>
          <a:endParaRPr lang="en-US"/>
        </a:p>
      </dgm:t>
    </dgm:pt>
    <dgm:pt modelId="{67B93BD4-8B43-4426-A5D9-74F8D7A8E2A9}" type="pres">
      <dgm:prSet presAssocID="{E1F3B9F2-3C4F-48DD-8DD7-909CA7389C19}" presName="linear" presStyleCnt="0">
        <dgm:presLayoutVars>
          <dgm:animLvl val="lvl"/>
          <dgm:resizeHandles val="exact"/>
        </dgm:presLayoutVars>
      </dgm:prSet>
      <dgm:spPr/>
    </dgm:pt>
    <dgm:pt modelId="{94BAE4C8-BBCA-4820-BBE2-9F3A9F86B9DD}" type="pres">
      <dgm:prSet presAssocID="{2C3F8001-D14D-4679-A40D-5035B7863C0D}" presName="parentText" presStyleLbl="node1" presStyleIdx="0" presStyleCnt="1">
        <dgm:presLayoutVars>
          <dgm:chMax val="0"/>
          <dgm:bulletEnabled val="1"/>
        </dgm:presLayoutVars>
      </dgm:prSet>
      <dgm:spPr/>
    </dgm:pt>
  </dgm:ptLst>
  <dgm:cxnLst>
    <dgm:cxn modelId="{E6C45215-DF53-4846-AFA2-BF0FBF4478E9}" type="presOf" srcId="{2C3F8001-D14D-4679-A40D-5035B7863C0D}" destId="{94BAE4C8-BBCA-4820-BBE2-9F3A9F86B9DD}" srcOrd="0" destOrd="0" presId="urn:microsoft.com/office/officeart/2005/8/layout/vList2"/>
    <dgm:cxn modelId="{E1C56867-7A65-4A7D-8F0B-858C2CD19980}" srcId="{E1F3B9F2-3C4F-48DD-8DD7-909CA7389C19}" destId="{2C3F8001-D14D-4679-A40D-5035B7863C0D}" srcOrd="0" destOrd="0" parTransId="{BC0694EB-215F-485C-8116-BF9C2F316554}" sibTransId="{893432AC-F816-40C0-9FB6-FD8473AC70C2}"/>
    <dgm:cxn modelId="{ACBA15C6-2D5B-4D5B-80AE-0AC4A5F5ED19}" type="presOf" srcId="{E1F3B9F2-3C4F-48DD-8DD7-909CA7389C19}" destId="{67B93BD4-8B43-4426-A5D9-74F8D7A8E2A9}" srcOrd="0" destOrd="0" presId="urn:microsoft.com/office/officeart/2005/8/layout/vList2"/>
    <dgm:cxn modelId="{1DF4DB05-CCCF-45F0-91EC-B78CD17FD5FA}" type="presParOf" srcId="{67B93BD4-8B43-4426-A5D9-74F8D7A8E2A9}" destId="{94BAE4C8-BBCA-4820-BBE2-9F3A9F86B9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29123-B66B-40C5-AB3A-19B09B806BC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1D47804-AB2F-495F-9000-B8CE572A0BB3}">
      <dgm:prSet/>
      <dgm:spPr/>
      <dgm:t>
        <a:bodyPr/>
        <a:lstStyle/>
        <a:p>
          <a:pPr algn="just"/>
          <a:r>
            <a:rPr lang="en-US" dirty="0"/>
            <a:t>No person or company shall engage in excavation activities, except in an emergency situation, without </a:t>
          </a:r>
          <a:r>
            <a:rPr lang="en-US" b="1" u="sng" dirty="0" err="1"/>
            <a:t>premarking</a:t>
          </a:r>
          <a:r>
            <a:rPr lang="en-US" dirty="0"/>
            <a:t> the proposed area of excavation activities and giving notice as required by this section.</a:t>
          </a:r>
        </a:p>
      </dgm:t>
    </dgm:pt>
    <dgm:pt modelId="{B287ED03-B8DC-4FD7-BC7F-8548D77D95ED}" type="parTrans" cxnId="{00EC8712-7B9D-4152-9F2C-670A79F04E2A}">
      <dgm:prSet/>
      <dgm:spPr/>
      <dgm:t>
        <a:bodyPr/>
        <a:lstStyle/>
        <a:p>
          <a:endParaRPr lang="en-US"/>
        </a:p>
      </dgm:t>
    </dgm:pt>
    <dgm:pt modelId="{43E1298F-5298-4718-B25E-F585F16C0748}" type="sibTrans" cxnId="{00EC8712-7B9D-4152-9F2C-670A79F04E2A}">
      <dgm:prSet/>
      <dgm:spPr/>
      <dgm:t>
        <a:bodyPr/>
        <a:lstStyle/>
        <a:p>
          <a:endParaRPr lang="en-US"/>
        </a:p>
      </dgm:t>
    </dgm:pt>
    <dgm:pt modelId="{11CC2DB6-BB77-4970-9E81-F2ACEE4C8C07}">
      <dgm:prSet/>
      <dgm:spPr/>
      <dgm:t>
        <a:bodyPr/>
        <a:lstStyle/>
        <a:p>
          <a:r>
            <a:rPr lang="en-US" dirty="0"/>
            <a:t>(b) Prior to notifying Dig Safe, the person shall </a:t>
          </a:r>
          <a:r>
            <a:rPr lang="en-US" b="1" u="sng" dirty="0" err="1"/>
            <a:t>premark</a:t>
          </a:r>
          <a:r>
            <a:rPr lang="en-US" dirty="0"/>
            <a:t> the area of proposed excavation activities in a manner that will enable operators of underground facilities to identify the boundaries of the proposed excavation activities.</a:t>
          </a:r>
        </a:p>
      </dgm:t>
    </dgm:pt>
    <dgm:pt modelId="{35770E67-48EE-496E-8372-84B061AD5228}" type="parTrans" cxnId="{F04B7E60-E3B3-4A14-BE77-454581E95ECC}">
      <dgm:prSet/>
      <dgm:spPr/>
      <dgm:t>
        <a:bodyPr/>
        <a:lstStyle/>
        <a:p>
          <a:endParaRPr lang="en-US"/>
        </a:p>
      </dgm:t>
    </dgm:pt>
    <dgm:pt modelId="{2D0C7F8D-4B59-4D06-9480-036C5A434390}" type="sibTrans" cxnId="{F04B7E60-E3B3-4A14-BE77-454581E95ECC}">
      <dgm:prSet/>
      <dgm:spPr/>
      <dgm:t>
        <a:bodyPr/>
        <a:lstStyle/>
        <a:p>
          <a:endParaRPr lang="en-US"/>
        </a:p>
      </dgm:t>
    </dgm:pt>
    <dgm:pt modelId="{F14DAFB3-3F04-4372-871B-FEEE2844AC91}" type="pres">
      <dgm:prSet presAssocID="{A8729123-B66B-40C5-AB3A-19B09B806BC0}" presName="root" presStyleCnt="0">
        <dgm:presLayoutVars>
          <dgm:dir/>
          <dgm:resizeHandles val="exact"/>
        </dgm:presLayoutVars>
      </dgm:prSet>
      <dgm:spPr/>
    </dgm:pt>
    <dgm:pt modelId="{31BE59C2-4EBA-4DDF-B265-14A451192691}" type="pres">
      <dgm:prSet presAssocID="{41D47804-AB2F-495F-9000-B8CE572A0BB3}" presName="compNode" presStyleCnt="0"/>
      <dgm:spPr/>
    </dgm:pt>
    <dgm:pt modelId="{8F3E8C64-FDE8-4077-A604-4D81A857B2A2}" type="pres">
      <dgm:prSet presAssocID="{41D47804-AB2F-495F-9000-B8CE572A0BB3}" presName="bgRect" presStyleLbl="bgShp" presStyleIdx="0" presStyleCnt="2" custScaleY="120273"/>
      <dgm:spPr/>
    </dgm:pt>
    <dgm:pt modelId="{59BD302F-D67B-4765-9EA6-46D4460DE0FF}" type="pres">
      <dgm:prSet presAssocID="{41D47804-AB2F-495F-9000-B8CE572A0BB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xcavator"/>
        </a:ext>
      </dgm:extLst>
    </dgm:pt>
    <dgm:pt modelId="{28308C07-DB8E-4D0E-9855-FA0F8D4D3EB9}" type="pres">
      <dgm:prSet presAssocID="{41D47804-AB2F-495F-9000-B8CE572A0BB3}" presName="spaceRect" presStyleCnt="0"/>
      <dgm:spPr/>
    </dgm:pt>
    <dgm:pt modelId="{B415C5BD-A99A-47A2-9BF0-528F774BB0F7}" type="pres">
      <dgm:prSet presAssocID="{41D47804-AB2F-495F-9000-B8CE572A0BB3}" presName="parTx" presStyleLbl="revTx" presStyleIdx="0" presStyleCnt="2">
        <dgm:presLayoutVars>
          <dgm:chMax val="0"/>
          <dgm:chPref val="0"/>
        </dgm:presLayoutVars>
      </dgm:prSet>
      <dgm:spPr/>
    </dgm:pt>
    <dgm:pt modelId="{29E6461D-7A2B-44B9-A832-E826EDE6E2DF}" type="pres">
      <dgm:prSet presAssocID="{43E1298F-5298-4718-B25E-F585F16C0748}" presName="sibTrans" presStyleCnt="0"/>
      <dgm:spPr/>
    </dgm:pt>
    <dgm:pt modelId="{8BDCE81F-08FE-4550-8D51-110D6C82E6B7}" type="pres">
      <dgm:prSet presAssocID="{11CC2DB6-BB77-4970-9E81-F2ACEE4C8C07}" presName="compNode" presStyleCnt="0"/>
      <dgm:spPr/>
    </dgm:pt>
    <dgm:pt modelId="{6EF1B3E5-3423-4789-AB53-291A541FC123}" type="pres">
      <dgm:prSet presAssocID="{11CC2DB6-BB77-4970-9E81-F2ACEE4C8C07}" presName="bgRect" presStyleLbl="bgShp" presStyleIdx="1" presStyleCnt="2" custScaleY="119102"/>
      <dgm:spPr>
        <a:solidFill>
          <a:schemeClr val="accent5">
            <a:lumMod val="75000"/>
          </a:schemeClr>
        </a:solidFill>
      </dgm:spPr>
    </dgm:pt>
    <dgm:pt modelId="{C0C88037-9E55-4174-BAF2-3E2E9042F786}" type="pres">
      <dgm:prSet presAssocID="{11CC2DB6-BB77-4970-9E81-F2ACEE4C8C0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dozer"/>
        </a:ext>
      </dgm:extLst>
    </dgm:pt>
    <dgm:pt modelId="{7FDC4338-128B-444F-A255-2EAD6899C54B}" type="pres">
      <dgm:prSet presAssocID="{11CC2DB6-BB77-4970-9E81-F2ACEE4C8C07}" presName="spaceRect" presStyleCnt="0"/>
      <dgm:spPr/>
    </dgm:pt>
    <dgm:pt modelId="{8ADFF0BD-F33D-4D3F-BDE3-DA619598D488}" type="pres">
      <dgm:prSet presAssocID="{11CC2DB6-BB77-4970-9E81-F2ACEE4C8C07}" presName="parTx" presStyleLbl="revTx" presStyleIdx="1" presStyleCnt="2">
        <dgm:presLayoutVars>
          <dgm:chMax val="0"/>
          <dgm:chPref val="0"/>
        </dgm:presLayoutVars>
      </dgm:prSet>
      <dgm:spPr/>
    </dgm:pt>
  </dgm:ptLst>
  <dgm:cxnLst>
    <dgm:cxn modelId="{37A93A05-092A-4B93-A98E-010DABE631AF}" type="presOf" srcId="{A8729123-B66B-40C5-AB3A-19B09B806BC0}" destId="{F14DAFB3-3F04-4372-871B-FEEE2844AC91}" srcOrd="0" destOrd="0" presId="urn:microsoft.com/office/officeart/2018/2/layout/IconVerticalSolidList"/>
    <dgm:cxn modelId="{00EC8712-7B9D-4152-9F2C-670A79F04E2A}" srcId="{A8729123-B66B-40C5-AB3A-19B09B806BC0}" destId="{41D47804-AB2F-495F-9000-B8CE572A0BB3}" srcOrd="0" destOrd="0" parTransId="{B287ED03-B8DC-4FD7-BC7F-8548D77D95ED}" sibTransId="{43E1298F-5298-4718-B25E-F585F16C0748}"/>
    <dgm:cxn modelId="{4C866734-50CD-4144-A869-837898128F92}" type="presOf" srcId="{41D47804-AB2F-495F-9000-B8CE572A0BB3}" destId="{B415C5BD-A99A-47A2-9BF0-528F774BB0F7}" srcOrd="0" destOrd="0" presId="urn:microsoft.com/office/officeart/2018/2/layout/IconVerticalSolidList"/>
    <dgm:cxn modelId="{F04B7E60-E3B3-4A14-BE77-454581E95ECC}" srcId="{A8729123-B66B-40C5-AB3A-19B09B806BC0}" destId="{11CC2DB6-BB77-4970-9E81-F2ACEE4C8C07}" srcOrd="1" destOrd="0" parTransId="{35770E67-48EE-496E-8372-84B061AD5228}" sibTransId="{2D0C7F8D-4B59-4D06-9480-036C5A434390}"/>
    <dgm:cxn modelId="{92E43DE5-2642-40C4-B6D9-21EBA083A84C}" type="presOf" srcId="{11CC2DB6-BB77-4970-9E81-F2ACEE4C8C07}" destId="{8ADFF0BD-F33D-4D3F-BDE3-DA619598D488}" srcOrd="0" destOrd="0" presId="urn:microsoft.com/office/officeart/2018/2/layout/IconVerticalSolidList"/>
    <dgm:cxn modelId="{88256605-8E7A-45D5-9614-A03B638FC451}" type="presParOf" srcId="{F14DAFB3-3F04-4372-871B-FEEE2844AC91}" destId="{31BE59C2-4EBA-4DDF-B265-14A451192691}" srcOrd="0" destOrd="0" presId="urn:microsoft.com/office/officeart/2018/2/layout/IconVerticalSolidList"/>
    <dgm:cxn modelId="{158C3DD6-B3A2-4C5B-A58F-CF5937C4110C}" type="presParOf" srcId="{31BE59C2-4EBA-4DDF-B265-14A451192691}" destId="{8F3E8C64-FDE8-4077-A604-4D81A857B2A2}" srcOrd="0" destOrd="0" presId="urn:microsoft.com/office/officeart/2018/2/layout/IconVerticalSolidList"/>
    <dgm:cxn modelId="{03B4888B-B3EB-45FE-B127-2B4A344933BE}" type="presParOf" srcId="{31BE59C2-4EBA-4DDF-B265-14A451192691}" destId="{59BD302F-D67B-4765-9EA6-46D4460DE0FF}" srcOrd="1" destOrd="0" presId="urn:microsoft.com/office/officeart/2018/2/layout/IconVerticalSolidList"/>
    <dgm:cxn modelId="{B199AB6D-81E0-4129-81CC-13970860F2DB}" type="presParOf" srcId="{31BE59C2-4EBA-4DDF-B265-14A451192691}" destId="{28308C07-DB8E-4D0E-9855-FA0F8D4D3EB9}" srcOrd="2" destOrd="0" presId="urn:microsoft.com/office/officeart/2018/2/layout/IconVerticalSolidList"/>
    <dgm:cxn modelId="{7CE63E20-E0D6-40FD-9464-03618EB3623A}" type="presParOf" srcId="{31BE59C2-4EBA-4DDF-B265-14A451192691}" destId="{B415C5BD-A99A-47A2-9BF0-528F774BB0F7}" srcOrd="3" destOrd="0" presId="urn:microsoft.com/office/officeart/2018/2/layout/IconVerticalSolidList"/>
    <dgm:cxn modelId="{463DBEE9-3102-4EAA-974D-6CBA20289F88}" type="presParOf" srcId="{F14DAFB3-3F04-4372-871B-FEEE2844AC91}" destId="{29E6461D-7A2B-44B9-A832-E826EDE6E2DF}" srcOrd="1" destOrd="0" presId="urn:microsoft.com/office/officeart/2018/2/layout/IconVerticalSolidList"/>
    <dgm:cxn modelId="{12F71517-05D3-4A74-9397-3C6BD9921FC8}" type="presParOf" srcId="{F14DAFB3-3F04-4372-871B-FEEE2844AC91}" destId="{8BDCE81F-08FE-4550-8D51-110D6C82E6B7}" srcOrd="2" destOrd="0" presId="urn:microsoft.com/office/officeart/2018/2/layout/IconVerticalSolidList"/>
    <dgm:cxn modelId="{827D52BE-F504-49EC-A153-6EF6EFFE2DB0}" type="presParOf" srcId="{8BDCE81F-08FE-4550-8D51-110D6C82E6B7}" destId="{6EF1B3E5-3423-4789-AB53-291A541FC123}" srcOrd="0" destOrd="0" presId="urn:microsoft.com/office/officeart/2018/2/layout/IconVerticalSolidList"/>
    <dgm:cxn modelId="{34695B0A-BF92-4FC2-801F-9634D8F617D4}" type="presParOf" srcId="{8BDCE81F-08FE-4550-8D51-110D6C82E6B7}" destId="{C0C88037-9E55-4174-BAF2-3E2E9042F786}" srcOrd="1" destOrd="0" presId="urn:microsoft.com/office/officeart/2018/2/layout/IconVerticalSolidList"/>
    <dgm:cxn modelId="{4465BA2E-75D1-41AF-B3E0-5848DDBD6DB6}" type="presParOf" srcId="{8BDCE81F-08FE-4550-8D51-110D6C82E6B7}" destId="{7FDC4338-128B-444F-A255-2EAD6899C54B}" srcOrd="2" destOrd="0" presId="urn:microsoft.com/office/officeart/2018/2/layout/IconVerticalSolidList"/>
    <dgm:cxn modelId="{CB5DB16E-4C00-45DC-A6A9-3F887B86395D}" type="presParOf" srcId="{8BDCE81F-08FE-4550-8D51-110D6C82E6B7}" destId="{8ADFF0BD-F33D-4D3F-BDE3-DA619598D4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65CF4E-0D07-4A9B-90BE-B01E1882A5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E2E7EFA-2261-49F0-BAB3-ED76A42D5803}">
      <dgm:prSet custT="1"/>
      <dgm:spPr/>
      <dgm:t>
        <a:bodyPr/>
        <a:lstStyle/>
        <a:p>
          <a:r>
            <a:rPr lang="en-US" sz="1600" b="0" i="0"/>
            <a:t>NEW YEAR’S DAY </a:t>
          </a:r>
          <a:r>
            <a:rPr lang="en-US" sz="1400" b="0" i="1"/>
            <a:t>(January 1</a:t>
          </a:r>
          <a:r>
            <a:rPr lang="en-US" sz="1400" b="0" i="1" baseline="30000"/>
            <a:t>st</a:t>
          </a:r>
          <a:r>
            <a:rPr lang="en-US" sz="1400" b="0" i="1"/>
            <a:t>)</a:t>
          </a:r>
          <a:endParaRPr lang="en-US" sz="1600" i="1" dirty="0"/>
        </a:p>
      </dgm:t>
    </dgm:pt>
    <dgm:pt modelId="{F7391182-3556-4B52-8409-422FA7834B5A}" type="parTrans" cxnId="{F3F5CEF1-FA4D-4AA9-828F-ACD6D4E83D2A}">
      <dgm:prSet/>
      <dgm:spPr/>
      <dgm:t>
        <a:bodyPr/>
        <a:lstStyle/>
        <a:p>
          <a:endParaRPr lang="en-US"/>
        </a:p>
      </dgm:t>
    </dgm:pt>
    <dgm:pt modelId="{26B63AEC-C2EE-4D2C-9081-69BC866BABB1}" type="sibTrans" cxnId="{F3F5CEF1-FA4D-4AA9-828F-ACD6D4E83D2A}">
      <dgm:prSet/>
      <dgm:spPr/>
      <dgm:t>
        <a:bodyPr/>
        <a:lstStyle/>
        <a:p>
          <a:endParaRPr lang="en-US"/>
        </a:p>
      </dgm:t>
    </dgm:pt>
    <dgm:pt modelId="{B6F9676C-989E-4433-94E2-182ADFF0012E}">
      <dgm:prSet custT="1"/>
      <dgm:spPr/>
      <dgm:t>
        <a:bodyPr/>
        <a:lstStyle/>
        <a:p>
          <a:r>
            <a:rPr lang="en-US" sz="1600" b="0" i="0"/>
            <a:t>MARTIN LUTHER KING DAY </a:t>
          </a:r>
          <a:r>
            <a:rPr lang="en-US" sz="1400" b="0" i="1"/>
            <a:t>(3</a:t>
          </a:r>
          <a:r>
            <a:rPr lang="en-US" sz="1400" b="0" i="1" baseline="30000"/>
            <a:t>rd</a:t>
          </a:r>
          <a:r>
            <a:rPr lang="en-US" sz="1400" b="0" i="1"/>
            <a:t> Monday in January)</a:t>
          </a:r>
          <a:endParaRPr lang="en-US" sz="1600" i="1" dirty="0"/>
        </a:p>
      </dgm:t>
    </dgm:pt>
    <dgm:pt modelId="{258B5FE0-5865-4B32-9EE5-FA6973A766D7}" type="parTrans" cxnId="{1526F2FD-D48D-4218-B2FF-16161BA23A94}">
      <dgm:prSet/>
      <dgm:spPr/>
      <dgm:t>
        <a:bodyPr/>
        <a:lstStyle/>
        <a:p>
          <a:endParaRPr lang="en-US"/>
        </a:p>
      </dgm:t>
    </dgm:pt>
    <dgm:pt modelId="{2311B5AF-D76B-460B-BFC1-EAA9E0A3B72B}" type="sibTrans" cxnId="{1526F2FD-D48D-4218-B2FF-16161BA23A94}">
      <dgm:prSet/>
      <dgm:spPr/>
      <dgm:t>
        <a:bodyPr/>
        <a:lstStyle/>
        <a:p>
          <a:endParaRPr lang="en-US"/>
        </a:p>
      </dgm:t>
    </dgm:pt>
    <dgm:pt modelId="{3DCE8EBB-8577-4006-9942-C18CE4A179B5}">
      <dgm:prSet custT="1"/>
      <dgm:spPr/>
      <dgm:t>
        <a:bodyPr/>
        <a:lstStyle/>
        <a:p>
          <a:r>
            <a:rPr lang="en-US" sz="1600" b="0" i="0"/>
            <a:t>PRESIDENT’S DAY </a:t>
          </a:r>
          <a:r>
            <a:rPr lang="en-US" sz="1400" b="0" i="1"/>
            <a:t>(3</a:t>
          </a:r>
          <a:r>
            <a:rPr lang="en-US" sz="1400" b="0" i="1" baseline="30000"/>
            <a:t>rd</a:t>
          </a:r>
          <a:r>
            <a:rPr lang="en-US" sz="1400" b="0" i="1"/>
            <a:t> Monday in February)</a:t>
          </a:r>
          <a:endParaRPr lang="en-US" sz="1600" i="1" dirty="0"/>
        </a:p>
      </dgm:t>
    </dgm:pt>
    <dgm:pt modelId="{119A295A-7031-4C1A-97B4-55FC6EAE5C2F}" type="parTrans" cxnId="{817EC666-8BB6-4ED5-9FDC-633DC1165EDB}">
      <dgm:prSet/>
      <dgm:spPr/>
      <dgm:t>
        <a:bodyPr/>
        <a:lstStyle/>
        <a:p>
          <a:endParaRPr lang="en-US"/>
        </a:p>
      </dgm:t>
    </dgm:pt>
    <dgm:pt modelId="{DBD84507-C5CA-4FE2-9ADB-8F03A413481B}" type="sibTrans" cxnId="{817EC666-8BB6-4ED5-9FDC-633DC1165EDB}">
      <dgm:prSet/>
      <dgm:spPr/>
      <dgm:t>
        <a:bodyPr/>
        <a:lstStyle/>
        <a:p>
          <a:endParaRPr lang="en-US"/>
        </a:p>
      </dgm:t>
    </dgm:pt>
    <dgm:pt modelId="{0E13296B-45A6-4818-AC46-566E9F23497A}">
      <dgm:prSet custT="1"/>
      <dgm:spPr/>
      <dgm:t>
        <a:bodyPr/>
        <a:lstStyle/>
        <a:p>
          <a:r>
            <a:rPr lang="en-US" sz="1600" b="0" i="0"/>
            <a:t>MEMORIAL DAY </a:t>
          </a:r>
          <a:r>
            <a:rPr lang="en-US" sz="1400" b="0" i="1"/>
            <a:t>(Last Monday in May)</a:t>
          </a:r>
          <a:endParaRPr lang="en-US" sz="1600" i="1" dirty="0"/>
        </a:p>
      </dgm:t>
    </dgm:pt>
    <dgm:pt modelId="{4B8D6AB2-0A65-47E5-BFEE-4933FB0D7C75}" type="parTrans" cxnId="{14C6D8D1-55FE-4F9A-9BDA-7B911946F5DE}">
      <dgm:prSet/>
      <dgm:spPr/>
      <dgm:t>
        <a:bodyPr/>
        <a:lstStyle/>
        <a:p>
          <a:endParaRPr lang="en-US"/>
        </a:p>
      </dgm:t>
    </dgm:pt>
    <dgm:pt modelId="{09358A8B-35D2-4BA3-8288-25A394432CF0}" type="sibTrans" cxnId="{14C6D8D1-55FE-4F9A-9BDA-7B911946F5DE}">
      <dgm:prSet/>
      <dgm:spPr/>
      <dgm:t>
        <a:bodyPr/>
        <a:lstStyle/>
        <a:p>
          <a:endParaRPr lang="en-US"/>
        </a:p>
      </dgm:t>
    </dgm:pt>
    <dgm:pt modelId="{09A0081F-40C6-41EC-92E8-144872CCCD26}">
      <dgm:prSet custT="1"/>
      <dgm:spPr/>
      <dgm:t>
        <a:bodyPr/>
        <a:lstStyle/>
        <a:p>
          <a:r>
            <a:rPr lang="en-US" sz="1600" b="0" i="0"/>
            <a:t>JUNETEENTH </a:t>
          </a:r>
          <a:r>
            <a:rPr lang="en-US" sz="1400" b="0" i="1"/>
            <a:t>(June 19</a:t>
          </a:r>
          <a:r>
            <a:rPr lang="en-US" sz="1400" b="0" i="1" baseline="30000"/>
            <a:t>th</a:t>
          </a:r>
          <a:r>
            <a:rPr lang="en-US" sz="1400" b="0" i="1"/>
            <a:t>)</a:t>
          </a:r>
          <a:endParaRPr lang="en-US" sz="1600" i="1" dirty="0"/>
        </a:p>
      </dgm:t>
    </dgm:pt>
    <dgm:pt modelId="{39DD8D4E-CEAA-4746-9B6D-130606242D7D}" type="parTrans" cxnId="{AF18A302-AEE5-454E-847F-03E1624F1F2D}">
      <dgm:prSet/>
      <dgm:spPr/>
      <dgm:t>
        <a:bodyPr/>
        <a:lstStyle/>
        <a:p>
          <a:endParaRPr lang="en-US"/>
        </a:p>
      </dgm:t>
    </dgm:pt>
    <dgm:pt modelId="{D67647C2-E236-48FE-B022-86C7DB2DA7C5}" type="sibTrans" cxnId="{AF18A302-AEE5-454E-847F-03E1624F1F2D}">
      <dgm:prSet/>
      <dgm:spPr/>
      <dgm:t>
        <a:bodyPr/>
        <a:lstStyle/>
        <a:p>
          <a:endParaRPr lang="en-US"/>
        </a:p>
      </dgm:t>
    </dgm:pt>
    <dgm:pt modelId="{69FAEE72-6916-4BA1-B548-BBD1FD25263D}">
      <dgm:prSet custT="1"/>
      <dgm:spPr/>
      <dgm:t>
        <a:bodyPr/>
        <a:lstStyle/>
        <a:p>
          <a:r>
            <a:rPr lang="en-US" sz="1600" b="0" i="0"/>
            <a:t>INDEPENDENCE DAY </a:t>
          </a:r>
          <a:r>
            <a:rPr lang="en-US" sz="1400" b="0" i="1"/>
            <a:t>(July 4</a:t>
          </a:r>
          <a:r>
            <a:rPr lang="en-US" sz="1400" b="0" i="1" baseline="30000"/>
            <a:t>th</a:t>
          </a:r>
          <a:r>
            <a:rPr lang="en-US" sz="1400" b="0" i="1"/>
            <a:t>)</a:t>
          </a:r>
          <a:endParaRPr lang="en-US" sz="1600" i="1" dirty="0"/>
        </a:p>
      </dgm:t>
    </dgm:pt>
    <dgm:pt modelId="{D97B19C3-E9BE-4464-B185-C655CFDA36CF}" type="parTrans" cxnId="{180A85BB-1CCF-41EB-8539-35CE083ACFCE}">
      <dgm:prSet/>
      <dgm:spPr/>
      <dgm:t>
        <a:bodyPr/>
        <a:lstStyle/>
        <a:p>
          <a:endParaRPr lang="en-US"/>
        </a:p>
      </dgm:t>
    </dgm:pt>
    <dgm:pt modelId="{F3DDC2C4-3A43-4A9B-B0A3-0A8BEFC7E272}" type="sibTrans" cxnId="{180A85BB-1CCF-41EB-8539-35CE083ACFCE}">
      <dgm:prSet/>
      <dgm:spPr/>
      <dgm:t>
        <a:bodyPr/>
        <a:lstStyle/>
        <a:p>
          <a:endParaRPr lang="en-US"/>
        </a:p>
      </dgm:t>
    </dgm:pt>
    <dgm:pt modelId="{D3989C07-4244-4B75-A970-4BC502209B65}">
      <dgm:prSet custT="1"/>
      <dgm:spPr/>
      <dgm:t>
        <a:bodyPr/>
        <a:lstStyle/>
        <a:p>
          <a:r>
            <a:rPr lang="en-US" sz="1600" b="0" i="0"/>
            <a:t>BATTLE OF BENNINGTON DAY </a:t>
          </a:r>
          <a:r>
            <a:rPr lang="en-US" sz="1400" b="0" i="1"/>
            <a:t>(August 16</a:t>
          </a:r>
          <a:r>
            <a:rPr lang="en-US" sz="1400" b="0" i="1" baseline="30000"/>
            <a:t>th</a:t>
          </a:r>
          <a:r>
            <a:rPr lang="en-US" sz="1400" b="0" i="1"/>
            <a:t>)</a:t>
          </a:r>
          <a:endParaRPr lang="en-US" sz="1600" i="1" dirty="0"/>
        </a:p>
      </dgm:t>
    </dgm:pt>
    <dgm:pt modelId="{769BC3B4-55D2-4E6D-8B9D-35F62F25BBF9}" type="parTrans" cxnId="{FBEE998A-CBBA-47FC-8BF3-D57552FE9B7C}">
      <dgm:prSet/>
      <dgm:spPr/>
      <dgm:t>
        <a:bodyPr/>
        <a:lstStyle/>
        <a:p>
          <a:endParaRPr lang="en-US"/>
        </a:p>
      </dgm:t>
    </dgm:pt>
    <dgm:pt modelId="{7923BA14-F2F3-4520-B7EE-8E860792ED4E}" type="sibTrans" cxnId="{FBEE998A-CBBA-47FC-8BF3-D57552FE9B7C}">
      <dgm:prSet/>
      <dgm:spPr/>
      <dgm:t>
        <a:bodyPr/>
        <a:lstStyle/>
        <a:p>
          <a:endParaRPr lang="en-US"/>
        </a:p>
      </dgm:t>
    </dgm:pt>
    <dgm:pt modelId="{BB973C7B-AAA5-4A4F-B462-1AE7F6E30A10}">
      <dgm:prSet custT="1"/>
      <dgm:spPr/>
      <dgm:t>
        <a:bodyPr/>
        <a:lstStyle/>
        <a:p>
          <a:r>
            <a:rPr lang="en-US" sz="1600" b="0" i="0"/>
            <a:t>LABOR DAY </a:t>
          </a:r>
          <a:r>
            <a:rPr lang="en-US" sz="1400" b="0" i="1"/>
            <a:t>(1</a:t>
          </a:r>
          <a:r>
            <a:rPr lang="en-US" sz="1400" b="0" i="1" baseline="30000"/>
            <a:t>st</a:t>
          </a:r>
          <a:r>
            <a:rPr lang="en-US" sz="1400" b="0" i="1"/>
            <a:t> Monday in September)</a:t>
          </a:r>
          <a:endParaRPr lang="en-US" sz="1600" i="1" dirty="0"/>
        </a:p>
      </dgm:t>
    </dgm:pt>
    <dgm:pt modelId="{02F16B1C-1E5D-4656-973D-7C1161E6FFEC}" type="parTrans" cxnId="{D2D8748C-7E46-4D72-9D1D-7753A223125B}">
      <dgm:prSet/>
      <dgm:spPr/>
      <dgm:t>
        <a:bodyPr/>
        <a:lstStyle/>
        <a:p>
          <a:endParaRPr lang="en-US"/>
        </a:p>
      </dgm:t>
    </dgm:pt>
    <dgm:pt modelId="{DFFBC9F8-5069-44FB-BD36-090AECEB3085}" type="sibTrans" cxnId="{D2D8748C-7E46-4D72-9D1D-7753A223125B}">
      <dgm:prSet/>
      <dgm:spPr/>
      <dgm:t>
        <a:bodyPr/>
        <a:lstStyle/>
        <a:p>
          <a:endParaRPr lang="en-US"/>
        </a:p>
      </dgm:t>
    </dgm:pt>
    <dgm:pt modelId="{FBC7DDD8-3193-47AB-BE18-11EBB53C080C}">
      <dgm:prSet custT="1"/>
      <dgm:spPr/>
      <dgm:t>
        <a:bodyPr/>
        <a:lstStyle/>
        <a:p>
          <a:r>
            <a:rPr lang="en-US" sz="1600" b="0" i="0"/>
            <a:t>INDIGENOUS PEOPLES DAY </a:t>
          </a:r>
          <a:r>
            <a:rPr lang="en-US" sz="1400" b="0" i="1"/>
            <a:t>(2</a:t>
          </a:r>
          <a:r>
            <a:rPr lang="en-US" sz="1400" b="0" i="1" baseline="30000"/>
            <a:t>nd</a:t>
          </a:r>
          <a:r>
            <a:rPr lang="en-US" sz="1400" b="0" i="1"/>
            <a:t> Monday in October)</a:t>
          </a:r>
          <a:endParaRPr lang="en-US" sz="1600" i="1" dirty="0"/>
        </a:p>
      </dgm:t>
    </dgm:pt>
    <dgm:pt modelId="{720F51C6-930E-4DD3-ACE6-2F3121C5C9F2}" type="parTrans" cxnId="{ADA50871-B8A2-49F3-92DF-2D61E1DFB3DB}">
      <dgm:prSet/>
      <dgm:spPr/>
      <dgm:t>
        <a:bodyPr/>
        <a:lstStyle/>
        <a:p>
          <a:endParaRPr lang="en-US"/>
        </a:p>
      </dgm:t>
    </dgm:pt>
    <dgm:pt modelId="{0797B192-E0F3-4A5C-853A-6F048B2B21B5}" type="sibTrans" cxnId="{ADA50871-B8A2-49F3-92DF-2D61E1DFB3DB}">
      <dgm:prSet/>
      <dgm:spPr/>
      <dgm:t>
        <a:bodyPr/>
        <a:lstStyle/>
        <a:p>
          <a:endParaRPr lang="en-US"/>
        </a:p>
      </dgm:t>
    </dgm:pt>
    <dgm:pt modelId="{22E461A9-00E0-4876-B89D-4DBC8D0E0E9F}">
      <dgm:prSet custT="1"/>
      <dgm:spPr/>
      <dgm:t>
        <a:bodyPr/>
        <a:lstStyle/>
        <a:p>
          <a:r>
            <a:rPr lang="en-US" sz="1600" b="0" i="0"/>
            <a:t>VETERAN’S DAY </a:t>
          </a:r>
          <a:r>
            <a:rPr lang="en-US" sz="1400" b="0" i="1"/>
            <a:t>(November 11</a:t>
          </a:r>
          <a:r>
            <a:rPr lang="en-US" sz="1400" b="0" i="1" baseline="30000"/>
            <a:t>th</a:t>
          </a:r>
          <a:r>
            <a:rPr lang="en-US" sz="1400" b="0" i="1"/>
            <a:t>) </a:t>
          </a:r>
          <a:endParaRPr lang="en-US" sz="1600" i="1" dirty="0"/>
        </a:p>
      </dgm:t>
    </dgm:pt>
    <dgm:pt modelId="{A8F1B234-F075-4CAD-9B25-E7AD776990B1}" type="parTrans" cxnId="{8ED56787-1E90-466A-9DCB-29226E0EDFA8}">
      <dgm:prSet/>
      <dgm:spPr/>
      <dgm:t>
        <a:bodyPr/>
        <a:lstStyle/>
        <a:p>
          <a:endParaRPr lang="en-US"/>
        </a:p>
      </dgm:t>
    </dgm:pt>
    <dgm:pt modelId="{AE59C5B4-8DB1-4FA1-8A69-F687FBCFF837}" type="sibTrans" cxnId="{8ED56787-1E90-466A-9DCB-29226E0EDFA8}">
      <dgm:prSet/>
      <dgm:spPr/>
      <dgm:t>
        <a:bodyPr/>
        <a:lstStyle/>
        <a:p>
          <a:endParaRPr lang="en-US"/>
        </a:p>
      </dgm:t>
    </dgm:pt>
    <dgm:pt modelId="{5393D31D-63F9-42C4-B5AF-B050A97073EE}">
      <dgm:prSet custT="1"/>
      <dgm:spPr/>
      <dgm:t>
        <a:bodyPr/>
        <a:lstStyle/>
        <a:p>
          <a:r>
            <a:rPr lang="en-US" sz="1600" b="0" i="0"/>
            <a:t>THANKSGIVING DAY </a:t>
          </a:r>
          <a:r>
            <a:rPr lang="en-US" sz="1400" b="0" i="1"/>
            <a:t>(4</a:t>
          </a:r>
          <a:r>
            <a:rPr lang="en-US" sz="1400" b="0" i="1" baseline="30000"/>
            <a:t>th</a:t>
          </a:r>
          <a:r>
            <a:rPr lang="en-US" sz="1400" b="0" i="1"/>
            <a:t> Thursday in November)</a:t>
          </a:r>
          <a:endParaRPr lang="en-US" sz="1600" i="1" dirty="0"/>
        </a:p>
      </dgm:t>
    </dgm:pt>
    <dgm:pt modelId="{B5182CE9-0B46-4BEF-8F44-FFBB63CA3B65}" type="parTrans" cxnId="{03B98275-ED9D-4B9D-9B83-A321267F06E9}">
      <dgm:prSet/>
      <dgm:spPr/>
      <dgm:t>
        <a:bodyPr/>
        <a:lstStyle/>
        <a:p>
          <a:endParaRPr lang="en-US"/>
        </a:p>
      </dgm:t>
    </dgm:pt>
    <dgm:pt modelId="{6D1048B8-A8B9-4B93-AE43-06856DBA97B4}" type="sibTrans" cxnId="{03B98275-ED9D-4B9D-9B83-A321267F06E9}">
      <dgm:prSet/>
      <dgm:spPr/>
      <dgm:t>
        <a:bodyPr/>
        <a:lstStyle/>
        <a:p>
          <a:endParaRPr lang="en-US"/>
        </a:p>
      </dgm:t>
    </dgm:pt>
    <dgm:pt modelId="{6DB0AAAB-AF89-4DA4-9970-200EAC6C4C2A}">
      <dgm:prSet custT="1"/>
      <dgm:spPr/>
      <dgm:t>
        <a:bodyPr/>
        <a:lstStyle/>
        <a:p>
          <a:r>
            <a:rPr lang="en-US" sz="1600" b="0" i="0"/>
            <a:t>CHRISTMAS DAY </a:t>
          </a:r>
          <a:r>
            <a:rPr lang="en-US" sz="1400" b="0" i="1"/>
            <a:t>(December 25</a:t>
          </a:r>
          <a:r>
            <a:rPr lang="en-US" sz="1400" b="0" i="1" baseline="30000"/>
            <a:t>th</a:t>
          </a:r>
          <a:r>
            <a:rPr lang="en-US" sz="1400" b="0" i="1"/>
            <a:t>) </a:t>
          </a:r>
          <a:endParaRPr lang="en-US" sz="1600" i="1" dirty="0"/>
        </a:p>
      </dgm:t>
    </dgm:pt>
    <dgm:pt modelId="{3FF854E1-83F2-4B4B-8B8D-4A0B94DEE59F}" type="parTrans" cxnId="{AE7EBD03-1377-4D15-9207-7B1B040532DB}">
      <dgm:prSet/>
      <dgm:spPr/>
      <dgm:t>
        <a:bodyPr/>
        <a:lstStyle/>
        <a:p>
          <a:endParaRPr lang="en-US"/>
        </a:p>
      </dgm:t>
    </dgm:pt>
    <dgm:pt modelId="{6CBF7BB4-D7D7-4469-9F53-337084485E9A}" type="sibTrans" cxnId="{AE7EBD03-1377-4D15-9207-7B1B040532DB}">
      <dgm:prSet/>
      <dgm:spPr/>
      <dgm:t>
        <a:bodyPr/>
        <a:lstStyle/>
        <a:p>
          <a:endParaRPr lang="en-US"/>
        </a:p>
      </dgm:t>
    </dgm:pt>
    <dgm:pt modelId="{94F480AA-6383-492D-B715-8122D80BDAB6}" type="pres">
      <dgm:prSet presAssocID="{AE65CF4E-0D07-4A9B-90BE-B01E1882A524}" presName="vert0" presStyleCnt="0">
        <dgm:presLayoutVars>
          <dgm:dir/>
          <dgm:animOne val="branch"/>
          <dgm:animLvl val="lvl"/>
        </dgm:presLayoutVars>
      </dgm:prSet>
      <dgm:spPr/>
    </dgm:pt>
    <dgm:pt modelId="{502C5C33-3A4B-4754-8140-1367AC4802A0}" type="pres">
      <dgm:prSet presAssocID="{1E2E7EFA-2261-49F0-BAB3-ED76A42D5803}" presName="thickLine" presStyleLbl="alignNode1" presStyleIdx="0" presStyleCnt="12"/>
      <dgm:spPr/>
    </dgm:pt>
    <dgm:pt modelId="{111F5856-E2B1-411F-8D5B-2EC4A37C9327}" type="pres">
      <dgm:prSet presAssocID="{1E2E7EFA-2261-49F0-BAB3-ED76A42D5803}" presName="horz1" presStyleCnt="0"/>
      <dgm:spPr/>
    </dgm:pt>
    <dgm:pt modelId="{C481953A-0712-4F42-8D31-05E5546EC300}" type="pres">
      <dgm:prSet presAssocID="{1E2E7EFA-2261-49F0-BAB3-ED76A42D5803}" presName="tx1" presStyleLbl="revTx" presStyleIdx="0" presStyleCnt="12"/>
      <dgm:spPr/>
    </dgm:pt>
    <dgm:pt modelId="{9BDA71D0-9C44-4A96-8108-C6DB8B4C78F6}" type="pres">
      <dgm:prSet presAssocID="{1E2E7EFA-2261-49F0-BAB3-ED76A42D5803}" presName="vert1" presStyleCnt="0"/>
      <dgm:spPr/>
    </dgm:pt>
    <dgm:pt modelId="{8DB8CE23-A520-49DC-80FF-00BBA887B67A}" type="pres">
      <dgm:prSet presAssocID="{B6F9676C-989E-4433-94E2-182ADFF0012E}" presName="thickLine" presStyleLbl="alignNode1" presStyleIdx="1" presStyleCnt="12"/>
      <dgm:spPr/>
    </dgm:pt>
    <dgm:pt modelId="{1F35B71D-809C-4F7A-AF65-6E87983285DB}" type="pres">
      <dgm:prSet presAssocID="{B6F9676C-989E-4433-94E2-182ADFF0012E}" presName="horz1" presStyleCnt="0"/>
      <dgm:spPr/>
    </dgm:pt>
    <dgm:pt modelId="{E9221EEC-924E-404D-8D3B-FF3D91EFDB73}" type="pres">
      <dgm:prSet presAssocID="{B6F9676C-989E-4433-94E2-182ADFF0012E}" presName="tx1" presStyleLbl="revTx" presStyleIdx="1" presStyleCnt="12"/>
      <dgm:spPr/>
    </dgm:pt>
    <dgm:pt modelId="{FCEE6CF8-1005-45C8-B6A6-4ED51E1A0CCA}" type="pres">
      <dgm:prSet presAssocID="{B6F9676C-989E-4433-94E2-182ADFF0012E}" presName="vert1" presStyleCnt="0"/>
      <dgm:spPr/>
    </dgm:pt>
    <dgm:pt modelId="{4CE9A434-836A-453E-A140-07D6BD702156}" type="pres">
      <dgm:prSet presAssocID="{3DCE8EBB-8577-4006-9942-C18CE4A179B5}" presName="thickLine" presStyleLbl="alignNode1" presStyleIdx="2" presStyleCnt="12"/>
      <dgm:spPr/>
    </dgm:pt>
    <dgm:pt modelId="{D5BEBFD2-F909-4473-87A8-A457B3F64078}" type="pres">
      <dgm:prSet presAssocID="{3DCE8EBB-8577-4006-9942-C18CE4A179B5}" presName="horz1" presStyleCnt="0"/>
      <dgm:spPr/>
    </dgm:pt>
    <dgm:pt modelId="{1EEBDE50-BC05-48B2-B7E1-A24DC6BD2E2C}" type="pres">
      <dgm:prSet presAssocID="{3DCE8EBB-8577-4006-9942-C18CE4A179B5}" presName="tx1" presStyleLbl="revTx" presStyleIdx="2" presStyleCnt="12"/>
      <dgm:spPr/>
    </dgm:pt>
    <dgm:pt modelId="{DEC44BAF-F631-44A7-965A-69EE2DAB2FCF}" type="pres">
      <dgm:prSet presAssocID="{3DCE8EBB-8577-4006-9942-C18CE4A179B5}" presName="vert1" presStyleCnt="0"/>
      <dgm:spPr/>
    </dgm:pt>
    <dgm:pt modelId="{EA6AA836-BC9B-49E8-BF56-300403B6522D}" type="pres">
      <dgm:prSet presAssocID="{0E13296B-45A6-4818-AC46-566E9F23497A}" presName="thickLine" presStyleLbl="alignNode1" presStyleIdx="3" presStyleCnt="12"/>
      <dgm:spPr/>
    </dgm:pt>
    <dgm:pt modelId="{D2013490-1881-4F70-8270-A1970FE5ED82}" type="pres">
      <dgm:prSet presAssocID="{0E13296B-45A6-4818-AC46-566E9F23497A}" presName="horz1" presStyleCnt="0"/>
      <dgm:spPr/>
    </dgm:pt>
    <dgm:pt modelId="{4CB38188-4CA8-405B-96B3-BF0703A45BD5}" type="pres">
      <dgm:prSet presAssocID="{0E13296B-45A6-4818-AC46-566E9F23497A}" presName="tx1" presStyleLbl="revTx" presStyleIdx="3" presStyleCnt="12"/>
      <dgm:spPr/>
    </dgm:pt>
    <dgm:pt modelId="{4662FF27-7C7A-477F-B3B0-2AC0B0E12376}" type="pres">
      <dgm:prSet presAssocID="{0E13296B-45A6-4818-AC46-566E9F23497A}" presName="vert1" presStyleCnt="0"/>
      <dgm:spPr/>
    </dgm:pt>
    <dgm:pt modelId="{F53EAB79-A29D-43F7-8371-CF07EC8CCF27}" type="pres">
      <dgm:prSet presAssocID="{09A0081F-40C6-41EC-92E8-144872CCCD26}" presName="thickLine" presStyleLbl="alignNode1" presStyleIdx="4" presStyleCnt="12"/>
      <dgm:spPr/>
    </dgm:pt>
    <dgm:pt modelId="{084E2610-ACE9-4E1B-81A5-927B635AFA2D}" type="pres">
      <dgm:prSet presAssocID="{09A0081F-40C6-41EC-92E8-144872CCCD26}" presName="horz1" presStyleCnt="0"/>
      <dgm:spPr/>
    </dgm:pt>
    <dgm:pt modelId="{A2D671C0-05C4-4621-9575-32FFE1404F75}" type="pres">
      <dgm:prSet presAssocID="{09A0081F-40C6-41EC-92E8-144872CCCD26}" presName="tx1" presStyleLbl="revTx" presStyleIdx="4" presStyleCnt="12"/>
      <dgm:spPr/>
    </dgm:pt>
    <dgm:pt modelId="{BB1D93C4-B29C-4FB5-A496-4321CB0D347F}" type="pres">
      <dgm:prSet presAssocID="{09A0081F-40C6-41EC-92E8-144872CCCD26}" presName="vert1" presStyleCnt="0"/>
      <dgm:spPr/>
    </dgm:pt>
    <dgm:pt modelId="{0952B2DD-4B91-41FB-9D97-E84DE6CD8F56}" type="pres">
      <dgm:prSet presAssocID="{69FAEE72-6916-4BA1-B548-BBD1FD25263D}" presName="thickLine" presStyleLbl="alignNode1" presStyleIdx="5" presStyleCnt="12"/>
      <dgm:spPr/>
    </dgm:pt>
    <dgm:pt modelId="{1F53660D-445B-4E29-A3DB-E862EE065E25}" type="pres">
      <dgm:prSet presAssocID="{69FAEE72-6916-4BA1-B548-BBD1FD25263D}" presName="horz1" presStyleCnt="0"/>
      <dgm:spPr/>
    </dgm:pt>
    <dgm:pt modelId="{A81CF327-D170-488A-80B6-F65EA791910B}" type="pres">
      <dgm:prSet presAssocID="{69FAEE72-6916-4BA1-B548-BBD1FD25263D}" presName="tx1" presStyleLbl="revTx" presStyleIdx="5" presStyleCnt="12"/>
      <dgm:spPr/>
    </dgm:pt>
    <dgm:pt modelId="{E40E7ABD-3E6B-4301-A6AF-BCF725A9CA21}" type="pres">
      <dgm:prSet presAssocID="{69FAEE72-6916-4BA1-B548-BBD1FD25263D}" presName="vert1" presStyleCnt="0"/>
      <dgm:spPr/>
    </dgm:pt>
    <dgm:pt modelId="{B3693FEF-D571-4C02-87D7-8749A15D854E}" type="pres">
      <dgm:prSet presAssocID="{D3989C07-4244-4B75-A970-4BC502209B65}" presName="thickLine" presStyleLbl="alignNode1" presStyleIdx="6" presStyleCnt="12"/>
      <dgm:spPr/>
    </dgm:pt>
    <dgm:pt modelId="{06961B1E-C4B1-4F12-8607-A35068C38461}" type="pres">
      <dgm:prSet presAssocID="{D3989C07-4244-4B75-A970-4BC502209B65}" presName="horz1" presStyleCnt="0"/>
      <dgm:spPr/>
    </dgm:pt>
    <dgm:pt modelId="{DE7E447A-3EA3-45A8-8C25-C9B440DEC446}" type="pres">
      <dgm:prSet presAssocID="{D3989C07-4244-4B75-A970-4BC502209B65}" presName="tx1" presStyleLbl="revTx" presStyleIdx="6" presStyleCnt="12"/>
      <dgm:spPr/>
    </dgm:pt>
    <dgm:pt modelId="{DCD96931-F1E6-4C13-99FB-C853DB70ADFF}" type="pres">
      <dgm:prSet presAssocID="{D3989C07-4244-4B75-A970-4BC502209B65}" presName="vert1" presStyleCnt="0"/>
      <dgm:spPr/>
    </dgm:pt>
    <dgm:pt modelId="{CC020A08-70D5-4790-9DFF-7AF8ED72393A}" type="pres">
      <dgm:prSet presAssocID="{BB973C7B-AAA5-4A4F-B462-1AE7F6E30A10}" presName="thickLine" presStyleLbl="alignNode1" presStyleIdx="7" presStyleCnt="12"/>
      <dgm:spPr/>
    </dgm:pt>
    <dgm:pt modelId="{A1195AC0-3BB4-4479-98B5-0A3834879913}" type="pres">
      <dgm:prSet presAssocID="{BB973C7B-AAA5-4A4F-B462-1AE7F6E30A10}" presName="horz1" presStyleCnt="0"/>
      <dgm:spPr/>
    </dgm:pt>
    <dgm:pt modelId="{5A642B04-B725-4992-9D3B-DB6EDAF30231}" type="pres">
      <dgm:prSet presAssocID="{BB973C7B-AAA5-4A4F-B462-1AE7F6E30A10}" presName="tx1" presStyleLbl="revTx" presStyleIdx="7" presStyleCnt="12"/>
      <dgm:spPr/>
    </dgm:pt>
    <dgm:pt modelId="{9DC4942A-24B3-4348-9B87-ACAE0DFDB236}" type="pres">
      <dgm:prSet presAssocID="{BB973C7B-AAA5-4A4F-B462-1AE7F6E30A10}" presName="vert1" presStyleCnt="0"/>
      <dgm:spPr/>
    </dgm:pt>
    <dgm:pt modelId="{02CFD4B7-4447-4681-B76E-1C7145B96CC9}" type="pres">
      <dgm:prSet presAssocID="{FBC7DDD8-3193-47AB-BE18-11EBB53C080C}" presName="thickLine" presStyleLbl="alignNode1" presStyleIdx="8" presStyleCnt="12"/>
      <dgm:spPr/>
    </dgm:pt>
    <dgm:pt modelId="{B644A604-61AD-434B-A409-AF0280C6F9BB}" type="pres">
      <dgm:prSet presAssocID="{FBC7DDD8-3193-47AB-BE18-11EBB53C080C}" presName="horz1" presStyleCnt="0"/>
      <dgm:spPr/>
    </dgm:pt>
    <dgm:pt modelId="{8F449D3E-DED3-4DD3-93D8-53CBBA4B2FF2}" type="pres">
      <dgm:prSet presAssocID="{FBC7DDD8-3193-47AB-BE18-11EBB53C080C}" presName="tx1" presStyleLbl="revTx" presStyleIdx="8" presStyleCnt="12"/>
      <dgm:spPr/>
    </dgm:pt>
    <dgm:pt modelId="{2AD552A5-0558-423C-B725-31718400D963}" type="pres">
      <dgm:prSet presAssocID="{FBC7DDD8-3193-47AB-BE18-11EBB53C080C}" presName="vert1" presStyleCnt="0"/>
      <dgm:spPr/>
    </dgm:pt>
    <dgm:pt modelId="{D11D6D2A-E677-41B5-9549-E090553DD5AC}" type="pres">
      <dgm:prSet presAssocID="{22E461A9-00E0-4876-B89D-4DBC8D0E0E9F}" presName="thickLine" presStyleLbl="alignNode1" presStyleIdx="9" presStyleCnt="12"/>
      <dgm:spPr/>
    </dgm:pt>
    <dgm:pt modelId="{27902C84-DD5B-4909-A463-7F80295F5D65}" type="pres">
      <dgm:prSet presAssocID="{22E461A9-00E0-4876-B89D-4DBC8D0E0E9F}" presName="horz1" presStyleCnt="0"/>
      <dgm:spPr/>
    </dgm:pt>
    <dgm:pt modelId="{FF6F39F0-73BE-4820-954F-E635F7403DD1}" type="pres">
      <dgm:prSet presAssocID="{22E461A9-00E0-4876-B89D-4DBC8D0E0E9F}" presName="tx1" presStyleLbl="revTx" presStyleIdx="9" presStyleCnt="12"/>
      <dgm:spPr/>
    </dgm:pt>
    <dgm:pt modelId="{6334EA57-0F8C-4FEE-90E0-622E449121B5}" type="pres">
      <dgm:prSet presAssocID="{22E461A9-00E0-4876-B89D-4DBC8D0E0E9F}" presName="vert1" presStyleCnt="0"/>
      <dgm:spPr/>
    </dgm:pt>
    <dgm:pt modelId="{DB793596-B9D2-4208-AA09-CC1FC2CAF3CB}" type="pres">
      <dgm:prSet presAssocID="{5393D31D-63F9-42C4-B5AF-B050A97073EE}" presName="thickLine" presStyleLbl="alignNode1" presStyleIdx="10" presStyleCnt="12"/>
      <dgm:spPr/>
    </dgm:pt>
    <dgm:pt modelId="{311645C6-DCC7-49A9-88DA-35A1507D758D}" type="pres">
      <dgm:prSet presAssocID="{5393D31D-63F9-42C4-B5AF-B050A97073EE}" presName="horz1" presStyleCnt="0"/>
      <dgm:spPr/>
    </dgm:pt>
    <dgm:pt modelId="{10BF43BD-7659-4771-8F3B-65A828E5C334}" type="pres">
      <dgm:prSet presAssocID="{5393D31D-63F9-42C4-B5AF-B050A97073EE}" presName="tx1" presStyleLbl="revTx" presStyleIdx="10" presStyleCnt="12"/>
      <dgm:spPr/>
    </dgm:pt>
    <dgm:pt modelId="{93A86FAA-E5B0-4EDD-915C-D75F58E49C0F}" type="pres">
      <dgm:prSet presAssocID="{5393D31D-63F9-42C4-B5AF-B050A97073EE}" presName="vert1" presStyleCnt="0"/>
      <dgm:spPr/>
    </dgm:pt>
    <dgm:pt modelId="{DC006BD3-1DD6-476F-B546-88653D7F6502}" type="pres">
      <dgm:prSet presAssocID="{6DB0AAAB-AF89-4DA4-9970-200EAC6C4C2A}" presName="thickLine" presStyleLbl="alignNode1" presStyleIdx="11" presStyleCnt="12"/>
      <dgm:spPr/>
    </dgm:pt>
    <dgm:pt modelId="{5EDB1390-8CBD-4F05-80C4-EB9CEC46F698}" type="pres">
      <dgm:prSet presAssocID="{6DB0AAAB-AF89-4DA4-9970-200EAC6C4C2A}" presName="horz1" presStyleCnt="0"/>
      <dgm:spPr/>
    </dgm:pt>
    <dgm:pt modelId="{7C3A5CCB-F811-44C2-9177-51F4B9764480}" type="pres">
      <dgm:prSet presAssocID="{6DB0AAAB-AF89-4DA4-9970-200EAC6C4C2A}" presName="tx1" presStyleLbl="revTx" presStyleIdx="11" presStyleCnt="12"/>
      <dgm:spPr/>
    </dgm:pt>
    <dgm:pt modelId="{6739A346-A82E-42CB-9153-7890D0F884D0}" type="pres">
      <dgm:prSet presAssocID="{6DB0AAAB-AF89-4DA4-9970-200EAC6C4C2A}" presName="vert1" presStyleCnt="0"/>
      <dgm:spPr/>
    </dgm:pt>
  </dgm:ptLst>
  <dgm:cxnLst>
    <dgm:cxn modelId="{AF18A302-AEE5-454E-847F-03E1624F1F2D}" srcId="{AE65CF4E-0D07-4A9B-90BE-B01E1882A524}" destId="{09A0081F-40C6-41EC-92E8-144872CCCD26}" srcOrd="4" destOrd="0" parTransId="{39DD8D4E-CEAA-4746-9B6D-130606242D7D}" sibTransId="{D67647C2-E236-48FE-B022-86C7DB2DA7C5}"/>
    <dgm:cxn modelId="{7427B602-D429-4229-A290-A0D6D279A6FE}" type="presOf" srcId="{BB973C7B-AAA5-4A4F-B462-1AE7F6E30A10}" destId="{5A642B04-B725-4992-9D3B-DB6EDAF30231}" srcOrd="0" destOrd="0" presId="urn:microsoft.com/office/officeart/2008/layout/LinedList"/>
    <dgm:cxn modelId="{AE7EBD03-1377-4D15-9207-7B1B040532DB}" srcId="{AE65CF4E-0D07-4A9B-90BE-B01E1882A524}" destId="{6DB0AAAB-AF89-4DA4-9970-200EAC6C4C2A}" srcOrd="11" destOrd="0" parTransId="{3FF854E1-83F2-4B4B-8B8D-4A0B94DEE59F}" sibTransId="{6CBF7BB4-D7D7-4469-9F53-337084485E9A}"/>
    <dgm:cxn modelId="{9765481B-C774-4CA5-ACFE-ABB6E2D3A9A9}" type="presOf" srcId="{5393D31D-63F9-42C4-B5AF-B050A97073EE}" destId="{10BF43BD-7659-4771-8F3B-65A828E5C334}" srcOrd="0" destOrd="0" presId="urn:microsoft.com/office/officeart/2008/layout/LinedList"/>
    <dgm:cxn modelId="{F631A62C-E4E8-4825-AD59-1179CF068BBF}" type="presOf" srcId="{3DCE8EBB-8577-4006-9942-C18CE4A179B5}" destId="{1EEBDE50-BC05-48B2-B7E1-A24DC6BD2E2C}" srcOrd="0" destOrd="0" presId="urn:microsoft.com/office/officeart/2008/layout/LinedList"/>
    <dgm:cxn modelId="{10911C35-34FA-4867-BCC9-0DDCAF638F4F}" type="presOf" srcId="{B6F9676C-989E-4433-94E2-182ADFF0012E}" destId="{E9221EEC-924E-404D-8D3B-FF3D91EFDB73}" srcOrd="0" destOrd="0" presId="urn:microsoft.com/office/officeart/2008/layout/LinedList"/>
    <dgm:cxn modelId="{817EC666-8BB6-4ED5-9FDC-633DC1165EDB}" srcId="{AE65CF4E-0D07-4A9B-90BE-B01E1882A524}" destId="{3DCE8EBB-8577-4006-9942-C18CE4A179B5}" srcOrd="2" destOrd="0" parTransId="{119A295A-7031-4C1A-97B4-55FC6EAE5C2F}" sibTransId="{DBD84507-C5CA-4FE2-9ADB-8F03A413481B}"/>
    <dgm:cxn modelId="{ADA50871-B8A2-49F3-92DF-2D61E1DFB3DB}" srcId="{AE65CF4E-0D07-4A9B-90BE-B01E1882A524}" destId="{FBC7DDD8-3193-47AB-BE18-11EBB53C080C}" srcOrd="8" destOrd="0" parTransId="{720F51C6-930E-4DD3-ACE6-2F3121C5C9F2}" sibTransId="{0797B192-E0F3-4A5C-853A-6F048B2B21B5}"/>
    <dgm:cxn modelId="{03B98275-ED9D-4B9D-9B83-A321267F06E9}" srcId="{AE65CF4E-0D07-4A9B-90BE-B01E1882A524}" destId="{5393D31D-63F9-42C4-B5AF-B050A97073EE}" srcOrd="10" destOrd="0" parTransId="{B5182CE9-0B46-4BEF-8F44-FFBB63CA3B65}" sibTransId="{6D1048B8-A8B9-4B93-AE43-06856DBA97B4}"/>
    <dgm:cxn modelId="{8ED56787-1E90-466A-9DCB-29226E0EDFA8}" srcId="{AE65CF4E-0D07-4A9B-90BE-B01E1882A524}" destId="{22E461A9-00E0-4876-B89D-4DBC8D0E0E9F}" srcOrd="9" destOrd="0" parTransId="{A8F1B234-F075-4CAD-9B25-E7AD776990B1}" sibTransId="{AE59C5B4-8DB1-4FA1-8A69-F687FBCFF837}"/>
    <dgm:cxn modelId="{FBEE998A-CBBA-47FC-8BF3-D57552FE9B7C}" srcId="{AE65CF4E-0D07-4A9B-90BE-B01E1882A524}" destId="{D3989C07-4244-4B75-A970-4BC502209B65}" srcOrd="6" destOrd="0" parTransId="{769BC3B4-55D2-4E6D-8B9D-35F62F25BBF9}" sibTransId="{7923BA14-F2F3-4520-B7EE-8E860792ED4E}"/>
    <dgm:cxn modelId="{2DF55B8B-EE28-4851-8471-A56643923158}" type="presOf" srcId="{69FAEE72-6916-4BA1-B548-BBD1FD25263D}" destId="{A81CF327-D170-488A-80B6-F65EA791910B}" srcOrd="0" destOrd="0" presId="urn:microsoft.com/office/officeart/2008/layout/LinedList"/>
    <dgm:cxn modelId="{D2D8748C-7E46-4D72-9D1D-7753A223125B}" srcId="{AE65CF4E-0D07-4A9B-90BE-B01E1882A524}" destId="{BB973C7B-AAA5-4A4F-B462-1AE7F6E30A10}" srcOrd="7" destOrd="0" parTransId="{02F16B1C-1E5D-4656-973D-7C1161E6FFEC}" sibTransId="{DFFBC9F8-5069-44FB-BD36-090AECEB3085}"/>
    <dgm:cxn modelId="{4F1D609A-0DCD-4F36-8740-2FC440A3B0D4}" type="presOf" srcId="{09A0081F-40C6-41EC-92E8-144872CCCD26}" destId="{A2D671C0-05C4-4621-9575-32FFE1404F75}" srcOrd="0" destOrd="0" presId="urn:microsoft.com/office/officeart/2008/layout/LinedList"/>
    <dgm:cxn modelId="{A2F2B4B6-C651-4228-9E54-0703686C7D42}" type="presOf" srcId="{0E13296B-45A6-4818-AC46-566E9F23497A}" destId="{4CB38188-4CA8-405B-96B3-BF0703A45BD5}" srcOrd="0" destOrd="0" presId="urn:microsoft.com/office/officeart/2008/layout/LinedList"/>
    <dgm:cxn modelId="{180A85BB-1CCF-41EB-8539-35CE083ACFCE}" srcId="{AE65CF4E-0D07-4A9B-90BE-B01E1882A524}" destId="{69FAEE72-6916-4BA1-B548-BBD1FD25263D}" srcOrd="5" destOrd="0" parTransId="{D97B19C3-E9BE-4464-B185-C655CFDA36CF}" sibTransId="{F3DDC2C4-3A43-4A9B-B0A3-0A8BEFC7E272}"/>
    <dgm:cxn modelId="{3D03FCBD-A44D-40A2-8B60-5532DDFD3896}" type="presOf" srcId="{FBC7DDD8-3193-47AB-BE18-11EBB53C080C}" destId="{8F449D3E-DED3-4DD3-93D8-53CBBA4B2FF2}" srcOrd="0" destOrd="0" presId="urn:microsoft.com/office/officeart/2008/layout/LinedList"/>
    <dgm:cxn modelId="{6759EFCD-3D33-4294-9FCC-FD0C955D32DE}" type="presOf" srcId="{1E2E7EFA-2261-49F0-BAB3-ED76A42D5803}" destId="{C481953A-0712-4F42-8D31-05E5546EC300}" srcOrd="0" destOrd="0" presId="urn:microsoft.com/office/officeart/2008/layout/LinedList"/>
    <dgm:cxn modelId="{14C6D8D1-55FE-4F9A-9BDA-7B911946F5DE}" srcId="{AE65CF4E-0D07-4A9B-90BE-B01E1882A524}" destId="{0E13296B-45A6-4818-AC46-566E9F23497A}" srcOrd="3" destOrd="0" parTransId="{4B8D6AB2-0A65-47E5-BFEE-4933FB0D7C75}" sibTransId="{09358A8B-35D2-4BA3-8288-25A394432CF0}"/>
    <dgm:cxn modelId="{FA23EAD2-E145-4C11-A6DB-B29D1EE81DF7}" type="presOf" srcId="{AE65CF4E-0D07-4A9B-90BE-B01E1882A524}" destId="{94F480AA-6383-492D-B715-8122D80BDAB6}" srcOrd="0" destOrd="0" presId="urn:microsoft.com/office/officeart/2008/layout/LinedList"/>
    <dgm:cxn modelId="{0C9B9EDB-081F-43D3-B094-38CD3E7A47B4}" type="presOf" srcId="{6DB0AAAB-AF89-4DA4-9970-200EAC6C4C2A}" destId="{7C3A5CCB-F811-44C2-9177-51F4B9764480}" srcOrd="0" destOrd="0" presId="urn:microsoft.com/office/officeart/2008/layout/LinedList"/>
    <dgm:cxn modelId="{8EA2C4E8-5B13-4465-8A0E-3B05DB34C790}" type="presOf" srcId="{22E461A9-00E0-4876-B89D-4DBC8D0E0E9F}" destId="{FF6F39F0-73BE-4820-954F-E635F7403DD1}" srcOrd="0" destOrd="0" presId="urn:microsoft.com/office/officeart/2008/layout/LinedList"/>
    <dgm:cxn modelId="{F3F5CEF1-FA4D-4AA9-828F-ACD6D4E83D2A}" srcId="{AE65CF4E-0D07-4A9B-90BE-B01E1882A524}" destId="{1E2E7EFA-2261-49F0-BAB3-ED76A42D5803}" srcOrd="0" destOrd="0" parTransId="{F7391182-3556-4B52-8409-422FA7834B5A}" sibTransId="{26B63AEC-C2EE-4D2C-9081-69BC866BABB1}"/>
    <dgm:cxn modelId="{2D4771F2-5525-4940-B758-5ABB55FBC366}" type="presOf" srcId="{D3989C07-4244-4B75-A970-4BC502209B65}" destId="{DE7E447A-3EA3-45A8-8C25-C9B440DEC446}" srcOrd="0" destOrd="0" presId="urn:microsoft.com/office/officeart/2008/layout/LinedList"/>
    <dgm:cxn modelId="{1526F2FD-D48D-4218-B2FF-16161BA23A94}" srcId="{AE65CF4E-0D07-4A9B-90BE-B01E1882A524}" destId="{B6F9676C-989E-4433-94E2-182ADFF0012E}" srcOrd="1" destOrd="0" parTransId="{258B5FE0-5865-4B32-9EE5-FA6973A766D7}" sibTransId="{2311B5AF-D76B-460B-BFC1-EAA9E0A3B72B}"/>
    <dgm:cxn modelId="{7F936269-36CA-4E0C-BA46-069E3779C0F1}" type="presParOf" srcId="{94F480AA-6383-492D-B715-8122D80BDAB6}" destId="{502C5C33-3A4B-4754-8140-1367AC4802A0}" srcOrd="0" destOrd="0" presId="urn:microsoft.com/office/officeart/2008/layout/LinedList"/>
    <dgm:cxn modelId="{4B0A174F-7266-421A-9DEF-C42CBBE1E837}" type="presParOf" srcId="{94F480AA-6383-492D-B715-8122D80BDAB6}" destId="{111F5856-E2B1-411F-8D5B-2EC4A37C9327}" srcOrd="1" destOrd="0" presId="urn:microsoft.com/office/officeart/2008/layout/LinedList"/>
    <dgm:cxn modelId="{FFB20CFF-C746-413F-B6BF-EACFBFD89FE8}" type="presParOf" srcId="{111F5856-E2B1-411F-8D5B-2EC4A37C9327}" destId="{C481953A-0712-4F42-8D31-05E5546EC300}" srcOrd="0" destOrd="0" presId="urn:microsoft.com/office/officeart/2008/layout/LinedList"/>
    <dgm:cxn modelId="{8789A074-44A4-41A6-A75E-D3E4EFBEFD16}" type="presParOf" srcId="{111F5856-E2B1-411F-8D5B-2EC4A37C9327}" destId="{9BDA71D0-9C44-4A96-8108-C6DB8B4C78F6}" srcOrd="1" destOrd="0" presId="urn:microsoft.com/office/officeart/2008/layout/LinedList"/>
    <dgm:cxn modelId="{58E39735-C87D-406B-B45D-D2ECB9BD7BF5}" type="presParOf" srcId="{94F480AA-6383-492D-B715-8122D80BDAB6}" destId="{8DB8CE23-A520-49DC-80FF-00BBA887B67A}" srcOrd="2" destOrd="0" presId="urn:microsoft.com/office/officeart/2008/layout/LinedList"/>
    <dgm:cxn modelId="{17B9CA55-5B91-4B6C-BA74-4306971D4DAA}" type="presParOf" srcId="{94F480AA-6383-492D-B715-8122D80BDAB6}" destId="{1F35B71D-809C-4F7A-AF65-6E87983285DB}" srcOrd="3" destOrd="0" presId="urn:microsoft.com/office/officeart/2008/layout/LinedList"/>
    <dgm:cxn modelId="{6282507A-757D-40E5-AE34-880202EE7672}" type="presParOf" srcId="{1F35B71D-809C-4F7A-AF65-6E87983285DB}" destId="{E9221EEC-924E-404D-8D3B-FF3D91EFDB73}" srcOrd="0" destOrd="0" presId="urn:microsoft.com/office/officeart/2008/layout/LinedList"/>
    <dgm:cxn modelId="{46EAE12B-5942-4D38-AEBD-C8E79AA0316E}" type="presParOf" srcId="{1F35B71D-809C-4F7A-AF65-6E87983285DB}" destId="{FCEE6CF8-1005-45C8-B6A6-4ED51E1A0CCA}" srcOrd="1" destOrd="0" presId="urn:microsoft.com/office/officeart/2008/layout/LinedList"/>
    <dgm:cxn modelId="{01507398-A8FF-450F-9539-0C3A823F0FF6}" type="presParOf" srcId="{94F480AA-6383-492D-B715-8122D80BDAB6}" destId="{4CE9A434-836A-453E-A140-07D6BD702156}" srcOrd="4" destOrd="0" presId="urn:microsoft.com/office/officeart/2008/layout/LinedList"/>
    <dgm:cxn modelId="{80C88C7A-8A36-4AA1-96CD-7B1FB8B54BE8}" type="presParOf" srcId="{94F480AA-6383-492D-B715-8122D80BDAB6}" destId="{D5BEBFD2-F909-4473-87A8-A457B3F64078}" srcOrd="5" destOrd="0" presId="urn:microsoft.com/office/officeart/2008/layout/LinedList"/>
    <dgm:cxn modelId="{398A888E-3C7E-4F9F-8BE4-FD6388B1E5A1}" type="presParOf" srcId="{D5BEBFD2-F909-4473-87A8-A457B3F64078}" destId="{1EEBDE50-BC05-48B2-B7E1-A24DC6BD2E2C}" srcOrd="0" destOrd="0" presId="urn:microsoft.com/office/officeart/2008/layout/LinedList"/>
    <dgm:cxn modelId="{B4B36732-813C-4E34-BD2F-8D8631D9B5D8}" type="presParOf" srcId="{D5BEBFD2-F909-4473-87A8-A457B3F64078}" destId="{DEC44BAF-F631-44A7-965A-69EE2DAB2FCF}" srcOrd="1" destOrd="0" presId="urn:microsoft.com/office/officeart/2008/layout/LinedList"/>
    <dgm:cxn modelId="{695D5726-BD53-4FFF-B2D5-EB1E05245CB1}" type="presParOf" srcId="{94F480AA-6383-492D-B715-8122D80BDAB6}" destId="{EA6AA836-BC9B-49E8-BF56-300403B6522D}" srcOrd="6" destOrd="0" presId="urn:microsoft.com/office/officeart/2008/layout/LinedList"/>
    <dgm:cxn modelId="{ED2A0487-567B-400E-AA42-A0E41FBA81BC}" type="presParOf" srcId="{94F480AA-6383-492D-B715-8122D80BDAB6}" destId="{D2013490-1881-4F70-8270-A1970FE5ED82}" srcOrd="7" destOrd="0" presId="urn:microsoft.com/office/officeart/2008/layout/LinedList"/>
    <dgm:cxn modelId="{ED3696E4-C154-4AF7-A301-D1E11FD8A4F0}" type="presParOf" srcId="{D2013490-1881-4F70-8270-A1970FE5ED82}" destId="{4CB38188-4CA8-405B-96B3-BF0703A45BD5}" srcOrd="0" destOrd="0" presId="urn:microsoft.com/office/officeart/2008/layout/LinedList"/>
    <dgm:cxn modelId="{320AFF46-8ABD-439C-A471-24433717BD4F}" type="presParOf" srcId="{D2013490-1881-4F70-8270-A1970FE5ED82}" destId="{4662FF27-7C7A-477F-B3B0-2AC0B0E12376}" srcOrd="1" destOrd="0" presId="urn:microsoft.com/office/officeart/2008/layout/LinedList"/>
    <dgm:cxn modelId="{597EED24-35DE-4956-9EF6-BE11087097FA}" type="presParOf" srcId="{94F480AA-6383-492D-B715-8122D80BDAB6}" destId="{F53EAB79-A29D-43F7-8371-CF07EC8CCF27}" srcOrd="8" destOrd="0" presId="urn:microsoft.com/office/officeart/2008/layout/LinedList"/>
    <dgm:cxn modelId="{E5575576-FEA7-4ED2-9E7C-3430610E50D8}" type="presParOf" srcId="{94F480AA-6383-492D-B715-8122D80BDAB6}" destId="{084E2610-ACE9-4E1B-81A5-927B635AFA2D}" srcOrd="9" destOrd="0" presId="urn:microsoft.com/office/officeart/2008/layout/LinedList"/>
    <dgm:cxn modelId="{BF7B7505-8139-4096-AFF6-16EC5DA95C12}" type="presParOf" srcId="{084E2610-ACE9-4E1B-81A5-927B635AFA2D}" destId="{A2D671C0-05C4-4621-9575-32FFE1404F75}" srcOrd="0" destOrd="0" presId="urn:microsoft.com/office/officeart/2008/layout/LinedList"/>
    <dgm:cxn modelId="{7EC2A97F-CD46-466D-A9FE-21D8F46F9F5B}" type="presParOf" srcId="{084E2610-ACE9-4E1B-81A5-927B635AFA2D}" destId="{BB1D93C4-B29C-4FB5-A496-4321CB0D347F}" srcOrd="1" destOrd="0" presId="urn:microsoft.com/office/officeart/2008/layout/LinedList"/>
    <dgm:cxn modelId="{DBCC3E7D-DA2C-46FB-8676-2E5090CD96A6}" type="presParOf" srcId="{94F480AA-6383-492D-B715-8122D80BDAB6}" destId="{0952B2DD-4B91-41FB-9D97-E84DE6CD8F56}" srcOrd="10" destOrd="0" presId="urn:microsoft.com/office/officeart/2008/layout/LinedList"/>
    <dgm:cxn modelId="{96284556-17CB-4547-9FED-92C050538890}" type="presParOf" srcId="{94F480AA-6383-492D-B715-8122D80BDAB6}" destId="{1F53660D-445B-4E29-A3DB-E862EE065E25}" srcOrd="11" destOrd="0" presId="urn:microsoft.com/office/officeart/2008/layout/LinedList"/>
    <dgm:cxn modelId="{10B819FA-E5CE-4C6E-B13A-65EAED5A0ADA}" type="presParOf" srcId="{1F53660D-445B-4E29-A3DB-E862EE065E25}" destId="{A81CF327-D170-488A-80B6-F65EA791910B}" srcOrd="0" destOrd="0" presId="urn:microsoft.com/office/officeart/2008/layout/LinedList"/>
    <dgm:cxn modelId="{500CAFCA-53B1-41C5-9C69-B57AB7F3B95C}" type="presParOf" srcId="{1F53660D-445B-4E29-A3DB-E862EE065E25}" destId="{E40E7ABD-3E6B-4301-A6AF-BCF725A9CA21}" srcOrd="1" destOrd="0" presId="urn:microsoft.com/office/officeart/2008/layout/LinedList"/>
    <dgm:cxn modelId="{420A0AAF-E07E-45EC-BD47-99B755CC9FE7}" type="presParOf" srcId="{94F480AA-6383-492D-B715-8122D80BDAB6}" destId="{B3693FEF-D571-4C02-87D7-8749A15D854E}" srcOrd="12" destOrd="0" presId="urn:microsoft.com/office/officeart/2008/layout/LinedList"/>
    <dgm:cxn modelId="{EEFBB9E1-E4EB-4198-A193-F7E1CDBEBCA0}" type="presParOf" srcId="{94F480AA-6383-492D-B715-8122D80BDAB6}" destId="{06961B1E-C4B1-4F12-8607-A35068C38461}" srcOrd="13" destOrd="0" presId="urn:microsoft.com/office/officeart/2008/layout/LinedList"/>
    <dgm:cxn modelId="{2C33FB24-9E3C-4024-A212-7747D69AB791}" type="presParOf" srcId="{06961B1E-C4B1-4F12-8607-A35068C38461}" destId="{DE7E447A-3EA3-45A8-8C25-C9B440DEC446}" srcOrd="0" destOrd="0" presId="urn:microsoft.com/office/officeart/2008/layout/LinedList"/>
    <dgm:cxn modelId="{CA19BA68-FA0B-4CC4-B022-CA4557C0135D}" type="presParOf" srcId="{06961B1E-C4B1-4F12-8607-A35068C38461}" destId="{DCD96931-F1E6-4C13-99FB-C853DB70ADFF}" srcOrd="1" destOrd="0" presId="urn:microsoft.com/office/officeart/2008/layout/LinedList"/>
    <dgm:cxn modelId="{A8331065-2633-4638-9FB4-3721F57FA779}" type="presParOf" srcId="{94F480AA-6383-492D-B715-8122D80BDAB6}" destId="{CC020A08-70D5-4790-9DFF-7AF8ED72393A}" srcOrd="14" destOrd="0" presId="urn:microsoft.com/office/officeart/2008/layout/LinedList"/>
    <dgm:cxn modelId="{0B050897-636E-49DC-B650-8EF30B5788B3}" type="presParOf" srcId="{94F480AA-6383-492D-B715-8122D80BDAB6}" destId="{A1195AC0-3BB4-4479-98B5-0A3834879913}" srcOrd="15" destOrd="0" presId="urn:microsoft.com/office/officeart/2008/layout/LinedList"/>
    <dgm:cxn modelId="{0BD0C481-CF8B-44B8-ACF3-2AA17E575A56}" type="presParOf" srcId="{A1195AC0-3BB4-4479-98B5-0A3834879913}" destId="{5A642B04-B725-4992-9D3B-DB6EDAF30231}" srcOrd="0" destOrd="0" presId="urn:microsoft.com/office/officeart/2008/layout/LinedList"/>
    <dgm:cxn modelId="{EC046F69-7DCB-4619-A547-BF23D678C548}" type="presParOf" srcId="{A1195AC0-3BB4-4479-98B5-0A3834879913}" destId="{9DC4942A-24B3-4348-9B87-ACAE0DFDB236}" srcOrd="1" destOrd="0" presId="urn:microsoft.com/office/officeart/2008/layout/LinedList"/>
    <dgm:cxn modelId="{54328F8B-C792-4FFE-A5CF-FD52EA176E79}" type="presParOf" srcId="{94F480AA-6383-492D-B715-8122D80BDAB6}" destId="{02CFD4B7-4447-4681-B76E-1C7145B96CC9}" srcOrd="16" destOrd="0" presId="urn:microsoft.com/office/officeart/2008/layout/LinedList"/>
    <dgm:cxn modelId="{4BE3F7F9-763B-4B4E-9CF2-61B70A97295C}" type="presParOf" srcId="{94F480AA-6383-492D-B715-8122D80BDAB6}" destId="{B644A604-61AD-434B-A409-AF0280C6F9BB}" srcOrd="17" destOrd="0" presId="urn:microsoft.com/office/officeart/2008/layout/LinedList"/>
    <dgm:cxn modelId="{CFE7D595-E8B4-4A05-8F4C-FB627B7990D4}" type="presParOf" srcId="{B644A604-61AD-434B-A409-AF0280C6F9BB}" destId="{8F449D3E-DED3-4DD3-93D8-53CBBA4B2FF2}" srcOrd="0" destOrd="0" presId="urn:microsoft.com/office/officeart/2008/layout/LinedList"/>
    <dgm:cxn modelId="{49FAD899-F170-43C8-BF86-7E6140CC1409}" type="presParOf" srcId="{B644A604-61AD-434B-A409-AF0280C6F9BB}" destId="{2AD552A5-0558-423C-B725-31718400D963}" srcOrd="1" destOrd="0" presId="urn:microsoft.com/office/officeart/2008/layout/LinedList"/>
    <dgm:cxn modelId="{D63EC771-9DE0-44A7-A8EF-3712D1C26993}" type="presParOf" srcId="{94F480AA-6383-492D-B715-8122D80BDAB6}" destId="{D11D6D2A-E677-41B5-9549-E090553DD5AC}" srcOrd="18" destOrd="0" presId="urn:microsoft.com/office/officeart/2008/layout/LinedList"/>
    <dgm:cxn modelId="{915BAF7F-460A-4227-81B7-F892A7944391}" type="presParOf" srcId="{94F480AA-6383-492D-B715-8122D80BDAB6}" destId="{27902C84-DD5B-4909-A463-7F80295F5D65}" srcOrd="19" destOrd="0" presId="urn:microsoft.com/office/officeart/2008/layout/LinedList"/>
    <dgm:cxn modelId="{F9EC7388-9685-4A6C-BE14-068A8F0676B4}" type="presParOf" srcId="{27902C84-DD5B-4909-A463-7F80295F5D65}" destId="{FF6F39F0-73BE-4820-954F-E635F7403DD1}" srcOrd="0" destOrd="0" presId="urn:microsoft.com/office/officeart/2008/layout/LinedList"/>
    <dgm:cxn modelId="{ED3722B3-49DB-4A80-89B0-9F3A9461BE1E}" type="presParOf" srcId="{27902C84-DD5B-4909-A463-7F80295F5D65}" destId="{6334EA57-0F8C-4FEE-90E0-622E449121B5}" srcOrd="1" destOrd="0" presId="urn:microsoft.com/office/officeart/2008/layout/LinedList"/>
    <dgm:cxn modelId="{6DA12886-3505-4F32-ABBC-17CFE3B6E664}" type="presParOf" srcId="{94F480AA-6383-492D-B715-8122D80BDAB6}" destId="{DB793596-B9D2-4208-AA09-CC1FC2CAF3CB}" srcOrd="20" destOrd="0" presId="urn:microsoft.com/office/officeart/2008/layout/LinedList"/>
    <dgm:cxn modelId="{0F276A65-C1BE-4BC7-8F40-3E79AE138299}" type="presParOf" srcId="{94F480AA-6383-492D-B715-8122D80BDAB6}" destId="{311645C6-DCC7-49A9-88DA-35A1507D758D}" srcOrd="21" destOrd="0" presId="urn:microsoft.com/office/officeart/2008/layout/LinedList"/>
    <dgm:cxn modelId="{A385BCD0-06CA-4AC2-98CF-E51FEA5C093E}" type="presParOf" srcId="{311645C6-DCC7-49A9-88DA-35A1507D758D}" destId="{10BF43BD-7659-4771-8F3B-65A828E5C334}" srcOrd="0" destOrd="0" presId="urn:microsoft.com/office/officeart/2008/layout/LinedList"/>
    <dgm:cxn modelId="{9BB66F9B-9D55-42D3-A696-F04749340F8E}" type="presParOf" srcId="{311645C6-DCC7-49A9-88DA-35A1507D758D}" destId="{93A86FAA-E5B0-4EDD-915C-D75F58E49C0F}" srcOrd="1" destOrd="0" presId="urn:microsoft.com/office/officeart/2008/layout/LinedList"/>
    <dgm:cxn modelId="{E584FBA5-F2EE-492D-9DFB-39A0F103CE7C}" type="presParOf" srcId="{94F480AA-6383-492D-B715-8122D80BDAB6}" destId="{DC006BD3-1DD6-476F-B546-88653D7F6502}" srcOrd="22" destOrd="0" presId="urn:microsoft.com/office/officeart/2008/layout/LinedList"/>
    <dgm:cxn modelId="{F2835887-F5C0-4914-8131-381AF6017F86}" type="presParOf" srcId="{94F480AA-6383-492D-B715-8122D80BDAB6}" destId="{5EDB1390-8CBD-4F05-80C4-EB9CEC46F698}" srcOrd="23" destOrd="0" presId="urn:microsoft.com/office/officeart/2008/layout/LinedList"/>
    <dgm:cxn modelId="{0858AB10-92B6-42ED-B470-0FC561797F9D}" type="presParOf" srcId="{5EDB1390-8CBD-4F05-80C4-EB9CEC46F698}" destId="{7C3A5CCB-F811-44C2-9177-51F4B9764480}" srcOrd="0" destOrd="0" presId="urn:microsoft.com/office/officeart/2008/layout/LinedList"/>
    <dgm:cxn modelId="{089FF3EA-18B8-4AC3-B092-55484BF52CD3}" type="presParOf" srcId="{5EDB1390-8CBD-4F05-80C4-EB9CEC46F698}" destId="{6739A346-A82E-42CB-9153-7890D0F884D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1B53FB-A7AA-4F90-94F3-8EE5EBA28EE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727AAA-E0E6-4D07-A1D8-9C55A5675683}">
      <dgm:prSet/>
      <dgm:spPr/>
      <dgm:t>
        <a:bodyPr anchor="ctr"/>
        <a:lstStyle/>
        <a:p>
          <a:pPr algn="just"/>
          <a:r>
            <a:rPr lang="en-US" dirty="0"/>
            <a:t>After utilities have marked underground facilities, the excavator is responsible for maintenance of the markings. </a:t>
          </a:r>
        </a:p>
      </dgm:t>
    </dgm:pt>
    <dgm:pt modelId="{557315B0-3312-4139-B91C-3D11ED96210B}" type="parTrans" cxnId="{E504D2DD-8DD3-4D69-B0FA-EF77ACA36BFF}">
      <dgm:prSet/>
      <dgm:spPr/>
      <dgm:t>
        <a:bodyPr/>
        <a:lstStyle/>
        <a:p>
          <a:endParaRPr lang="en-US"/>
        </a:p>
      </dgm:t>
    </dgm:pt>
    <dgm:pt modelId="{8AA8E2E4-9126-41C4-A72C-E30D1BB528EA}" type="sibTrans" cxnId="{E504D2DD-8DD3-4D69-B0FA-EF77ACA36BFF}">
      <dgm:prSet/>
      <dgm:spPr/>
      <dgm:t>
        <a:bodyPr/>
        <a:lstStyle/>
        <a:p>
          <a:endParaRPr lang="en-US"/>
        </a:p>
      </dgm:t>
    </dgm:pt>
    <dgm:pt modelId="{C301D3F9-9017-4337-BA06-5CDE77479A53}">
      <dgm:prSet/>
      <dgm:spPr/>
      <dgm:t>
        <a:bodyPr anchor="ctr"/>
        <a:lstStyle/>
        <a:p>
          <a:pPr algn="just"/>
          <a:r>
            <a:rPr lang="en-US" dirty="0"/>
            <a:t>In the event markings are obliterated, destroyed, or removed, the excavator </a:t>
          </a:r>
          <a:r>
            <a:rPr lang="en-US" i="1" u="sng" dirty="0"/>
            <a:t>MUST</a:t>
          </a:r>
          <a:r>
            <a:rPr lang="en-US" dirty="0"/>
            <a:t> notify Dig Safe that remarking is needed. </a:t>
          </a:r>
        </a:p>
      </dgm:t>
    </dgm:pt>
    <dgm:pt modelId="{22D3E994-9521-43D9-B407-9F326D878854}" type="parTrans" cxnId="{A3D3D262-2E43-4427-855F-B663EB4D0B44}">
      <dgm:prSet/>
      <dgm:spPr/>
      <dgm:t>
        <a:bodyPr/>
        <a:lstStyle/>
        <a:p>
          <a:endParaRPr lang="en-US"/>
        </a:p>
      </dgm:t>
    </dgm:pt>
    <dgm:pt modelId="{2F756338-A36A-4158-A208-30659A897CFB}" type="sibTrans" cxnId="{A3D3D262-2E43-4427-855F-B663EB4D0B44}">
      <dgm:prSet/>
      <dgm:spPr/>
      <dgm:t>
        <a:bodyPr/>
        <a:lstStyle/>
        <a:p>
          <a:endParaRPr lang="en-US"/>
        </a:p>
      </dgm:t>
    </dgm:pt>
    <dgm:pt modelId="{BFACD0F3-58A3-4B1F-A799-82D6778337C7}">
      <dgm:prSet/>
      <dgm:spPr/>
      <dgm:t>
        <a:bodyPr anchor="ctr"/>
        <a:lstStyle/>
        <a:p>
          <a:pPr algn="just"/>
          <a:r>
            <a:rPr lang="en-US" dirty="0"/>
            <a:t>The utility must remark within 48 hours, excluding of Saturdays, Sundays, and legal holidays.</a:t>
          </a:r>
        </a:p>
      </dgm:t>
    </dgm:pt>
    <dgm:pt modelId="{413432B4-6914-4174-B809-403454317FB6}" type="parTrans" cxnId="{27906FF7-1D60-419B-B921-D43E75F6839C}">
      <dgm:prSet/>
      <dgm:spPr/>
      <dgm:t>
        <a:bodyPr/>
        <a:lstStyle/>
        <a:p>
          <a:endParaRPr lang="en-US"/>
        </a:p>
      </dgm:t>
    </dgm:pt>
    <dgm:pt modelId="{28DE7F58-D37E-4906-AA7F-AE684E2FBF8F}" type="sibTrans" cxnId="{27906FF7-1D60-419B-B921-D43E75F6839C}">
      <dgm:prSet/>
      <dgm:spPr/>
      <dgm:t>
        <a:bodyPr/>
        <a:lstStyle/>
        <a:p>
          <a:endParaRPr lang="en-US"/>
        </a:p>
      </dgm:t>
    </dgm:pt>
    <dgm:pt modelId="{42BE881D-1D7B-4590-881A-BCDD9CAAF219}" type="pres">
      <dgm:prSet presAssocID="{761B53FB-A7AA-4F90-94F3-8EE5EBA28EE0}" presName="vert0" presStyleCnt="0">
        <dgm:presLayoutVars>
          <dgm:dir/>
          <dgm:animOne val="branch"/>
          <dgm:animLvl val="lvl"/>
        </dgm:presLayoutVars>
      </dgm:prSet>
      <dgm:spPr/>
    </dgm:pt>
    <dgm:pt modelId="{5D0A8C6C-0EED-4F93-9847-59F9BDA58223}" type="pres">
      <dgm:prSet presAssocID="{4A727AAA-E0E6-4D07-A1D8-9C55A5675683}" presName="thickLine" presStyleLbl="alignNode1" presStyleIdx="0" presStyleCnt="3"/>
      <dgm:spPr/>
    </dgm:pt>
    <dgm:pt modelId="{1ADEAE80-4D5F-46AD-9E4D-E8D8267515E6}" type="pres">
      <dgm:prSet presAssocID="{4A727AAA-E0E6-4D07-A1D8-9C55A5675683}" presName="horz1" presStyleCnt="0"/>
      <dgm:spPr/>
    </dgm:pt>
    <dgm:pt modelId="{FE01E250-014E-4A7D-8437-0FFF075A89EB}" type="pres">
      <dgm:prSet presAssocID="{4A727AAA-E0E6-4D07-A1D8-9C55A5675683}" presName="tx1" presStyleLbl="revTx" presStyleIdx="0" presStyleCnt="3"/>
      <dgm:spPr/>
    </dgm:pt>
    <dgm:pt modelId="{C205216D-AA50-4FEE-BFA9-EB639CD59AD7}" type="pres">
      <dgm:prSet presAssocID="{4A727AAA-E0E6-4D07-A1D8-9C55A5675683}" presName="vert1" presStyleCnt="0"/>
      <dgm:spPr/>
    </dgm:pt>
    <dgm:pt modelId="{A2BB86A6-29F6-4753-9ED8-B0C8C860728E}" type="pres">
      <dgm:prSet presAssocID="{C301D3F9-9017-4337-BA06-5CDE77479A53}" presName="thickLine" presStyleLbl="alignNode1" presStyleIdx="1" presStyleCnt="3"/>
      <dgm:spPr/>
    </dgm:pt>
    <dgm:pt modelId="{E57CE3F7-9C16-4CBC-9964-5E4E73FA8AD3}" type="pres">
      <dgm:prSet presAssocID="{C301D3F9-9017-4337-BA06-5CDE77479A53}" presName="horz1" presStyleCnt="0"/>
      <dgm:spPr/>
    </dgm:pt>
    <dgm:pt modelId="{843A274A-ECC1-4CBD-B3DC-A283D83957F6}" type="pres">
      <dgm:prSet presAssocID="{C301D3F9-9017-4337-BA06-5CDE77479A53}" presName="tx1" presStyleLbl="revTx" presStyleIdx="1" presStyleCnt="3"/>
      <dgm:spPr/>
    </dgm:pt>
    <dgm:pt modelId="{98803914-D73C-447D-A089-BA3DB3FEBF1D}" type="pres">
      <dgm:prSet presAssocID="{C301D3F9-9017-4337-BA06-5CDE77479A53}" presName="vert1" presStyleCnt="0"/>
      <dgm:spPr/>
    </dgm:pt>
    <dgm:pt modelId="{253C927F-72FF-4E8D-BDA9-205CC8252879}" type="pres">
      <dgm:prSet presAssocID="{BFACD0F3-58A3-4B1F-A799-82D6778337C7}" presName="thickLine" presStyleLbl="alignNode1" presStyleIdx="2" presStyleCnt="3"/>
      <dgm:spPr/>
    </dgm:pt>
    <dgm:pt modelId="{35E30806-F7EA-4124-A9D3-B4450F77B227}" type="pres">
      <dgm:prSet presAssocID="{BFACD0F3-58A3-4B1F-A799-82D6778337C7}" presName="horz1" presStyleCnt="0"/>
      <dgm:spPr/>
    </dgm:pt>
    <dgm:pt modelId="{6DED4005-B3BD-4B2D-BABB-B5D132D3C360}" type="pres">
      <dgm:prSet presAssocID="{BFACD0F3-58A3-4B1F-A799-82D6778337C7}" presName="tx1" presStyleLbl="revTx" presStyleIdx="2" presStyleCnt="3"/>
      <dgm:spPr/>
    </dgm:pt>
    <dgm:pt modelId="{F518226A-5A87-47D1-84CB-44F314C9AC3E}" type="pres">
      <dgm:prSet presAssocID="{BFACD0F3-58A3-4B1F-A799-82D6778337C7}" presName="vert1" presStyleCnt="0"/>
      <dgm:spPr/>
    </dgm:pt>
  </dgm:ptLst>
  <dgm:cxnLst>
    <dgm:cxn modelId="{A3D3D262-2E43-4427-855F-B663EB4D0B44}" srcId="{761B53FB-A7AA-4F90-94F3-8EE5EBA28EE0}" destId="{C301D3F9-9017-4337-BA06-5CDE77479A53}" srcOrd="1" destOrd="0" parTransId="{22D3E994-9521-43D9-B407-9F326D878854}" sibTransId="{2F756338-A36A-4158-A208-30659A897CFB}"/>
    <dgm:cxn modelId="{ABBCA74E-030B-4B9C-A6FC-8AFDF8FD6602}" type="presOf" srcId="{4A727AAA-E0E6-4D07-A1D8-9C55A5675683}" destId="{FE01E250-014E-4A7D-8437-0FFF075A89EB}" srcOrd="0" destOrd="0" presId="urn:microsoft.com/office/officeart/2008/layout/LinedList"/>
    <dgm:cxn modelId="{FCE2504F-3DF9-472C-9D0D-78B6038DD311}" type="presOf" srcId="{761B53FB-A7AA-4F90-94F3-8EE5EBA28EE0}" destId="{42BE881D-1D7B-4590-881A-BCDD9CAAF219}" srcOrd="0" destOrd="0" presId="urn:microsoft.com/office/officeart/2008/layout/LinedList"/>
    <dgm:cxn modelId="{E24CF781-B4F6-49D4-A351-4F207A1F4EA4}" type="presOf" srcId="{BFACD0F3-58A3-4B1F-A799-82D6778337C7}" destId="{6DED4005-B3BD-4B2D-BABB-B5D132D3C360}" srcOrd="0" destOrd="0" presId="urn:microsoft.com/office/officeart/2008/layout/LinedList"/>
    <dgm:cxn modelId="{E504D2DD-8DD3-4D69-B0FA-EF77ACA36BFF}" srcId="{761B53FB-A7AA-4F90-94F3-8EE5EBA28EE0}" destId="{4A727AAA-E0E6-4D07-A1D8-9C55A5675683}" srcOrd="0" destOrd="0" parTransId="{557315B0-3312-4139-B91C-3D11ED96210B}" sibTransId="{8AA8E2E4-9126-41C4-A72C-E30D1BB528EA}"/>
    <dgm:cxn modelId="{CDC515EF-1A45-4219-8ABD-CCF92E1409F7}" type="presOf" srcId="{C301D3F9-9017-4337-BA06-5CDE77479A53}" destId="{843A274A-ECC1-4CBD-B3DC-A283D83957F6}" srcOrd="0" destOrd="0" presId="urn:microsoft.com/office/officeart/2008/layout/LinedList"/>
    <dgm:cxn modelId="{27906FF7-1D60-419B-B921-D43E75F6839C}" srcId="{761B53FB-A7AA-4F90-94F3-8EE5EBA28EE0}" destId="{BFACD0F3-58A3-4B1F-A799-82D6778337C7}" srcOrd="2" destOrd="0" parTransId="{413432B4-6914-4174-B809-403454317FB6}" sibTransId="{28DE7F58-D37E-4906-AA7F-AE684E2FBF8F}"/>
    <dgm:cxn modelId="{ECEC0720-C4CF-4BF9-9E71-0DA93565947A}" type="presParOf" srcId="{42BE881D-1D7B-4590-881A-BCDD9CAAF219}" destId="{5D0A8C6C-0EED-4F93-9847-59F9BDA58223}" srcOrd="0" destOrd="0" presId="urn:microsoft.com/office/officeart/2008/layout/LinedList"/>
    <dgm:cxn modelId="{8BBDDD68-072A-49E2-9ECB-4886462A607F}" type="presParOf" srcId="{42BE881D-1D7B-4590-881A-BCDD9CAAF219}" destId="{1ADEAE80-4D5F-46AD-9E4D-E8D8267515E6}" srcOrd="1" destOrd="0" presId="urn:microsoft.com/office/officeart/2008/layout/LinedList"/>
    <dgm:cxn modelId="{00F091C4-991D-4550-8EA4-96007E7DC877}" type="presParOf" srcId="{1ADEAE80-4D5F-46AD-9E4D-E8D8267515E6}" destId="{FE01E250-014E-4A7D-8437-0FFF075A89EB}" srcOrd="0" destOrd="0" presId="urn:microsoft.com/office/officeart/2008/layout/LinedList"/>
    <dgm:cxn modelId="{D7B3050D-DDBF-4332-A27C-74282BE19AF5}" type="presParOf" srcId="{1ADEAE80-4D5F-46AD-9E4D-E8D8267515E6}" destId="{C205216D-AA50-4FEE-BFA9-EB639CD59AD7}" srcOrd="1" destOrd="0" presId="urn:microsoft.com/office/officeart/2008/layout/LinedList"/>
    <dgm:cxn modelId="{23D5E264-8E8A-41F4-B6E0-2E00AD387AA6}" type="presParOf" srcId="{42BE881D-1D7B-4590-881A-BCDD9CAAF219}" destId="{A2BB86A6-29F6-4753-9ED8-B0C8C860728E}" srcOrd="2" destOrd="0" presId="urn:microsoft.com/office/officeart/2008/layout/LinedList"/>
    <dgm:cxn modelId="{C61B1DC8-FED0-4624-AADB-971945B30C26}" type="presParOf" srcId="{42BE881D-1D7B-4590-881A-BCDD9CAAF219}" destId="{E57CE3F7-9C16-4CBC-9964-5E4E73FA8AD3}" srcOrd="3" destOrd="0" presId="urn:microsoft.com/office/officeart/2008/layout/LinedList"/>
    <dgm:cxn modelId="{F782CE39-4202-4625-92F4-289E9319B3EB}" type="presParOf" srcId="{E57CE3F7-9C16-4CBC-9964-5E4E73FA8AD3}" destId="{843A274A-ECC1-4CBD-B3DC-A283D83957F6}" srcOrd="0" destOrd="0" presId="urn:microsoft.com/office/officeart/2008/layout/LinedList"/>
    <dgm:cxn modelId="{357CC0F4-0723-41E7-B258-D6FC9C2A7212}" type="presParOf" srcId="{E57CE3F7-9C16-4CBC-9964-5E4E73FA8AD3}" destId="{98803914-D73C-447D-A089-BA3DB3FEBF1D}" srcOrd="1" destOrd="0" presId="urn:microsoft.com/office/officeart/2008/layout/LinedList"/>
    <dgm:cxn modelId="{BD4868A8-D197-4DCD-8BF2-50E8E16CE918}" type="presParOf" srcId="{42BE881D-1D7B-4590-881A-BCDD9CAAF219}" destId="{253C927F-72FF-4E8D-BDA9-205CC8252879}" srcOrd="4" destOrd="0" presId="urn:microsoft.com/office/officeart/2008/layout/LinedList"/>
    <dgm:cxn modelId="{D21C66E2-47DE-41BF-AF3A-26C4A142F1C0}" type="presParOf" srcId="{42BE881D-1D7B-4590-881A-BCDD9CAAF219}" destId="{35E30806-F7EA-4124-A9D3-B4450F77B227}" srcOrd="5" destOrd="0" presId="urn:microsoft.com/office/officeart/2008/layout/LinedList"/>
    <dgm:cxn modelId="{02C663BA-0BB3-47E3-AF99-01E6D84B56A3}" type="presParOf" srcId="{35E30806-F7EA-4124-A9D3-B4450F77B227}" destId="{6DED4005-B3BD-4B2D-BABB-B5D132D3C360}" srcOrd="0" destOrd="0" presId="urn:microsoft.com/office/officeart/2008/layout/LinedList"/>
    <dgm:cxn modelId="{408B8492-F403-4C7E-9CB6-A439D9775966}" type="presParOf" srcId="{35E30806-F7EA-4124-A9D3-B4450F77B227}" destId="{F518226A-5A87-47D1-84CB-44F314C9AC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6BBB2-EE23-4BDB-9247-3A73CC2F7EDB}">
      <dsp:nvSpPr>
        <dsp:cNvPr id="0" name=""/>
        <dsp:cNvSpPr/>
      </dsp:nvSpPr>
      <dsp:spPr>
        <a:xfrm>
          <a:off x="0" y="31521"/>
          <a:ext cx="10515600" cy="484680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 7001(4) "</a:t>
          </a:r>
          <a:r>
            <a:rPr lang="en-US" sz="2600" b="1" kern="1200" dirty="0"/>
            <a:t>Excavation activities</a:t>
          </a:r>
          <a:r>
            <a:rPr lang="en-US" sz="2600" kern="1200" dirty="0"/>
            <a:t>" means any activities </a:t>
          </a:r>
        </a:p>
        <a:p>
          <a:pPr marL="0" lvl="0" indent="0" algn="l" defTabSz="1155700">
            <a:lnSpc>
              <a:spcPct val="90000"/>
            </a:lnSpc>
            <a:spcBef>
              <a:spcPct val="0"/>
            </a:spcBef>
            <a:spcAft>
              <a:spcPct val="35000"/>
            </a:spcAft>
            <a:buNone/>
          </a:pPr>
          <a:r>
            <a:rPr lang="en-US" sz="2600" u="none" kern="1200" dirty="0"/>
            <a:t>Disturb</a:t>
          </a:r>
          <a:r>
            <a:rPr lang="en-US" sz="2600" kern="1200" dirty="0"/>
            <a:t> the subsurface of the earth or could damage underground utility facilities and that may involve the removal of earth, rock, or other materials in the ground</a:t>
          </a:r>
        </a:p>
        <a:p>
          <a:pPr marL="0" lvl="0" indent="0" algn="l" defTabSz="1155700">
            <a:lnSpc>
              <a:spcPct val="90000"/>
            </a:lnSpc>
            <a:spcBef>
              <a:spcPct val="0"/>
            </a:spcBef>
            <a:spcAft>
              <a:spcPct val="35000"/>
            </a:spcAft>
            <a:buNone/>
          </a:pPr>
          <a:r>
            <a:rPr lang="en-US" sz="2600" kern="1200" dirty="0"/>
            <a:t>Demolition of any structure by the discharge of explosives</a:t>
          </a:r>
        </a:p>
        <a:p>
          <a:pPr marL="0" lvl="0" indent="0" algn="l" defTabSz="1155700">
            <a:lnSpc>
              <a:spcPct val="90000"/>
            </a:lnSpc>
            <a:spcBef>
              <a:spcPct val="0"/>
            </a:spcBef>
            <a:spcAft>
              <a:spcPct val="35000"/>
            </a:spcAft>
            <a:buNone/>
          </a:pPr>
          <a:r>
            <a:rPr lang="en-US" sz="2600" kern="1200" dirty="0"/>
            <a:t>Use of powered or mechanized equipment, including digging, trenching, blasting, boring, drilling, hammering, post driving, wrecking, razing, tunneling, or pavement</a:t>
          </a:r>
        </a:p>
        <a:p>
          <a:pPr marL="0" lvl="0" indent="0" algn="l" defTabSz="1155700">
            <a:lnSpc>
              <a:spcPct val="90000"/>
            </a:lnSpc>
            <a:spcBef>
              <a:spcPct val="0"/>
            </a:spcBef>
            <a:spcAft>
              <a:spcPct val="35000"/>
            </a:spcAft>
            <a:buNone/>
          </a:pPr>
          <a:r>
            <a:rPr lang="en-US" sz="2600" kern="1200" dirty="0"/>
            <a:t>Concrete slab removal within 100 feet of an underground utility facility. </a:t>
          </a:r>
        </a:p>
      </dsp:txBody>
      <dsp:txXfrm>
        <a:off x="236601" y="268122"/>
        <a:ext cx="10042398" cy="4373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AE4C8-BBCA-4820-BBE2-9F3A9F86B9DD}">
      <dsp:nvSpPr>
        <dsp:cNvPr id="0" name=""/>
        <dsp:cNvSpPr/>
      </dsp:nvSpPr>
      <dsp:spPr>
        <a:xfrm>
          <a:off x="0" y="258913"/>
          <a:ext cx="10515600" cy="4030650"/>
        </a:xfrm>
        <a:prstGeom prst="roundRect">
          <a:avLst/>
        </a:prstGeom>
        <a:solidFill>
          <a:srgbClr val="65554B"/>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en-US" sz="3200" kern="1200" dirty="0"/>
            <a:t>Excavation activities shall </a:t>
          </a:r>
          <a:r>
            <a:rPr lang="en-US" sz="3400" b="1" kern="1200" dirty="0"/>
            <a:t>NOT</a:t>
          </a:r>
          <a:r>
            <a:rPr lang="en-US" sz="3200" b="1" kern="1200" dirty="0"/>
            <a:t> include </a:t>
          </a:r>
          <a:r>
            <a:rPr lang="en-US" sz="3200" kern="1200" dirty="0"/>
            <a:t>the tilling of the soil for </a:t>
          </a:r>
          <a:r>
            <a:rPr lang="en-US" sz="3400" b="0" i="0" u="sng" kern="1200" dirty="0"/>
            <a:t>agricultural</a:t>
          </a:r>
          <a:r>
            <a:rPr lang="en-US" sz="3200" kern="1200" dirty="0"/>
            <a:t> purposes, routine </a:t>
          </a:r>
          <a:r>
            <a:rPr lang="en-US" sz="3200" i="0" u="sng" kern="1200" dirty="0"/>
            <a:t>home gardening with </a:t>
          </a:r>
          <a:r>
            <a:rPr lang="en-US" sz="3400" i="1" u="sng" kern="1200" dirty="0"/>
            <a:t>hand tools</a:t>
          </a:r>
          <a:r>
            <a:rPr lang="en-US" sz="3200" i="0" kern="1200" dirty="0"/>
            <a:t> </a:t>
          </a:r>
          <a:r>
            <a:rPr lang="en-US" sz="3200" kern="1200" dirty="0"/>
            <a:t>outside </a:t>
          </a:r>
          <a:r>
            <a:rPr lang="en-US" sz="3200" u="none" kern="1200" dirty="0"/>
            <a:t>easement</a:t>
          </a:r>
          <a:r>
            <a:rPr lang="en-US" sz="3200" kern="1200" dirty="0"/>
            <a:t> areas and </a:t>
          </a:r>
          <a:r>
            <a:rPr lang="en-US" sz="3200" u="none" kern="1200" dirty="0"/>
            <a:t>public rights-of-way</a:t>
          </a:r>
          <a:r>
            <a:rPr lang="en-US" sz="3200" kern="1200" dirty="0"/>
            <a:t>, activities relating to </a:t>
          </a:r>
          <a:r>
            <a:rPr lang="en-US" sz="3400" u="sng" kern="1200" dirty="0"/>
            <a:t>routine</a:t>
          </a:r>
          <a:r>
            <a:rPr lang="en-US" sz="3200" u="sng" kern="1200" dirty="0"/>
            <a:t> public highway maintenance</a:t>
          </a:r>
          <a:r>
            <a:rPr lang="en-US" sz="3200" kern="1200" dirty="0"/>
            <a:t>, or the use of hand tools by a utility or locator to locate or service facilities, provided the utility has a written damage prevention program.</a:t>
          </a:r>
        </a:p>
      </dsp:txBody>
      <dsp:txXfrm>
        <a:off x="196760" y="455673"/>
        <a:ext cx="10122080" cy="3637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E8C64-FDE8-4077-A604-4D81A857B2A2}">
      <dsp:nvSpPr>
        <dsp:cNvPr id="0" name=""/>
        <dsp:cNvSpPr/>
      </dsp:nvSpPr>
      <dsp:spPr>
        <a:xfrm>
          <a:off x="0" y="374220"/>
          <a:ext cx="10058399" cy="13053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BD302F-D67B-4765-9EA6-46D4460DE0FF}">
      <dsp:nvSpPr>
        <dsp:cNvPr id="0" name=""/>
        <dsp:cNvSpPr/>
      </dsp:nvSpPr>
      <dsp:spPr>
        <a:xfrm>
          <a:off x="328319" y="728442"/>
          <a:ext cx="596944" cy="5969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15C5BD-A99A-47A2-9BF0-528F774BB0F7}">
      <dsp:nvSpPr>
        <dsp:cNvPr id="0" name=""/>
        <dsp:cNvSpPr/>
      </dsp:nvSpPr>
      <dsp:spPr>
        <a:xfrm>
          <a:off x="1253583" y="484237"/>
          <a:ext cx="8804816" cy="1085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67" tIns="114867" rIns="114867" bIns="114867" numCol="1" spcCol="1270" anchor="ctr" anchorCtr="0">
          <a:noAutofit/>
        </a:bodyPr>
        <a:lstStyle/>
        <a:p>
          <a:pPr marL="0" lvl="0" indent="0" algn="just" defTabSz="844550">
            <a:lnSpc>
              <a:spcPct val="90000"/>
            </a:lnSpc>
            <a:spcBef>
              <a:spcPct val="0"/>
            </a:spcBef>
            <a:spcAft>
              <a:spcPct val="35000"/>
            </a:spcAft>
            <a:buNone/>
          </a:pPr>
          <a:r>
            <a:rPr lang="en-US" sz="1900" kern="1200" dirty="0"/>
            <a:t>No person or company shall engage in excavation activities, except in an emergency situation, without </a:t>
          </a:r>
          <a:r>
            <a:rPr lang="en-US" sz="1900" b="1" u="sng" kern="1200" dirty="0" err="1"/>
            <a:t>premarking</a:t>
          </a:r>
          <a:r>
            <a:rPr lang="en-US" sz="1900" kern="1200" dirty="0"/>
            <a:t> the proposed area of excavation activities and giving notice as required by this section.</a:t>
          </a:r>
        </a:p>
      </dsp:txBody>
      <dsp:txXfrm>
        <a:off x="1253583" y="484237"/>
        <a:ext cx="8804816" cy="1085353"/>
      </dsp:txXfrm>
    </dsp:sp>
    <dsp:sp modelId="{6EF1B3E5-3423-4789-AB53-291A541FC123}">
      <dsp:nvSpPr>
        <dsp:cNvPr id="0" name=""/>
        <dsp:cNvSpPr/>
      </dsp:nvSpPr>
      <dsp:spPr>
        <a:xfrm>
          <a:off x="0" y="1950946"/>
          <a:ext cx="10058399" cy="1292677"/>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C0C88037-9E55-4174-BAF2-3E2E9042F786}">
      <dsp:nvSpPr>
        <dsp:cNvPr id="0" name=""/>
        <dsp:cNvSpPr/>
      </dsp:nvSpPr>
      <dsp:spPr>
        <a:xfrm>
          <a:off x="328319" y="2298813"/>
          <a:ext cx="596944" cy="5969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DFF0BD-F33D-4D3F-BDE3-DA619598D488}">
      <dsp:nvSpPr>
        <dsp:cNvPr id="0" name=""/>
        <dsp:cNvSpPr/>
      </dsp:nvSpPr>
      <dsp:spPr>
        <a:xfrm>
          <a:off x="1253583" y="2054608"/>
          <a:ext cx="8804816" cy="1085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67" tIns="114867" rIns="114867" bIns="114867" numCol="1" spcCol="1270" anchor="ctr" anchorCtr="0">
          <a:noAutofit/>
        </a:bodyPr>
        <a:lstStyle/>
        <a:p>
          <a:pPr marL="0" lvl="0" indent="0" algn="l" defTabSz="844550">
            <a:lnSpc>
              <a:spcPct val="90000"/>
            </a:lnSpc>
            <a:spcBef>
              <a:spcPct val="0"/>
            </a:spcBef>
            <a:spcAft>
              <a:spcPct val="35000"/>
            </a:spcAft>
            <a:buNone/>
          </a:pPr>
          <a:r>
            <a:rPr lang="en-US" sz="1900" kern="1200" dirty="0"/>
            <a:t>(b) Prior to notifying Dig Safe, the person shall </a:t>
          </a:r>
          <a:r>
            <a:rPr lang="en-US" sz="1900" b="1" u="sng" kern="1200" dirty="0" err="1"/>
            <a:t>premark</a:t>
          </a:r>
          <a:r>
            <a:rPr lang="en-US" sz="1900" kern="1200" dirty="0"/>
            <a:t> the area of proposed excavation activities in a manner that will enable operators of underground facilities to identify the boundaries of the proposed excavation activities.</a:t>
          </a:r>
        </a:p>
      </dsp:txBody>
      <dsp:txXfrm>
        <a:off x="1253583" y="2054608"/>
        <a:ext cx="8804816" cy="10853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C5C33-3A4B-4754-8140-1367AC4802A0}">
      <dsp:nvSpPr>
        <dsp:cNvPr id="0" name=""/>
        <dsp:cNvSpPr/>
      </dsp:nvSpPr>
      <dsp:spPr>
        <a:xfrm>
          <a:off x="0" y="1978"/>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1953A-0712-4F42-8D31-05E5546EC300}">
      <dsp:nvSpPr>
        <dsp:cNvPr id="0" name=""/>
        <dsp:cNvSpPr/>
      </dsp:nvSpPr>
      <dsp:spPr>
        <a:xfrm>
          <a:off x="0" y="1978"/>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NEW YEAR’S DAY </a:t>
          </a:r>
          <a:r>
            <a:rPr lang="en-US" sz="1400" b="0" i="1" kern="1200"/>
            <a:t>(January 1</a:t>
          </a:r>
          <a:r>
            <a:rPr lang="en-US" sz="1400" b="0" i="1" kern="1200" baseline="30000"/>
            <a:t>st</a:t>
          </a:r>
          <a:r>
            <a:rPr lang="en-US" sz="1400" b="0" i="1" kern="1200"/>
            <a:t>)</a:t>
          </a:r>
          <a:endParaRPr lang="en-US" sz="1600" i="1" kern="1200" dirty="0"/>
        </a:p>
      </dsp:txBody>
      <dsp:txXfrm>
        <a:off x="0" y="1978"/>
        <a:ext cx="10058399" cy="337278"/>
      </dsp:txXfrm>
    </dsp:sp>
    <dsp:sp modelId="{8DB8CE23-A520-49DC-80FF-00BBA887B67A}">
      <dsp:nvSpPr>
        <dsp:cNvPr id="0" name=""/>
        <dsp:cNvSpPr/>
      </dsp:nvSpPr>
      <dsp:spPr>
        <a:xfrm>
          <a:off x="0" y="339256"/>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21EEC-924E-404D-8D3B-FF3D91EFDB73}">
      <dsp:nvSpPr>
        <dsp:cNvPr id="0" name=""/>
        <dsp:cNvSpPr/>
      </dsp:nvSpPr>
      <dsp:spPr>
        <a:xfrm>
          <a:off x="0" y="339256"/>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MARTIN LUTHER KING DAY </a:t>
          </a:r>
          <a:r>
            <a:rPr lang="en-US" sz="1400" b="0" i="1" kern="1200"/>
            <a:t>(3</a:t>
          </a:r>
          <a:r>
            <a:rPr lang="en-US" sz="1400" b="0" i="1" kern="1200" baseline="30000"/>
            <a:t>rd</a:t>
          </a:r>
          <a:r>
            <a:rPr lang="en-US" sz="1400" b="0" i="1" kern="1200"/>
            <a:t> Monday in January)</a:t>
          </a:r>
          <a:endParaRPr lang="en-US" sz="1600" i="1" kern="1200" dirty="0"/>
        </a:p>
      </dsp:txBody>
      <dsp:txXfrm>
        <a:off x="0" y="339256"/>
        <a:ext cx="10058399" cy="337278"/>
      </dsp:txXfrm>
    </dsp:sp>
    <dsp:sp modelId="{4CE9A434-836A-453E-A140-07D6BD702156}">
      <dsp:nvSpPr>
        <dsp:cNvPr id="0" name=""/>
        <dsp:cNvSpPr/>
      </dsp:nvSpPr>
      <dsp:spPr>
        <a:xfrm>
          <a:off x="0" y="676535"/>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BDE50-BC05-48B2-B7E1-A24DC6BD2E2C}">
      <dsp:nvSpPr>
        <dsp:cNvPr id="0" name=""/>
        <dsp:cNvSpPr/>
      </dsp:nvSpPr>
      <dsp:spPr>
        <a:xfrm>
          <a:off x="0" y="676535"/>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PRESIDENT’S DAY </a:t>
          </a:r>
          <a:r>
            <a:rPr lang="en-US" sz="1400" b="0" i="1" kern="1200"/>
            <a:t>(3</a:t>
          </a:r>
          <a:r>
            <a:rPr lang="en-US" sz="1400" b="0" i="1" kern="1200" baseline="30000"/>
            <a:t>rd</a:t>
          </a:r>
          <a:r>
            <a:rPr lang="en-US" sz="1400" b="0" i="1" kern="1200"/>
            <a:t> Monday in February)</a:t>
          </a:r>
          <a:endParaRPr lang="en-US" sz="1600" i="1" kern="1200" dirty="0"/>
        </a:p>
      </dsp:txBody>
      <dsp:txXfrm>
        <a:off x="0" y="676535"/>
        <a:ext cx="10058399" cy="337278"/>
      </dsp:txXfrm>
    </dsp:sp>
    <dsp:sp modelId="{EA6AA836-BC9B-49E8-BF56-300403B6522D}">
      <dsp:nvSpPr>
        <dsp:cNvPr id="0" name=""/>
        <dsp:cNvSpPr/>
      </dsp:nvSpPr>
      <dsp:spPr>
        <a:xfrm>
          <a:off x="0" y="1013814"/>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38188-4CA8-405B-96B3-BF0703A45BD5}">
      <dsp:nvSpPr>
        <dsp:cNvPr id="0" name=""/>
        <dsp:cNvSpPr/>
      </dsp:nvSpPr>
      <dsp:spPr>
        <a:xfrm>
          <a:off x="0" y="1013814"/>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MEMORIAL DAY </a:t>
          </a:r>
          <a:r>
            <a:rPr lang="en-US" sz="1400" b="0" i="1" kern="1200"/>
            <a:t>(Last Monday in May)</a:t>
          </a:r>
          <a:endParaRPr lang="en-US" sz="1600" i="1" kern="1200" dirty="0"/>
        </a:p>
      </dsp:txBody>
      <dsp:txXfrm>
        <a:off x="0" y="1013814"/>
        <a:ext cx="10058399" cy="337278"/>
      </dsp:txXfrm>
    </dsp:sp>
    <dsp:sp modelId="{F53EAB79-A29D-43F7-8371-CF07EC8CCF27}">
      <dsp:nvSpPr>
        <dsp:cNvPr id="0" name=""/>
        <dsp:cNvSpPr/>
      </dsp:nvSpPr>
      <dsp:spPr>
        <a:xfrm>
          <a:off x="0" y="1351092"/>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671C0-05C4-4621-9575-32FFE1404F75}">
      <dsp:nvSpPr>
        <dsp:cNvPr id="0" name=""/>
        <dsp:cNvSpPr/>
      </dsp:nvSpPr>
      <dsp:spPr>
        <a:xfrm>
          <a:off x="0" y="1351092"/>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JUNETEENTH </a:t>
          </a:r>
          <a:r>
            <a:rPr lang="en-US" sz="1400" b="0" i="1" kern="1200"/>
            <a:t>(June 19</a:t>
          </a:r>
          <a:r>
            <a:rPr lang="en-US" sz="1400" b="0" i="1" kern="1200" baseline="30000"/>
            <a:t>th</a:t>
          </a:r>
          <a:r>
            <a:rPr lang="en-US" sz="1400" b="0" i="1" kern="1200"/>
            <a:t>)</a:t>
          </a:r>
          <a:endParaRPr lang="en-US" sz="1600" i="1" kern="1200" dirty="0"/>
        </a:p>
      </dsp:txBody>
      <dsp:txXfrm>
        <a:off x="0" y="1351092"/>
        <a:ext cx="10058399" cy="337278"/>
      </dsp:txXfrm>
    </dsp:sp>
    <dsp:sp modelId="{0952B2DD-4B91-41FB-9D97-E84DE6CD8F56}">
      <dsp:nvSpPr>
        <dsp:cNvPr id="0" name=""/>
        <dsp:cNvSpPr/>
      </dsp:nvSpPr>
      <dsp:spPr>
        <a:xfrm>
          <a:off x="0" y="1688371"/>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CF327-D170-488A-80B6-F65EA791910B}">
      <dsp:nvSpPr>
        <dsp:cNvPr id="0" name=""/>
        <dsp:cNvSpPr/>
      </dsp:nvSpPr>
      <dsp:spPr>
        <a:xfrm>
          <a:off x="0" y="1688371"/>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INDEPENDENCE DAY </a:t>
          </a:r>
          <a:r>
            <a:rPr lang="en-US" sz="1400" b="0" i="1" kern="1200"/>
            <a:t>(July 4</a:t>
          </a:r>
          <a:r>
            <a:rPr lang="en-US" sz="1400" b="0" i="1" kern="1200" baseline="30000"/>
            <a:t>th</a:t>
          </a:r>
          <a:r>
            <a:rPr lang="en-US" sz="1400" b="0" i="1" kern="1200"/>
            <a:t>)</a:t>
          </a:r>
          <a:endParaRPr lang="en-US" sz="1600" i="1" kern="1200" dirty="0"/>
        </a:p>
      </dsp:txBody>
      <dsp:txXfrm>
        <a:off x="0" y="1688371"/>
        <a:ext cx="10058399" cy="337278"/>
      </dsp:txXfrm>
    </dsp:sp>
    <dsp:sp modelId="{B3693FEF-D571-4C02-87D7-8749A15D854E}">
      <dsp:nvSpPr>
        <dsp:cNvPr id="0" name=""/>
        <dsp:cNvSpPr/>
      </dsp:nvSpPr>
      <dsp:spPr>
        <a:xfrm>
          <a:off x="0" y="2025650"/>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E447A-3EA3-45A8-8C25-C9B440DEC446}">
      <dsp:nvSpPr>
        <dsp:cNvPr id="0" name=""/>
        <dsp:cNvSpPr/>
      </dsp:nvSpPr>
      <dsp:spPr>
        <a:xfrm>
          <a:off x="0" y="2025650"/>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BATTLE OF BENNINGTON DAY </a:t>
          </a:r>
          <a:r>
            <a:rPr lang="en-US" sz="1400" b="0" i="1" kern="1200"/>
            <a:t>(August 16</a:t>
          </a:r>
          <a:r>
            <a:rPr lang="en-US" sz="1400" b="0" i="1" kern="1200" baseline="30000"/>
            <a:t>th</a:t>
          </a:r>
          <a:r>
            <a:rPr lang="en-US" sz="1400" b="0" i="1" kern="1200"/>
            <a:t>)</a:t>
          </a:r>
          <a:endParaRPr lang="en-US" sz="1600" i="1" kern="1200" dirty="0"/>
        </a:p>
      </dsp:txBody>
      <dsp:txXfrm>
        <a:off x="0" y="2025650"/>
        <a:ext cx="10058399" cy="337278"/>
      </dsp:txXfrm>
    </dsp:sp>
    <dsp:sp modelId="{CC020A08-70D5-4790-9DFF-7AF8ED72393A}">
      <dsp:nvSpPr>
        <dsp:cNvPr id="0" name=""/>
        <dsp:cNvSpPr/>
      </dsp:nvSpPr>
      <dsp:spPr>
        <a:xfrm>
          <a:off x="0" y="2362928"/>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42B04-B725-4992-9D3B-DB6EDAF30231}">
      <dsp:nvSpPr>
        <dsp:cNvPr id="0" name=""/>
        <dsp:cNvSpPr/>
      </dsp:nvSpPr>
      <dsp:spPr>
        <a:xfrm>
          <a:off x="0" y="2362928"/>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LABOR DAY </a:t>
          </a:r>
          <a:r>
            <a:rPr lang="en-US" sz="1400" b="0" i="1" kern="1200"/>
            <a:t>(1</a:t>
          </a:r>
          <a:r>
            <a:rPr lang="en-US" sz="1400" b="0" i="1" kern="1200" baseline="30000"/>
            <a:t>st</a:t>
          </a:r>
          <a:r>
            <a:rPr lang="en-US" sz="1400" b="0" i="1" kern="1200"/>
            <a:t> Monday in September)</a:t>
          </a:r>
          <a:endParaRPr lang="en-US" sz="1600" i="1" kern="1200" dirty="0"/>
        </a:p>
      </dsp:txBody>
      <dsp:txXfrm>
        <a:off x="0" y="2362928"/>
        <a:ext cx="10058399" cy="337278"/>
      </dsp:txXfrm>
    </dsp:sp>
    <dsp:sp modelId="{02CFD4B7-4447-4681-B76E-1C7145B96CC9}">
      <dsp:nvSpPr>
        <dsp:cNvPr id="0" name=""/>
        <dsp:cNvSpPr/>
      </dsp:nvSpPr>
      <dsp:spPr>
        <a:xfrm>
          <a:off x="0" y="2700207"/>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49D3E-DED3-4DD3-93D8-53CBBA4B2FF2}">
      <dsp:nvSpPr>
        <dsp:cNvPr id="0" name=""/>
        <dsp:cNvSpPr/>
      </dsp:nvSpPr>
      <dsp:spPr>
        <a:xfrm>
          <a:off x="0" y="2700207"/>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INDIGENOUS PEOPLES DAY </a:t>
          </a:r>
          <a:r>
            <a:rPr lang="en-US" sz="1400" b="0" i="1" kern="1200"/>
            <a:t>(2</a:t>
          </a:r>
          <a:r>
            <a:rPr lang="en-US" sz="1400" b="0" i="1" kern="1200" baseline="30000"/>
            <a:t>nd</a:t>
          </a:r>
          <a:r>
            <a:rPr lang="en-US" sz="1400" b="0" i="1" kern="1200"/>
            <a:t> Monday in October)</a:t>
          </a:r>
          <a:endParaRPr lang="en-US" sz="1600" i="1" kern="1200" dirty="0"/>
        </a:p>
      </dsp:txBody>
      <dsp:txXfrm>
        <a:off x="0" y="2700207"/>
        <a:ext cx="10058399" cy="337278"/>
      </dsp:txXfrm>
    </dsp:sp>
    <dsp:sp modelId="{D11D6D2A-E677-41B5-9549-E090553DD5AC}">
      <dsp:nvSpPr>
        <dsp:cNvPr id="0" name=""/>
        <dsp:cNvSpPr/>
      </dsp:nvSpPr>
      <dsp:spPr>
        <a:xfrm>
          <a:off x="0" y="3037485"/>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F39F0-73BE-4820-954F-E635F7403DD1}">
      <dsp:nvSpPr>
        <dsp:cNvPr id="0" name=""/>
        <dsp:cNvSpPr/>
      </dsp:nvSpPr>
      <dsp:spPr>
        <a:xfrm>
          <a:off x="0" y="3037485"/>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VETERAN’S DAY </a:t>
          </a:r>
          <a:r>
            <a:rPr lang="en-US" sz="1400" b="0" i="1" kern="1200"/>
            <a:t>(November 11</a:t>
          </a:r>
          <a:r>
            <a:rPr lang="en-US" sz="1400" b="0" i="1" kern="1200" baseline="30000"/>
            <a:t>th</a:t>
          </a:r>
          <a:r>
            <a:rPr lang="en-US" sz="1400" b="0" i="1" kern="1200"/>
            <a:t>) </a:t>
          </a:r>
          <a:endParaRPr lang="en-US" sz="1600" i="1" kern="1200" dirty="0"/>
        </a:p>
      </dsp:txBody>
      <dsp:txXfrm>
        <a:off x="0" y="3037485"/>
        <a:ext cx="10058399" cy="337278"/>
      </dsp:txXfrm>
    </dsp:sp>
    <dsp:sp modelId="{DB793596-B9D2-4208-AA09-CC1FC2CAF3CB}">
      <dsp:nvSpPr>
        <dsp:cNvPr id="0" name=""/>
        <dsp:cNvSpPr/>
      </dsp:nvSpPr>
      <dsp:spPr>
        <a:xfrm>
          <a:off x="0" y="3374764"/>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F43BD-7659-4771-8F3B-65A828E5C334}">
      <dsp:nvSpPr>
        <dsp:cNvPr id="0" name=""/>
        <dsp:cNvSpPr/>
      </dsp:nvSpPr>
      <dsp:spPr>
        <a:xfrm>
          <a:off x="0" y="3374764"/>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THANKSGIVING DAY </a:t>
          </a:r>
          <a:r>
            <a:rPr lang="en-US" sz="1400" b="0" i="1" kern="1200"/>
            <a:t>(4</a:t>
          </a:r>
          <a:r>
            <a:rPr lang="en-US" sz="1400" b="0" i="1" kern="1200" baseline="30000"/>
            <a:t>th</a:t>
          </a:r>
          <a:r>
            <a:rPr lang="en-US" sz="1400" b="0" i="1" kern="1200"/>
            <a:t> Thursday in November)</a:t>
          </a:r>
          <a:endParaRPr lang="en-US" sz="1600" i="1" kern="1200" dirty="0"/>
        </a:p>
      </dsp:txBody>
      <dsp:txXfrm>
        <a:off x="0" y="3374764"/>
        <a:ext cx="10058399" cy="337278"/>
      </dsp:txXfrm>
    </dsp:sp>
    <dsp:sp modelId="{DC006BD3-1DD6-476F-B546-88653D7F6502}">
      <dsp:nvSpPr>
        <dsp:cNvPr id="0" name=""/>
        <dsp:cNvSpPr/>
      </dsp:nvSpPr>
      <dsp:spPr>
        <a:xfrm>
          <a:off x="0" y="3712043"/>
          <a:ext cx="100583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3A5CCB-F811-44C2-9177-51F4B9764480}">
      <dsp:nvSpPr>
        <dsp:cNvPr id="0" name=""/>
        <dsp:cNvSpPr/>
      </dsp:nvSpPr>
      <dsp:spPr>
        <a:xfrm>
          <a:off x="0" y="3712043"/>
          <a:ext cx="10058399" cy="337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CHRISTMAS DAY </a:t>
          </a:r>
          <a:r>
            <a:rPr lang="en-US" sz="1400" b="0" i="1" kern="1200"/>
            <a:t>(December 25</a:t>
          </a:r>
          <a:r>
            <a:rPr lang="en-US" sz="1400" b="0" i="1" kern="1200" baseline="30000"/>
            <a:t>th</a:t>
          </a:r>
          <a:r>
            <a:rPr lang="en-US" sz="1400" b="0" i="1" kern="1200"/>
            <a:t>) </a:t>
          </a:r>
          <a:endParaRPr lang="en-US" sz="1600" i="1" kern="1200" dirty="0"/>
        </a:p>
      </dsp:txBody>
      <dsp:txXfrm>
        <a:off x="0" y="3712043"/>
        <a:ext cx="10058399" cy="3372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0A8C6C-0EED-4F93-9847-59F9BDA58223}">
      <dsp:nvSpPr>
        <dsp:cNvPr id="0" name=""/>
        <dsp:cNvSpPr/>
      </dsp:nvSpPr>
      <dsp:spPr>
        <a:xfrm>
          <a:off x="0" y="2170"/>
          <a:ext cx="56853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01E250-014E-4A7D-8437-0FFF075A89EB}">
      <dsp:nvSpPr>
        <dsp:cNvPr id="0" name=""/>
        <dsp:cNvSpPr/>
      </dsp:nvSpPr>
      <dsp:spPr>
        <a:xfrm>
          <a:off x="0" y="2170"/>
          <a:ext cx="5685308" cy="148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t>After utilities have marked underground facilities, the excavator is responsible for maintenance of the markings. </a:t>
          </a:r>
        </a:p>
      </dsp:txBody>
      <dsp:txXfrm>
        <a:off x="0" y="2170"/>
        <a:ext cx="5685308" cy="1480256"/>
      </dsp:txXfrm>
    </dsp:sp>
    <dsp:sp modelId="{A2BB86A6-29F6-4753-9ED8-B0C8C860728E}">
      <dsp:nvSpPr>
        <dsp:cNvPr id="0" name=""/>
        <dsp:cNvSpPr/>
      </dsp:nvSpPr>
      <dsp:spPr>
        <a:xfrm>
          <a:off x="0" y="1482426"/>
          <a:ext cx="56853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3A274A-ECC1-4CBD-B3DC-A283D83957F6}">
      <dsp:nvSpPr>
        <dsp:cNvPr id="0" name=""/>
        <dsp:cNvSpPr/>
      </dsp:nvSpPr>
      <dsp:spPr>
        <a:xfrm>
          <a:off x="0" y="1482426"/>
          <a:ext cx="5685308" cy="148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t>In the event markings are obliterated, destroyed, or removed, the excavator </a:t>
          </a:r>
          <a:r>
            <a:rPr lang="en-US" sz="2500" i="1" u="sng" kern="1200" dirty="0"/>
            <a:t>MUST</a:t>
          </a:r>
          <a:r>
            <a:rPr lang="en-US" sz="2500" kern="1200" dirty="0"/>
            <a:t> notify Dig Safe that remarking is needed. </a:t>
          </a:r>
        </a:p>
      </dsp:txBody>
      <dsp:txXfrm>
        <a:off x="0" y="1482426"/>
        <a:ext cx="5685308" cy="1480256"/>
      </dsp:txXfrm>
    </dsp:sp>
    <dsp:sp modelId="{253C927F-72FF-4E8D-BDA9-205CC8252879}">
      <dsp:nvSpPr>
        <dsp:cNvPr id="0" name=""/>
        <dsp:cNvSpPr/>
      </dsp:nvSpPr>
      <dsp:spPr>
        <a:xfrm>
          <a:off x="0" y="2962683"/>
          <a:ext cx="568530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ED4005-B3BD-4B2D-BABB-B5D132D3C360}">
      <dsp:nvSpPr>
        <dsp:cNvPr id="0" name=""/>
        <dsp:cNvSpPr/>
      </dsp:nvSpPr>
      <dsp:spPr>
        <a:xfrm>
          <a:off x="0" y="2962683"/>
          <a:ext cx="5685308" cy="148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t>The utility must remark within 48 hours, excluding of Saturdays, Sundays, and legal holidays.</a:t>
          </a:r>
        </a:p>
      </dsp:txBody>
      <dsp:txXfrm>
        <a:off x="0" y="2962683"/>
        <a:ext cx="5685308" cy="14802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E0E47-E810-47DF-B7EB-93C69A857E07}"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C7768-231B-49FC-9F04-840E434A3A1F}" type="slidenum">
              <a:rPr lang="en-US" smtClean="0"/>
              <a:t>‹#›</a:t>
            </a:fld>
            <a:endParaRPr lang="en-US"/>
          </a:p>
        </p:txBody>
      </p:sp>
    </p:spTree>
    <p:extLst>
      <p:ext uri="{BB962C8B-B14F-4D97-AF65-F5344CB8AC3E}">
        <p14:creationId xmlns:p14="http://schemas.microsoft.com/office/powerpoint/2010/main" val="69030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AC9181-FCF7-45F4-BDDD-6E85C65D1367}" type="datetime1">
              <a:rPr lang="en-US" smtClean="0"/>
              <a:t>3/26/2024</a:t>
            </a:fld>
            <a:endParaRPr lang="en-US"/>
          </a:p>
        </p:txBody>
      </p:sp>
      <p:sp>
        <p:nvSpPr>
          <p:cNvPr id="5" name="Footer Placeholder 4"/>
          <p:cNvSpPr>
            <a:spLocks noGrp="1"/>
          </p:cNvSpPr>
          <p:nvPr>
            <p:ph type="ftr" sz="quarter" idx="11"/>
          </p:nvPr>
        </p:nvSpPr>
        <p:spPr/>
        <p:txBody>
          <a:bodyPr/>
          <a:lstStyle/>
          <a:p>
            <a:r>
              <a:rPr lang="en-US"/>
              <a:t>Vermont Department of Public Service</a:t>
            </a:r>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D7ECD9E2-E1BC-416D-9FAF-6CDA8FD0DD17}" type="slidenum">
              <a:rPr lang="en-US" smtClean="0"/>
              <a:t>‹#›</a:t>
            </a:fld>
            <a:endParaRPr lang="en-US"/>
          </a:p>
        </p:txBody>
      </p:sp>
    </p:spTree>
    <p:extLst>
      <p:ext uri="{BB962C8B-B14F-4D97-AF65-F5344CB8AC3E}">
        <p14:creationId xmlns:p14="http://schemas.microsoft.com/office/powerpoint/2010/main" val="77733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4D2373-F58F-496F-954F-EF47EE7E06EB}" type="datetime1">
              <a:rPr lang="en-US" smtClean="0"/>
              <a:t>3/26/2024</a:t>
            </a:fld>
            <a:endParaRPr lang="en-US" dirty="0"/>
          </a:p>
        </p:txBody>
      </p:sp>
      <p:sp>
        <p:nvSpPr>
          <p:cNvPr id="5" name="Footer Placeholder 4"/>
          <p:cNvSpPr>
            <a:spLocks noGrp="1"/>
          </p:cNvSpPr>
          <p:nvPr>
            <p:ph type="ftr" sz="quarter" idx="11"/>
          </p:nvPr>
        </p:nvSpPr>
        <p:spPr/>
        <p:txBody>
          <a:bodyPr/>
          <a:lstStyle/>
          <a:p>
            <a:r>
              <a:rPr lang="en-US"/>
              <a:t>Vermont Department of Public Service</a:t>
            </a:r>
            <a:endParaRPr lang="en-US" dirty="0"/>
          </a:p>
        </p:txBody>
      </p:sp>
      <p:sp>
        <p:nvSpPr>
          <p:cNvPr id="6" name="Slide Number Placeholder 5"/>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574626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5E7F7-0812-4ED1-8B97-119624270DCF}" type="datetime1">
              <a:rPr lang="en-US" smtClean="0"/>
              <a:t>3/26/2024</a:t>
            </a:fld>
            <a:endParaRPr lang="en-US" dirty="0"/>
          </a:p>
        </p:txBody>
      </p:sp>
      <p:sp>
        <p:nvSpPr>
          <p:cNvPr id="5" name="Footer Placeholder 4"/>
          <p:cNvSpPr>
            <a:spLocks noGrp="1"/>
          </p:cNvSpPr>
          <p:nvPr>
            <p:ph type="ftr" sz="quarter" idx="11"/>
          </p:nvPr>
        </p:nvSpPr>
        <p:spPr/>
        <p:txBody>
          <a:bodyPr/>
          <a:lstStyle/>
          <a:p>
            <a:r>
              <a:rPr lang="en-US"/>
              <a:t>Vermont Department of Public Service</a:t>
            </a:r>
            <a:endParaRPr lang="en-US" dirty="0"/>
          </a:p>
        </p:txBody>
      </p:sp>
      <p:sp>
        <p:nvSpPr>
          <p:cNvPr id="6" name="Slide Number Placeholder 5"/>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205190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5BBD2-ACA2-46D0-97AC-BAF3FD075C0D}" type="datetime1">
              <a:rPr lang="en-US" smtClean="0"/>
              <a:t>3/26/2024</a:t>
            </a:fld>
            <a:endParaRPr lang="en-US" dirty="0"/>
          </a:p>
        </p:txBody>
      </p:sp>
      <p:sp>
        <p:nvSpPr>
          <p:cNvPr id="5" name="Footer Placeholder 4"/>
          <p:cNvSpPr>
            <a:spLocks noGrp="1"/>
          </p:cNvSpPr>
          <p:nvPr>
            <p:ph type="ftr" sz="quarter" idx="11"/>
          </p:nvPr>
        </p:nvSpPr>
        <p:spPr/>
        <p:txBody>
          <a:bodyPr/>
          <a:lstStyle/>
          <a:p>
            <a:r>
              <a:rPr lang="en-US"/>
              <a:t>Vermont Department of Public Service</a:t>
            </a:r>
            <a:endParaRPr lang="en-US" dirty="0"/>
          </a:p>
        </p:txBody>
      </p:sp>
      <p:sp>
        <p:nvSpPr>
          <p:cNvPr id="6" name="Slide Number Placeholder 5"/>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24860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EB5C7B-F628-4833-8D61-694AE041D1AA}" type="datetime1">
              <a:rPr lang="en-US" smtClean="0"/>
              <a:t>3/26/2024</a:t>
            </a:fld>
            <a:endParaRPr lang="en-US"/>
          </a:p>
        </p:txBody>
      </p:sp>
      <p:sp>
        <p:nvSpPr>
          <p:cNvPr id="5" name="Footer Placeholder 4"/>
          <p:cNvSpPr>
            <a:spLocks noGrp="1"/>
          </p:cNvSpPr>
          <p:nvPr>
            <p:ph type="ftr" sz="quarter" idx="11"/>
          </p:nvPr>
        </p:nvSpPr>
        <p:spPr>
          <a:xfrm>
            <a:off x="2182708" y="6272784"/>
            <a:ext cx="6327648" cy="365125"/>
          </a:xfrm>
        </p:spPr>
        <p:txBody>
          <a:bodyPr/>
          <a:lstStyle/>
          <a:p>
            <a:r>
              <a:rPr lang="en-US"/>
              <a:t>Vermont Department of Public Service</a:t>
            </a: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7ECD9E2-E1BC-416D-9FAF-6CDA8FD0DD17}" type="slidenum">
              <a:rPr lang="en-US" smtClean="0"/>
              <a:t>‹#›</a:t>
            </a:fld>
            <a:endParaRPr lang="en-US"/>
          </a:p>
        </p:txBody>
      </p:sp>
    </p:spTree>
    <p:extLst>
      <p:ext uri="{BB962C8B-B14F-4D97-AF65-F5344CB8AC3E}">
        <p14:creationId xmlns:p14="http://schemas.microsoft.com/office/powerpoint/2010/main" val="1453669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347D6F-0654-42A2-BFFB-F39E62F281F8}" type="datetime1">
              <a:rPr lang="en-US" smtClean="0"/>
              <a:t>3/26/2024</a:t>
            </a:fld>
            <a:endParaRPr lang="en-US" dirty="0"/>
          </a:p>
        </p:txBody>
      </p:sp>
      <p:sp>
        <p:nvSpPr>
          <p:cNvPr id="6" name="Footer Placeholder 5"/>
          <p:cNvSpPr>
            <a:spLocks noGrp="1"/>
          </p:cNvSpPr>
          <p:nvPr>
            <p:ph type="ftr" sz="quarter" idx="11"/>
          </p:nvPr>
        </p:nvSpPr>
        <p:spPr/>
        <p:txBody>
          <a:bodyPr/>
          <a:lstStyle/>
          <a:p>
            <a:r>
              <a:rPr lang="en-US"/>
              <a:t>Vermont Department of Public Service</a:t>
            </a:r>
            <a:endParaRPr lang="en-US" dirty="0"/>
          </a:p>
        </p:txBody>
      </p:sp>
      <p:sp>
        <p:nvSpPr>
          <p:cNvPr id="7" name="Slide Number Placeholder 6"/>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412635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74EFFA-8A0B-4354-8DD6-9A5EED0F1AF9}" type="datetime1">
              <a:rPr lang="en-US" smtClean="0"/>
              <a:t>3/26/2024</a:t>
            </a:fld>
            <a:endParaRPr lang="en-US" dirty="0"/>
          </a:p>
        </p:txBody>
      </p:sp>
      <p:sp>
        <p:nvSpPr>
          <p:cNvPr id="8" name="Footer Placeholder 7"/>
          <p:cNvSpPr>
            <a:spLocks noGrp="1"/>
          </p:cNvSpPr>
          <p:nvPr>
            <p:ph type="ftr" sz="quarter" idx="11"/>
          </p:nvPr>
        </p:nvSpPr>
        <p:spPr/>
        <p:txBody>
          <a:bodyPr/>
          <a:lstStyle/>
          <a:p>
            <a:r>
              <a:rPr lang="en-US"/>
              <a:t>Vermont Department of Public Service</a:t>
            </a:r>
            <a:endParaRPr lang="en-US" dirty="0"/>
          </a:p>
        </p:txBody>
      </p:sp>
      <p:sp>
        <p:nvSpPr>
          <p:cNvPr id="9" name="Slide Number Placeholder 8"/>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144465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EE5B17-859F-4DAF-8E92-D1633AC8A80F}" type="datetime1">
              <a:rPr lang="en-US" smtClean="0"/>
              <a:t>3/26/2024</a:t>
            </a:fld>
            <a:endParaRPr lang="en-US"/>
          </a:p>
        </p:txBody>
      </p:sp>
      <p:sp>
        <p:nvSpPr>
          <p:cNvPr id="4" name="Footer Placeholder 3"/>
          <p:cNvSpPr>
            <a:spLocks noGrp="1"/>
          </p:cNvSpPr>
          <p:nvPr>
            <p:ph type="ftr" sz="quarter" idx="11"/>
          </p:nvPr>
        </p:nvSpPr>
        <p:spPr/>
        <p:txBody>
          <a:bodyPr/>
          <a:lstStyle/>
          <a:p>
            <a:r>
              <a:rPr lang="en-US"/>
              <a:t>Vermont Department of Public Service</a:t>
            </a:r>
          </a:p>
        </p:txBody>
      </p:sp>
      <p:sp>
        <p:nvSpPr>
          <p:cNvPr id="5" name="Slide Number Placeholder 4"/>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4205183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A8FD8-0944-4882-9AA0-F875EEFDB9E7}" type="datetime1">
              <a:rPr lang="en-US" smtClean="0"/>
              <a:t>3/26/2024</a:t>
            </a:fld>
            <a:endParaRPr lang="en-US"/>
          </a:p>
        </p:txBody>
      </p:sp>
      <p:sp>
        <p:nvSpPr>
          <p:cNvPr id="3" name="Footer Placeholder 2"/>
          <p:cNvSpPr>
            <a:spLocks noGrp="1"/>
          </p:cNvSpPr>
          <p:nvPr>
            <p:ph type="ftr" sz="quarter" idx="11"/>
          </p:nvPr>
        </p:nvSpPr>
        <p:spPr/>
        <p:txBody>
          <a:bodyPr/>
          <a:lstStyle/>
          <a:p>
            <a:r>
              <a:rPr lang="en-US"/>
              <a:t>Vermont Department of Public Service</a:t>
            </a:r>
          </a:p>
        </p:txBody>
      </p:sp>
      <p:sp>
        <p:nvSpPr>
          <p:cNvPr id="4" name="Slide Number Placeholder 3"/>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414722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58AC3E-D2F1-4933-9B88-F4BC4C96031C}" type="datetime1">
              <a:rPr lang="en-US" smtClean="0"/>
              <a:t>3/26/2024</a:t>
            </a:fld>
            <a:endParaRPr lang="en-US" dirty="0"/>
          </a:p>
        </p:txBody>
      </p:sp>
      <p:sp>
        <p:nvSpPr>
          <p:cNvPr id="6" name="Footer Placeholder 5"/>
          <p:cNvSpPr>
            <a:spLocks noGrp="1"/>
          </p:cNvSpPr>
          <p:nvPr>
            <p:ph type="ftr" sz="quarter" idx="11"/>
          </p:nvPr>
        </p:nvSpPr>
        <p:spPr/>
        <p:txBody>
          <a:bodyPr/>
          <a:lstStyle/>
          <a:p>
            <a:r>
              <a:rPr lang="en-US"/>
              <a:t>Vermont Department of Public Service</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315933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5C02C3-CF52-4BD0-948A-26396E969C90}" type="datetime1">
              <a:rPr lang="en-US" smtClean="0"/>
              <a:t>3/26/2024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7ECD9E2-E1BC-416D-9FAF-6CDA8FD0DD17}" type="slidenum">
              <a:rPr lang="en-US" smtClean="0"/>
              <a:t>‹#›</a:t>
            </a:fld>
            <a:endParaRPr lang="en-US"/>
          </a:p>
        </p:txBody>
      </p:sp>
    </p:spTree>
    <p:extLst>
      <p:ext uri="{BB962C8B-B14F-4D97-AF65-F5344CB8AC3E}">
        <p14:creationId xmlns:p14="http://schemas.microsoft.com/office/powerpoint/2010/main" val="122211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213E499-528D-4053-B7B0-173C5F77CB07}" type="datetime1">
              <a:rPr lang="en-US" smtClean="0"/>
              <a:t>3/26/2024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Vermont Department of Public Service</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D7ECD9E2-E1BC-416D-9FAF-6CDA8FD0DD17}" type="slidenum">
              <a:rPr lang="en-US" smtClean="0"/>
              <a:t>‹#›</a:t>
            </a:fld>
            <a:endParaRPr lang="en-US"/>
          </a:p>
        </p:txBody>
      </p:sp>
      <p:sp>
        <p:nvSpPr>
          <p:cNvPr id="10" name="Rectangle 9">
            <a:extLst>
              <a:ext uri="{FF2B5EF4-FFF2-40B4-BE49-F238E27FC236}">
                <a16:creationId xmlns:a16="http://schemas.microsoft.com/office/drawing/2014/main" id="{1C11E4E1-E4FB-2C20-737C-2942CD7D0D15}"/>
              </a:ext>
            </a:extLst>
          </p:cNvPr>
          <p:cNvSpPr/>
          <p:nvPr userDrawn="1"/>
        </p:nvSpPr>
        <p:spPr>
          <a:xfrm>
            <a:off x="838200" y="6356350"/>
            <a:ext cx="1738745" cy="365125"/>
          </a:xfrm>
          <a:prstGeom prst="rect">
            <a:avLst/>
          </a:prstGeom>
          <a:blipFill dpi="0" rotWithShape="1">
            <a:blip r:embed="rId15">
              <a:alphaModFix amt="5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22619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dt="0"/>
  <p:txStyles>
    <p:titleStyle>
      <a:lvl1pPr algn="l" defTabSz="914400" rtl="0" eaLnBrk="1" latinLnBrk="0" hangingPunct="1">
        <a:lnSpc>
          <a:spcPct val="90000"/>
        </a:lnSpc>
        <a:spcBef>
          <a:spcPct val="0"/>
        </a:spcBef>
        <a:buNone/>
        <a:defRPr sz="4800" kern="1200" cap="none"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ublicservice.vermont.gov/publications-resources/damage_prevention"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hyperlink" Target="mailto:Lindsey.wells@vermont.gov" TargetMode="External"/><Relationship Id="rId2" Type="http://schemas.openxmlformats.org/officeDocument/2006/relationships/hyperlink" Target="mailto:bill.jordan@vermont.gov"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puc.vermont.gov/document/commission-rule-3800-underground-utility-damage-prevention" TargetMode="External"/><Relationship Id="rId2" Type="http://schemas.openxmlformats.org/officeDocument/2006/relationships/hyperlink" Target="https://legislature.vermont.gov/statutes/fullchapter/30/086"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711A7980-6448-4591-8BB7-071223807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22666" cy="5280182"/>
          </a:xfrm>
          <a:custGeom>
            <a:avLst/>
            <a:gdLst>
              <a:gd name="connsiteX0" fmla="*/ 4441974 w 5422666"/>
              <a:gd name="connsiteY0" fmla="*/ 0 h 5280182"/>
              <a:gd name="connsiteX1" fmla="*/ 4807567 w 5422666"/>
              <a:gd name="connsiteY1" fmla="*/ 0 h 5280182"/>
              <a:gd name="connsiteX2" fmla="*/ 4850577 w 5422666"/>
              <a:gd name="connsiteY2" fmla="*/ 57517 h 5280182"/>
              <a:gd name="connsiteX3" fmla="*/ 5422666 w 5422666"/>
              <a:gd name="connsiteY3" fmla="*/ 1930408 h 5280182"/>
              <a:gd name="connsiteX4" fmla="*/ 2072892 w 5422666"/>
              <a:gd name="connsiteY4" fmla="*/ 5280182 h 5280182"/>
              <a:gd name="connsiteX5" fmla="*/ 200001 w 5422666"/>
              <a:gd name="connsiteY5" fmla="*/ 4708093 h 5280182"/>
              <a:gd name="connsiteX6" fmla="*/ 0 w 5422666"/>
              <a:gd name="connsiteY6" fmla="*/ 4558536 h 5280182"/>
              <a:gd name="connsiteX7" fmla="*/ 0 w 5422666"/>
              <a:gd name="connsiteY7" fmla="*/ 4172234 h 5280182"/>
              <a:gd name="connsiteX8" fmla="*/ 128566 w 5422666"/>
              <a:gd name="connsiteY8" fmla="*/ 4289082 h 5280182"/>
              <a:gd name="connsiteX9" fmla="*/ 2072892 w 5422666"/>
              <a:gd name="connsiteY9" fmla="*/ 4987077 h 5280182"/>
              <a:gd name="connsiteX10" fmla="*/ 5129561 w 5422666"/>
              <a:gd name="connsiteY10" fmla="*/ 1930408 h 5280182"/>
              <a:gd name="connsiteX11" fmla="*/ 4607530 w 5422666"/>
              <a:gd name="connsiteY11" fmla="*/ 221395 h 5280182"/>
              <a:gd name="connsiteX12" fmla="*/ 0 w 5422666"/>
              <a:gd name="connsiteY12" fmla="*/ 0 h 5280182"/>
              <a:gd name="connsiteX13" fmla="*/ 4331181 w 5422666"/>
              <a:gd name="connsiteY13" fmla="*/ 0 h 5280182"/>
              <a:gd name="connsiteX14" fmla="*/ 4366945 w 5422666"/>
              <a:gd name="connsiteY14" fmla="*/ 39351 h 5280182"/>
              <a:gd name="connsiteX15" fmla="*/ 5045817 w 5422666"/>
              <a:gd name="connsiteY15" fmla="*/ 1930408 h 5280182"/>
              <a:gd name="connsiteX16" fmla="*/ 2072892 w 5422666"/>
              <a:gd name="connsiteY16" fmla="*/ 4903333 h 5280182"/>
              <a:gd name="connsiteX17" fmla="*/ 181835 w 5422666"/>
              <a:gd name="connsiteY17" fmla="*/ 4224462 h 5280182"/>
              <a:gd name="connsiteX18" fmla="*/ 0 w 5422666"/>
              <a:gd name="connsiteY18" fmla="*/ 4059198 h 528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22666" h="5280182">
                <a:moveTo>
                  <a:pt x="4441974" y="0"/>
                </a:moveTo>
                <a:lnTo>
                  <a:pt x="4807567" y="0"/>
                </a:lnTo>
                <a:lnTo>
                  <a:pt x="4850577" y="57517"/>
                </a:lnTo>
                <a:cubicBezTo>
                  <a:pt x="5211765" y="592144"/>
                  <a:pt x="5422666" y="1236647"/>
                  <a:pt x="5422666" y="1930408"/>
                </a:cubicBezTo>
                <a:cubicBezTo>
                  <a:pt x="5422666" y="3780437"/>
                  <a:pt x="3922921" y="5280182"/>
                  <a:pt x="2072892" y="5280182"/>
                </a:cubicBezTo>
                <a:cubicBezTo>
                  <a:pt x="1379131" y="5280182"/>
                  <a:pt x="734628" y="5069281"/>
                  <a:pt x="200001" y="4708093"/>
                </a:cubicBezTo>
                <a:lnTo>
                  <a:pt x="0" y="4558536"/>
                </a:lnTo>
                <a:lnTo>
                  <a:pt x="0" y="4172234"/>
                </a:lnTo>
                <a:lnTo>
                  <a:pt x="128566" y="4289082"/>
                </a:lnTo>
                <a:cubicBezTo>
                  <a:pt x="656939" y="4725134"/>
                  <a:pt x="1334326" y="4987077"/>
                  <a:pt x="2072892" y="4987077"/>
                </a:cubicBezTo>
                <a:cubicBezTo>
                  <a:pt x="3761043" y="4987077"/>
                  <a:pt x="5129561" y="3618559"/>
                  <a:pt x="5129561" y="1930408"/>
                </a:cubicBezTo>
                <a:cubicBezTo>
                  <a:pt x="5129561" y="1297351"/>
                  <a:pt x="4937113" y="709243"/>
                  <a:pt x="4607530" y="221395"/>
                </a:cubicBezTo>
                <a:close/>
                <a:moveTo>
                  <a:pt x="0" y="0"/>
                </a:moveTo>
                <a:lnTo>
                  <a:pt x="4331181" y="0"/>
                </a:lnTo>
                <a:lnTo>
                  <a:pt x="4366945" y="39351"/>
                </a:lnTo>
                <a:cubicBezTo>
                  <a:pt x="4791050" y="553248"/>
                  <a:pt x="5045817" y="1212076"/>
                  <a:pt x="5045817" y="1930408"/>
                </a:cubicBezTo>
                <a:cubicBezTo>
                  <a:pt x="5045817" y="3572309"/>
                  <a:pt x="3714793" y="4903333"/>
                  <a:pt x="2072892" y="4903333"/>
                </a:cubicBezTo>
                <a:cubicBezTo>
                  <a:pt x="1354560" y="4903333"/>
                  <a:pt x="695732" y="4648567"/>
                  <a:pt x="181835" y="4224462"/>
                </a:cubicBezTo>
                <a:lnTo>
                  <a:pt x="0" y="405919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9" name="Picture 8" descr="A construction vehicle digging a dirt hill&#10;&#10;Description automatically generated with medium confidence">
            <a:extLst>
              <a:ext uri="{FF2B5EF4-FFF2-40B4-BE49-F238E27FC236}">
                <a16:creationId xmlns:a16="http://schemas.microsoft.com/office/drawing/2014/main" id="{A029886D-E7F0-0918-1515-0CD64CEF2C45}"/>
              </a:ext>
            </a:extLst>
          </p:cNvPr>
          <p:cNvPicPr>
            <a:picLocks noChangeAspect="1"/>
          </p:cNvPicPr>
          <p:nvPr/>
        </p:nvPicPr>
        <p:blipFill>
          <a:blip r:embed="rId3"/>
          <a:stretch>
            <a:fillRect/>
          </a:stretch>
        </p:blipFill>
        <p:spPr>
          <a:xfrm>
            <a:off x="452890" y="1147859"/>
            <a:ext cx="3509510" cy="1974099"/>
          </a:xfrm>
          <a:prstGeom prst="rect">
            <a:avLst/>
          </a:prstGeom>
        </p:spPr>
      </p:pic>
      <p:sp>
        <p:nvSpPr>
          <p:cNvPr id="28" name="Freeform: Shape 27">
            <a:extLst>
              <a:ext uri="{FF2B5EF4-FFF2-40B4-BE49-F238E27FC236}">
                <a16:creationId xmlns:a16="http://schemas.microsoft.com/office/drawing/2014/main" id="{94137601-A4ED-492C-BBA9-AF51E5AB6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665" y="0"/>
            <a:ext cx="6769335" cy="6858000"/>
          </a:xfrm>
          <a:custGeom>
            <a:avLst/>
            <a:gdLst>
              <a:gd name="connsiteX0" fmla="*/ 3171560 w 6769335"/>
              <a:gd name="connsiteY0" fmla="*/ 0 h 6858000"/>
              <a:gd name="connsiteX1" fmla="*/ 6769335 w 6769335"/>
              <a:gd name="connsiteY1" fmla="*/ 0 h 6858000"/>
              <a:gd name="connsiteX2" fmla="*/ 6769335 w 6769335"/>
              <a:gd name="connsiteY2" fmla="*/ 6858000 h 6858000"/>
              <a:gd name="connsiteX3" fmla="*/ 1548516 w 6769335"/>
              <a:gd name="connsiteY3" fmla="*/ 6858000 h 6858000"/>
              <a:gd name="connsiteX4" fmla="*/ 1455464 w 6769335"/>
              <a:gd name="connsiteY4" fmla="*/ 6739591 h 6858000"/>
              <a:gd name="connsiteX5" fmla="*/ 566937 w 6769335"/>
              <a:gd name="connsiteY5" fmla="*/ 4063623 h 6858000"/>
              <a:gd name="connsiteX6" fmla="*/ 3100422 w 6769335"/>
              <a:gd name="connsiteY6" fmla="*/ 32161 h 6858000"/>
              <a:gd name="connsiteX7" fmla="*/ 2059901 w 6769335"/>
              <a:gd name="connsiteY7" fmla="*/ 0 h 6858000"/>
              <a:gd name="connsiteX8" fmla="*/ 2886868 w 6769335"/>
              <a:gd name="connsiteY8" fmla="*/ 0 h 6858000"/>
              <a:gd name="connsiteX9" fmla="*/ 2847525 w 6769335"/>
              <a:gd name="connsiteY9" fmla="*/ 20150 h 6858000"/>
              <a:gd name="connsiteX10" fmla="*/ 440951 w 6769335"/>
              <a:gd name="connsiteY10" fmla="*/ 4063623 h 6858000"/>
              <a:gd name="connsiteX11" fmla="*/ 1354508 w 6769335"/>
              <a:gd name="connsiteY11" fmla="*/ 6814969 h 6858000"/>
              <a:gd name="connsiteX12" fmla="*/ 1388323 w 6769335"/>
              <a:gd name="connsiteY12" fmla="*/ 6858000 h 6858000"/>
              <a:gd name="connsiteX13" fmla="*/ 845771 w 6769335"/>
              <a:gd name="connsiteY13" fmla="*/ 6858000 h 6858000"/>
              <a:gd name="connsiteX14" fmla="*/ 729576 w 6769335"/>
              <a:gd name="connsiteY14" fmla="*/ 6676754 h 6858000"/>
              <a:gd name="connsiteX15" fmla="*/ 0 w 6769335"/>
              <a:gd name="connsiteY15" fmla="*/ 4063623 h 6858000"/>
              <a:gd name="connsiteX16" fmla="*/ 2024261 w 6769335"/>
              <a:gd name="connsiteY16" fmla="*/ 253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9335" h="6858000">
                <a:moveTo>
                  <a:pt x="3171560" y="0"/>
                </a:moveTo>
                <a:lnTo>
                  <a:pt x="6769335" y="0"/>
                </a:lnTo>
                <a:lnTo>
                  <a:pt x="6769335" y="6858000"/>
                </a:lnTo>
                <a:lnTo>
                  <a:pt x="1548516" y="6858000"/>
                </a:lnTo>
                <a:lnTo>
                  <a:pt x="1455464" y="6739591"/>
                </a:lnTo>
                <a:cubicBezTo>
                  <a:pt x="897412" y="5993387"/>
                  <a:pt x="566937" y="5067099"/>
                  <a:pt x="566937" y="4063623"/>
                </a:cubicBezTo>
                <a:cubicBezTo>
                  <a:pt x="566937" y="2288243"/>
                  <a:pt x="1601383" y="754472"/>
                  <a:pt x="3100422" y="32161"/>
                </a:cubicBezTo>
                <a:close/>
                <a:moveTo>
                  <a:pt x="2059901" y="0"/>
                </a:moveTo>
                <a:lnTo>
                  <a:pt x="2886868" y="0"/>
                </a:lnTo>
                <a:lnTo>
                  <a:pt x="2847525" y="20150"/>
                </a:lnTo>
                <a:cubicBezTo>
                  <a:pt x="1414062" y="798855"/>
                  <a:pt x="440951" y="2317598"/>
                  <a:pt x="440951" y="4063623"/>
                </a:cubicBezTo>
                <a:cubicBezTo>
                  <a:pt x="440951" y="5095365"/>
                  <a:pt x="780736" y="6047746"/>
                  <a:pt x="1354508" y="6814969"/>
                </a:cubicBezTo>
                <a:lnTo>
                  <a:pt x="1388323" y="6858000"/>
                </a:lnTo>
                <a:lnTo>
                  <a:pt x="845771" y="6858000"/>
                </a:lnTo>
                <a:lnTo>
                  <a:pt x="729576" y="6676754"/>
                </a:lnTo>
                <a:cubicBezTo>
                  <a:pt x="266606" y="5914807"/>
                  <a:pt x="0" y="5020350"/>
                  <a:pt x="0" y="4063623"/>
                </a:cubicBezTo>
                <a:cubicBezTo>
                  <a:pt x="0" y="2411096"/>
                  <a:pt x="795410" y="944347"/>
                  <a:pt x="2024261" y="2534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3" name="Picture 2">
            <a:extLst>
              <a:ext uri="{FF2B5EF4-FFF2-40B4-BE49-F238E27FC236}">
                <a16:creationId xmlns:a16="http://schemas.microsoft.com/office/drawing/2014/main" id="{2638058E-B6E8-D826-4107-6D7294C9D242}"/>
              </a:ext>
            </a:extLst>
          </p:cNvPr>
          <p:cNvPicPr>
            <a:picLocks noChangeAspect="1"/>
          </p:cNvPicPr>
          <p:nvPr/>
        </p:nvPicPr>
        <p:blipFill>
          <a:blip r:embed="rId4"/>
          <a:stretch>
            <a:fillRect/>
          </a:stretch>
        </p:blipFill>
        <p:spPr>
          <a:xfrm>
            <a:off x="7417031" y="1285702"/>
            <a:ext cx="4102331" cy="4688378"/>
          </a:xfrm>
          <a:prstGeom prst="rect">
            <a:avLst/>
          </a:prstGeom>
        </p:spPr>
      </p:pic>
      <p:sp>
        <p:nvSpPr>
          <p:cNvPr id="7" name="Footer Placeholder 3">
            <a:extLst>
              <a:ext uri="{FF2B5EF4-FFF2-40B4-BE49-F238E27FC236}">
                <a16:creationId xmlns:a16="http://schemas.microsoft.com/office/drawing/2014/main" id="{3D6DD4E6-0194-036E-70B0-5571AA94C0ED}"/>
              </a:ext>
            </a:extLst>
          </p:cNvPr>
          <p:cNvSpPr>
            <a:spLocks noGrp="1"/>
          </p:cNvSpPr>
          <p:nvPr>
            <p:ph type="ftr" sz="quarter" idx="11"/>
          </p:nvPr>
        </p:nvSpPr>
        <p:spPr>
          <a:xfrm>
            <a:off x="4532907" y="6272784"/>
            <a:ext cx="7418301" cy="365125"/>
          </a:xfrm>
        </p:spPr>
        <p:txBody>
          <a:bodyPr>
            <a:normAutofit/>
          </a:bodyPr>
          <a:lstStyle/>
          <a:p>
            <a:pPr algn="ctr"/>
            <a:r>
              <a:rPr lang="en-US" sz="1100" b="1" i="1" dirty="0">
                <a:solidFill>
                  <a:srgbClr val="004800"/>
                </a:solidFill>
              </a:rPr>
              <a:t>Vermont Department of Public Service</a:t>
            </a:r>
          </a:p>
        </p:txBody>
      </p:sp>
      <p:sp>
        <p:nvSpPr>
          <p:cNvPr id="4" name="Slide Number Placeholder 3">
            <a:extLst>
              <a:ext uri="{FF2B5EF4-FFF2-40B4-BE49-F238E27FC236}">
                <a16:creationId xmlns:a16="http://schemas.microsoft.com/office/drawing/2014/main" id="{C937E9CB-4239-46B0-BEDA-47FC14290DF6}"/>
              </a:ext>
            </a:extLst>
          </p:cNvPr>
          <p:cNvSpPr>
            <a:spLocks noGrp="1"/>
          </p:cNvSpPr>
          <p:nvPr>
            <p:ph type="sldNum" sz="quarter" idx="12"/>
          </p:nvPr>
        </p:nvSpPr>
        <p:spPr>
          <a:xfrm>
            <a:off x="11311128" y="6272784"/>
            <a:ext cx="640080" cy="365125"/>
          </a:xfrm>
        </p:spPr>
        <p:txBody>
          <a:bodyPr>
            <a:normAutofit/>
          </a:bodyPr>
          <a:lstStyle/>
          <a:p>
            <a:pPr>
              <a:spcAft>
                <a:spcPts val="600"/>
              </a:spcAft>
            </a:pPr>
            <a:fld id="{D7ECD9E2-E1BC-416D-9FAF-6CDA8FD0DD17}" type="slidenum">
              <a:rPr lang="en-US">
                <a:solidFill>
                  <a:schemeClr val="bg2"/>
                </a:solidFill>
              </a:rPr>
              <a:pPr>
                <a:spcAft>
                  <a:spcPts val="600"/>
                </a:spcAft>
              </a:pPr>
              <a:t>1</a:t>
            </a:fld>
            <a:endParaRPr lang="en-US">
              <a:solidFill>
                <a:schemeClr val="bg2"/>
              </a:solidFill>
            </a:endParaRPr>
          </a:p>
        </p:txBody>
      </p:sp>
      <p:pic>
        <p:nvPicPr>
          <p:cNvPr id="6" name="Picture 5">
            <a:extLst>
              <a:ext uri="{FF2B5EF4-FFF2-40B4-BE49-F238E27FC236}">
                <a16:creationId xmlns:a16="http://schemas.microsoft.com/office/drawing/2014/main" id="{5842B753-1B06-D0C9-9743-C96C4A6E5C5E}"/>
              </a:ext>
            </a:extLst>
          </p:cNvPr>
          <p:cNvPicPr>
            <a:picLocks noChangeAspect="1"/>
          </p:cNvPicPr>
          <p:nvPr/>
        </p:nvPicPr>
        <p:blipFill>
          <a:blip r:embed="rId5"/>
          <a:stretch>
            <a:fillRect/>
          </a:stretch>
        </p:blipFill>
        <p:spPr>
          <a:xfrm>
            <a:off x="1905978" y="3576782"/>
            <a:ext cx="5316857" cy="1253500"/>
          </a:xfrm>
          <a:prstGeom prst="rect">
            <a:avLst/>
          </a:prstGeom>
        </p:spPr>
      </p:pic>
      <p:pic>
        <p:nvPicPr>
          <p:cNvPr id="8" name="Picture 7">
            <a:extLst>
              <a:ext uri="{FF2B5EF4-FFF2-40B4-BE49-F238E27FC236}">
                <a16:creationId xmlns:a16="http://schemas.microsoft.com/office/drawing/2014/main" id="{C18714C5-BE72-C37F-665E-EC197CC0DC71}"/>
              </a:ext>
            </a:extLst>
          </p:cNvPr>
          <p:cNvPicPr>
            <a:picLocks noChangeAspect="1"/>
          </p:cNvPicPr>
          <p:nvPr/>
        </p:nvPicPr>
        <p:blipFill>
          <a:blip r:embed="rId6"/>
          <a:stretch>
            <a:fillRect/>
          </a:stretch>
        </p:blipFill>
        <p:spPr>
          <a:xfrm>
            <a:off x="452890" y="6262298"/>
            <a:ext cx="3334801" cy="512108"/>
          </a:xfrm>
          <a:prstGeom prst="rect">
            <a:avLst/>
          </a:prstGeom>
        </p:spPr>
      </p:pic>
    </p:spTree>
    <p:extLst>
      <p:ext uri="{BB962C8B-B14F-4D97-AF65-F5344CB8AC3E}">
        <p14:creationId xmlns:p14="http://schemas.microsoft.com/office/powerpoint/2010/main" val="273037068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hade val="97000"/>
            <a:satMod val="150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427CF8A-A1AE-4DA2-B4D3-DD0D215D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D3DE63-E06B-473D-8144-78398E35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7" y="0"/>
            <a:ext cx="460076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38C5F6C-2147-447F-84CB-47BEB813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600761"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4B0F093A-F2F4-4674-8265-42FC6DAFD0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8" name="Oval 17">
              <a:extLst>
                <a:ext uri="{FF2B5EF4-FFF2-40B4-BE49-F238E27FC236}">
                  <a16:creationId xmlns:a16="http://schemas.microsoft.com/office/drawing/2014/main" id="{740CB6A0-E815-4B40-8A6B-53CEED043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7002C1B4-2083-4F91-B4B2-8F3E8E3E2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a:xfrm>
            <a:off x="8052617" y="643467"/>
            <a:ext cx="3578943" cy="5586213"/>
          </a:xfrm>
        </p:spPr>
        <p:txBody>
          <a:bodyPr>
            <a:normAutofit/>
          </a:bodyPr>
          <a:lstStyle/>
          <a:p>
            <a:r>
              <a:rPr lang="en-US" sz="4400" b="1"/>
              <a:t>30 V.S.A. § 7004. Notice of excavation activities</a:t>
            </a:r>
          </a:p>
        </p:txBody>
      </p:sp>
      <p:sp>
        <p:nvSpPr>
          <p:cNvPr id="3" name="Content Placeholder 2">
            <a:extLst>
              <a:ext uri="{FF2B5EF4-FFF2-40B4-BE49-F238E27FC236}">
                <a16:creationId xmlns:a16="http://schemas.microsoft.com/office/drawing/2014/main" id="{3963301E-3EC9-41AF-AFF4-ED279CDF0E00}"/>
              </a:ext>
            </a:extLst>
          </p:cNvPr>
          <p:cNvSpPr>
            <a:spLocks noGrp="1"/>
          </p:cNvSpPr>
          <p:nvPr>
            <p:ph idx="1"/>
          </p:nvPr>
        </p:nvSpPr>
        <p:spPr>
          <a:xfrm>
            <a:off x="1069848" y="643467"/>
            <a:ext cx="5881558" cy="5586214"/>
          </a:xfrm>
        </p:spPr>
        <p:txBody>
          <a:bodyPr anchor="ctr">
            <a:normAutofit/>
          </a:bodyPr>
          <a:lstStyle/>
          <a:p>
            <a:pPr marL="0" indent="0">
              <a:buNone/>
            </a:pPr>
            <a:r>
              <a:rPr lang="en-US" dirty="0"/>
              <a:t>(e) Notice of excavation activities shall be valid for an excavation site until one of the following occurs:</a:t>
            </a:r>
          </a:p>
          <a:p>
            <a:pPr marL="0" indent="0">
              <a:spcBef>
                <a:spcPts val="600"/>
              </a:spcBef>
              <a:buNone/>
            </a:pPr>
            <a:endParaRPr lang="en-US" dirty="0"/>
          </a:p>
          <a:p>
            <a:pPr marL="731520" lvl="1" indent="-457200">
              <a:buClr>
                <a:schemeClr val="accent4">
                  <a:lumMod val="20000"/>
                  <a:lumOff val="80000"/>
                </a:schemeClr>
              </a:buClr>
              <a:buSzPct val="98000"/>
              <a:buFont typeface="+mj-lt"/>
              <a:buAutoNum type="arabicPeriod"/>
            </a:pPr>
            <a:r>
              <a:rPr lang="en-US" dirty="0"/>
              <a:t>the excavation is not completed within 30 days of the notification;</a:t>
            </a:r>
          </a:p>
          <a:p>
            <a:pPr marL="731520" lvl="1" indent="-457200">
              <a:buClr>
                <a:schemeClr val="accent4">
                  <a:lumMod val="20000"/>
                  <a:lumOff val="80000"/>
                </a:schemeClr>
              </a:buClr>
              <a:buSzPct val="98000"/>
              <a:buFont typeface="+mj-lt"/>
              <a:buAutoNum type="arabicPeriod"/>
            </a:pPr>
            <a:r>
              <a:rPr lang="en-US" dirty="0"/>
              <a:t>the markings become faded, illegible, or destroyed; or</a:t>
            </a:r>
          </a:p>
          <a:p>
            <a:pPr marL="731520" lvl="1" indent="-457200">
              <a:buClr>
                <a:schemeClr val="accent4">
                  <a:lumMod val="20000"/>
                  <a:lumOff val="80000"/>
                </a:schemeClr>
              </a:buClr>
              <a:buSzPct val="98000"/>
              <a:buFont typeface="+mj-lt"/>
              <a:buAutoNum type="arabicPeriod"/>
            </a:pPr>
            <a:r>
              <a:rPr lang="en-US" dirty="0"/>
              <a:t>the company installs new underground facilities in a marked area still under excavation.  </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a:xfrm>
            <a:off x="11311128" y="6272784"/>
            <a:ext cx="640080" cy="365125"/>
          </a:xfrm>
        </p:spPr>
        <p:txBody>
          <a:bodyPr>
            <a:normAutofit/>
          </a:bodyPr>
          <a:lstStyle/>
          <a:p>
            <a:pPr>
              <a:spcAft>
                <a:spcPts val="600"/>
              </a:spcAft>
            </a:pPr>
            <a:fld id="{D7ECD9E2-E1BC-416D-9FAF-6CDA8FD0DD17}" type="slidenum">
              <a:rPr lang="en-US"/>
              <a:pPr>
                <a:spcAft>
                  <a:spcPts val="600"/>
                </a:spcAft>
              </a:pPr>
              <a:t>10</a:t>
            </a:fld>
            <a:endParaRPr lang="en-US"/>
          </a:p>
        </p:txBody>
      </p:sp>
      <p:pic>
        <p:nvPicPr>
          <p:cNvPr id="4" name="Picture 3">
            <a:extLst>
              <a:ext uri="{FF2B5EF4-FFF2-40B4-BE49-F238E27FC236}">
                <a16:creationId xmlns:a16="http://schemas.microsoft.com/office/drawing/2014/main" id="{89197B29-A2E2-7165-B6EA-E85A36CD2A37}"/>
              </a:ext>
            </a:extLst>
          </p:cNvPr>
          <p:cNvPicPr>
            <a:picLocks noChangeAspect="1"/>
          </p:cNvPicPr>
          <p:nvPr/>
        </p:nvPicPr>
        <p:blipFill>
          <a:blip r:embed="rId5"/>
          <a:stretch>
            <a:fillRect/>
          </a:stretch>
        </p:blipFill>
        <p:spPr>
          <a:xfrm>
            <a:off x="362269" y="6199292"/>
            <a:ext cx="3334801" cy="512108"/>
          </a:xfrm>
          <a:prstGeom prst="rect">
            <a:avLst/>
          </a:prstGeom>
        </p:spPr>
      </p:pic>
    </p:spTree>
    <p:extLst>
      <p:ext uri="{BB962C8B-B14F-4D97-AF65-F5344CB8AC3E}">
        <p14:creationId xmlns:p14="http://schemas.microsoft.com/office/powerpoint/2010/main" val="52273732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p:txBody>
          <a:bodyPr>
            <a:normAutofit/>
          </a:bodyPr>
          <a:lstStyle/>
          <a:p>
            <a:pPr algn="ctr"/>
            <a:r>
              <a:rPr lang="en-US" b="1" dirty="0"/>
              <a:t>30 V.S.A. § 7006. Marking of underground utility facilities</a:t>
            </a:r>
          </a:p>
        </p:txBody>
      </p:sp>
      <p:sp>
        <p:nvSpPr>
          <p:cNvPr id="3" name="Content Placeholder 2">
            <a:extLst>
              <a:ext uri="{FF2B5EF4-FFF2-40B4-BE49-F238E27FC236}">
                <a16:creationId xmlns:a16="http://schemas.microsoft.com/office/drawing/2014/main" id="{3963301E-3EC9-41AF-AFF4-ED279CDF0E00}"/>
              </a:ext>
            </a:extLst>
          </p:cNvPr>
          <p:cNvSpPr>
            <a:spLocks noGrp="1"/>
          </p:cNvSpPr>
          <p:nvPr>
            <p:ph idx="1"/>
          </p:nvPr>
        </p:nvSpPr>
        <p:spPr>
          <a:xfrm>
            <a:off x="1069848" y="2320412"/>
            <a:ext cx="10058400" cy="3851787"/>
          </a:xfrm>
        </p:spPr>
        <p:txBody>
          <a:bodyPr>
            <a:normAutofit/>
          </a:bodyPr>
          <a:lstStyle/>
          <a:p>
            <a:pPr>
              <a:spcBef>
                <a:spcPts val="1400"/>
              </a:spcBef>
            </a:pPr>
            <a:r>
              <a:rPr lang="en-US" dirty="0"/>
              <a:t>The utility is required to mark facilities within 48 hours (not including Saturdays, Sundays, and legal holidays) of the receipt of the notice, marking the </a:t>
            </a:r>
            <a:r>
              <a:rPr lang="en-US" i="1" u="sng" dirty="0"/>
              <a:t>approximate</a:t>
            </a:r>
            <a:r>
              <a:rPr lang="en-US" dirty="0"/>
              <a:t> location of its underground utility facilities in the area of the proposed excavation activities ….</a:t>
            </a:r>
          </a:p>
          <a:p>
            <a:pPr>
              <a:spcBef>
                <a:spcPts val="1400"/>
              </a:spcBef>
            </a:pPr>
            <a:r>
              <a:rPr lang="en-US" b="1" i="1" dirty="0"/>
              <a:t>Note: </a:t>
            </a:r>
            <a:r>
              <a:rPr lang="en-US" dirty="0"/>
              <a:t>“Approximate location of underground utility facilities” means a strip of land extending not more than </a:t>
            </a:r>
            <a:r>
              <a:rPr lang="en-US" b="1" i="1" u="sng" dirty="0"/>
              <a:t>18 inches </a:t>
            </a:r>
            <a:r>
              <a:rPr lang="en-US" dirty="0"/>
              <a:t>on either side of the underground utility facilities. [30 V.S.A. § 7001(7)]</a:t>
            </a:r>
          </a:p>
          <a:p>
            <a:pPr marL="0" indent="0">
              <a:buNone/>
            </a:pPr>
            <a:endParaRPr lang="en-US" dirty="0"/>
          </a:p>
          <a:p>
            <a:pPr marL="0" indent="0">
              <a:buNone/>
            </a:pPr>
            <a:endParaRPr lang="en-US" dirty="0"/>
          </a:p>
        </p:txBody>
      </p:sp>
      <p:sp>
        <p:nvSpPr>
          <p:cNvPr id="8" name="Footer Placeholder 3">
            <a:extLst>
              <a:ext uri="{FF2B5EF4-FFF2-40B4-BE49-F238E27FC236}">
                <a16:creationId xmlns:a16="http://schemas.microsoft.com/office/drawing/2014/main" id="{79AF8049-0F28-83E4-137D-3FF96528C3BC}"/>
              </a:ext>
            </a:extLst>
          </p:cNvPr>
          <p:cNvSpPr>
            <a:spLocks noGrp="1"/>
          </p:cNvSpPr>
          <p:nvPr>
            <p:ph type="ftr" sz="quarter" idx="11"/>
          </p:nvPr>
        </p:nvSpPr>
        <p:spPr>
          <a:xfrm>
            <a:off x="1286934" y="6272784"/>
            <a:ext cx="10024194" cy="365125"/>
          </a:xfrm>
        </p:spPr>
        <p:txBody>
          <a:bodyPr>
            <a:normAutofit/>
          </a:bodyPr>
          <a:lstStyle/>
          <a:p>
            <a:pPr algn="ctr"/>
            <a:r>
              <a:rPr lang="en-US" b="1" i="1" dirty="0">
                <a:solidFill>
                  <a:srgbClr val="004800"/>
                </a:solidFill>
              </a:rPr>
              <a:t>Vermont Department of Public Service</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p:txBody>
          <a:bodyPr>
            <a:normAutofit/>
          </a:bodyPr>
          <a:lstStyle/>
          <a:p>
            <a:pPr>
              <a:spcAft>
                <a:spcPts val="600"/>
              </a:spcAft>
            </a:pPr>
            <a:fld id="{D7ECD9E2-E1BC-416D-9FAF-6CDA8FD0DD17}" type="slidenum">
              <a:rPr lang="en-US" smtClean="0"/>
              <a:pPr>
                <a:spcAft>
                  <a:spcPts val="600"/>
                </a:spcAft>
              </a:pPr>
              <a:t>11</a:t>
            </a:fld>
            <a:endParaRPr lang="en-US"/>
          </a:p>
        </p:txBody>
      </p:sp>
      <p:sp>
        <p:nvSpPr>
          <p:cNvPr id="6" name="Rectangle 5" descr="Excavator">
            <a:extLst>
              <a:ext uri="{FF2B5EF4-FFF2-40B4-BE49-F238E27FC236}">
                <a16:creationId xmlns:a16="http://schemas.microsoft.com/office/drawing/2014/main" id="{A3E9706C-DF4B-5C22-78A9-7FE90B9BDF9D}"/>
              </a:ext>
            </a:extLst>
          </p:cNvPr>
          <p:cNvSpPr/>
          <p:nvPr/>
        </p:nvSpPr>
        <p:spPr>
          <a:xfrm>
            <a:off x="5124000" y="4284901"/>
            <a:ext cx="1944000" cy="1944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E00D75A8-91D5-2816-C188-8ED74D81C733}"/>
              </a:ext>
            </a:extLst>
          </p:cNvPr>
          <p:cNvPicPr>
            <a:picLocks noChangeAspect="1"/>
          </p:cNvPicPr>
          <p:nvPr/>
        </p:nvPicPr>
        <p:blipFill>
          <a:blip r:embed="rId4"/>
          <a:stretch>
            <a:fillRect/>
          </a:stretch>
        </p:blipFill>
        <p:spPr>
          <a:xfrm>
            <a:off x="240792" y="6172199"/>
            <a:ext cx="3334801" cy="512108"/>
          </a:xfrm>
          <a:prstGeom prst="rect">
            <a:avLst/>
          </a:prstGeom>
        </p:spPr>
      </p:pic>
    </p:spTree>
    <p:extLst>
      <p:ext uri="{BB962C8B-B14F-4D97-AF65-F5344CB8AC3E}">
        <p14:creationId xmlns:p14="http://schemas.microsoft.com/office/powerpoint/2010/main" val="176722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53000">
              <a:schemeClr val="accent5">
                <a:lumMod val="5000"/>
                <a:lumOff val="95000"/>
              </a:schemeClr>
            </a:gs>
            <a:gs pos="100000">
              <a:schemeClr val="accent5">
                <a:lumMod val="45000"/>
                <a:lumOff val="55000"/>
              </a:schemeClr>
            </a:gs>
            <a:gs pos="100000">
              <a:schemeClr val="accent5">
                <a:lumMod val="45000"/>
                <a:lumOff val="55000"/>
              </a:schemeClr>
            </a:gs>
            <a:gs pos="100000">
              <a:schemeClr val="accent5">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220F-D87E-FA3B-9CF7-9C27BAC811CF}"/>
              </a:ext>
            </a:extLst>
          </p:cNvPr>
          <p:cNvSpPr>
            <a:spLocks noGrp="1"/>
          </p:cNvSpPr>
          <p:nvPr>
            <p:ph type="title"/>
          </p:nvPr>
        </p:nvSpPr>
        <p:spPr/>
        <p:txBody>
          <a:bodyPr>
            <a:normAutofit/>
          </a:bodyPr>
          <a:lstStyle/>
          <a:p>
            <a:pPr>
              <a:lnSpc>
                <a:spcPct val="100000"/>
              </a:lnSpc>
              <a:spcBef>
                <a:spcPts val="1800"/>
              </a:spcBef>
            </a:pPr>
            <a:r>
              <a:rPr lang="en-US"/>
              <a:t>Legal Holidays</a:t>
            </a:r>
            <a:br>
              <a:rPr lang="en-US"/>
            </a:br>
            <a:r>
              <a:rPr lang="en-US" sz="800" b="0" i="1">
                <a:solidFill>
                  <a:schemeClr val="bg1"/>
                </a:solidFill>
                <a:effectLst/>
                <a:latin typeface="Source Sans Pro Web"/>
              </a:rPr>
              <a:t>A</a:t>
            </a:r>
            <a:br>
              <a:rPr lang="en-US" sz="1600" b="0" i="1">
                <a:solidFill>
                  <a:srgbClr val="1B1B1B"/>
                </a:solidFill>
                <a:effectLst/>
                <a:latin typeface="Source Sans Pro Web"/>
              </a:rPr>
            </a:br>
            <a:r>
              <a:rPr lang="en-US" sz="1600" b="0" i="1">
                <a:solidFill>
                  <a:srgbClr val="C47322"/>
                </a:solidFill>
                <a:effectLst/>
                <a:latin typeface="Source Sans Pro Web"/>
              </a:rPr>
              <a:t>Any legal holiday which falls on a </a:t>
            </a:r>
            <a:r>
              <a:rPr lang="en-US" sz="1600" b="0" i="1" u="sng">
                <a:solidFill>
                  <a:srgbClr val="C47322"/>
                </a:solidFill>
                <a:effectLst/>
                <a:latin typeface="Source Sans Pro Web"/>
              </a:rPr>
              <a:t>Saturday</a:t>
            </a:r>
            <a:r>
              <a:rPr lang="en-US" sz="1600" b="0" i="1">
                <a:solidFill>
                  <a:srgbClr val="C47322"/>
                </a:solidFill>
                <a:effectLst/>
                <a:latin typeface="Source Sans Pro Web"/>
              </a:rPr>
              <a:t> shall be observed on the preceding </a:t>
            </a:r>
            <a:r>
              <a:rPr lang="en-US" sz="1600" b="0" i="1" u="sng">
                <a:solidFill>
                  <a:srgbClr val="C47322"/>
                </a:solidFill>
                <a:effectLst/>
                <a:latin typeface="Source Sans Pro Web"/>
              </a:rPr>
              <a:t>Friday</a:t>
            </a:r>
            <a:r>
              <a:rPr lang="en-US" sz="1600" b="0" i="1">
                <a:solidFill>
                  <a:srgbClr val="C47322"/>
                </a:solidFill>
                <a:effectLst/>
                <a:latin typeface="Source Sans Pro Web"/>
              </a:rPr>
              <a:t>.  </a:t>
            </a:r>
            <a:br>
              <a:rPr lang="en-US" sz="1600" b="0" i="1">
                <a:solidFill>
                  <a:srgbClr val="C47322"/>
                </a:solidFill>
                <a:effectLst/>
                <a:latin typeface="Source Sans Pro Web"/>
              </a:rPr>
            </a:br>
            <a:r>
              <a:rPr lang="en-US" sz="1600" b="0" i="1">
                <a:solidFill>
                  <a:srgbClr val="C47322"/>
                </a:solidFill>
                <a:effectLst/>
                <a:latin typeface="Source Sans Pro Web"/>
              </a:rPr>
              <a:t>Any legal holiday which falls on a </a:t>
            </a:r>
            <a:r>
              <a:rPr lang="en-US" sz="1600" b="0" i="1" u="sng">
                <a:solidFill>
                  <a:srgbClr val="C47322"/>
                </a:solidFill>
                <a:effectLst/>
                <a:latin typeface="Source Sans Pro Web"/>
              </a:rPr>
              <a:t>Sunday</a:t>
            </a:r>
            <a:r>
              <a:rPr lang="en-US" sz="1600" b="0" i="1">
                <a:solidFill>
                  <a:srgbClr val="C47322"/>
                </a:solidFill>
                <a:effectLst/>
                <a:latin typeface="Source Sans Pro Web"/>
              </a:rPr>
              <a:t> shall be observed on the following </a:t>
            </a:r>
            <a:r>
              <a:rPr lang="en-US" sz="1600" b="0" i="1" u="sng">
                <a:solidFill>
                  <a:srgbClr val="C47322"/>
                </a:solidFill>
                <a:effectLst/>
                <a:latin typeface="Source Sans Pro Web"/>
              </a:rPr>
              <a:t>Monday</a:t>
            </a:r>
            <a:r>
              <a:rPr lang="en-US" sz="1600" b="0" i="1">
                <a:solidFill>
                  <a:srgbClr val="C47322"/>
                </a:solidFill>
                <a:effectLst/>
                <a:latin typeface="Source Sans Pro Web"/>
              </a:rPr>
              <a:t>.</a:t>
            </a:r>
            <a:endParaRPr lang="en-US" i="1" dirty="0">
              <a:solidFill>
                <a:srgbClr val="C47322"/>
              </a:solidFill>
            </a:endParaRPr>
          </a:p>
        </p:txBody>
      </p:sp>
      <p:graphicFrame>
        <p:nvGraphicFramePr>
          <p:cNvPr id="9" name="Content Placeholder 2">
            <a:extLst>
              <a:ext uri="{FF2B5EF4-FFF2-40B4-BE49-F238E27FC236}">
                <a16:creationId xmlns:a16="http://schemas.microsoft.com/office/drawing/2014/main" id="{8733BB31-C8B6-96EB-0FB8-E194EFBC2F68}"/>
              </a:ext>
            </a:extLst>
          </p:cNvPr>
          <p:cNvGraphicFramePr>
            <a:graphicFrameLocks noGrp="1"/>
          </p:cNvGraphicFramePr>
          <p:nvPr>
            <p:ph idx="1"/>
            <p:extLst>
              <p:ext uri="{D42A27DB-BD31-4B8C-83A1-F6EECF244321}">
                <p14:modId xmlns:p14="http://schemas.microsoft.com/office/powerpoint/2010/main" val="3431412604"/>
              </p:ext>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DAD80B4-4375-7289-222B-4E0E5816083D}"/>
              </a:ext>
            </a:extLst>
          </p:cNvPr>
          <p:cNvSpPr>
            <a:spLocks noGrp="1"/>
          </p:cNvSpPr>
          <p:nvPr>
            <p:ph type="ftr" sz="quarter" idx="11"/>
          </p:nvPr>
        </p:nvSpPr>
        <p:spPr>
          <a:xfrm>
            <a:off x="1088136" y="6272784"/>
            <a:ext cx="10040112" cy="365125"/>
          </a:xfrm>
        </p:spPr>
        <p:txBody>
          <a:bodyPr/>
          <a:lstStyle/>
          <a:p>
            <a:pPr algn="ctr"/>
            <a:r>
              <a:rPr lang="en-US" b="1" i="1">
                <a:solidFill>
                  <a:srgbClr val="004800"/>
                </a:solidFill>
              </a:rPr>
              <a:t>Vermont Department of Public Service</a:t>
            </a:r>
            <a:endParaRPr lang="en-US" b="1" i="1" dirty="0">
              <a:solidFill>
                <a:srgbClr val="004800"/>
              </a:solidFill>
            </a:endParaRPr>
          </a:p>
        </p:txBody>
      </p:sp>
      <p:sp>
        <p:nvSpPr>
          <p:cNvPr id="5" name="Slide Number Placeholder 4">
            <a:extLst>
              <a:ext uri="{FF2B5EF4-FFF2-40B4-BE49-F238E27FC236}">
                <a16:creationId xmlns:a16="http://schemas.microsoft.com/office/drawing/2014/main" id="{F14512F6-32BC-230C-0034-A6342FC3FBD3}"/>
              </a:ext>
            </a:extLst>
          </p:cNvPr>
          <p:cNvSpPr>
            <a:spLocks noGrp="1"/>
          </p:cNvSpPr>
          <p:nvPr>
            <p:ph type="sldNum" sz="quarter" idx="12"/>
          </p:nvPr>
        </p:nvSpPr>
        <p:spPr/>
        <p:txBody>
          <a:bodyPr/>
          <a:lstStyle/>
          <a:p>
            <a:fld id="{D7ECD9E2-E1BC-416D-9FAF-6CDA8FD0DD17}" type="slidenum">
              <a:rPr lang="en-US" smtClean="0"/>
              <a:t>12</a:t>
            </a:fld>
            <a:endParaRPr lang="en-US"/>
          </a:p>
        </p:txBody>
      </p:sp>
      <p:pic>
        <p:nvPicPr>
          <p:cNvPr id="3" name="Picture 2">
            <a:extLst>
              <a:ext uri="{FF2B5EF4-FFF2-40B4-BE49-F238E27FC236}">
                <a16:creationId xmlns:a16="http://schemas.microsoft.com/office/drawing/2014/main" id="{446D7ADD-3685-B3EE-734C-F661D3B2C5A2}"/>
              </a:ext>
            </a:extLst>
          </p:cNvPr>
          <p:cNvPicPr>
            <a:picLocks noChangeAspect="1"/>
          </p:cNvPicPr>
          <p:nvPr/>
        </p:nvPicPr>
        <p:blipFill>
          <a:blip r:embed="rId7">
            <a:alphaModFix/>
          </a:blip>
          <a:stretch>
            <a:fillRect/>
          </a:stretch>
        </p:blipFill>
        <p:spPr>
          <a:xfrm>
            <a:off x="240792" y="6199292"/>
            <a:ext cx="3334801" cy="512108"/>
          </a:xfrm>
          <a:prstGeom prst="rect">
            <a:avLst/>
          </a:prstGeom>
        </p:spPr>
      </p:pic>
    </p:spTree>
    <p:extLst>
      <p:ext uri="{BB962C8B-B14F-4D97-AF65-F5344CB8AC3E}">
        <p14:creationId xmlns:p14="http://schemas.microsoft.com/office/powerpoint/2010/main" val="50311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a:xfrm>
            <a:off x="838200" y="962026"/>
            <a:ext cx="4438650" cy="4445110"/>
          </a:xfrm>
        </p:spPr>
        <p:txBody>
          <a:bodyPr>
            <a:normAutofit/>
          </a:bodyPr>
          <a:lstStyle/>
          <a:p>
            <a:r>
              <a:rPr lang="en-US" sz="3800" b="1" dirty="0"/>
              <a:t>30 V.S.A. § 7006a. Maintenance of underground utility facility markings</a:t>
            </a:r>
          </a:p>
        </p:txBody>
      </p:sp>
      <p:graphicFrame>
        <p:nvGraphicFramePr>
          <p:cNvPr id="8" name="Content Placeholder 2">
            <a:extLst>
              <a:ext uri="{FF2B5EF4-FFF2-40B4-BE49-F238E27FC236}">
                <a16:creationId xmlns:a16="http://schemas.microsoft.com/office/drawing/2014/main" id="{EDF16D48-B30C-D842-D17B-4E1CB2F46F43}"/>
              </a:ext>
            </a:extLst>
          </p:cNvPr>
          <p:cNvGraphicFramePr>
            <a:graphicFrameLocks noGrp="1"/>
          </p:cNvGraphicFramePr>
          <p:nvPr>
            <p:ph idx="1"/>
            <p:extLst>
              <p:ext uri="{D42A27DB-BD31-4B8C-83A1-F6EECF244321}">
                <p14:modId xmlns:p14="http://schemas.microsoft.com/office/powerpoint/2010/main" val="3380212081"/>
              </p:ext>
            </p:extLst>
          </p:nvPr>
        </p:nvGraphicFramePr>
        <p:xfrm>
          <a:off x="5865091" y="962026"/>
          <a:ext cx="5685308" cy="4445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741472C-4113-4A03-8CEA-708542CE404C}"/>
              </a:ext>
            </a:extLst>
          </p:cNvPr>
          <p:cNvSpPr>
            <a:spLocks noGrp="1"/>
          </p:cNvSpPr>
          <p:nvPr>
            <p:ph type="ftr" sz="quarter" idx="11"/>
          </p:nvPr>
        </p:nvSpPr>
        <p:spPr>
          <a:xfrm>
            <a:off x="1286934" y="6272784"/>
            <a:ext cx="10024194" cy="365125"/>
          </a:xfrm>
        </p:spPr>
        <p:txBody>
          <a:bodyPr>
            <a:normAutofit/>
          </a:bodyPr>
          <a:lstStyle/>
          <a:p>
            <a:pPr algn="ctr"/>
            <a:r>
              <a:rPr lang="en-US" b="1" i="1" dirty="0">
                <a:solidFill>
                  <a:srgbClr val="004800"/>
                </a:solidFill>
              </a:rPr>
              <a:t>Vermont Department of Public Service</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p:txBody>
          <a:bodyPr>
            <a:normAutofit/>
          </a:bodyPr>
          <a:lstStyle/>
          <a:p>
            <a:pPr>
              <a:spcAft>
                <a:spcPts val="600"/>
              </a:spcAft>
            </a:pPr>
            <a:fld id="{D7ECD9E2-E1BC-416D-9FAF-6CDA8FD0DD17}" type="slidenum">
              <a:rPr lang="en-US">
                <a:solidFill>
                  <a:schemeClr val="bg1"/>
                </a:solidFill>
              </a:rPr>
              <a:pPr>
                <a:spcAft>
                  <a:spcPts val="600"/>
                </a:spcAft>
              </a:pPr>
              <a:t>13</a:t>
            </a:fld>
            <a:endParaRPr lang="en-US" dirty="0">
              <a:solidFill>
                <a:schemeClr val="bg1"/>
              </a:solidFill>
            </a:endParaRPr>
          </a:p>
        </p:txBody>
      </p:sp>
      <p:pic>
        <p:nvPicPr>
          <p:cNvPr id="6" name="Picture 5">
            <a:extLst>
              <a:ext uri="{FF2B5EF4-FFF2-40B4-BE49-F238E27FC236}">
                <a16:creationId xmlns:a16="http://schemas.microsoft.com/office/drawing/2014/main" id="{468C72D9-08B7-5C48-1111-75FF37C2C238}"/>
              </a:ext>
            </a:extLst>
          </p:cNvPr>
          <p:cNvPicPr>
            <a:picLocks noChangeAspect="1"/>
          </p:cNvPicPr>
          <p:nvPr/>
        </p:nvPicPr>
        <p:blipFill>
          <a:blip r:embed="rId7"/>
          <a:stretch>
            <a:fillRect/>
          </a:stretch>
        </p:blipFill>
        <p:spPr>
          <a:xfrm>
            <a:off x="240792" y="6172199"/>
            <a:ext cx="3334801" cy="512108"/>
          </a:xfrm>
          <a:prstGeom prst="rect">
            <a:avLst/>
          </a:prstGeom>
        </p:spPr>
      </p:pic>
    </p:spTree>
    <p:extLst>
      <p:ext uri="{BB962C8B-B14F-4D97-AF65-F5344CB8AC3E}">
        <p14:creationId xmlns:p14="http://schemas.microsoft.com/office/powerpoint/2010/main" val="59394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p:txBody>
          <a:bodyPr>
            <a:normAutofit/>
          </a:bodyPr>
          <a:lstStyle/>
          <a:p>
            <a:r>
              <a:rPr lang="en-US" b="1" dirty="0"/>
              <a:t>30 V.S.A. § 7006b. Excavation area precautions</a:t>
            </a:r>
          </a:p>
        </p:txBody>
      </p:sp>
      <p:sp>
        <p:nvSpPr>
          <p:cNvPr id="3" name="Content Placeholder 2">
            <a:extLst>
              <a:ext uri="{FF2B5EF4-FFF2-40B4-BE49-F238E27FC236}">
                <a16:creationId xmlns:a16="http://schemas.microsoft.com/office/drawing/2014/main" id="{3963301E-3EC9-41AF-AFF4-ED279CDF0E00}"/>
              </a:ext>
            </a:extLst>
          </p:cNvPr>
          <p:cNvSpPr>
            <a:spLocks noGrp="1"/>
          </p:cNvSpPr>
          <p:nvPr>
            <p:ph idx="1"/>
          </p:nvPr>
        </p:nvSpPr>
        <p:spPr>
          <a:xfrm>
            <a:off x="1069848" y="2320412"/>
            <a:ext cx="10058400" cy="3851787"/>
          </a:xfrm>
        </p:spPr>
        <p:txBody>
          <a:bodyPr>
            <a:normAutofit/>
          </a:bodyPr>
          <a:lstStyle/>
          <a:p>
            <a:pPr algn="just"/>
            <a:r>
              <a:rPr lang="en-US" sz="2400" dirty="0"/>
              <a:t>Any person engaged in </a:t>
            </a:r>
            <a:r>
              <a:rPr lang="en-US" sz="2400" u="sng" dirty="0"/>
              <a:t>excavating activities</a:t>
            </a:r>
            <a:r>
              <a:rPr lang="en-US" sz="2400" dirty="0"/>
              <a:t> in the </a:t>
            </a:r>
            <a:r>
              <a:rPr lang="en-US" sz="2400" u="sng" dirty="0"/>
              <a:t>approximate location of underground utility facilities</a:t>
            </a:r>
            <a:r>
              <a:rPr lang="en-US" sz="2400" dirty="0"/>
              <a:t> marked shall take reasonable precautions to avoid damage to underground utility facilities, including any substantial weakening of the structural or lateral support of such facilities or penetration, severance, or destruction of such facilities. The person engaged in excavation activities shall </a:t>
            </a:r>
            <a:r>
              <a:rPr lang="en-US" sz="2400" u="sng" dirty="0"/>
              <a:t>expose</a:t>
            </a:r>
            <a:r>
              <a:rPr lang="en-US" sz="2400" dirty="0"/>
              <a:t> underground facilities to </a:t>
            </a:r>
            <a:r>
              <a:rPr lang="en-US" sz="2400" u="sng" dirty="0"/>
              <a:t>verify</a:t>
            </a:r>
            <a:r>
              <a:rPr lang="en-US" sz="2400" dirty="0"/>
              <a:t> their location and depth, in a safe manner, at each location where the work will cross a facility and at reasonable intervals when paralleling an underground facility. </a:t>
            </a:r>
            <a:r>
              <a:rPr lang="en-US" sz="2400" u="sng" dirty="0"/>
              <a:t>Powered or mechanized equipment</a:t>
            </a:r>
            <a:r>
              <a:rPr lang="en-US" sz="2400" dirty="0"/>
              <a:t> may only be used within the approximate location where the facilities have been verified.</a:t>
            </a:r>
          </a:p>
        </p:txBody>
      </p:sp>
      <p:sp>
        <p:nvSpPr>
          <p:cNvPr id="6" name="Footer Placeholder 3">
            <a:extLst>
              <a:ext uri="{FF2B5EF4-FFF2-40B4-BE49-F238E27FC236}">
                <a16:creationId xmlns:a16="http://schemas.microsoft.com/office/drawing/2014/main" id="{2C858AC5-88C1-4354-FDD7-039257035115}"/>
              </a:ext>
            </a:extLst>
          </p:cNvPr>
          <p:cNvSpPr>
            <a:spLocks noGrp="1"/>
          </p:cNvSpPr>
          <p:nvPr>
            <p:ph type="ftr" sz="quarter" idx="11"/>
          </p:nvPr>
        </p:nvSpPr>
        <p:spPr>
          <a:xfrm>
            <a:off x="1088136" y="6272784"/>
            <a:ext cx="10119360" cy="365125"/>
          </a:xfrm>
        </p:spPr>
        <p:txBody>
          <a:bodyPr>
            <a:normAutofit/>
          </a:bodyPr>
          <a:lstStyle/>
          <a:p>
            <a:pPr algn="ctr">
              <a:spcAft>
                <a:spcPts val="600"/>
              </a:spcAft>
            </a:pPr>
            <a:r>
              <a:rPr lang="en-US" b="1" i="1" dirty="0">
                <a:solidFill>
                  <a:srgbClr val="008000"/>
                </a:solidFill>
              </a:rPr>
              <a:t>Vermont Department of Public Service</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p:txBody>
          <a:bodyPr>
            <a:normAutofit/>
          </a:bodyPr>
          <a:lstStyle/>
          <a:p>
            <a:pPr>
              <a:spcAft>
                <a:spcPts val="600"/>
              </a:spcAft>
            </a:pPr>
            <a:fld id="{D7ECD9E2-E1BC-416D-9FAF-6CDA8FD0DD17}" type="slidenum">
              <a:rPr lang="en-US" smtClean="0"/>
              <a:pPr>
                <a:spcAft>
                  <a:spcPts val="600"/>
                </a:spcAft>
              </a:pPr>
              <a:t>14</a:t>
            </a:fld>
            <a:endParaRPr lang="en-US"/>
          </a:p>
        </p:txBody>
      </p:sp>
      <p:pic>
        <p:nvPicPr>
          <p:cNvPr id="4" name="Picture 3">
            <a:extLst>
              <a:ext uri="{FF2B5EF4-FFF2-40B4-BE49-F238E27FC236}">
                <a16:creationId xmlns:a16="http://schemas.microsoft.com/office/drawing/2014/main" id="{4B72CA35-0982-3196-C739-5F093A1C78CA}"/>
              </a:ext>
            </a:extLst>
          </p:cNvPr>
          <p:cNvPicPr>
            <a:picLocks noChangeAspect="1"/>
          </p:cNvPicPr>
          <p:nvPr/>
        </p:nvPicPr>
        <p:blipFill>
          <a:blip r:embed="rId2"/>
          <a:stretch>
            <a:fillRect/>
          </a:stretch>
        </p:blipFill>
        <p:spPr>
          <a:xfrm>
            <a:off x="240792" y="6196243"/>
            <a:ext cx="3334801" cy="518205"/>
          </a:xfrm>
          <a:prstGeom prst="rect">
            <a:avLst/>
          </a:prstGeom>
        </p:spPr>
      </p:pic>
    </p:spTree>
    <p:extLst>
      <p:ext uri="{BB962C8B-B14F-4D97-AF65-F5344CB8AC3E}">
        <p14:creationId xmlns:p14="http://schemas.microsoft.com/office/powerpoint/2010/main" val="36018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p:txBody>
          <a:bodyPr>
            <a:normAutofit/>
          </a:bodyPr>
          <a:lstStyle/>
          <a:p>
            <a:pPr algn="ctr"/>
            <a:r>
              <a:rPr lang="en-US" b="1" dirty="0">
                <a:solidFill>
                  <a:schemeClr val="tx1"/>
                </a:solidFill>
              </a:rPr>
              <a:t>30 V.S.A. § 7007</a:t>
            </a:r>
            <a:br>
              <a:rPr lang="en-US" b="1" dirty="0">
                <a:solidFill>
                  <a:schemeClr val="tx1"/>
                </a:solidFill>
              </a:rPr>
            </a:br>
            <a:r>
              <a:rPr lang="en-US" sz="4400" b="1" dirty="0">
                <a:solidFill>
                  <a:schemeClr val="tx1"/>
                </a:solidFill>
              </a:rPr>
              <a:t>Notice of Damage - Excavators</a:t>
            </a:r>
            <a:endParaRPr lang="en-US" b="1" dirty="0">
              <a:solidFill>
                <a:schemeClr val="tx1"/>
              </a:solidFill>
            </a:endParaRPr>
          </a:p>
        </p:txBody>
      </p:sp>
      <p:sp>
        <p:nvSpPr>
          <p:cNvPr id="3" name="Content Placeholder 2">
            <a:extLst>
              <a:ext uri="{FF2B5EF4-FFF2-40B4-BE49-F238E27FC236}">
                <a16:creationId xmlns:a16="http://schemas.microsoft.com/office/drawing/2014/main" id="{3963301E-3EC9-41AF-AFF4-ED279CDF0E00}"/>
              </a:ext>
            </a:extLst>
          </p:cNvPr>
          <p:cNvSpPr>
            <a:spLocks noGrp="1"/>
          </p:cNvSpPr>
          <p:nvPr>
            <p:ph idx="1"/>
          </p:nvPr>
        </p:nvSpPr>
        <p:spPr/>
        <p:txBody>
          <a:bodyPr>
            <a:normAutofit/>
          </a:bodyPr>
          <a:lstStyle/>
          <a:p>
            <a:r>
              <a:rPr lang="en-US" dirty="0"/>
              <a:t>When any underground utility facility is damaged during excavation activities, the excavator shall </a:t>
            </a:r>
            <a:r>
              <a:rPr lang="en-US" b="1" dirty="0"/>
              <a:t>immediately notify the affected company</a:t>
            </a:r>
            <a:r>
              <a:rPr lang="en-US" dirty="0"/>
              <a:t>. Under no circumstances shall the excavator backfill or conceal the damaged area until the company inspects and repairs the damage, provided that the excavator shall take reasonable and prudent actions to protect the public from serious injury from the damaged facilities until the company or emergency response personnel arrive at the damaged area.</a:t>
            </a:r>
          </a:p>
          <a:p>
            <a:r>
              <a:rPr lang="en-US" dirty="0"/>
              <a:t>An excavator who causes damage to a pipeline that results in a release of </a:t>
            </a:r>
            <a:r>
              <a:rPr lang="en-US" u="sng" dirty="0"/>
              <a:t>natural or other gas or hazardous liquid</a:t>
            </a:r>
            <a:r>
              <a:rPr lang="en-US" dirty="0"/>
              <a:t> shall </a:t>
            </a:r>
            <a:r>
              <a:rPr lang="en-US" b="1" dirty="0"/>
              <a:t>promptly</a:t>
            </a:r>
            <a:r>
              <a:rPr lang="en-US" dirty="0"/>
              <a:t> report the release to emergency responders by </a:t>
            </a:r>
            <a:r>
              <a:rPr lang="en-US" b="1" dirty="0"/>
              <a:t>calling 911</a:t>
            </a:r>
            <a:r>
              <a:rPr lang="en-US" dirty="0"/>
              <a:t>.</a:t>
            </a:r>
          </a:p>
        </p:txBody>
      </p:sp>
      <p:sp>
        <p:nvSpPr>
          <p:cNvPr id="7" name="Footer Placeholder 3">
            <a:extLst>
              <a:ext uri="{FF2B5EF4-FFF2-40B4-BE49-F238E27FC236}">
                <a16:creationId xmlns:a16="http://schemas.microsoft.com/office/drawing/2014/main" id="{49284A9A-0B18-25C5-AE1D-B520262A10E1}"/>
              </a:ext>
            </a:extLst>
          </p:cNvPr>
          <p:cNvSpPr>
            <a:spLocks noGrp="1"/>
          </p:cNvSpPr>
          <p:nvPr>
            <p:ph type="ftr" sz="quarter" idx="11"/>
          </p:nvPr>
        </p:nvSpPr>
        <p:spPr>
          <a:xfrm>
            <a:off x="1286934" y="6272784"/>
            <a:ext cx="10024194" cy="365125"/>
          </a:xfrm>
        </p:spPr>
        <p:txBody>
          <a:bodyPr>
            <a:normAutofit/>
          </a:bodyPr>
          <a:lstStyle/>
          <a:p>
            <a:pPr algn="ctr"/>
            <a:r>
              <a:rPr lang="en-US" b="1" i="1" dirty="0">
                <a:solidFill>
                  <a:srgbClr val="004800"/>
                </a:solidFill>
              </a:rPr>
              <a:t>Vermont Department of Public Service</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p:txBody>
          <a:bodyPr/>
          <a:lstStyle/>
          <a:p>
            <a:fld id="{D7ECD9E2-E1BC-416D-9FAF-6CDA8FD0DD17}" type="slidenum">
              <a:rPr lang="en-US" smtClean="0"/>
              <a:t>15</a:t>
            </a:fld>
            <a:endParaRPr lang="en-US"/>
          </a:p>
        </p:txBody>
      </p:sp>
      <p:pic>
        <p:nvPicPr>
          <p:cNvPr id="4" name="Picture 3">
            <a:extLst>
              <a:ext uri="{FF2B5EF4-FFF2-40B4-BE49-F238E27FC236}">
                <a16:creationId xmlns:a16="http://schemas.microsoft.com/office/drawing/2014/main" id="{795106CD-7CB6-7FA9-08BC-1145F4BB7AAD}"/>
              </a:ext>
            </a:extLst>
          </p:cNvPr>
          <p:cNvPicPr>
            <a:picLocks noChangeAspect="1"/>
          </p:cNvPicPr>
          <p:nvPr/>
        </p:nvPicPr>
        <p:blipFill>
          <a:blip r:embed="rId2"/>
          <a:stretch>
            <a:fillRect/>
          </a:stretch>
        </p:blipFill>
        <p:spPr>
          <a:xfrm>
            <a:off x="240792" y="6172200"/>
            <a:ext cx="3334801" cy="518205"/>
          </a:xfrm>
          <a:prstGeom prst="rect">
            <a:avLst/>
          </a:prstGeom>
        </p:spPr>
      </p:pic>
    </p:spTree>
    <p:extLst>
      <p:ext uri="{BB962C8B-B14F-4D97-AF65-F5344CB8AC3E}">
        <p14:creationId xmlns:p14="http://schemas.microsoft.com/office/powerpoint/2010/main" val="899749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a:xfrm>
            <a:off x="796955" y="632591"/>
            <a:ext cx="4314400" cy="5571067"/>
          </a:xfrm>
        </p:spPr>
        <p:txBody>
          <a:bodyPr>
            <a:normAutofit/>
          </a:bodyPr>
          <a:lstStyle/>
          <a:p>
            <a:r>
              <a:rPr lang="en-US" b="1" dirty="0">
                <a:solidFill>
                  <a:schemeClr val="tx1"/>
                </a:solidFill>
              </a:rPr>
              <a:t>PUC Rule 3.805(C) Notice of Damage - Utilities</a:t>
            </a:r>
          </a:p>
        </p:txBody>
      </p:sp>
      <p:sp>
        <p:nvSpPr>
          <p:cNvPr id="3" name="Content Placeholder 2">
            <a:extLst>
              <a:ext uri="{FF2B5EF4-FFF2-40B4-BE49-F238E27FC236}">
                <a16:creationId xmlns:a16="http://schemas.microsoft.com/office/drawing/2014/main" id="{3963301E-3EC9-41AF-AFF4-ED279CDF0E00}"/>
              </a:ext>
            </a:extLst>
          </p:cNvPr>
          <p:cNvSpPr>
            <a:spLocks noGrp="1"/>
          </p:cNvSpPr>
          <p:nvPr>
            <p:ph idx="1"/>
          </p:nvPr>
        </p:nvSpPr>
        <p:spPr>
          <a:xfrm>
            <a:off x="5746460" y="643467"/>
            <a:ext cx="5560638" cy="5571066"/>
          </a:xfrm>
        </p:spPr>
        <p:txBody>
          <a:bodyPr anchor="ctr">
            <a:normAutofit/>
          </a:bodyPr>
          <a:lstStyle/>
          <a:p>
            <a:pPr algn="just"/>
            <a:r>
              <a:rPr lang="en-US" b="1" dirty="0"/>
              <a:t>Upon discovery of damage </a:t>
            </a:r>
            <a:r>
              <a:rPr lang="en-US" dirty="0"/>
              <a:t>to underground facilities by excavation activities or other action that may constitute a probable violation, a utility shall submit an Underground Facility Damage Prevention Report.</a:t>
            </a:r>
          </a:p>
          <a:p>
            <a:pPr>
              <a:spcBef>
                <a:spcPts val="1800"/>
              </a:spcBef>
            </a:pPr>
            <a:r>
              <a:rPr lang="en-US" u="sng" dirty="0"/>
              <a:t>Required</a:t>
            </a:r>
            <a:r>
              <a:rPr lang="en-US" dirty="0"/>
              <a:t> for utilities</a:t>
            </a:r>
          </a:p>
          <a:p>
            <a:pPr>
              <a:spcBef>
                <a:spcPts val="1800"/>
              </a:spcBef>
            </a:pPr>
            <a:r>
              <a:rPr lang="en-US" u="sng" dirty="0"/>
              <a:t>Optional</a:t>
            </a:r>
            <a:r>
              <a:rPr lang="en-US" dirty="0"/>
              <a:t> for excavators</a:t>
            </a:r>
          </a:p>
        </p:txBody>
      </p:sp>
      <p:sp>
        <p:nvSpPr>
          <p:cNvPr id="6" name="Footer Placeholder 3">
            <a:extLst>
              <a:ext uri="{FF2B5EF4-FFF2-40B4-BE49-F238E27FC236}">
                <a16:creationId xmlns:a16="http://schemas.microsoft.com/office/drawing/2014/main" id="{B2A757A9-AFE2-EB85-A3EB-EDA9BD790D84}"/>
              </a:ext>
            </a:extLst>
          </p:cNvPr>
          <p:cNvSpPr>
            <a:spLocks noGrp="1"/>
          </p:cNvSpPr>
          <p:nvPr>
            <p:ph type="ftr" sz="quarter" idx="11"/>
          </p:nvPr>
        </p:nvSpPr>
        <p:spPr>
          <a:xfrm>
            <a:off x="4640082" y="6272782"/>
            <a:ext cx="4374140" cy="365125"/>
          </a:xfrm>
        </p:spPr>
        <p:txBody>
          <a:bodyPr>
            <a:normAutofit/>
          </a:bodyPr>
          <a:lstStyle/>
          <a:p>
            <a:pPr>
              <a:spcAft>
                <a:spcPts val="600"/>
              </a:spcAft>
            </a:pPr>
            <a:r>
              <a:rPr lang="en-US" b="1" i="1" dirty="0">
                <a:solidFill>
                  <a:srgbClr val="004600"/>
                </a:solidFill>
              </a:rPr>
              <a:t>Vermont Department of Public Service</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p:txBody>
          <a:bodyPr>
            <a:normAutofit/>
          </a:bodyPr>
          <a:lstStyle/>
          <a:p>
            <a:pPr>
              <a:spcAft>
                <a:spcPts val="600"/>
              </a:spcAft>
            </a:pPr>
            <a:fld id="{D7ECD9E2-E1BC-416D-9FAF-6CDA8FD0DD17}" type="slidenum">
              <a:rPr lang="en-US"/>
              <a:pPr>
                <a:spcAft>
                  <a:spcPts val="600"/>
                </a:spcAft>
              </a:pPr>
              <a:t>16</a:t>
            </a:fld>
            <a:endParaRPr lang="en-US"/>
          </a:p>
        </p:txBody>
      </p:sp>
      <p:pic>
        <p:nvPicPr>
          <p:cNvPr id="4" name="Picture 3">
            <a:extLst>
              <a:ext uri="{FF2B5EF4-FFF2-40B4-BE49-F238E27FC236}">
                <a16:creationId xmlns:a16="http://schemas.microsoft.com/office/drawing/2014/main" id="{ECE7ADF9-0AD8-3B37-3469-4863AEBF5849}"/>
              </a:ext>
            </a:extLst>
          </p:cNvPr>
          <p:cNvPicPr>
            <a:picLocks noChangeAspect="1"/>
          </p:cNvPicPr>
          <p:nvPr/>
        </p:nvPicPr>
        <p:blipFill>
          <a:blip r:embed="rId2"/>
          <a:stretch>
            <a:fillRect/>
          </a:stretch>
        </p:blipFill>
        <p:spPr>
          <a:xfrm>
            <a:off x="240792" y="6196243"/>
            <a:ext cx="3334801" cy="518205"/>
          </a:xfrm>
          <a:prstGeom prst="rect">
            <a:avLst/>
          </a:prstGeom>
        </p:spPr>
      </p:pic>
    </p:spTree>
    <p:extLst>
      <p:ext uri="{BB962C8B-B14F-4D97-AF65-F5344CB8AC3E}">
        <p14:creationId xmlns:p14="http://schemas.microsoft.com/office/powerpoint/2010/main" val="2420384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A7D7-64EF-4C9D-B3C2-2CDCC7D7B965}"/>
              </a:ext>
            </a:extLst>
          </p:cNvPr>
          <p:cNvSpPr>
            <a:spLocks noGrp="1"/>
          </p:cNvSpPr>
          <p:nvPr>
            <p:ph type="title"/>
          </p:nvPr>
        </p:nvSpPr>
        <p:spPr>
          <a:xfrm>
            <a:off x="8156350" y="484632"/>
            <a:ext cx="3544035" cy="1609344"/>
          </a:xfrm>
          <a:ln>
            <a:noFill/>
          </a:ln>
        </p:spPr>
        <p:txBody>
          <a:bodyPr vert="horz" lIns="91440" tIns="45720" rIns="91440" bIns="45720" rtlCol="0" anchor="ctr">
            <a:normAutofit/>
          </a:bodyPr>
          <a:lstStyle/>
          <a:p>
            <a:r>
              <a:rPr lang="en-US" sz="2700" b="1" cap="all"/>
              <a:t>Underground Facility Damage Reports (UFDR)</a:t>
            </a:r>
          </a:p>
        </p:txBody>
      </p:sp>
      <p:sp>
        <p:nvSpPr>
          <p:cNvPr id="4" name="Footer Placeholder 3">
            <a:extLst>
              <a:ext uri="{FF2B5EF4-FFF2-40B4-BE49-F238E27FC236}">
                <a16:creationId xmlns:a16="http://schemas.microsoft.com/office/drawing/2014/main" id="{835AA3A7-0186-4763-9DBB-87C2D98458CC}"/>
              </a:ext>
            </a:extLst>
          </p:cNvPr>
          <p:cNvSpPr>
            <a:spLocks noGrp="1"/>
          </p:cNvSpPr>
          <p:nvPr>
            <p:ph type="ftr" sz="quarter" idx="11"/>
          </p:nvPr>
        </p:nvSpPr>
        <p:spPr>
          <a:xfrm>
            <a:off x="2835465" y="6272784"/>
            <a:ext cx="6327648" cy="365125"/>
          </a:xfrm>
        </p:spPr>
        <p:txBody>
          <a:bodyPr vert="horz" lIns="91440" tIns="45720" rIns="91440" bIns="45720" rtlCol="0" anchor="ctr">
            <a:normAutofit/>
          </a:bodyPr>
          <a:lstStyle/>
          <a:p>
            <a:pPr algn="ctr" defTabSz="914400">
              <a:spcAft>
                <a:spcPts val="600"/>
              </a:spcAft>
            </a:pPr>
            <a:r>
              <a:rPr lang="en-US" b="1" i="1" kern="1200" dirty="0">
                <a:solidFill>
                  <a:srgbClr val="004C00"/>
                </a:solidFill>
                <a:latin typeface="+mn-lt"/>
                <a:ea typeface="+mn-ea"/>
                <a:cs typeface="+mn-cs"/>
              </a:rPr>
              <a:t>Vermont Department of Public Service</a:t>
            </a:r>
          </a:p>
        </p:txBody>
      </p:sp>
      <p:sp>
        <p:nvSpPr>
          <p:cNvPr id="5" name="Slide Number Placeholder 4">
            <a:extLst>
              <a:ext uri="{FF2B5EF4-FFF2-40B4-BE49-F238E27FC236}">
                <a16:creationId xmlns:a16="http://schemas.microsoft.com/office/drawing/2014/main" id="{5F220444-2CD4-488F-9423-0F463A6362F9}"/>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7ECD9E2-E1BC-416D-9FAF-6CDA8FD0DD17}" type="slidenum">
              <a:rPr lang="en-US" b="1" smtClean="0"/>
              <a:pPr defTabSz="914400">
                <a:spcAft>
                  <a:spcPts val="600"/>
                </a:spcAft>
              </a:pPr>
              <a:t>17</a:t>
            </a:fld>
            <a:endParaRPr lang="en-US" b="1"/>
          </a:p>
        </p:txBody>
      </p:sp>
      <p:pic>
        <p:nvPicPr>
          <p:cNvPr id="3" name="Picture 2" descr="A screenshot of a computer&#10;&#10;Description automatically generated">
            <a:extLst>
              <a:ext uri="{FF2B5EF4-FFF2-40B4-BE49-F238E27FC236}">
                <a16:creationId xmlns:a16="http://schemas.microsoft.com/office/drawing/2014/main" id="{352D0D64-19E0-4ECB-9E47-244FB48C2C61}"/>
              </a:ext>
            </a:extLst>
          </p:cNvPr>
          <p:cNvPicPr>
            <a:picLocks noChangeAspect="1"/>
          </p:cNvPicPr>
          <p:nvPr/>
        </p:nvPicPr>
        <p:blipFill>
          <a:blip r:embed="rId2"/>
          <a:stretch>
            <a:fillRect/>
          </a:stretch>
        </p:blipFill>
        <p:spPr>
          <a:xfrm>
            <a:off x="633999" y="1369449"/>
            <a:ext cx="6882269" cy="4129362"/>
          </a:xfrm>
          <a:prstGeom prst="rect">
            <a:avLst/>
          </a:prstGeom>
        </p:spPr>
      </p:pic>
      <p:sp>
        <p:nvSpPr>
          <p:cNvPr id="13" name="TextBox 12">
            <a:extLst>
              <a:ext uri="{FF2B5EF4-FFF2-40B4-BE49-F238E27FC236}">
                <a16:creationId xmlns:a16="http://schemas.microsoft.com/office/drawing/2014/main" id="{00544A65-E59E-4844-80BB-4CCCF32A1CF6}"/>
              </a:ext>
            </a:extLst>
          </p:cNvPr>
          <p:cNvSpPr txBox="1"/>
          <p:nvPr/>
        </p:nvSpPr>
        <p:spPr>
          <a:xfrm>
            <a:off x="8156351" y="2121408"/>
            <a:ext cx="3544034" cy="4050792"/>
          </a:xfrm>
          <a:prstGeom prst="rect">
            <a:avLst/>
          </a:prstGeom>
        </p:spPr>
        <p:txBody>
          <a:bodyPr vert="horz" lIns="91440" tIns="45720" rIns="91440" bIns="45720" rtlCol="0">
            <a:normAutofit/>
          </a:bodyPr>
          <a:lstStyle/>
          <a:p>
            <a:pPr indent="-182880" defTabSz="914400">
              <a:lnSpc>
                <a:spcPct val="90000"/>
              </a:lnSpc>
              <a:spcAft>
                <a:spcPts val="600"/>
              </a:spcAft>
              <a:buClr>
                <a:schemeClr val="accent1">
                  <a:lumMod val="75000"/>
                </a:schemeClr>
              </a:buClr>
              <a:buSzPct val="85000"/>
              <a:buFont typeface="Wingdings" pitchFamily="2" charset="2"/>
              <a:buChar char="§"/>
            </a:pPr>
            <a:r>
              <a:rPr lang="en-US" sz="1600">
                <a:hlinkClick r:id="rId3"/>
              </a:rPr>
              <a:t>https://publicservice.vermont.gov/publications-resources/damage_prevention</a:t>
            </a:r>
            <a:r>
              <a:rPr lang="en-US" sz="1600"/>
              <a:t> </a:t>
            </a:r>
          </a:p>
        </p:txBody>
      </p:sp>
      <p:pic>
        <p:nvPicPr>
          <p:cNvPr id="6" name="Picture 5">
            <a:extLst>
              <a:ext uri="{FF2B5EF4-FFF2-40B4-BE49-F238E27FC236}">
                <a16:creationId xmlns:a16="http://schemas.microsoft.com/office/drawing/2014/main" id="{FC842FC0-D483-9B13-44C0-19E82D2C2186}"/>
              </a:ext>
            </a:extLst>
          </p:cNvPr>
          <p:cNvPicPr>
            <a:picLocks noChangeAspect="1"/>
          </p:cNvPicPr>
          <p:nvPr/>
        </p:nvPicPr>
        <p:blipFill>
          <a:blip r:embed="rId4"/>
          <a:stretch>
            <a:fillRect/>
          </a:stretch>
        </p:blipFill>
        <p:spPr>
          <a:xfrm>
            <a:off x="240792" y="6196243"/>
            <a:ext cx="3334801" cy="518205"/>
          </a:xfrm>
          <a:prstGeom prst="rect">
            <a:avLst/>
          </a:prstGeom>
        </p:spPr>
      </p:pic>
    </p:spTree>
    <p:extLst>
      <p:ext uri="{BB962C8B-B14F-4D97-AF65-F5344CB8AC3E}">
        <p14:creationId xmlns:p14="http://schemas.microsoft.com/office/powerpoint/2010/main" val="83763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A7D7-64EF-4C9D-B3C2-2CDCC7D7B965}"/>
              </a:ext>
            </a:extLst>
          </p:cNvPr>
          <p:cNvSpPr>
            <a:spLocks noGrp="1"/>
          </p:cNvSpPr>
          <p:nvPr>
            <p:ph type="title"/>
          </p:nvPr>
        </p:nvSpPr>
        <p:spPr>
          <a:xfrm>
            <a:off x="85725" y="15810"/>
            <a:ext cx="11982450" cy="826671"/>
          </a:xfrm>
        </p:spPr>
        <p:txBody>
          <a:bodyPr>
            <a:noAutofit/>
          </a:bodyPr>
          <a:lstStyle/>
          <a:p>
            <a:pPr algn="ctr"/>
            <a:r>
              <a:rPr lang="en-US" sz="3600" b="1" dirty="0">
                <a:solidFill>
                  <a:schemeClr val="tx1"/>
                </a:solidFill>
              </a:rPr>
              <a:t>Underground Facility Damage Reports (UFDR)</a:t>
            </a:r>
          </a:p>
        </p:txBody>
      </p:sp>
      <p:sp>
        <p:nvSpPr>
          <p:cNvPr id="5" name="Slide Number Placeholder 4">
            <a:extLst>
              <a:ext uri="{FF2B5EF4-FFF2-40B4-BE49-F238E27FC236}">
                <a16:creationId xmlns:a16="http://schemas.microsoft.com/office/drawing/2014/main" id="{5F220444-2CD4-488F-9423-0F463A6362F9}"/>
              </a:ext>
            </a:extLst>
          </p:cNvPr>
          <p:cNvSpPr>
            <a:spLocks noGrp="1"/>
          </p:cNvSpPr>
          <p:nvPr>
            <p:ph type="sldNum" sz="quarter" idx="12"/>
          </p:nvPr>
        </p:nvSpPr>
        <p:spPr/>
        <p:txBody>
          <a:bodyPr/>
          <a:lstStyle/>
          <a:p>
            <a:fld id="{D7ECD9E2-E1BC-416D-9FAF-6CDA8FD0DD17}" type="slidenum">
              <a:rPr lang="en-US" smtClean="0"/>
              <a:t>18</a:t>
            </a:fld>
            <a:endParaRPr lang="en-US"/>
          </a:p>
        </p:txBody>
      </p:sp>
      <p:pic>
        <p:nvPicPr>
          <p:cNvPr id="7" name="Picture 6">
            <a:extLst>
              <a:ext uri="{FF2B5EF4-FFF2-40B4-BE49-F238E27FC236}">
                <a16:creationId xmlns:a16="http://schemas.microsoft.com/office/drawing/2014/main" id="{7D69E12E-0F17-F0B5-89C7-DDC823550346}"/>
              </a:ext>
            </a:extLst>
          </p:cNvPr>
          <p:cNvPicPr>
            <a:picLocks noChangeAspect="1"/>
          </p:cNvPicPr>
          <p:nvPr/>
        </p:nvPicPr>
        <p:blipFill>
          <a:blip r:embed="rId2"/>
          <a:stretch>
            <a:fillRect/>
          </a:stretch>
        </p:blipFill>
        <p:spPr>
          <a:xfrm>
            <a:off x="738909" y="700040"/>
            <a:ext cx="10196946" cy="6042867"/>
          </a:xfrm>
          <a:prstGeom prst="rect">
            <a:avLst/>
          </a:prstGeom>
        </p:spPr>
      </p:pic>
    </p:spTree>
    <p:extLst>
      <p:ext uri="{BB962C8B-B14F-4D97-AF65-F5344CB8AC3E}">
        <p14:creationId xmlns:p14="http://schemas.microsoft.com/office/powerpoint/2010/main" val="1915822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A7D7-64EF-4C9D-B3C2-2CDCC7D7B965}"/>
              </a:ext>
            </a:extLst>
          </p:cNvPr>
          <p:cNvSpPr>
            <a:spLocks noGrp="1"/>
          </p:cNvSpPr>
          <p:nvPr>
            <p:ph type="title"/>
          </p:nvPr>
        </p:nvSpPr>
        <p:spPr>
          <a:xfrm>
            <a:off x="1051560" y="4355692"/>
            <a:ext cx="9085940" cy="1472224"/>
          </a:xfrm>
        </p:spPr>
        <p:txBody>
          <a:bodyPr vert="horz" lIns="91440" tIns="45720" rIns="91440" bIns="45720" rtlCol="0" anchor="b">
            <a:normAutofit/>
          </a:bodyPr>
          <a:lstStyle/>
          <a:p>
            <a:pPr>
              <a:lnSpc>
                <a:spcPct val="80000"/>
              </a:lnSpc>
            </a:pPr>
            <a:r>
              <a:rPr lang="en-US" sz="5200" b="1">
                <a:blipFill dpi="0" rotWithShape="1">
                  <a:blip r:embed="rId2"/>
                  <a:srcRect/>
                  <a:tile tx="6350" ty="-127000" sx="65000" sy="64000" flip="none" algn="tl"/>
                </a:blipFill>
              </a:rPr>
              <a:t>Underground Facility Damage Reports (UFDR)</a:t>
            </a:r>
          </a:p>
        </p:txBody>
      </p:sp>
      <p:sp>
        <p:nvSpPr>
          <p:cNvPr id="4" name="Footer Placeholder 3">
            <a:extLst>
              <a:ext uri="{FF2B5EF4-FFF2-40B4-BE49-F238E27FC236}">
                <a16:creationId xmlns:a16="http://schemas.microsoft.com/office/drawing/2014/main" id="{835AA3A7-0186-4763-9DBB-87C2D98458CC}"/>
              </a:ext>
            </a:extLst>
          </p:cNvPr>
          <p:cNvSpPr>
            <a:spLocks noGrp="1"/>
          </p:cNvSpPr>
          <p:nvPr>
            <p:ph type="ftr" sz="quarter" idx="11"/>
          </p:nvPr>
        </p:nvSpPr>
        <p:spPr/>
        <p:txBody>
          <a:bodyPr vert="horz" lIns="91440" tIns="45720" rIns="91440" bIns="45720" rtlCol="0" anchor="ctr">
            <a:normAutofit/>
          </a:bodyPr>
          <a:lstStyle/>
          <a:p>
            <a:pPr defTabSz="914400">
              <a:spcAft>
                <a:spcPts val="600"/>
              </a:spcAft>
            </a:pPr>
            <a:r>
              <a:rPr lang="en-US" kern="1200">
                <a:solidFill>
                  <a:schemeClr val="tx2"/>
                </a:solidFill>
                <a:latin typeface="+mn-lt"/>
                <a:ea typeface="+mn-ea"/>
                <a:cs typeface="+mn-cs"/>
              </a:rPr>
              <a:t>Vermont Department of Public Service</a:t>
            </a:r>
          </a:p>
        </p:txBody>
      </p:sp>
      <p:sp>
        <p:nvSpPr>
          <p:cNvPr id="5" name="Slide Number Placeholder 4">
            <a:extLst>
              <a:ext uri="{FF2B5EF4-FFF2-40B4-BE49-F238E27FC236}">
                <a16:creationId xmlns:a16="http://schemas.microsoft.com/office/drawing/2014/main" id="{5F220444-2CD4-488F-9423-0F463A6362F9}"/>
              </a:ext>
            </a:extLst>
          </p:cNvPr>
          <p:cNvSpPr>
            <a:spLocks noGrp="1"/>
          </p:cNvSpPr>
          <p:nvPr>
            <p:ph type="sldNum" sz="quarter" idx="12"/>
          </p:nvPr>
        </p:nvSpPr>
        <p:spPr>
          <a:xfrm>
            <a:off x="10191893" y="5331907"/>
            <a:ext cx="1193868" cy="640080"/>
          </a:xfrm>
        </p:spPr>
        <p:txBody>
          <a:bodyPr vert="horz" lIns="91440" tIns="45720" rIns="91440" bIns="45720" rtlCol="0" anchor="ctr">
            <a:normAutofit/>
          </a:bodyPr>
          <a:lstStyle/>
          <a:p>
            <a:pPr defTabSz="914400">
              <a:spcAft>
                <a:spcPts val="600"/>
              </a:spcAft>
            </a:pPr>
            <a:fld id="{D7ECD9E2-E1BC-416D-9FAF-6CDA8FD0DD17}" type="slidenum">
              <a:rPr lang="en-US" sz="2800" smtClean="0"/>
              <a:pPr defTabSz="914400">
                <a:spcAft>
                  <a:spcPts val="600"/>
                </a:spcAft>
              </a:pPr>
              <a:t>19</a:t>
            </a:fld>
            <a:endParaRPr lang="en-US" sz="2800"/>
          </a:p>
        </p:txBody>
      </p:sp>
      <p:graphicFrame>
        <p:nvGraphicFramePr>
          <p:cNvPr id="3" name="Table 2">
            <a:extLst>
              <a:ext uri="{FF2B5EF4-FFF2-40B4-BE49-F238E27FC236}">
                <a16:creationId xmlns:a16="http://schemas.microsoft.com/office/drawing/2014/main" id="{B705B571-5AAD-29A0-D3B9-C9316BCCDE6A}"/>
              </a:ext>
            </a:extLst>
          </p:cNvPr>
          <p:cNvGraphicFramePr>
            <a:graphicFrameLocks noGrp="1"/>
          </p:cNvGraphicFramePr>
          <p:nvPr>
            <p:extLst>
              <p:ext uri="{D42A27DB-BD31-4B8C-83A1-F6EECF244321}">
                <p14:modId xmlns:p14="http://schemas.microsoft.com/office/powerpoint/2010/main" val="2198212854"/>
              </p:ext>
            </p:extLst>
          </p:nvPr>
        </p:nvGraphicFramePr>
        <p:xfrm>
          <a:off x="1217467" y="754201"/>
          <a:ext cx="8754125" cy="3272807"/>
        </p:xfrm>
        <a:graphic>
          <a:graphicData uri="http://schemas.openxmlformats.org/drawingml/2006/table">
            <a:tbl>
              <a:tblPr firstRow="1" bandRow="1">
                <a:tableStyleId>{5C22544A-7EE6-4342-B048-85BDC9FD1C3A}</a:tableStyleId>
              </a:tblPr>
              <a:tblGrid>
                <a:gridCol w="4429445">
                  <a:extLst>
                    <a:ext uri="{9D8B030D-6E8A-4147-A177-3AD203B41FA5}">
                      <a16:colId xmlns:a16="http://schemas.microsoft.com/office/drawing/2014/main" val="2985949553"/>
                    </a:ext>
                  </a:extLst>
                </a:gridCol>
                <a:gridCol w="2162340">
                  <a:extLst>
                    <a:ext uri="{9D8B030D-6E8A-4147-A177-3AD203B41FA5}">
                      <a16:colId xmlns:a16="http://schemas.microsoft.com/office/drawing/2014/main" val="1416247948"/>
                    </a:ext>
                  </a:extLst>
                </a:gridCol>
                <a:gridCol w="2162340">
                  <a:extLst>
                    <a:ext uri="{9D8B030D-6E8A-4147-A177-3AD203B41FA5}">
                      <a16:colId xmlns:a16="http://schemas.microsoft.com/office/drawing/2014/main" val="1409704805"/>
                    </a:ext>
                  </a:extLst>
                </a:gridCol>
              </a:tblGrid>
              <a:tr h="507179">
                <a:tc>
                  <a:txBody>
                    <a:bodyPr/>
                    <a:lstStyle/>
                    <a:p>
                      <a:pPr algn="l" fontAlgn="b"/>
                      <a:endParaRPr lang="en-US" sz="2600" b="0" i="0" u="none" strike="noStrike" dirty="0">
                        <a:solidFill>
                          <a:srgbClr val="000000"/>
                        </a:solidFill>
                        <a:effectLst/>
                        <a:latin typeface="Times New Roman" panose="02020603050405020304" pitchFamily="18" charset="0"/>
                      </a:endParaRPr>
                    </a:p>
                  </a:txBody>
                  <a:tcPr marL="23187" marR="23187" marT="23187" marB="0" anchor="b"/>
                </a:tc>
                <a:tc>
                  <a:txBody>
                    <a:bodyPr/>
                    <a:lstStyle/>
                    <a:p>
                      <a:pPr algn="ctr" fontAlgn="b"/>
                      <a:r>
                        <a:rPr lang="en-US" sz="2900" u="none" strike="noStrike" dirty="0">
                          <a:effectLst/>
                        </a:rPr>
                        <a:t>2021</a:t>
                      </a:r>
                      <a:endParaRPr lang="en-US" sz="2900" b="1" i="0" u="none" strike="noStrike" dirty="0">
                        <a:solidFill>
                          <a:srgbClr val="000000"/>
                        </a:solidFill>
                        <a:effectLst/>
                        <a:latin typeface="Times New Roman" panose="02020603050405020304" pitchFamily="18" charset="0"/>
                      </a:endParaRPr>
                    </a:p>
                  </a:txBody>
                  <a:tcPr marL="23187" marR="23187" marT="23187" marB="0" anchor="b"/>
                </a:tc>
                <a:tc>
                  <a:txBody>
                    <a:bodyPr/>
                    <a:lstStyle/>
                    <a:p>
                      <a:pPr algn="ctr" fontAlgn="b"/>
                      <a:r>
                        <a:rPr lang="en-US" sz="2900" u="none" strike="noStrike" dirty="0">
                          <a:effectLst/>
                        </a:rPr>
                        <a:t>2022</a:t>
                      </a:r>
                      <a:endParaRPr lang="en-US" sz="2900" b="1" i="0" u="none" strike="noStrike" dirty="0">
                        <a:solidFill>
                          <a:srgbClr val="000000"/>
                        </a:solidFill>
                        <a:effectLst/>
                        <a:latin typeface="Times New Roman" panose="02020603050405020304" pitchFamily="18" charset="0"/>
                      </a:endParaRPr>
                    </a:p>
                  </a:txBody>
                  <a:tcPr marL="23187" marR="23187" marT="23187" marB="0" anchor="b"/>
                </a:tc>
                <a:extLst>
                  <a:ext uri="{0D108BD9-81ED-4DB2-BD59-A6C34878D82A}">
                    <a16:rowId xmlns:a16="http://schemas.microsoft.com/office/drawing/2014/main" val="3072617872"/>
                  </a:ext>
                </a:extLst>
              </a:tr>
              <a:tr h="460938">
                <a:tc>
                  <a:txBody>
                    <a:bodyPr/>
                    <a:lstStyle/>
                    <a:p>
                      <a:pPr algn="l" fontAlgn="b"/>
                      <a:r>
                        <a:rPr lang="en-US" sz="2600" u="none" strike="noStrike" dirty="0">
                          <a:effectLst/>
                        </a:rPr>
                        <a:t>UFDRs - Electric</a:t>
                      </a:r>
                      <a:endParaRPr lang="en-US" sz="2600" b="0" i="0" u="none" strike="noStrike" dirty="0">
                        <a:solidFill>
                          <a:srgbClr val="000000"/>
                        </a:solidFill>
                        <a:effectLst/>
                        <a:latin typeface="Times New Roman" panose="02020603050405020304" pitchFamily="18" charset="0"/>
                      </a:endParaRPr>
                    </a:p>
                  </a:txBody>
                  <a:tcPr marL="23187" marR="23187" marT="23187" marB="0" anchor="b"/>
                </a:tc>
                <a:tc>
                  <a:txBody>
                    <a:bodyPr/>
                    <a:lstStyle/>
                    <a:p>
                      <a:pPr algn="ctr" fontAlgn="b"/>
                      <a:r>
                        <a:rPr lang="en-US" sz="2600" u="none" strike="noStrike" dirty="0">
                          <a:effectLst/>
                          <a:latin typeface="+mn-lt"/>
                        </a:rPr>
                        <a:t>12</a:t>
                      </a:r>
                      <a:endParaRPr lang="en-US" sz="2600" b="0" i="0" u="none" strike="noStrike" dirty="0">
                        <a:solidFill>
                          <a:srgbClr val="000000"/>
                        </a:solidFill>
                        <a:effectLst/>
                        <a:latin typeface="+mn-lt"/>
                      </a:endParaRPr>
                    </a:p>
                  </a:txBody>
                  <a:tcPr marL="23187" marR="23187" marT="23187" marB="0" anchor="b"/>
                </a:tc>
                <a:tc>
                  <a:txBody>
                    <a:bodyPr/>
                    <a:lstStyle/>
                    <a:p>
                      <a:pPr algn="ctr" fontAlgn="b"/>
                      <a:r>
                        <a:rPr lang="en-US" sz="2600" u="none" strike="noStrike" dirty="0">
                          <a:effectLst/>
                        </a:rPr>
                        <a:t>13</a:t>
                      </a:r>
                      <a:endParaRPr lang="en-US" sz="2600" b="0" i="0" u="none" strike="noStrike" dirty="0">
                        <a:solidFill>
                          <a:srgbClr val="000000"/>
                        </a:solidFill>
                        <a:effectLst/>
                        <a:latin typeface="Times New Roman" panose="02020603050405020304" pitchFamily="18" charset="0"/>
                      </a:endParaRPr>
                    </a:p>
                  </a:txBody>
                  <a:tcPr marL="23187" marR="23187" marT="23187" marB="0" anchor="b"/>
                </a:tc>
                <a:extLst>
                  <a:ext uri="{0D108BD9-81ED-4DB2-BD59-A6C34878D82A}">
                    <a16:rowId xmlns:a16="http://schemas.microsoft.com/office/drawing/2014/main" val="1544977928"/>
                  </a:ext>
                </a:extLst>
              </a:tr>
              <a:tr h="460938">
                <a:tc>
                  <a:txBody>
                    <a:bodyPr/>
                    <a:lstStyle/>
                    <a:p>
                      <a:pPr algn="l" fontAlgn="b"/>
                      <a:r>
                        <a:rPr lang="en-US" sz="2600" u="none" strike="noStrike">
                          <a:effectLst/>
                        </a:rPr>
                        <a:t>UFDRs - Gas</a:t>
                      </a:r>
                      <a:endParaRPr lang="en-US" sz="2600" b="0" i="0" u="none" strike="noStrike">
                        <a:solidFill>
                          <a:srgbClr val="000000"/>
                        </a:solidFill>
                        <a:effectLst/>
                        <a:latin typeface="Times New Roman" panose="02020603050405020304" pitchFamily="18" charset="0"/>
                      </a:endParaRPr>
                    </a:p>
                  </a:txBody>
                  <a:tcPr marL="23187" marR="23187" marT="23187" marB="0" anchor="b"/>
                </a:tc>
                <a:tc>
                  <a:txBody>
                    <a:bodyPr/>
                    <a:lstStyle/>
                    <a:p>
                      <a:pPr algn="ctr" fontAlgn="b"/>
                      <a:r>
                        <a:rPr lang="en-US" sz="2600" u="none" strike="noStrike" dirty="0">
                          <a:effectLst/>
                          <a:latin typeface="+mn-lt"/>
                        </a:rPr>
                        <a:t>15</a:t>
                      </a:r>
                      <a:endParaRPr lang="en-US" sz="2600" b="0" i="0" u="none" strike="noStrike" dirty="0">
                        <a:solidFill>
                          <a:srgbClr val="000000"/>
                        </a:solidFill>
                        <a:effectLst/>
                        <a:latin typeface="+mn-lt"/>
                      </a:endParaRPr>
                    </a:p>
                  </a:txBody>
                  <a:tcPr marL="23187" marR="23187" marT="23187" marB="0" anchor="b"/>
                </a:tc>
                <a:tc>
                  <a:txBody>
                    <a:bodyPr/>
                    <a:lstStyle/>
                    <a:p>
                      <a:pPr algn="ctr" fontAlgn="b"/>
                      <a:r>
                        <a:rPr lang="en-US" sz="2600" u="none" strike="noStrike" dirty="0">
                          <a:effectLst/>
                        </a:rPr>
                        <a:t>19</a:t>
                      </a:r>
                      <a:endParaRPr lang="en-US" sz="2600" b="0" i="0" u="none" strike="noStrike" dirty="0">
                        <a:solidFill>
                          <a:srgbClr val="000000"/>
                        </a:solidFill>
                        <a:effectLst/>
                        <a:latin typeface="Times New Roman" panose="02020603050405020304" pitchFamily="18" charset="0"/>
                      </a:endParaRPr>
                    </a:p>
                  </a:txBody>
                  <a:tcPr marL="23187" marR="23187" marT="23187" marB="0" anchor="b"/>
                </a:tc>
                <a:extLst>
                  <a:ext uri="{0D108BD9-81ED-4DB2-BD59-A6C34878D82A}">
                    <a16:rowId xmlns:a16="http://schemas.microsoft.com/office/drawing/2014/main" val="688891558"/>
                  </a:ext>
                </a:extLst>
              </a:tr>
              <a:tr h="460938">
                <a:tc>
                  <a:txBody>
                    <a:bodyPr/>
                    <a:lstStyle/>
                    <a:p>
                      <a:pPr algn="l" fontAlgn="b"/>
                      <a:r>
                        <a:rPr lang="en-US" sz="2600" u="none" strike="noStrike">
                          <a:effectLst/>
                        </a:rPr>
                        <a:t>UFDRs - Telecom/Cable</a:t>
                      </a:r>
                      <a:endParaRPr lang="en-US" sz="2600" b="0" i="0" u="none" strike="noStrike">
                        <a:solidFill>
                          <a:srgbClr val="000000"/>
                        </a:solidFill>
                        <a:effectLst/>
                        <a:latin typeface="Times New Roman" panose="02020603050405020304" pitchFamily="18" charset="0"/>
                      </a:endParaRPr>
                    </a:p>
                  </a:txBody>
                  <a:tcPr marL="23187" marR="23187" marT="23187" marB="0" anchor="b"/>
                </a:tc>
                <a:tc>
                  <a:txBody>
                    <a:bodyPr/>
                    <a:lstStyle/>
                    <a:p>
                      <a:pPr algn="ctr" fontAlgn="b"/>
                      <a:r>
                        <a:rPr lang="en-US" sz="2600" u="none" strike="noStrike" dirty="0">
                          <a:effectLst/>
                          <a:latin typeface="+mn-lt"/>
                        </a:rPr>
                        <a:t>81</a:t>
                      </a:r>
                      <a:endParaRPr lang="en-US" sz="2600" b="0" i="0" u="none" strike="noStrike" dirty="0">
                        <a:solidFill>
                          <a:srgbClr val="000000"/>
                        </a:solidFill>
                        <a:effectLst/>
                        <a:latin typeface="+mn-lt"/>
                      </a:endParaRPr>
                    </a:p>
                  </a:txBody>
                  <a:tcPr marL="23187" marR="23187" marT="23187" marB="0" anchor="b"/>
                </a:tc>
                <a:tc>
                  <a:txBody>
                    <a:bodyPr/>
                    <a:lstStyle/>
                    <a:p>
                      <a:pPr algn="ctr" fontAlgn="b"/>
                      <a:r>
                        <a:rPr lang="en-US" sz="2600" u="none" strike="noStrike" dirty="0">
                          <a:effectLst/>
                        </a:rPr>
                        <a:t>54</a:t>
                      </a:r>
                      <a:endParaRPr lang="en-US" sz="2600" b="0" i="0" u="none" strike="noStrike" dirty="0">
                        <a:solidFill>
                          <a:srgbClr val="000000"/>
                        </a:solidFill>
                        <a:effectLst/>
                        <a:latin typeface="Times New Roman" panose="02020603050405020304" pitchFamily="18" charset="0"/>
                      </a:endParaRPr>
                    </a:p>
                  </a:txBody>
                  <a:tcPr marL="23187" marR="23187" marT="23187" marB="0" anchor="b"/>
                </a:tc>
                <a:extLst>
                  <a:ext uri="{0D108BD9-81ED-4DB2-BD59-A6C34878D82A}">
                    <a16:rowId xmlns:a16="http://schemas.microsoft.com/office/drawing/2014/main" val="1645739722"/>
                  </a:ext>
                </a:extLst>
              </a:tr>
              <a:tr h="460938">
                <a:tc>
                  <a:txBody>
                    <a:bodyPr/>
                    <a:lstStyle/>
                    <a:p>
                      <a:pPr algn="l" fontAlgn="b"/>
                      <a:r>
                        <a:rPr lang="en-US" sz="2600" u="none" strike="noStrike" dirty="0">
                          <a:effectLst/>
                        </a:rPr>
                        <a:t>UFDRs - Water/Sewer</a:t>
                      </a:r>
                      <a:endParaRPr lang="en-US" sz="2600" b="0" i="0" u="none" strike="noStrike" dirty="0">
                        <a:solidFill>
                          <a:srgbClr val="000000"/>
                        </a:solidFill>
                        <a:effectLst/>
                        <a:latin typeface="Times New Roman" panose="02020603050405020304" pitchFamily="18" charset="0"/>
                      </a:endParaRPr>
                    </a:p>
                  </a:txBody>
                  <a:tcPr marL="23187" marR="23187" marT="23187" marB="0" anchor="b"/>
                </a:tc>
                <a:tc>
                  <a:txBody>
                    <a:bodyPr/>
                    <a:lstStyle/>
                    <a:p>
                      <a:pPr algn="ctr" fontAlgn="b"/>
                      <a:r>
                        <a:rPr lang="en-US" sz="2600" b="0" i="0" u="none" strike="noStrike" dirty="0">
                          <a:solidFill>
                            <a:srgbClr val="000000"/>
                          </a:solidFill>
                          <a:effectLst/>
                          <a:latin typeface="+mn-lt"/>
                        </a:rPr>
                        <a:t>0</a:t>
                      </a:r>
                    </a:p>
                  </a:txBody>
                  <a:tcPr marL="23187" marR="23187" marT="23187" marB="0" anchor="b"/>
                </a:tc>
                <a:tc>
                  <a:txBody>
                    <a:bodyPr/>
                    <a:lstStyle/>
                    <a:p>
                      <a:pPr algn="ctr" fontAlgn="b"/>
                      <a:r>
                        <a:rPr lang="en-US" sz="2600" u="none" strike="noStrike" dirty="0">
                          <a:effectLst/>
                        </a:rPr>
                        <a:t>1</a:t>
                      </a:r>
                      <a:endParaRPr lang="en-US" sz="2600" b="0" i="0" u="none" strike="noStrike" dirty="0">
                        <a:solidFill>
                          <a:srgbClr val="000000"/>
                        </a:solidFill>
                        <a:effectLst/>
                        <a:latin typeface="Times New Roman" panose="02020603050405020304" pitchFamily="18" charset="0"/>
                      </a:endParaRPr>
                    </a:p>
                  </a:txBody>
                  <a:tcPr marL="23187" marR="23187" marT="23187" marB="0" anchor="b"/>
                </a:tc>
                <a:extLst>
                  <a:ext uri="{0D108BD9-81ED-4DB2-BD59-A6C34878D82A}">
                    <a16:rowId xmlns:a16="http://schemas.microsoft.com/office/drawing/2014/main" val="2246650926"/>
                  </a:ext>
                </a:extLst>
              </a:tr>
              <a:tr h="460938">
                <a:tc>
                  <a:txBody>
                    <a:bodyPr/>
                    <a:lstStyle/>
                    <a:p>
                      <a:pPr algn="l" fontAlgn="b"/>
                      <a:r>
                        <a:rPr lang="en-US" sz="2600" u="none" strike="noStrike" dirty="0">
                          <a:effectLst/>
                        </a:rPr>
                        <a:t>UFDRs - Total</a:t>
                      </a:r>
                      <a:endParaRPr lang="en-US" sz="2600" b="0" i="0" u="none" strike="noStrike" dirty="0">
                        <a:solidFill>
                          <a:srgbClr val="000000"/>
                        </a:solidFill>
                        <a:effectLst/>
                        <a:latin typeface="Times New Roman" panose="02020603050405020304" pitchFamily="18" charset="0"/>
                      </a:endParaRPr>
                    </a:p>
                  </a:txBody>
                  <a:tcPr marL="23187" marR="23187" marT="23187" marB="0" anchor="b"/>
                </a:tc>
                <a:tc>
                  <a:txBody>
                    <a:bodyPr/>
                    <a:lstStyle/>
                    <a:p>
                      <a:pPr algn="ctr" fontAlgn="b"/>
                      <a:r>
                        <a:rPr lang="en-US" sz="2600" u="none" strike="noStrike" dirty="0">
                          <a:effectLst/>
                          <a:latin typeface="+mn-lt"/>
                        </a:rPr>
                        <a:t>108</a:t>
                      </a:r>
                      <a:endParaRPr lang="en-US" sz="2600" b="0" i="0" u="none" strike="noStrike" dirty="0">
                        <a:solidFill>
                          <a:srgbClr val="000000"/>
                        </a:solidFill>
                        <a:effectLst/>
                        <a:latin typeface="+mn-lt"/>
                      </a:endParaRPr>
                    </a:p>
                  </a:txBody>
                  <a:tcPr marL="23187" marR="23187" marT="23187" marB="0" anchor="b"/>
                </a:tc>
                <a:tc>
                  <a:txBody>
                    <a:bodyPr/>
                    <a:lstStyle/>
                    <a:p>
                      <a:pPr algn="ctr" fontAlgn="b"/>
                      <a:r>
                        <a:rPr lang="en-US" sz="2600" u="none" strike="noStrike" dirty="0">
                          <a:effectLst/>
                        </a:rPr>
                        <a:t>87</a:t>
                      </a:r>
                      <a:endParaRPr lang="en-US" sz="2600" b="0" i="0" u="none" strike="noStrike" dirty="0">
                        <a:solidFill>
                          <a:srgbClr val="000000"/>
                        </a:solidFill>
                        <a:effectLst/>
                        <a:latin typeface="Times New Roman" panose="02020603050405020304" pitchFamily="18" charset="0"/>
                      </a:endParaRPr>
                    </a:p>
                  </a:txBody>
                  <a:tcPr marL="23187" marR="23187" marT="23187" marB="0" anchor="b"/>
                </a:tc>
                <a:extLst>
                  <a:ext uri="{0D108BD9-81ED-4DB2-BD59-A6C34878D82A}">
                    <a16:rowId xmlns:a16="http://schemas.microsoft.com/office/drawing/2014/main" val="2292650242"/>
                  </a:ext>
                </a:extLst>
              </a:tr>
              <a:tr h="460938">
                <a:tc>
                  <a:txBody>
                    <a:bodyPr/>
                    <a:lstStyle/>
                    <a:p>
                      <a:pPr algn="l" fontAlgn="b"/>
                      <a:r>
                        <a:rPr lang="sv-SE" sz="2600" u="none" strike="noStrike">
                          <a:effectLst/>
                        </a:rPr>
                        <a:t>Dig Safe Tickets in VT</a:t>
                      </a:r>
                      <a:endParaRPr lang="sv-SE" sz="2600" b="0" i="0" u="none" strike="noStrike">
                        <a:solidFill>
                          <a:srgbClr val="000000"/>
                        </a:solidFill>
                        <a:effectLst/>
                        <a:latin typeface="Times New Roman" panose="02020603050405020304" pitchFamily="18" charset="0"/>
                      </a:endParaRPr>
                    </a:p>
                  </a:txBody>
                  <a:tcPr marL="23187" marR="23187" marT="23187" marB="0" anchor="b"/>
                </a:tc>
                <a:tc>
                  <a:txBody>
                    <a:bodyPr/>
                    <a:lstStyle/>
                    <a:p>
                      <a:pPr algn="l" fontAlgn="b"/>
                      <a:r>
                        <a:rPr lang="en-US" sz="2600" u="none" strike="noStrike" dirty="0">
                          <a:effectLst/>
                        </a:rPr>
                        <a:t>      37,217 </a:t>
                      </a:r>
                      <a:endParaRPr lang="en-US" sz="2600" b="0" i="0" u="none" strike="noStrike" dirty="0">
                        <a:solidFill>
                          <a:srgbClr val="000000"/>
                        </a:solidFill>
                        <a:effectLst/>
                        <a:latin typeface="Times New Roman" panose="02020603050405020304" pitchFamily="18" charset="0"/>
                      </a:endParaRPr>
                    </a:p>
                  </a:txBody>
                  <a:tcPr marL="23187" marR="23187" marT="23187" marB="0" anchor="b"/>
                </a:tc>
                <a:tc>
                  <a:txBody>
                    <a:bodyPr/>
                    <a:lstStyle/>
                    <a:p>
                      <a:pPr algn="l" fontAlgn="b"/>
                      <a:r>
                        <a:rPr lang="en-US" sz="2600" u="none" strike="noStrike" dirty="0">
                          <a:effectLst/>
                        </a:rPr>
                        <a:t>      39,073</a:t>
                      </a:r>
                      <a:endParaRPr lang="en-US" sz="2600" b="0" i="0" u="none" strike="noStrike" dirty="0">
                        <a:solidFill>
                          <a:srgbClr val="000000"/>
                        </a:solidFill>
                        <a:effectLst/>
                        <a:latin typeface="Times New Roman" panose="02020603050405020304" pitchFamily="18" charset="0"/>
                      </a:endParaRPr>
                    </a:p>
                  </a:txBody>
                  <a:tcPr marL="23187" marR="23187" marT="23187" marB="0" anchor="b"/>
                </a:tc>
                <a:extLst>
                  <a:ext uri="{0D108BD9-81ED-4DB2-BD59-A6C34878D82A}">
                    <a16:rowId xmlns:a16="http://schemas.microsoft.com/office/drawing/2014/main" val="1684963480"/>
                  </a:ext>
                </a:extLst>
              </a:tr>
            </a:tbl>
          </a:graphicData>
        </a:graphic>
      </p:graphicFrame>
    </p:spTree>
    <p:extLst>
      <p:ext uri="{BB962C8B-B14F-4D97-AF65-F5344CB8AC3E}">
        <p14:creationId xmlns:p14="http://schemas.microsoft.com/office/powerpoint/2010/main" val="2310884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7BA32-0276-2086-585B-83FBA11272B1}"/>
              </a:ext>
            </a:extLst>
          </p:cNvPr>
          <p:cNvSpPr>
            <a:spLocks noGrp="1"/>
          </p:cNvSpPr>
          <p:nvPr>
            <p:ph type="title"/>
          </p:nvPr>
        </p:nvSpPr>
        <p:spPr>
          <a:xfrm>
            <a:off x="2127769" y="424348"/>
            <a:ext cx="9342671" cy="2867942"/>
          </a:xfrm>
        </p:spPr>
        <p:txBody>
          <a:bodyPr vert="horz" lIns="91440" tIns="45720" rIns="91440" bIns="45720" rtlCol="0" anchor="ctr">
            <a:normAutofit/>
          </a:bodyPr>
          <a:lstStyle/>
          <a:p>
            <a:r>
              <a:rPr lang="en-US" sz="8800" cap="all" dirty="0">
                <a:blipFill dpi="0" rotWithShape="1">
                  <a:blip r:embed="rId2"/>
                  <a:srcRect/>
                  <a:tile tx="6350" ty="-127000" sx="65000" sy="64000" flip="none" algn="tl"/>
                </a:blipFill>
              </a:rPr>
              <a:t>Engineering Division</a:t>
            </a:r>
          </a:p>
        </p:txBody>
      </p:sp>
      <p:sp>
        <p:nvSpPr>
          <p:cNvPr id="5" name="Text Placeholder 4">
            <a:extLst>
              <a:ext uri="{FF2B5EF4-FFF2-40B4-BE49-F238E27FC236}">
                <a16:creationId xmlns:a16="http://schemas.microsoft.com/office/drawing/2014/main" id="{B0273EB2-F42B-AFC1-EAC9-FC8C8911B302}"/>
              </a:ext>
            </a:extLst>
          </p:cNvPr>
          <p:cNvSpPr>
            <a:spLocks noGrp="1"/>
          </p:cNvSpPr>
          <p:nvPr>
            <p:ph type="body" idx="1"/>
          </p:nvPr>
        </p:nvSpPr>
        <p:spPr>
          <a:xfrm>
            <a:off x="1069848" y="4913336"/>
            <a:ext cx="7891272" cy="1069848"/>
          </a:xfrm>
        </p:spPr>
        <p:txBody>
          <a:bodyPr vert="horz" lIns="91440" tIns="45720" rIns="91440" bIns="45720" rtlCol="0">
            <a:normAutofit/>
          </a:bodyPr>
          <a:lstStyle/>
          <a:p>
            <a:r>
              <a:rPr lang="en-US" sz="2200" b="1" dirty="0">
                <a:solidFill>
                  <a:srgbClr val="000000"/>
                </a:solidFill>
                <a:latin typeface="Arial Rounded MT Bold" panose="020F0704030504030204" pitchFamily="34" charset="0"/>
              </a:rPr>
              <a:t>Bill Jordan – Director</a:t>
            </a:r>
          </a:p>
          <a:p>
            <a:r>
              <a:rPr lang="en-US" sz="2200" b="1" dirty="0">
                <a:solidFill>
                  <a:srgbClr val="000000"/>
                </a:solidFill>
                <a:latin typeface="Arial Rounded MT Bold" panose="020F0704030504030204" pitchFamily="34" charset="0"/>
              </a:rPr>
              <a:t>Lindsey Wells – Admin. Services Coordinator</a:t>
            </a:r>
          </a:p>
        </p:txBody>
      </p:sp>
      <p:sp>
        <p:nvSpPr>
          <p:cNvPr id="2" name="Footer Placeholder 1">
            <a:extLst>
              <a:ext uri="{FF2B5EF4-FFF2-40B4-BE49-F238E27FC236}">
                <a16:creationId xmlns:a16="http://schemas.microsoft.com/office/drawing/2014/main" id="{7CEE3C2F-3E98-1949-0E43-C6BAEB8269DE}"/>
              </a:ext>
            </a:extLst>
          </p:cNvPr>
          <p:cNvSpPr>
            <a:spLocks noGrp="1"/>
          </p:cNvSpPr>
          <p:nvPr>
            <p:ph type="ftr" sz="quarter" idx="11"/>
          </p:nvPr>
        </p:nvSpPr>
        <p:spPr>
          <a:xfrm>
            <a:off x="1051560" y="6272784"/>
            <a:ext cx="10092266" cy="365125"/>
          </a:xfrm>
        </p:spPr>
        <p:txBody>
          <a:bodyPr vert="horz" lIns="91440" tIns="45720" rIns="91440" bIns="45720" rtlCol="0" anchor="ctr">
            <a:normAutofit/>
          </a:bodyPr>
          <a:lstStyle/>
          <a:p>
            <a:pPr algn="ctr"/>
            <a:r>
              <a:rPr lang="en-US" sz="1200" b="1" i="1" dirty="0">
                <a:solidFill>
                  <a:srgbClr val="004800"/>
                </a:solidFill>
              </a:rPr>
              <a:t>Vermont Department of Public Service</a:t>
            </a:r>
          </a:p>
        </p:txBody>
      </p:sp>
      <p:sp>
        <p:nvSpPr>
          <p:cNvPr id="3" name="Slide Number Placeholder 2">
            <a:extLst>
              <a:ext uri="{FF2B5EF4-FFF2-40B4-BE49-F238E27FC236}">
                <a16:creationId xmlns:a16="http://schemas.microsoft.com/office/drawing/2014/main" id="{F8FCC9C3-5CAF-6BFD-5BA1-60C9A3665874}"/>
              </a:ext>
            </a:extLst>
          </p:cNvPr>
          <p:cNvSpPr>
            <a:spLocks noGrp="1"/>
          </p:cNvSpPr>
          <p:nvPr>
            <p:ph type="sldNum" sz="quarter" idx="12"/>
          </p:nvPr>
        </p:nvSpPr>
        <p:spPr>
          <a:xfrm>
            <a:off x="10189108" y="5342324"/>
            <a:ext cx="1193868" cy="640080"/>
          </a:xfrm>
        </p:spPr>
        <p:txBody>
          <a:bodyPr vert="horz" lIns="91440" tIns="45720" rIns="91440" bIns="45720" rtlCol="0" anchor="ctr">
            <a:normAutofit/>
          </a:bodyPr>
          <a:lstStyle/>
          <a:p>
            <a:pPr>
              <a:spcAft>
                <a:spcPts val="600"/>
              </a:spcAft>
            </a:pPr>
            <a:fld id="{D7ECD9E2-E1BC-416D-9FAF-6CDA8FD0DD17}" type="slidenum">
              <a:rPr lang="en-US" b="1" kern="1200" dirty="0">
                <a:solidFill>
                  <a:srgbClr val="FFFFFF"/>
                </a:solidFill>
                <a:latin typeface="+mj-lt"/>
                <a:ea typeface="+mn-ea"/>
                <a:cs typeface="+mn-cs"/>
              </a:rPr>
              <a:pPr>
                <a:spcAft>
                  <a:spcPts val="600"/>
                </a:spcAft>
              </a:pPr>
              <a:t>2</a:t>
            </a:fld>
            <a:endParaRPr lang="en-US" b="1" kern="1200" dirty="0">
              <a:solidFill>
                <a:srgbClr val="FFFFFF"/>
              </a:solidFill>
              <a:latin typeface="+mj-lt"/>
              <a:ea typeface="+mn-ea"/>
              <a:cs typeface="+mn-cs"/>
            </a:endParaRPr>
          </a:p>
        </p:txBody>
      </p:sp>
      <p:sp>
        <p:nvSpPr>
          <p:cNvPr id="6" name="TextBox 5">
            <a:extLst>
              <a:ext uri="{FF2B5EF4-FFF2-40B4-BE49-F238E27FC236}">
                <a16:creationId xmlns:a16="http://schemas.microsoft.com/office/drawing/2014/main" id="{7293F1F8-60D6-D4B0-01E0-D1F06B36BAC1}"/>
              </a:ext>
            </a:extLst>
          </p:cNvPr>
          <p:cNvSpPr txBox="1"/>
          <p:nvPr/>
        </p:nvSpPr>
        <p:spPr>
          <a:xfrm>
            <a:off x="1088136" y="3565710"/>
            <a:ext cx="9966960" cy="933006"/>
          </a:xfrm>
          <a:prstGeom prst="rect">
            <a:avLst/>
          </a:prstGeom>
          <a:noFill/>
        </p:spPr>
        <p:txBody>
          <a:bodyPr wrap="square" rtlCol="0">
            <a:spAutoFit/>
          </a:bodyPr>
          <a:lstStyle/>
          <a:p>
            <a:pPr algn="ctr"/>
            <a:r>
              <a:rPr lang="en-US" i="1" dirty="0"/>
              <a:t>The Engineering Division specializes in electricity, nuclear power, pipeline safety (natural gas and propane), and underground damage prevention. </a:t>
            </a:r>
          </a:p>
          <a:p>
            <a:pPr algn="just"/>
            <a:endParaRPr lang="en-US" dirty="0"/>
          </a:p>
        </p:txBody>
      </p:sp>
      <p:pic>
        <p:nvPicPr>
          <p:cNvPr id="8" name="Picture 7">
            <a:extLst>
              <a:ext uri="{FF2B5EF4-FFF2-40B4-BE49-F238E27FC236}">
                <a16:creationId xmlns:a16="http://schemas.microsoft.com/office/drawing/2014/main" id="{A7EB6ADE-42E1-5B4E-BA41-85602A856303}"/>
              </a:ext>
            </a:extLst>
          </p:cNvPr>
          <p:cNvPicPr>
            <a:picLocks noChangeAspect="1"/>
          </p:cNvPicPr>
          <p:nvPr/>
        </p:nvPicPr>
        <p:blipFill>
          <a:blip r:embed="rId3"/>
          <a:stretch>
            <a:fillRect/>
          </a:stretch>
        </p:blipFill>
        <p:spPr>
          <a:xfrm>
            <a:off x="250881" y="6273007"/>
            <a:ext cx="3334801" cy="512108"/>
          </a:xfrm>
          <a:prstGeom prst="rect">
            <a:avLst/>
          </a:prstGeom>
          <a:ln w="12700">
            <a:noFill/>
          </a:ln>
        </p:spPr>
      </p:pic>
    </p:spTree>
    <p:extLst>
      <p:ext uri="{BB962C8B-B14F-4D97-AF65-F5344CB8AC3E}">
        <p14:creationId xmlns:p14="http://schemas.microsoft.com/office/powerpoint/2010/main" val="35791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a:xfrm>
            <a:off x="1069848" y="484632"/>
            <a:ext cx="10058400" cy="1609344"/>
          </a:xfrm>
        </p:spPr>
        <p:txBody>
          <a:bodyPr>
            <a:normAutofit/>
          </a:bodyPr>
          <a:lstStyle/>
          <a:p>
            <a:r>
              <a:rPr lang="en-US" b="1"/>
              <a:t>Civil Penalties</a:t>
            </a:r>
          </a:p>
        </p:txBody>
      </p:sp>
      <p:sp>
        <p:nvSpPr>
          <p:cNvPr id="3" name="Content Placeholder 2">
            <a:extLst>
              <a:ext uri="{FF2B5EF4-FFF2-40B4-BE49-F238E27FC236}">
                <a16:creationId xmlns:a16="http://schemas.microsoft.com/office/drawing/2014/main" id="{3963301E-3EC9-41AF-AFF4-ED279CDF0E00}"/>
              </a:ext>
            </a:extLst>
          </p:cNvPr>
          <p:cNvSpPr>
            <a:spLocks noGrp="1"/>
          </p:cNvSpPr>
          <p:nvPr>
            <p:ph idx="1"/>
          </p:nvPr>
        </p:nvSpPr>
        <p:spPr>
          <a:xfrm>
            <a:off x="984504" y="2320412"/>
            <a:ext cx="10222992" cy="3851787"/>
          </a:xfrm>
        </p:spPr>
        <p:txBody>
          <a:bodyPr>
            <a:normAutofit/>
          </a:bodyPr>
          <a:lstStyle/>
          <a:p>
            <a:r>
              <a:rPr lang="en-US" sz="1700" dirty="0"/>
              <a:t>30 V.S.A. § 7008: Any person or company who violates any provisions of section 7004, 7006, 7006a, 7006b, or 7007 of this title shall be subject to a civil penalty of not more than:</a:t>
            </a:r>
          </a:p>
          <a:p>
            <a:pPr lvl="1"/>
            <a:r>
              <a:rPr lang="en-US" b="1" dirty="0"/>
              <a:t>$500.00 </a:t>
            </a:r>
            <a:r>
              <a:rPr lang="en-US" sz="1700" dirty="0"/>
              <a:t>for the </a:t>
            </a:r>
            <a:r>
              <a:rPr lang="en-US" b="1" i="1" dirty="0"/>
              <a:t>first</a:t>
            </a:r>
            <a:r>
              <a:rPr lang="en-US" sz="1700" dirty="0"/>
              <a:t> offense,</a:t>
            </a:r>
          </a:p>
          <a:p>
            <a:pPr lvl="1"/>
            <a:r>
              <a:rPr lang="en-US" b="1" dirty="0"/>
              <a:t>$1,000.00 </a:t>
            </a:r>
            <a:r>
              <a:rPr lang="en-US" sz="1700" dirty="0"/>
              <a:t>for the </a:t>
            </a:r>
            <a:r>
              <a:rPr lang="en-US" b="1" i="1" dirty="0"/>
              <a:t>second</a:t>
            </a:r>
            <a:r>
              <a:rPr lang="en-US" sz="1700" dirty="0"/>
              <a:t> offense within one year of the date of the first offense,</a:t>
            </a:r>
          </a:p>
          <a:p>
            <a:pPr lvl="1"/>
            <a:r>
              <a:rPr lang="en-US" b="1" dirty="0"/>
              <a:t>$1,500.00 </a:t>
            </a:r>
            <a:r>
              <a:rPr lang="en-US" sz="1700" dirty="0"/>
              <a:t>for the </a:t>
            </a:r>
            <a:r>
              <a:rPr lang="en-US" b="1" i="1" dirty="0"/>
              <a:t>third</a:t>
            </a:r>
            <a:r>
              <a:rPr lang="en-US" sz="1700" dirty="0"/>
              <a:t> offense within one year of the first offense, and</a:t>
            </a:r>
          </a:p>
          <a:p>
            <a:pPr lvl="1"/>
            <a:r>
              <a:rPr lang="en-US" b="1" dirty="0"/>
              <a:t>$5,000.00 </a:t>
            </a:r>
            <a:r>
              <a:rPr lang="en-US" sz="1700" dirty="0"/>
              <a:t>for the </a:t>
            </a:r>
            <a:r>
              <a:rPr lang="en-US" b="1" i="1" dirty="0"/>
              <a:t>fourth</a:t>
            </a:r>
            <a:r>
              <a:rPr lang="en-US" sz="1700" dirty="0"/>
              <a:t> </a:t>
            </a:r>
            <a:r>
              <a:rPr lang="en-US" b="1" i="1" dirty="0"/>
              <a:t>or subsequent </a:t>
            </a:r>
            <a:r>
              <a:rPr lang="en-US" sz="1700" dirty="0"/>
              <a:t>offense within one year of the date of a previous offense</a:t>
            </a:r>
          </a:p>
          <a:p>
            <a:pPr algn="just"/>
            <a:r>
              <a:rPr lang="en-US" sz="1700" dirty="0"/>
              <a:t>PUC Rule 3.807(J): In imposing a civil penalty on any person, the Commission shall consider the </a:t>
            </a:r>
            <a:r>
              <a:rPr lang="en-US" sz="1700" b="1" i="1" dirty="0"/>
              <a:t>gravity</a:t>
            </a:r>
            <a:r>
              <a:rPr lang="en-US" sz="1700" dirty="0"/>
              <a:t> of the violation, the </a:t>
            </a:r>
            <a:r>
              <a:rPr lang="en-US" sz="1700" b="1" i="1" dirty="0"/>
              <a:t>culpability</a:t>
            </a:r>
            <a:r>
              <a:rPr lang="en-US" sz="1700" dirty="0"/>
              <a:t> of the person responsible for the violation, any </a:t>
            </a:r>
            <a:r>
              <a:rPr lang="en-US" sz="1700" b="1" i="1" dirty="0"/>
              <a:t>history</a:t>
            </a:r>
            <a:r>
              <a:rPr lang="en-US" sz="1700" dirty="0"/>
              <a:t> of prior violations, the </a:t>
            </a:r>
            <a:r>
              <a:rPr lang="en-US" sz="1700" b="1" i="1" dirty="0"/>
              <a:t>good faith </a:t>
            </a:r>
            <a:r>
              <a:rPr lang="en-US" sz="1700" dirty="0"/>
              <a:t>of the person in attempting to achieve compliance, the </a:t>
            </a:r>
            <a:r>
              <a:rPr lang="en-US" sz="1700" b="1" i="1" dirty="0"/>
              <a:t>size</a:t>
            </a:r>
            <a:r>
              <a:rPr lang="en-US" sz="1700" dirty="0"/>
              <a:t> of the business of the person being charged, the likely </a:t>
            </a:r>
            <a:r>
              <a:rPr lang="en-US" sz="1700" b="1" i="1" dirty="0"/>
              <a:t>deterrent</a:t>
            </a:r>
            <a:r>
              <a:rPr lang="en-US" sz="1700" dirty="0"/>
              <a:t> </a:t>
            </a:r>
            <a:r>
              <a:rPr lang="en-US" sz="1700" b="1" i="1" dirty="0"/>
              <a:t>effect</a:t>
            </a:r>
            <a:r>
              <a:rPr lang="en-US" sz="1700" dirty="0"/>
              <a:t> of the penalty, and any other relevant or </a:t>
            </a:r>
            <a:r>
              <a:rPr lang="en-US" sz="1700" b="1" i="1" dirty="0"/>
              <a:t>mitigating</a:t>
            </a:r>
            <a:r>
              <a:rPr lang="en-US" sz="1700" dirty="0"/>
              <a:t> </a:t>
            </a:r>
            <a:r>
              <a:rPr lang="en-US" sz="1700" b="1" i="1" dirty="0"/>
              <a:t>factors</a:t>
            </a:r>
            <a:r>
              <a:rPr lang="en-US" sz="1700" dirty="0"/>
              <a:t>.</a:t>
            </a:r>
          </a:p>
        </p:txBody>
      </p:sp>
      <p:sp>
        <p:nvSpPr>
          <p:cNvPr id="4" name="Footer Placeholder 3">
            <a:extLst>
              <a:ext uri="{FF2B5EF4-FFF2-40B4-BE49-F238E27FC236}">
                <a16:creationId xmlns:a16="http://schemas.microsoft.com/office/drawing/2014/main" id="{7741472C-4113-4A03-8CEA-708542CE404C}"/>
              </a:ext>
            </a:extLst>
          </p:cNvPr>
          <p:cNvSpPr>
            <a:spLocks noGrp="1"/>
          </p:cNvSpPr>
          <p:nvPr>
            <p:ph type="ftr" sz="quarter" idx="11"/>
          </p:nvPr>
        </p:nvSpPr>
        <p:spPr>
          <a:xfrm>
            <a:off x="1088136" y="6272784"/>
            <a:ext cx="6327648" cy="365125"/>
          </a:xfrm>
        </p:spPr>
        <p:txBody>
          <a:bodyPr>
            <a:normAutofit/>
          </a:bodyPr>
          <a:lstStyle/>
          <a:p>
            <a:pPr>
              <a:spcAft>
                <a:spcPts val="600"/>
              </a:spcAft>
            </a:pPr>
            <a:r>
              <a:rPr lang="en-US"/>
              <a:t>Vermont Department of Public Service</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a:xfrm>
            <a:off x="11311128" y="6272784"/>
            <a:ext cx="640080" cy="365125"/>
          </a:xfrm>
        </p:spPr>
        <p:txBody>
          <a:bodyPr>
            <a:normAutofit/>
          </a:bodyPr>
          <a:lstStyle/>
          <a:p>
            <a:pPr>
              <a:spcAft>
                <a:spcPts val="600"/>
              </a:spcAft>
            </a:pPr>
            <a:fld id="{D7ECD9E2-E1BC-416D-9FAF-6CDA8FD0DD17}" type="slidenum">
              <a:rPr lang="en-US"/>
              <a:pPr>
                <a:spcAft>
                  <a:spcPts val="600"/>
                </a:spcAft>
              </a:pPr>
              <a:t>20</a:t>
            </a:fld>
            <a:endParaRPr lang="en-US"/>
          </a:p>
        </p:txBody>
      </p:sp>
    </p:spTree>
    <p:extLst>
      <p:ext uri="{BB962C8B-B14F-4D97-AF65-F5344CB8AC3E}">
        <p14:creationId xmlns:p14="http://schemas.microsoft.com/office/powerpoint/2010/main" val="3305094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74AD8-6B69-F8AB-EFA6-6A62753BE5CE}"/>
              </a:ext>
            </a:extLst>
          </p:cNvPr>
          <p:cNvSpPr>
            <a:spLocks noGrp="1"/>
          </p:cNvSpPr>
          <p:nvPr>
            <p:ph type="title"/>
          </p:nvPr>
        </p:nvSpPr>
        <p:spPr>
          <a:xfrm>
            <a:off x="222637" y="643466"/>
            <a:ext cx="4103799" cy="5580353"/>
          </a:xfrm>
        </p:spPr>
        <p:txBody>
          <a:bodyPr>
            <a:normAutofit/>
          </a:bodyPr>
          <a:lstStyle/>
          <a:p>
            <a:pPr algn="r"/>
            <a:r>
              <a:rPr lang="en-US" dirty="0">
                <a:solidFill>
                  <a:srgbClr val="FFFFFF"/>
                </a:solidFill>
              </a:rPr>
              <a:t>Contact Information</a:t>
            </a:r>
          </a:p>
        </p:txBody>
      </p:sp>
      <p:sp>
        <p:nvSpPr>
          <p:cNvPr id="3" name="Content Placeholder 2">
            <a:extLst>
              <a:ext uri="{FF2B5EF4-FFF2-40B4-BE49-F238E27FC236}">
                <a16:creationId xmlns:a16="http://schemas.microsoft.com/office/drawing/2014/main" id="{819A09F4-A412-AF10-1B00-E1E9A36726EC}"/>
              </a:ext>
            </a:extLst>
          </p:cNvPr>
          <p:cNvSpPr>
            <a:spLocks noGrp="1"/>
          </p:cNvSpPr>
          <p:nvPr>
            <p:ph idx="1"/>
          </p:nvPr>
        </p:nvSpPr>
        <p:spPr>
          <a:xfrm>
            <a:off x="4932557" y="2170706"/>
            <a:ext cx="6630177" cy="4001494"/>
          </a:xfrm>
        </p:spPr>
        <p:txBody>
          <a:bodyPr numCol="2" anchor="ctr">
            <a:normAutofit/>
          </a:bodyPr>
          <a:lstStyle/>
          <a:p>
            <a:pPr marL="0" indent="0" defTabSz="213741">
              <a:spcAft>
                <a:spcPts val="330"/>
              </a:spcAft>
              <a:buNone/>
            </a:pPr>
            <a:r>
              <a:rPr lang="en-US" sz="1800" kern="1200" dirty="0">
                <a:solidFill>
                  <a:schemeClr val="tx1"/>
                </a:solidFill>
                <a:latin typeface="Times New Roman" panose="02020603050405020304" pitchFamily="18" charset="0"/>
                <a:cs typeface="Times New Roman" panose="02020603050405020304" pitchFamily="18" charset="0"/>
              </a:rPr>
              <a:t>Bill Jordan</a:t>
            </a:r>
          </a:p>
          <a:p>
            <a:pPr marL="0" indent="0" defTabSz="213741">
              <a:spcAft>
                <a:spcPts val="330"/>
              </a:spcAft>
              <a:buNone/>
            </a:pPr>
            <a:r>
              <a:rPr lang="en-US" sz="1800" kern="1200" dirty="0">
                <a:solidFill>
                  <a:schemeClr val="tx1"/>
                </a:solidFill>
                <a:latin typeface="Times New Roman" panose="02020603050405020304" pitchFamily="18" charset="0"/>
                <a:cs typeface="Times New Roman" panose="02020603050405020304" pitchFamily="18" charset="0"/>
              </a:rPr>
              <a:t>Director of Engineering</a:t>
            </a:r>
          </a:p>
          <a:p>
            <a:pPr marL="0" indent="0" defTabSz="213741">
              <a:spcAft>
                <a:spcPts val="330"/>
              </a:spcAft>
              <a:buNone/>
            </a:pPr>
            <a:r>
              <a:rPr lang="en-US" sz="1800" kern="1200" dirty="0">
                <a:solidFill>
                  <a:schemeClr val="tx1"/>
                </a:solidFill>
                <a:latin typeface="Times New Roman" panose="02020603050405020304" pitchFamily="18" charset="0"/>
                <a:cs typeface="Times New Roman" panose="02020603050405020304" pitchFamily="18" charset="0"/>
              </a:rPr>
              <a:t>(802) 522-3959</a:t>
            </a:r>
          </a:p>
          <a:p>
            <a:pPr marL="0" indent="0" defTabSz="213741">
              <a:spcAft>
                <a:spcPts val="330"/>
              </a:spcAft>
              <a:buNone/>
            </a:pPr>
            <a:r>
              <a:rPr lang="en-US" sz="1800" kern="1200" dirty="0">
                <a:solidFill>
                  <a:schemeClr val="tx1"/>
                </a:solidFill>
                <a:latin typeface="Times New Roman" panose="02020603050405020304" pitchFamily="18" charset="0"/>
                <a:cs typeface="Times New Roman" panose="02020603050405020304" pitchFamily="18" charset="0"/>
                <a:hlinkClick r:id="rId2"/>
              </a:rPr>
              <a:t>bill.jordan@vermont.gov</a:t>
            </a:r>
            <a:endParaRPr lang="en-US" sz="1800" kern="1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defTabSz="213741">
              <a:spcAft>
                <a:spcPts val="330"/>
              </a:spcAft>
              <a:buNone/>
            </a:pPr>
            <a:r>
              <a:rPr lang="en-US" sz="1800" kern="1200" dirty="0">
                <a:solidFill>
                  <a:schemeClr val="tx1"/>
                </a:solidFill>
                <a:latin typeface="Times New Roman" panose="02020603050405020304" pitchFamily="18" charset="0"/>
                <a:cs typeface="Times New Roman" panose="02020603050405020304" pitchFamily="18" charset="0"/>
              </a:rPr>
              <a:t>Lindsey Wells</a:t>
            </a:r>
          </a:p>
          <a:p>
            <a:pPr marL="0" indent="0" defTabSz="213741">
              <a:spcAft>
                <a:spcPts val="330"/>
              </a:spcAft>
              <a:buNone/>
            </a:pPr>
            <a:r>
              <a:rPr lang="en-US" sz="1800" kern="1200" dirty="0">
                <a:solidFill>
                  <a:schemeClr val="tx1"/>
                </a:solidFill>
                <a:latin typeface="Times New Roman" panose="02020603050405020304" pitchFamily="18" charset="0"/>
                <a:cs typeface="Times New Roman" panose="02020603050405020304" pitchFamily="18" charset="0"/>
              </a:rPr>
              <a:t>Admin Services Coordinator</a:t>
            </a:r>
          </a:p>
          <a:p>
            <a:pPr marL="0" indent="0" defTabSz="213741">
              <a:spcAft>
                <a:spcPts val="330"/>
              </a:spcAft>
              <a:buNone/>
            </a:pPr>
            <a:r>
              <a:rPr lang="en-US" sz="1800" kern="1200" dirty="0">
                <a:solidFill>
                  <a:schemeClr val="tx1"/>
                </a:solidFill>
                <a:latin typeface="Times New Roman" panose="02020603050405020304" pitchFamily="18" charset="0"/>
                <a:cs typeface="Times New Roman" panose="02020603050405020304" pitchFamily="18" charset="0"/>
              </a:rPr>
              <a:t>(802) 261-5733</a:t>
            </a:r>
          </a:p>
          <a:p>
            <a:pPr marL="0" indent="0" defTabSz="213741">
              <a:spcAft>
                <a:spcPts val="330"/>
              </a:spcAft>
              <a:buNone/>
            </a:pPr>
            <a:r>
              <a:rPr lang="en-US" sz="1800" kern="1200" dirty="0">
                <a:solidFill>
                  <a:schemeClr val="tx1"/>
                </a:solidFill>
                <a:latin typeface="Times New Roman" panose="02020603050405020304" pitchFamily="18" charset="0"/>
                <a:cs typeface="Times New Roman" panose="02020603050405020304" pitchFamily="18" charset="0"/>
                <a:hlinkClick r:id="rId3"/>
              </a:rPr>
              <a:t>Lindsey.wells@vermont.gov</a:t>
            </a:r>
            <a:r>
              <a:rPr lang="en-US" sz="1800" kern="1200" dirty="0">
                <a:solidFill>
                  <a:schemeClr val="tx1"/>
                </a:solidFill>
                <a:latin typeface="Times New Roman" panose="02020603050405020304" pitchFamily="18" charset="0"/>
                <a:cs typeface="Times New Roman" panose="02020603050405020304" pitchFamily="18" charset="0"/>
              </a:rPr>
              <a:t> </a:t>
            </a:r>
          </a:p>
          <a:p>
            <a:pPr marL="0" indent="0">
              <a:buNone/>
            </a:pPr>
            <a:endParaRPr lang="en-US" sz="1800" dirty="0"/>
          </a:p>
        </p:txBody>
      </p:sp>
      <p:sp>
        <p:nvSpPr>
          <p:cNvPr id="4" name="Footer Placeholder 3">
            <a:extLst>
              <a:ext uri="{FF2B5EF4-FFF2-40B4-BE49-F238E27FC236}">
                <a16:creationId xmlns:a16="http://schemas.microsoft.com/office/drawing/2014/main" id="{0CE76CAE-2D32-583A-2C38-BF40C612F4FB}"/>
              </a:ext>
            </a:extLst>
          </p:cNvPr>
          <p:cNvSpPr>
            <a:spLocks noGrp="1"/>
          </p:cNvSpPr>
          <p:nvPr>
            <p:ph type="ftr" sz="quarter" idx="11"/>
          </p:nvPr>
        </p:nvSpPr>
        <p:spPr>
          <a:xfrm>
            <a:off x="4932558" y="6272784"/>
            <a:ext cx="6327648" cy="365125"/>
          </a:xfrm>
        </p:spPr>
        <p:txBody>
          <a:bodyPr>
            <a:normAutofit/>
          </a:bodyPr>
          <a:lstStyle/>
          <a:p>
            <a:pPr>
              <a:spcAft>
                <a:spcPts val="600"/>
              </a:spcAft>
            </a:pPr>
            <a:r>
              <a:rPr lang="en-US"/>
              <a:t>Vermont Department of Public Service</a:t>
            </a:r>
          </a:p>
        </p:txBody>
      </p:sp>
      <p:grpSp>
        <p:nvGrpSpPr>
          <p:cNvPr id="14" name="Group 13">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54B1A5D4-076B-552D-6DB7-597F78FEFEE7}"/>
              </a:ext>
            </a:extLst>
          </p:cNvPr>
          <p:cNvSpPr>
            <a:spLocks noGrp="1"/>
          </p:cNvSpPr>
          <p:nvPr>
            <p:ph type="sldNum" sz="quarter" idx="12"/>
          </p:nvPr>
        </p:nvSpPr>
        <p:spPr>
          <a:xfrm>
            <a:off x="11311128" y="6272784"/>
            <a:ext cx="640080" cy="365125"/>
          </a:xfrm>
        </p:spPr>
        <p:txBody>
          <a:bodyPr>
            <a:normAutofit/>
          </a:bodyPr>
          <a:lstStyle/>
          <a:p>
            <a:pPr>
              <a:spcAft>
                <a:spcPts val="600"/>
              </a:spcAft>
            </a:pPr>
            <a:fld id="{D7ECD9E2-E1BC-416D-9FAF-6CDA8FD0DD17}" type="slidenum">
              <a:rPr lang="en-US" smtClean="0"/>
              <a:pPr>
                <a:spcAft>
                  <a:spcPts val="600"/>
                </a:spcAft>
              </a:pPr>
              <a:t>21</a:t>
            </a:fld>
            <a:endParaRPr lang="en-US"/>
          </a:p>
        </p:txBody>
      </p:sp>
    </p:spTree>
    <p:extLst>
      <p:ext uri="{BB962C8B-B14F-4D97-AF65-F5344CB8AC3E}">
        <p14:creationId xmlns:p14="http://schemas.microsoft.com/office/powerpoint/2010/main" val="333952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C7786-14E7-424D-AB12-A842B5C6CA17}"/>
              </a:ext>
            </a:extLst>
          </p:cNvPr>
          <p:cNvSpPr>
            <a:spLocks noGrp="1"/>
          </p:cNvSpPr>
          <p:nvPr>
            <p:ph type="title"/>
          </p:nvPr>
        </p:nvSpPr>
        <p:spPr>
          <a:xfrm>
            <a:off x="2801922" y="316353"/>
            <a:ext cx="8898463" cy="1609344"/>
          </a:xfrm>
          <a:ln>
            <a:noFill/>
          </a:ln>
        </p:spPr>
        <p:txBody>
          <a:bodyPr>
            <a:normAutofit/>
          </a:bodyPr>
          <a:lstStyle/>
          <a:p>
            <a:r>
              <a:rPr lang="en-US" sz="4400" b="1" dirty="0"/>
              <a:t>Vermont Statutes and Rules</a:t>
            </a:r>
          </a:p>
        </p:txBody>
      </p:sp>
      <p:sp>
        <p:nvSpPr>
          <p:cNvPr id="3" name="Content Placeholder 2">
            <a:extLst>
              <a:ext uri="{FF2B5EF4-FFF2-40B4-BE49-F238E27FC236}">
                <a16:creationId xmlns:a16="http://schemas.microsoft.com/office/drawing/2014/main" id="{0F67E7C5-9983-4E72-90F4-2925E1F02596}"/>
              </a:ext>
            </a:extLst>
          </p:cNvPr>
          <p:cNvSpPr>
            <a:spLocks noGrp="1"/>
          </p:cNvSpPr>
          <p:nvPr>
            <p:ph idx="1"/>
          </p:nvPr>
        </p:nvSpPr>
        <p:spPr>
          <a:xfrm>
            <a:off x="4970109" y="2121408"/>
            <a:ext cx="6730276" cy="4050792"/>
          </a:xfrm>
        </p:spPr>
        <p:txBody>
          <a:bodyPr>
            <a:normAutofit/>
          </a:bodyPr>
          <a:lstStyle/>
          <a:p>
            <a:pPr>
              <a:spcBef>
                <a:spcPts val="0"/>
              </a:spcBef>
              <a:spcAft>
                <a:spcPts val="3000"/>
              </a:spcAft>
            </a:pPr>
            <a:endParaRPr lang="en-US" dirty="0">
              <a:solidFill>
                <a:srgbClr val="1182FF"/>
              </a:solidFill>
              <a:hlinkClick r:id="rId2">
                <a:extLst>
                  <a:ext uri="{A12FA001-AC4F-418D-AE19-62706E023703}">
                    <ahyp:hlinkClr xmlns:ahyp="http://schemas.microsoft.com/office/drawing/2018/hyperlinkcolor" val="tx"/>
                  </a:ext>
                </a:extLst>
              </a:hlinkClick>
            </a:endParaRPr>
          </a:p>
          <a:p>
            <a:pPr>
              <a:spcBef>
                <a:spcPts val="0"/>
              </a:spcBef>
              <a:spcAft>
                <a:spcPts val="3000"/>
              </a:spcAft>
            </a:pPr>
            <a:r>
              <a:rPr lang="en-US" dirty="0">
                <a:solidFill>
                  <a:srgbClr val="1182FF"/>
                </a:solidFill>
                <a:hlinkClick r:id="rId2">
                  <a:extLst>
                    <a:ext uri="{A12FA001-AC4F-418D-AE19-62706E023703}">
                      <ahyp:hlinkClr xmlns:ahyp="http://schemas.microsoft.com/office/drawing/2018/hyperlinkcolor" val="tx"/>
                    </a:ext>
                  </a:extLst>
                </a:hlinkClick>
              </a:rPr>
              <a:t>Statute - 30 V.S.A. Chapter 86 - Underground Utility Damage Prevention System</a:t>
            </a:r>
            <a:endParaRPr lang="en-US" dirty="0">
              <a:solidFill>
                <a:srgbClr val="1182FF"/>
              </a:solidFill>
            </a:endParaRPr>
          </a:p>
          <a:p>
            <a:pPr>
              <a:spcBef>
                <a:spcPts val="0"/>
              </a:spcBef>
              <a:spcAft>
                <a:spcPts val="3000"/>
              </a:spcAft>
            </a:pPr>
            <a:r>
              <a:rPr lang="en-US" dirty="0">
                <a:solidFill>
                  <a:srgbClr val="1182FF"/>
                </a:solidFill>
                <a:hlinkClick r:id="rId3">
                  <a:extLst>
                    <a:ext uri="{A12FA001-AC4F-418D-AE19-62706E023703}">
                      <ahyp:hlinkClr xmlns:ahyp="http://schemas.microsoft.com/office/drawing/2018/hyperlinkcolor" val="tx"/>
                    </a:ext>
                  </a:extLst>
                </a:hlinkClick>
              </a:rPr>
              <a:t>Public Utility Commission Rule 3.800 - Underground Utility Damage Prevention</a:t>
            </a:r>
            <a:endParaRPr lang="en-US" dirty="0">
              <a:solidFill>
                <a:srgbClr val="1182FF"/>
              </a:solidFill>
            </a:endParaRPr>
          </a:p>
          <a:p>
            <a:pPr marL="0" indent="0">
              <a:spcBef>
                <a:spcPts val="0"/>
              </a:spcBef>
              <a:spcAft>
                <a:spcPts val="3000"/>
              </a:spcAft>
              <a:buNone/>
            </a:pPr>
            <a:endParaRPr lang="en-US" dirty="0"/>
          </a:p>
        </p:txBody>
      </p:sp>
      <p:sp>
        <p:nvSpPr>
          <p:cNvPr id="5" name="Footer Placeholder 4">
            <a:extLst>
              <a:ext uri="{FF2B5EF4-FFF2-40B4-BE49-F238E27FC236}">
                <a16:creationId xmlns:a16="http://schemas.microsoft.com/office/drawing/2014/main" id="{61EC9850-9706-4A0C-AE3D-C53EEDD4CAC3}"/>
              </a:ext>
            </a:extLst>
          </p:cNvPr>
          <p:cNvSpPr>
            <a:spLocks noGrp="1"/>
          </p:cNvSpPr>
          <p:nvPr>
            <p:ph type="ftr" sz="quarter" idx="11"/>
          </p:nvPr>
        </p:nvSpPr>
        <p:spPr>
          <a:xfrm>
            <a:off x="1088136" y="6272784"/>
            <a:ext cx="9980514" cy="365125"/>
          </a:xfrm>
        </p:spPr>
        <p:txBody>
          <a:bodyPr>
            <a:normAutofit/>
          </a:bodyPr>
          <a:lstStyle/>
          <a:p>
            <a:pPr algn="ctr"/>
            <a:r>
              <a:rPr lang="en-US" sz="1200" b="1" i="1" dirty="0">
                <a:solidFill>
                  <a:srgbClr val="004800"/>
                </a:solidFill>
              </a:rPr>
              <a:t>Vermont Department of Public Service</a:t>
            </a:r>
          </a:p>
        </p:txBody>
      </p:sp>
      <p:sp>
        <p:nvSpPr>
          <p:cNvPr id="4" name="Slide Number Placeholder 3">
            <a:extLst>
              <a:ext uri="{FF2B5EF4-FFF2-40B4-BE49-F238E27FC236}">
                <a16:creationId xmlns:a16="http://schemas.microsoft.com/office/drawing/2014/main" id="{ABC7FCD3-F09C-4E91-A55C-DD3A7F0F002E}"/>
              </a:ext>
            </a:extLst>
          </p:cNvPr>
          <p:cNvSpPr>
            <a:spLocks noGrp="1"/>
          </p:cNvSpPr>
          <p:nvPr>
            <p:ph type="sldNum" sz="quarter" idx="12"/>
          </p:nvPr>
        </p:nvSpPr>
        <p:spPr/>
        <p:txBody>
          <a:bodyPr>
            <a:normAutofit/>
          </a:bodyPr>
          <a:lstStyle/>
          <a:p>
            <a:pPr>
              <a:spcAft>
                <a:spcPts val="600"/>
              </a:spcAft>
            </a:pPr>
            <a:fld id="{D7ECD9E2-E1BC-416D-9FAF-6CDA8FD0DD17}" type="slidenum">
              <a:rPr lang="en-US" smtClean="0"/>
              <a:pPr>
                <a:spcAft>
                  <a:spcPts val="600"/>
                </a:spcAft>
              </a:pPr>
              <a:t>3</a:t>
            </a:fld>
            <a:endParaRPr lang="en-US"/>
          </a:p>
        </p:txBody>
      </p:sp>
      <p:pic>
        <p:nvPicPr>
          <p:cNvPr id="9" name="Graphic 8" descr="Gavel">
            <a:extLst>
              <a:ext uri="{FF2B5EF4-FFF2-40B4-BE49-F238E27FC236}">
                <a16:creationId xmlns:a16="http://schemas.microsoft.com/office/drawing/2014/main" id="{7161D38B-9B78-9F00-6330-AEE9648EAE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999" y="1573080"/>
            <a:ext cx="3722101" cy="3722101"/>
          </a:xfrm>
          <a:prstGeom prst="rect">
            <a:avLst/>
          </a:prstGeom>
        </p:spPr>
      </p:pic>
      <p:pic>
        <p:nvPicPr>
          <p:cNvPr id="6" name="Picture 5">
            <a:extLst>
              <a:ext uri="{FF2B5EF4-FFF2-40B4-BE49-F238E27FC236}">
                <a16:creationId xmlns:a16="http://schemas.microsoft.com/office/drawing/2014/main" id="{969645FE-A28D-9E67-EAD4-6AE0A0EC718F}"/>
              </a:ext>
            </a:extLst>
          </p:cNvPr>
          <p:cNvPicPr>
            <a:picLocks noChangeAspect="1"/>
          </p:cNvPicPr>
          <p:nvPr/>
        </p:nvPicPr>
        <p:blipFill>
          <a:blip r:embed="rId6"/>
          <a:stretch>
            <a:fillRect/>
          </a:stretch>
        </p:blipFill>
        <p:spPr>
          <a:xfrm>
            <a:off x="374169" y="6172200"/>
            <a:ext cx="3334801" cy="512108"/>
          </a:xfrm>
          <a:prstGeom prst="rect">
            <a:avLst/>
          </a:prstGeom>
        </p:spPr>
      </p:pic>
    </p:spTree>
    <p:extLst>
      <p:ext uri="{BB962C8B-B14F-4D97-AF65-F5344CB8AC3E}">
        <p14:creationId xmlns:p14="http://schemas.microsoft.com/office/powerpoint/2010/main" val="86537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A7D7-64EF-4C9D-B3C2-2CDCC7D7B965}"/>
              </a:ext>
            </a:extLst>
          </p:cNvPr>
          <p:cNvSpPr>
            <a:spLocks noGrp="1"/>
          </p:cNvSpPr>
          <p:nvPr>
            <p:ph type="title"/>
          </p:nvPr>
        </p:nvSpPr>
        <p:spPr>
          <a:xfrm>
            <a:off x="838200" y="365126"/>
            <a:ext cx="10515600" cy="969766"/>
          </a:xfrm>
        </p:spPr>
        <p:txBody>
          <a:bodyPr>
            <a:noAutofit/>
          </a:bodyPr>
          <a:lstStyle/>
          <a:p>
            <a:pPr algn="ctr"/>
            <a:r>
              <a:rPr lang="en-US" sz="4000" dirty="0"/>
              <a:t>Definition of “Excavation Activities”</a:t>
            </a:r>
            <a:endParaRPr lang="en-US" sz="4000" b="1" dirty="0">
              <a:solidFill>
                <a:schemeClr val="tx1"/>
              </a:solidFill>
            </a:endParaRPr>
          </a:p>
        </p:txBody>
      </p:sp>
      <p:graphicFrame>
        <p:nvGraphicFramePr>
          <p:cNvPr id="7" name="Content Placeholder 2">
            <a:extLst>
              <a:ext uri="{FF2B5EF4-FFF2-40B4-BE49-F238E27FC236}">
                <a16:creationId xmlns:a16="http://schemas.microsoft.com/office/drawing/2014/main" id="{31062476-B839-E212-017C-8047E3F3A2DB}"/>
              </a:ext>
            </a:extLst>
          </p:cNvPr>
          <p:cNvGraphicFramePr>
            <a:graphicFrameLocks noGrp="1"/>
          </p:cNvGraphicFramePr>
          <p:nvPr>
            <p:ph idx="1"/>
            <p:extLst>
              <p:ext uri="{D42A27DB-BD31-4B8C-83A1-F6EECF244321}">
                <p14:modId xmlns:p14="http://schemas.microsoft.com/office/powerpoint/2010/main" val="3433618724"/>
              </p:ext>
            </p:extLst>
          </p:nvPr>
        </p:nvGraphicFramePr>
        <p:xfrm>
          <a:off x="838200" y="1215958"/>
          <a:ext cx="10515600" cy="4909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35AA3A7-0186-4763-9DBB-87C2D98458CC}"/>
              </a:ext>
            </a:extLst>
          </p:cNvPr>
          <p:cNvSpPr>
            <a:spLocks noGrp="1"/>
          </p:cNvSpPr>
          <p:nvPr>
            <p:ph type="ftr" sz="quarter" idx="11"/>
          </p:nvPr>
        </p:nvSpPr>
        <p:spPr>
          <a:xfrm>
            <a:off x="1040234" y="6272784"/>
            <a:ext cx="10270893" cy="365125"/>
          </a:xfrm>
        </p:spPr>
        <p:txBody>
          <a:bodyPr/>
          <a:lstStyle/>
          <a:p>
            <a:pPr algn="ctr"/>
            <a:r>
              <a:rPr lang="en-US" b="1" i="1" dirty="0">
                <a:solidFill>
                  <a:srgbClr val="004800"/>
                </a:solidFill>
              </a:rPr>
              <a:t>Vermont Department of Public Service</a:t>
            </a:r>
          </a:p>
        </p:txBody>
      </p:sp>
      <p:sp>
        <p:nvSpPr>
          <p:cNvPr id="5" name="Slide Number Placeholder 4">
            <a:extLst>
              <a:ext uri="{FF2B5EF4-FFF2-40B4-BE49-F238E27FC236}">
                <a16:creationId xmlns:a16="http://schemas.microsoft.com/office/drawing/2014/main" id="{5F220444-2CD4-488F-9423-0F463A6362F9}"/>
              </a:ext>
            </a:extLst>
          </p:cNvPr>
          <p:cNvSpPr>
            <a:spLocks noGrp="1"/>
          </p:cNvSpPr>
          <p:nvPr>
            <p:ph type="sldNum" sz="quarter" idx="12"/>
          </p:nvPr>
        </p:nvSpPr>
        <p:spPr/>
        <p:txBody>
          <a:bodyPr/>
          <a:lstStyle/>
          <a:p>
            <a:fld id="{D7ECD9E2-E1BC-416D-9FAF-6CDA8FD0DD17}" type="slidenum">
              <a:rPr lang="en-US" smtClean="0"/>
              <a:t>4</a:t>
            </a:fld>
            <a:endParaRPr lang="en-US"/>
          </a:p>
        </p:txBody>
      </p:sp>
      <p:pic>
        <p:nvPicPr>
          <p:cNvPr id="3" name="Picture 2">
            <a:extLst>
              <a:ext uri="{FF2B5EF4-FFF2-40B4-BE49-F238E27FC236}">
                <a16:creationId xmlns:a16="http://schemas.microsoft.com/office/drawing/2014/main" id="{BDB0459C-48BB-DA56-F6B0-7DC48BAB3C20}"/>
              </a:ext>
            </a:extLst>
          </p:cNvPr>
          <p:cNvPicPr>
            <a:picLocks noChangeAspect="1"/>
          </p:cNvPicPr>
          <p:nvPr/>
        </p:nvPicPr>
        <p:blipFill>
          <a:blip r:embed="rId7"/>
          <a:stretch>
            <a:fillRect/>
          </a:stretch>
        </p:blipFill>
        <p:spPr>
          <a:xfrm>
            <a:off x="240792" y="6199292"/>
            <a:ext cx="3334801" cy="512108"/>
          </a:xfrm>
          <a:prstGeom prst="rect">
            <a:avLst/>
          </a:prstGeom>
        </p:spPr>
      </p:pic>
    </p:spTree>
    <p:extLst>
      <p:ext uri="{BB962C8B-B14F-4D97-AF65-F5344CB8AC3E}">
        <p14:creationId xmlns:p14="http://schemas.microsoft.com/office/powerpoint/2010/main" val="53251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A7D7-64EF-4C9D-B3C2-2CDCC7D7B965}"/>
              </a:ext>
            </a:extLst>
          </p:cNvPr>
          <p:cNvSpPr>
            <a:spLocks noGrp="1"/>
          </p:cNvSpPr>
          <p:nvPr>
            <p:ph type="title"/>
          </p:nvPr>
        </p:nvSpPr>
        <p:spPr>
          <a:xfrm>
            <a:off x="838200" y="365126"/>
            <a:ext cx="10515600" cy="969766"/>
          </a:xfrm>
        </p:spPr>
        <p:txBody>
          <a:bodyPr>
            <a:noAutofit/>
          </a:bodyPr>
          <a:lstStyle/>
          <a:p>
            <a:pPr algn="ctr"/>
            <a:r>
              <a:rPr lang="en-US" sz="4000" dirty="0"/>
              <a:t>Definition of “Excavation Activities”</a:t>
            </a:r>
            <a:endParaRPr lang="en-US" sz="4000" b="1" dirty="0">
              <a:solidFill>
                <a:schemeClr val="tx1"/>
              </a:solidFill>
            </a:endParaRPr>
          </a:p>
        </p:txBody>
      </p:sp>
      <p:graphicFrame>
        <p:nvGraphicFramePr>
          <p:cNvPr id="7" name="Content Placeholder 2">
            <a:extLst>
              <a:ext uri="{FF2B5EF4-FFF2-40B4-BE49-F238E27FC236}">
                <a16:creationId xmlns:a16="http://schemas.microsoft.com/office/drawing/2014/main" id="{31062476-B839-E212-017C-8047E3F3A2DB}"/>
              </a:ext>
            </a:extLst>
          </p:cNvPr>
          <p:cNvGraphicFramePr>
            <a:graphicFrameLocks noGrp="1"/>
          </p:cNvGraphicFramePr>
          <p:nvPr>
            <p:ph idx="1"/>
            <p:extLst>
              <p:ext uri="{D42A27DB-BD31-4B8C-83A1-F6EECF244321}">
                <p14:modId xmlns:p14="http://schemas.microsoft.com/office/powerpoint/2010/main" val="2315637344"/>
              </p:ext>
            </p:extLst>
          </p:nvPr>
        </p:nvGraphicFramePr>
        <p:xfrm>
          <a:off x="838200" y="1338389"/>
          <a:ext cx="10515600" cy="4548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835AA3A7-0186-4763-9DBB-87C2D98458CC}"/>
              </a:ext>
            </a:extLst>
          </p:cNvPr>
          <p:cNvSpPr>
            <a:spLocks noGrp="1"/>
          </p:cNvSpPr>
          <p:nvPr>
            <p:ph type="ftr" sz="quarter" idx="11"/>
          </p:nvPr>
        </p:nvSpPr>
        <p:spPr>
          <a:xfrm>
            <a:off x="1040234" y="6272784"/>
            <a:ext cx="10270893" cy="365125"/>
          </a:xfrm>
        </p:spPr>
        <p:txBody>
          <a:bodyPr/>
          <a:lstStyle/>
          <a:p>
            <a:pPr algn="ctr"/>
            <a:r>
              <a:rPr lang="en-US" b="1" i="1" dirty="0">
                <a:solidFill>
                  <a:srgbClr val="004800"/>
                </a:solidFill>
              </a:rPr>
              <a:t>Vermont Department of Public Service</a:t>
            </a:r>
          </a:p>
        </p:txBody>
      </p:sp>
      <p:sp>
        <p:nvSpPr>
          <p:cNvPr id="5" name="Slide Number Placeholder 4">
            <a:extLst>
              <a:ext uri="{FF2B5EF4-FFF2-40B4-BE49-F238E27FC236}">
                <a16:creationId xmlns:a16="http://schemas.microsoft.com/office/drawing/2014/main" id="{5F220444-2CD4-488F-9423-0F463A6362F9}"/>
              </a:ext>
            </a:extLst>
          </p:cNvPr>
          <p:cNvSpPr>
            <a:spLocks noGrp="1"/>
          </p:cNvSpPr>
          <p:nvPr>
            <p:ph type="sldNum" sz="quarter" idx="12"/>
          </p:nvPr>
        </p:nvSpPr>
        <p:spPr/>
        <p:txBody>
          <a:bodyPr/>
          <a:lstStyle/>
          <a:p>
            <a:fld id="{D7ECD9E2-E1BC-416D-9FAF-6CDA8FD0DD17}" type="slidenum">
              <a:rPr lang="en-US" smtClean="0"/>
              <a:t>5</a:t>
            </a:fld>
            <a:endParaRPr lang="en-US"/>
          </a:p>
        </p:txBody>
      </p:sp>
      <p:pic>
        <p:nvPicPr>
          <p:cNvPr id="3" name="Picture 2">
            <a:extLst>
              <a:ext uri="{FF2B5EF4-FFF2-40B4-BE49-F238E27FC236}">
                <a16:creationId xmlns:a16="http://schemas.microsoft.com/office/drawing/2014/main" id="{BDB0459C-48BB-DA56-F6B0-7DC48BAB3C20}"/>
              </a:ext>
            </a:extLst>
          </p:cNvPr>
          <p:cNvPicPr>
            <a:picLocks noChangeAspect="1"/>
          </p:cNvPicPr>
          <p:nvPr/>
        </p:nvPicPr>
        <p:blipFill>
          <a:blip r:embed="rId7"/>
          <a:stretch>
            <a:fillRect/>
          </a:stretch>
        </p:blipFill>
        <p:spPr>
          <a:xfrm>
            <a:off x="240792" y="6199292"/>
            <a:ext cx="3334801" cy="512108"/>
          </a:xfrm>
          <a:prstGeom prst="rect">
            <a:avLst/>
          </a:prstGeom>
        </p:spPr>
      </p:pic>
    </p:spTree>
    <p:extLst>
      <p:ext uri="{BB962C8B-B14F-4D97-AF65-F5344CB8AC3E}">
        <p14:creationId xmlns:p14="http://schemas.microsoft.com/office/powerpoint/2010/main" val="277515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B66E70-9451-4286-A0C2-6CF108FE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4B0696-68E2-40ED-B597-4B87387544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tx2"/>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A19EF1B4-0F49-44D2-AE21-263819BFB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1BBC7-96BC-F591-1B3C-31F6898B9432}"/>
              </a:ext>
            </a:extLst>
          </p:cNvPr>
          <p:cNvSpPr>
            <a:spLocks noGrp="1"/>
          </p:cNvSpPr>
          <p:nvPr>
            <p:ph type="title"/>
          </p:nvPr>
        </p:nvSpPr>
        <p:spPr>
          <a:xfrm>
            <a:off x="1800925" y="643466"/>
            <a:ext cx="3629211" cy="5571067"/>
          </a:xfrm>
        </p:spPr>
        <p:txBody>
          <a:bodyPr>
            <a:normAutofit/>
          </a:bodyPr>
          <a:lstStyle/>
          <a:p>
            <a:r>
              <a:rPr lang="en-US" sz="3700" dirty="0">
                <a:solidFill>
                  <a:schemeClr val="tx1"/>
                </a:solidFill>
              </a:rPr>
              <a:t>Public Utility Commission Rule 3.800 - Definitions</a:t>
            </a:r>
          </a:p>
        </p:txBody>
      </p:sp>
      <p:sp>
        <p:nvSpPr>
          <p:cNvPr id="3" name="Content Placeholder 2">
            <a:extLst>
              <a:ext uri="{FF2B5EF4-FFF2-40B4-BE49-F238E27FC236}">
                <a16:creationId xmlns:a16="http://schemas.microsoft.com/office/drawing/2014/main" id="{3A856D15-1ECE-53DC-A00D-DB63124F5429}"/>
              </a:ext>
            </a:extLst>
          </p:cNvPr>
          <p:cNvSpPr>
            <a:spLocks noGrp="1"/>
          </p:cNvSpPr>
          <p:nvPr>
            <p:ph idx="1"/>
          </p:nvPr>
        </p:nvSpPr>
        <p:spPr>
          <a:xfrm>
            <a:off x="6772315" y="643467"/>
            <a:ext cx="4534781" cy="5571066"/>
          </a:xfrm>
        </p:spPr>
        <p:txBody>
          <a:bodyPr anchor="ctr">
            <a:normAutofit/>
          </a:bodyPr>
          <a:lstStyle/>
          <a:p>
            <a:pPr marL="0" indent="0">
              <a:buNone/>
            </a:pPr>
            <a:r>
              <a:rPr lang="en-US" sz="1600" b="0" i="0" u="none" strike="noStrike" baseline="0" dirty="0">
                <a:latin typeface="Times New Roman" panose="02020603050405020304" pitchFamily="18" charset="0"/>
              </a:rPr>
              <a:t>"Routine highway maintenance" </a:t>
            </a:r>
            <a:r>
              <a:rPr lang="en-US" sz="1600" b="1" i="0" u="sng" strike="noStrike" baseline="0" dirty="0">
                <a:latin typeface="Times New Roman" panose="02020603050405020304" pitchFamily="18" charset="0"/>
              </a:rPr>
              <a:t>includes</a:t>
            </a:r>
            <a:r>
              <a:rPr lang="en-US" sz="1600" b="0" i="0" u="none" strike="noStrike" baseline="0" dirty="0">
                <a:latin typeface="Times New Roman" panose="02020603050405020304" pitchFamily="18" charset="0"/>
              </a:rPr>
              <a:t> </a:t>
            </a:r>
          </a:p>
          <a:p>
            <a:r>
              <a:rPr lang="en-US" sz="1500" b="0" i="0" u="none" strike="noStrike" baseline="0" dirty="0">
                <a:latin typeface="Times New Roman" panose="02020603050405020304" pitchFamily="18" charset="0"/>
              </a:rPr>
              <a:t>Snow removal</a:t>
            </a:r>
          </a:p>
          <a:p>
            <a:r>
              <a:rPr lang="en-US" sz="1500" dirty="0">
                <a:latin typeface="Times New Roman" panose="02020603050405020304" pitchFamily="18" charset="0"/>
              </a:rPr>
              <a:t>P</a:t>
            </a:r>
            <a:r>
              <a:rPr lang="en-US" sz="1500" b="0" i="0" u="none" strike="noStrike" baseline="0" dirty="0">
                <a:latin typeface="Times New Roman" panose="02020603050405020304" pitchFamily="18" charset="0"/>
              </a:rPr>
              <a:t>atching</a:t>
            </a:r>
            <a:endParaRPr lang="en-US" sz="1500" dirty="0">
              <a:latin typeface="Times New Roman" panose="02020603050405020304" pitchFamily="18" charset="0"/>
            </a:endParaRPr>
          </a:p>
          <a:p>
            <a:r>
              <a:rPr lang="en-US" sz="1500" b="0" i="0" u="none" strike="noStrike" baseline="0" dirty="0">
                <a:latin typeface="Times New Roman" panose="02020603050405020304" pitchFamily="18" charset="0"/>
              </a:rPr>
              <a:t>Salting</a:t>
            </a:r>
          </a:p>
          <a:p>
            <a:r>
              <a:rPr lang="en-US" sz="1500" dirty="0">
                <a:latin typeface="Times New Roman" panose="02020603050405020304" pitchFamily="18" charset="0"/>
              </a:rPr>
              <a:t>G</a:t>
            </a:r>
            <a:r>
              <a:rPr lang="en-US" sz="1500" b="0" i="0" u="none" strike="noStrike" baseline="0" dirty="0">
                <a:latin typeface="Times New Roman" panose="02020603050405020304" pitchFamily="18" charset="0"/>
              </a:rPr>
              <a:t>rading</a:t>
            </a:r>
          </a:p>
          <a:p>
            <a:r>
              <a:rPr lang="en-US" sz="1500" dirty="0">
                <a:latin typeface="Times New Roman" panose="02020603050405020304" pitchFamily="18" charset="0"/>
              </a:rPr>
              <a:t>O</a:t>
            </a:r>
            <a:r>
              <a:rPr lang="en-US" sz="1500" b="0" i="0" u="none" strike="noStrike" baseline="0" dirty="0">
                <a:latin typeface="Times New Roman" panose="02020603050405020304" pitchFamily="18" charset="0"/>
              </a:rPr>
              <a:t>ther day to day operations</a:t>
            </a:r>
            <a:endParaRPr lang="en-US" sz="1500" dirty="0">
              <a:latin typeface="Times New Roman" panose="02020603050405020304" pitchFamily="18" charset="0"/>
            </a:endParaRPr>
          </a:p>
          <a:p>
            <a:pPr marL="0" indent="0">
              <a:buNone/>
            </a:pPr>
            <a:r>
              <a:rPr lang="en-US" sz="1600" dirty="0">
                <a:latin typeface="Times New Roman" panose="02020603050405020304" pitchFamily="18" charset="0"/>
              </a:rPr>
              <a:t>     </a:t>
            </a:r>
            <a:r>
              <a:rPr lang="en-US" sz="1800" b="1" u="sng" dirty="0">
                <a:latin typeface="Times New Roman" panose="02020603050405020304" pitchFamily="18" charset="0"/>
              </a:rPr>
              <a:t>NOT</a:t>
            </a:r>
            <a:r>
              <a:rPr lang="en-US" sz="1500" b="0" i="0" u="none" strike="noStrike" baseline="0" dirty="0">
                <a:latin typeface="Times New Roman" panose="02020603050405020304" pitchFamily="18" charset="0"/>
              </a:rPr>
              <a:t> </a:t>
            </a:r>
          </a:p>
          <a:p>
            <a:r>
              <a:rPr lang="en-US" sz="1500" dirty="0">
                <a:latin typeface="Times New Roman" panose="02020603050405020304" pitchFamily="18" charset="0"/>
              </a:rPr>
              <a:t>D</a:t>
            </a:r>
            <a:r>
              <a:rPr lang="en-US" sz="1500" b="0" i="0" u="none" strike="noStrike" baseline="0" dirty="0">
                <a:latin typeface="Times New Roman" panose="02020603050405020304" pitchFamily="18" charset="0"/>
              </a:rPr>
              <a:t>itching</a:t>
            </a:r>
            <a:endParaRPr lang="en-US" sz="1500" dirty="0">
              <a:latin typeface="Times New Roman" panose="02020603050405020304" pitchFamily="18" charset="0"/>
            </a:endParaRPr>
          </a:p>
          <a:p>
            <a:r>
              <a:rPr lang="en-US" sz="1500" b="0" i="0" u="none" strike="noStrike" baseline="0" dirty="0">
                <a:latin typeface="Times New Roman" panose="02020603050405020304" pitchFamily="18" charset="0"/>
              </a:rPr>
              <a:t>Signpost setting</a:t>
            </a:r>
          </a:p>
          <a:p>
            <a:r>
              <a:rPr lang="en-US" sz="1500" dirty="0">
                <a:latin typeface="Times New Roman" panose="02020603050405020304" pitchFamily="18" charset="0"/>
              </a:rPr>
              <a:t>G</a:t>
            </a:r>
            <a:r>
              <a:rPr lang="en-US" sz="1500" b="0" i="0" u="none" strike="noStrike" baseline="0" dirty="0">
                <a:latin typeface="Times New Roman" panose="02020603050405020304" pitchFamily="18" charset="0"/>
              </a:rPr>
              <a:t>uardrail placement or removal</a:t>
            </a:r>
          </a:p>
          <a:p>
            <a:r>
              <a:rPr lang="en-US" sz="1500" b="0" i="0" u="none" strike="noStrike" baseline="0" dirty="0">
                <a:latin typeface="Times New Roman" panose="02020603050405020304" pitchFamily="18" charset="0"/>
              </a:rPr>
              <a:t>Culvert work. </a:t>
            </a:r>
          </a:p>
          <a:p>
            <a:pPr marL="0" indent="0">
              <a:buNone/>
            </a:pPr>
            <a:r>
              <a:rPr lang="en-US" sz="1500" b="0" i="0" u="none" strike="noStrike" baseline="0" dirty="0">
                <a:latin typeface="Times New Roman" panose="02020603050405020304" pitchFamily="18" charset="0"/>
              </a:rPr>
              <a:t>Operations which </a:t>
            </a:r>
            <a:r>
              <a:rPr lang="en-US" sz="1500" b="0" i="1" u="sng" strike="noStrike" baseline="0" dirty="0">
                <a:latin typeface="Times New Roman" panose="02020603050405020304" pitchFamily="18" charset="0"/>
              </a:rPr>
              <a:t>do not disturb the subsurface </a:t>
            </a:r>
            <a:r>
              <a:rPr lang="en-US" sz="1500" b="0" i="0" u="none" strike="noStrike" baseline="0" dirty="0">
                <a:latin typeface="Times New Roman" panose="02020603050405020304" pitchFamily="18" charset="0"/>
              </a:rPr>
              <a:t>of the earth, or which involve only the </a:t>
            </a:r>
            <a:r>
              <a:rPr lang="en-US" sz="1500" b="0" i="1" u="sng" strike="noStrike" baseline="0" dirty="0">
                <a:latin typeface="Times New Roman" panose="02020603050405020304" pitchFamily="18" charset="0"/>
              </a:rPr>
              <a:t>replacement of a post in the same location</a:t>
            </a:r>
            <a:r>
              <a:rPr lang="en-US" sz="1500" b="0" i="0" u="none" strike="noStrike" baseline="0" dirty="0">
                <a:latin typeface="Times New Roman" panose="02020603050405020304" pitchFamily="18" charset="0"/>
              </a:rPr>
              <a:t>, shall be deemed to be routine.</a:t>
            </a:r>
            <a:endParaRPr lang="en-US" sz="1500" dirty="0"/>
          </a:p>
        </p:txBody>
      </p:sp>
      <p:sp>
        <p:nvSpPr>
          <p:cNvPr id="4" name="Footer Placeholder 3">
            <a:extLst>
              <a:ext uri="{FF2B5EF4-FFF2-40B4-BE49-F238E27FC236}">
                <a16:creationId xmlns:a16="http://schemas.microsoft.com/office/drawing/2014/main" id="{3289C4CD-7256-9F6D-5873-921B3617991B}"/>
              </a:ext>
            </a:extLst>
          </p:cNvPr>
          <p:cNvSpPr>
            <a:spLocks noGrp="1"/>
          </p:cNvSpPr>
          <p:nvPr>
            <p:ph type="ftr" sz="quarter" idx="11"/>
          </p:nvPr>
        </p:nvSpPr>
        <p:spPr>
          <a:xfrm>
            <a:off x="3787667" y="6214533"/>
            <a:ext cx="4374140" cy="365125"/>
          </a:xfrm>
        </p:spPr>
        <p:txBody>
          <a:bodyPr>
            <a:normAutofit/>
          </a:bodyPr>
          <a:lstStyle/>
          <a:p>
            <a:pPr algn="ctr"/>
            <a:r>
              <a:rPr lang="en-US" b="1" i="1" dirty="0">
                <a:solidFill>
                  <a:srgbClr val="004800"/>
                </a:solidFill>
              </a:rPr>
              <a:t>Vermont Department of Public Service</a:t>
            </a:r>
          </a:p>
        </p:txBody>
      </p:sp>
      <p:grpSp>
        <p:nvGrpSpPr>
          <p:cNvPr id="16" name="Group 15">
            <a:extLst>
              <a:ext uri="{FF2B5EF4-FFF2-40B4-BE49-F238E27FC236}">
                <a16:creationId xmlns:a16="http://schemas.microsoft.com/office/drawing/2014/main" id="{2B69B0BE-E00A-432A-98D1-A47B82C163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7" name="Oval 16">
              <a:extLst>
                <a:ext uri="{FF2B5EF4-FFF2-40B4-BE49-F238E27FC236}">
                  <a16:creationId xmlns:a16="http://schemas.microsoft.com/office/drawing/2014/main" id="{0AF8A5ED-19F8-4707-8EEC-7115E6B112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C5F50C1C-978D-45B5-B716-7DA91773C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CE67A514-0720-489E-88B2-AA140EA288EB}"/>
              </a:ext>
            </a:extLst>
          </p:cNvPr>
          <p:cNvSpPr>
            <a:spLocks noGrp="1"/>
          </p:cNvSpPr>
          <p:nvPr>
            <p:ph type="sldNum" sz="quarter" idx="12"/>
          </p:nvPr>
        </p:nvSpPr>
        <p:spPr>
          <a:xfrm>
            <a:off x="11311128" y="6272784"/>
            <a:ext cx="640080" cy="365125"/>
          </a:xfrm>
        </p:spPr>
        <p:txBody>
          <a:bodyPr>
            <a:normAutofit/>
          </a:bodyPr>
          <a:lstStyle/>
          <a:p>
            <a:pPr>
              <a:spcAft>
                <a:spcPts val="600"/>
              </a:spcAft>
            </a:pPr>
            <a:fld id="{D7ECD9E2-E1BC-416D-9FAF-6CDA8FD0DD17}" type="slidenum">
              <a:rPr lang="en-US" smtClean="0"/>
              <a:pPr>
                <a:spcAft>
                  <a:spcPts val="600"/>
                </a:spcAft>
              </a:pPr>
              <a:t>6</a:t>
            </a:fld>
            <a:endParaRPr lang="en-US"/>
          </a:p>
        </p:txBody>
      </p:sp>
      <p:pic>
        <p:nvPicPr>
          <p:cNvPr id="6" name="Picture 5">
            <a:extLst>
              <a:ext uri="{FF2B5EF4-FFF2-40B4-BE49-F238E27FC236}">
                <a16:creationId xmlns:a16="http://schemas.microsoft.com/office/drawing/2014/main" id="{92E0BFB0-5F53-771E-3B44-13B8FA54F0C2}"/>
              </a:ext>
            </a:extLst>
          </p:cNvPr>
          <p:cNvPicPr>
            <a:picLocks noChangeAspect="1"/>
          </p:cNvPicPr>
          <p:nvPr/>
        </p:nvPicPr>
        <p:blipFill>
          <a:blip r:embed="rId5">
            <a:alphaModFix/>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362269" y="6199292"/>
            <a:ext cx="3334801" cy="512108"/>
          </a:xfrm>
          <a:prstGeom prst="rect">
            <a:avLst/>
          </a:prstGeom>
        </p:spPr>
      </p:pic>
    </p:spTree>
    <p:extLst>
      <p:ext uri="{BB962C8B-B14F-4D97-AF65-F5344CB8AC3E}">
        <p14:creationId xmlns:p14="http://schemas.microsoft.com/office/powerpoint/2010/main" val="46086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p:txBody>
          <a:bodyPr>
            <a:normAutofit/>
          </a:bodyPr>
          <a:lstStyle/>
          <a:p>
            <a:pPr algn="ctr"/>
            <a:r>
              <a:rPr lang="en-US" b="1" dirty="0"/>
              <a:t>30 V.S.A. § 7004. Notice of excavation activities</a:t>
            </a:r>
          </a:p>
        </p:txBody>
      </p:sp>
      <p:graphicFrame>
        <p:nvGraphicFramePr>
          <p:cNvPr id="7" name="Content Placeholder 2">
            <a:extLst>
              <a:ext uri="{FF2B5EF4-FFF2-40B4-BE49-F238E27FC236}">
                <a16:creationId xmlns:a16="http://schemas.microsoft.com/office/drawing/2014/main" id="{4A2BBA28-73C4-6D8A-9087-C7602C43E2E9}"/>
              </a:ext>
            </a:extLst>
          </p:cNvPr>
          <p:cNvGraphicFramePr>
            <a:graphicFrameLocks noGrp="1"/>
          </p:cNvGraphicFramePr>
          <p:nvPr>
            <p:ph idx="1"/>
            <p:extLst>
              <p:ext uri="{D42A27DB-BD31-4B8C-83A1-F6EECF244321}">
                <p14:modId xmlns:p14="http://schemas.microsoft.com/office/powerpoint/2010/main" val="200876357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3">
            <a:extLst>
              <a:ext uri="{FF2B5EF4-FFF2-40B4-BE49-F238E27FC236}">
                <a16:creationId xmlns:a16="http://schemas.microsoft.com/office/drawing/2014/main" id="{D7D9A2C3-744E-3360-A039-5F344C38909C}"/>
              </a:ext>
            </a:extLst>
          </p:cNvPr>
          <p:cNvSpPr>
            <a:spLocks noGrp="1"/>
          </p:cNvSpPr>
          <p:nvPr>
            <p:ph type="ftr" sz="quarter" idx="11"/>
          </p:nvPr>
        </p:nvSpPr>
        <p:spPr>
          <a:xfrm>
            <a:off x="1286934" y="6272784"/>
            <a:ext cx="10024194" cy="365125"/>
          </a:xfrm>
        </p:spPr>
        <p:txBody>
          <a:bodyPr>
            <a:normAutofit/>
          </a:bodyPr>
          <a:lstStyle/>
          <a:p>
            <a:pPr algn="ctr"/>
            <a:r>
              <a:rPr lang="en-US" b="1" i="1" dirty="0">
                <a:solidFill>
                  <a:srgbClr val="004800"/>
                </a:solidFill>
              </a:rPr>
              <a:t>Vermont Department of Public Service</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p:txBody>
          <a:bodyPr>
            <a:normAutofit/>
          </a:bodyPr>
          <a:lstStyle/>
          <a:p>
            <a:pPr>
              <a:spcAft>
                <a:spcPts val="600"/>
              </a:spcAft>
            </a:pPr>
            <a:fld id="{D7ECD9E2-E1BC-416D-9FAF-6CDA8FD0DD17}" type="slidenum">
              <a:rPr lang="en-US"/>
              <a:pPr>
                <a:spcAft>
                  <a:spcPts val="600"/>
                </a:spcAft>
              </a:pPr>
              <a:t>7</a:t>
            </a:fld>
            <a:endParaRPr lang="en-US"/>
          </a:p>
        </p:txBody>
      </p:sp>
      <p:pic>
        <p:nvPicPr>
          <p:cNvPr id="3" name="Picture 2">
            <a:extLst>
              <a:ext uri="{FF2B5EF4-FFF2-40B4-BE49-F238E27FC236}">
                <a16:creationId xmlns:a16="http://schemas.microsoft.com/office/drawing/2014/main" id="{F6C5C195-0010-D6A4-02C3-87EDD52D87A6}"/>
              </a:ext>
            </a:extLst>
          </p:cNvPr>
          <p:cNvPicPr>
            <a:picLocks noChangeAspect="1"/>
          </p:cNvPicPr>
          <p:nvPr/>
        </p:nvPicPr>
        <p:blipFill>
          <a:blip r:embed="rId7"/>
          <a:stretch>
            <a:fillRect/>
          </a:stretch>
        </p:blipFill>
        <p:spPr>
          <a:xfrm>
            <a:off x="240792" y="6199292"/>
            <a:ext cx="3334801" cy="512108"/>
          </a:xfrm>
          <a:prstGeom prst="rect">
            <a:avLst/>
          </a:prstGeom>
        </p:spPr>
      </p:pic>
    </p:spTree>
    <p:extLst>
      <p:ext uri="{BB962C8B-B14F-4D97-AF65-F5344CB8AC3E}">
        <p14:creationId xmlns:p14="http://schemas.microsoft.com/office/powerpoint/2010/main" val="82967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p:txBody>
          <a:bodyPr>
            <a:normAutofit/>
          </a:bodyPr>
          <a:lstStyle/>
          <a:p>
            <a:pPr algn="ctr"/>
            <a:r>
              <a:rPr lang="en-US" b="1" dirty="0"/>
              <a:t>30 V.S.A. § 7004. Notice of excavation activities</a:t>
            </a:r>
          </a:p>
        </p:txBody>
      </p:sp>
      <p:sp>
        <p:nvSpPr>
          <p:cNvPr id="6" name="Footer Placeholder 3">
            <a:extLst>
              <a:ext uri="{FF2B5EF4-FFF2-40B4-BE49-F238E27FC236}">
                <a16:creationId xmlns:a16="http://schemas.microsoft.com/office/drawing/2014/main" id="{D7D9A2C3-744E-3360-A039-5F344C38909C}"/>
              </a:ext>
            </a:extLst>
          </p:cNvPr>
          <p:cNvSpPr>
            <a:spLocks noGrp="1"/>
          </p:cNvSpPr>
          <p:nvPr>
            <p:ph type="ftr" sz="quarter" idx="11"/>
          </p:nvPr>
        </p:nvSpPr>
        <p:spPr>
          <a:xfrm>
            <a:off x="1286934" y="6272784"/>
            <a:ext cx="10024194" cy="365125"/>
          </a:xfrm>
        </p:spPr>
        <p:txBody>
          <a:bodyPr>
            <a:normAutofit/>
          </a:bodyPr>
          <a:lstStyle/>
          <a:p>
            <a:pPr algn="ctr"/>
            <a:r>
              <a:rPr lang="en-US" b="1" i="1" dirty="0">
                <a:solidFill>
                  <a:srgbClr val="004800"/>
                </a:solidFill>
              </a:rPr>
              <a:t>Vermont Department of Public Service</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p:txBody>
          <a:bodyPr>
            <a:normAutofit/>
          </a:bodyPr>
          <a:lstStyle/>
          <a:p>
            <a:pPr>
              <a:spcAft>
                <a:spcPts val="600"/>
              </a:spcAft>
            </a:pPr>
            <a:fld id="{D7ECD9E2-E1BC-416D-9FAF-6CDA8FD0DD17}" type="slidenum">
              <a:rPr lang="en-US" smtClean="0"/>
              <a:pPr>
                <a:spcAft>
                  <a:spcPts val="600"/>
                </a:spcAft>
              </a:pPr>
              <a:t>8</a:t>
            </a:fld>
            <a:endParaRPr lang="en-US"/>
          </a:p>
        </p:txBody>
      </p:sp>
      <p:pic>
        <p:nvPicPr>
          <p:cNvPr id="3" name="Picture 2">
            <a:extLst>
              <a:ext uri="{FF2B5EF4-FFF2-40B4-BE49-F238E27FC236}">
                <a16:creationId xmlns:a16="http://schemas.microsoft.com/office/drawing/2014/main" id="{F6C5C195-0010-D6A4-02C3-87EDD52D87A6}"/>
              </a:ext>
            </a:extLst>
          </p:cNvPr>
          <p:cNvPicPr>
            <a:picLocks noChangeAspect="1"/>
          </p:cNvPicPr>
          <p:nvPr/>
        </p:nvPicPr>
        <p:blipFill>
          <a:blip r:embed="rId2"/>
          <a:stretch>
            <a:fillRect/>
          </a:stretch>
        </p:blipFill>
        <p:spPr>
          <a:xfrm>
            <a:off x="240792" y="6199292"/>
            <a:ext cx="3334801" cy="512108"/>
          </a:xfrm>
          <a:prstGeom prst="rect">
            <a:avLst/>
          </a:prstGeom>
        </p:spPr>
      </p:pic>
      <p:sp>
        <p:nvSpPr>
          <p:cNvPr id="11" name="Content Placeholder 10">
            <a:extLst>
              <a:ext uri="{FF2B5EF4-FFF2-40B4-BE49-F238E27FC236}">
                <a16:creationId xmlns:a16="http://schemas.microsoft.com/office/drawing/2014/main" id="{CFD57915-FAFB-FB40-965B-52286856D332}"/>
              </a:ext>
            </a:extLst>
          </p:cNvPr>
          <p:cNvSpPr>
            <a:spLocks noGrp="1"/>
          </p:cNvSpPr>
          <p:nvPr>
            <p:ph idx="1"/>
          </p:nvPr>
        </p:nvSpPr>
        <p:spPr>
          <a:xfrm>
            <a:off x="1484992" y="2093976"/>
            <a:ext cx="9222016" cy="3149233"/>
          </a:xfrm>
          <a:prstGeom prst="roundRect">
            <a:avLst/>
          </a:prstGeom>
          <a:ln w="76200"/>
        </p:spPr>
        <p:style>
          <a:lnRef idx="2">
            <a:schemeClr val="accent3"/>
          </a:lnRef>
          <a:fillRef idx="1">
            <a:schemeClr val="lt1"/>
          </a:fillRef>
          <a:effectRef idx="0">
            <a:schemeClr val="accent3"/>
          </a:effectRef>
          <a:fontRef idx="minor">
            <a:schemeClr val="dk1"/>
          </a:fontRef>
        </p:style>
        <p:txBody>
          <a:bodyPr anchor="ctr"/>
          <a:lstStyle/>
          <a:p>
            <a:pPr algn="just"/>
            <a:r>
              <a:rPr lang="en-US" sz="2400" dirty="0"/>
              <a:t>(c) At least </a:t>
            </a:r>
            <a:r>
              <a:rPr lang="en-US" sz="2400" b="1" dirty="0"/>
              <a:t>48 hours</a:t>
            </a:r>
            <a:r>
              <a:rPr lang="en-US" sz="2400" dirty="0"/>
              <a:t>, excluding Saturdays, Sundays, and legal holidays, but not more than 30 days before commencing excavation activities, each person required to give notice of excavation activities shall notify Dig Safe, and shall contain a reasonably accurate and readily identifiable description of the geographical location of the proposed excavation activities and the </a:t>
            </a:r>
            <a:r>
              <a:rPr lang="en-US" sz="2400" dirty="0" err="1"/>
              <a:t>premarks</a:t>
            </a:r>
            <a:r>
              <a:rPr lang="en-US" sz="2400" dirty="0"/>
              <a:t>. </a:t>
            </a:r>
          </a:p>
        </p:txBody>
      </p:sp>
    </p:spTree>
    <p:extLst>
      <p:ext uri="{BB962C8B-B14F-4D97-AF65-F5344CB8AC3E}">
        <p14:creationId xmlns:p14="http://schemas.microsoft.com/office/powerpoint/2010/main" val="189436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71000">
              <a:schemeClr val="accent4">
                <a:lumMod val="45000"/>
                <a:lumOff val="55000"/>
              </a:schemeClr>
            </a:gs>
            <a:gs pos="50000">
              <a:schemeClr val="accent4">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57AE-6929-458A-B62A-47C479F2C545}"/>
              </a:ext>
            </a:extLst>
          </p:cNvPr>
          <p:cNvSpPr>
            <a:spLocks noGrp="1"/>
          </p:cNvSpPr>
          <p:nvPr>
            <p:ph type="title"/>
          </p:nvPr>
        </p:nvSpPr>
        <p:spPr/>
        <p:txBody>
          <a:bodyPr>
            <a:normAutofit/>
          </a:bodyPr>
          <a:lstStyle/>
          <a:p>
            <a:pPr algn="ctr"/>
            <a:r>
              <a:rPr lang="en-US" b="1" dirty="0"/>
              <a:t>30 V.S.A. § 7004. Notice of excavation activities</a:t>
            </a:r>
          </a:p>
        </p:txBody>
      </p:sp>
      <p:sp>
        <p:nvSpPr>
          <p:cNvPr id="6" name="Footer Placeholder 3">
            <a:extLst>
              <a:ext uri="{FF2B5EF4-FFF2-40B4-BE49-F238E27FC236}">
                <a16:creationId xmlns:a16="http://schemas.microsoft.com/office/drawing/2014/main" id="{D7D9A2C3-744E-3360-A039-5F344C38909C}"/>
              </a:ext>
            </a:extLst>
          </p:cNvPr>
          <p:cNvSpPr>
            <a:spLocks noGrp="1"/>
          </p:cNvSpPr>
          <p:nvPr>
            <p:ph type="ftr" sz="quarter" idx="11"/>
          </p:nvPr>
        </p:nvSpPr>
        <p:spPr>
          <a:xfrm>
            <a:off x="1286934" y="6272784"/>
            <a:ext cx="10024194" cy="365125"/>
          </a:xfrm>
        </p:spPr>
        <p:txBody>
          <a:bodyPr>
            <a:normAutofit/>
          </a:bodyPr>
          <a:lstStyle/>
          <a:p>
            <a:pPr algn="ctr"/>
            <a:r>
              <a:rPr lang="en-US" b="1" i="1" dirty="0">
                <a:solidFill>
                  <a:srgbClr val="004800"/>
                </a:solidFill>
              </a:rPr>
              <a:t>Vermont Department of Public Service</a:t>
            </a:r>
          </a:p>
        </p:txBody>
      </p:sp>
      <p:sp>
        <p:nvSpPr>
          <p:cNvPr id="5" name="Slide Number Placeholder 4">
            <a:extLst>
              <a:ext uri="{FF2B5EF4-FFF2-40B4-BE49-F238E27FC236}">
                <a16:creationId xmlns:a16="http://schemas.microsoft.com/office/drawing/2014/main" id="{FEB499D7-E16E-4360-A2FB-C907BD58B097}"/>
              </a:ext>
            </a:extLst>
          </p:cNvPr>
          <p:cNvSpPr>
            <a:spLocks noGrp="1"/>
          </p:cNvSpPr>
          <p:nvPr>
            <p:ph type="sldNum" sz="quarter" idx="12"/>
          </p:nvPr>
        </p:nvSpPr>
        <p:spPr/>
        <p:txBody>
          <a:bodyPr>
            <a:normAutofit/>
          </a:bodyPr>
          <a:lstStyle/>
          <a:p>
            <a:pPr>
              <a:spcAft>
                <a:spcPts val="600"/>
              </a:spcAft>
            </a:pPr>
            <a:fld id="{D7ECD9E2-E1BC-416D-9FAF-6CDA8FD0DD17}" type="slidenum">
              <a:rPr lang="en-US"/>
              <a:pPr>
                <a:spcAft>
                  <a:spcPts val="600"/>
                </a:spcAft>
              </a:pPr>
              <a:t>9</a:t>
            </a:fld>
            <a:endParaRPr lang="en-US"/>
          </a:p>
        </p:txBody>
      </p:sp>
      <p:pic>
        <p:nvPicPr>
          <p:cNvPr id="3" name="Picture 2">
            <a:extLst>
              <a:ext uri="{FF2B5EF4-FFF2-40B4-BE49-F238E27FC236}">
                <a16:creationId xmlns:a16="http://schemas.microsoft.com/office/drawing/2014/main" id="{F6C5C195-0010-D6A4-02C3-87EDD52D87A6}"/>
              </a:ext>
            </a:extLst>
          </p:cNvPr>
          <p:cNvPicPr>
            <a:picLocks noChangeAspect="1"/>
          </p:cNvPicPr>
          <p:nvPr/>
        </p:nvPicPr>
        <p:blipFill>
          <a:blip r:embed="rId2"/>
          <a:stretch>
            <a:fillRect/>
          </a:stretch>
        </p:blipFill>
        <p:spPr>
          <a:xfrm>
            <a:off x="240792" y="6199292"/>
            <a:ext cx="3334801" cy="512108"/>
          </a:xfrm>
          <a:prstGeom prst="rect">
            <a:avLst/>
          </a:prstGeom>
        </p:spPr>
      </p:pic>
      <p:sp>
        <p:nvSpPr>
          <p:cNvPr id="8" name="Content Placeholder 7">
            <a:extLst>
              <a:ext uri="{FF2B5EF4-FFF2-40B4-BE49-F238E27FC236}">
                <a16:creationId xmlns:a16="http://schemas.microsoft.com/office/drawing/2014/main" id="{83A5966F-F1F7-B17A-7F66-E27D92769C1E}"/>
              </a:ext>
            </a:extLst>
          </p:cNvPr>
          <p:cNvSpPr>
            <a:spLocks noGrp="1"/>
          </p:cNvSpPr>
          <p:nvPr>
            <p:ph idx="1"/>
          </p:nvPr>
        </p:nvSpPr>
        <p:spPr/>
        <p:txBody>
          <a:bodyPr/>
          <a:lstStyle/>
          <a:p>
            <a:r>
              <a:rPr lang="en-US" dirty="0"/>
              <a:t>Dig Safe member states </a:t>
            </a:r>
          </a:p>
          <a:p>
            <a:pPr lvl="1"/>
            <a:r>
              <a:rPr lang="en-US" dirty="0"/>
              <a:t>VT</a:t>
            </a:r>
          </a:p>
          <a:p>
            <a:pPr lvl="1"/>
            <a:r>
              <a:rPr lang="en-US" dirty="0"/>
              <a:t>MA</a:t>
            </a:r>
          </a:p>
          <a:p>
            <a:pPr lvl="1"/>
            <a:r>
              <a:rPr lang="en-US" dirty="0"/>
              <a:t>ME</a:t>
            </a:r>
          </a:p>
          <a:p>
            <a:pPr lvl="1"/>
            <a:r>
              <a:rPr lang="en-US" dirty="0"/>
              <a:t>NH</a:t>
            </a:r>
          </a:p>
          <a:p>
            <a:pPr lvl="1"/>
            <a:r>
              <a:rPr lang="en-US" dirty="0"/>
              <a:t>RI</a:t>
            </a:r>
          </a:p>
          <a:p>
            <a:r>
              <a:rPr lang="en-US" dirty="0"/>
              <a:t>Dig Safe Tickets are valid for 30 days from the date of notification.</a:t>
            </a:r>
          </a:p>
        </p:txBody>
      </p:sp>
    </p:spTree>
    <p:extLst>
      <p:ext uri="{BB962C8B-B14F-4D97-AF65-F5344CB8AC3E}">
        <p14:creationId xmlns:p14="http://schemas.microsoft.com/office/powerpoint/2010/main" val="1304230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236ABF5ACFFA428F57CFE67D604103" ma:contentTypeVersion="13" ma:contentTypeDescription="Create a new document." ma:contentTypeScope="" ma:versionID="5526ff6399ca622b2ab3e1af1a784124">
  <xsd:schema xmlns:xsd="http://www.w3.org/2001/XMLSchema" xmlns:xs="http://www.w3.org/2001/XMLSchema" xmlns:p="http://schemas.microsoft.com/office/2006/metadata/properties" xmlns:ns2="1bea519c-c80b-4011-88a8-915b14e79402" xmlns:ns3="224ec54d-3e07-429f-8eaa-113d64d783e7" targetNamespace="http://schemas.microsoft.com/office/2006/metadata/properties" ma:root="true" ma:fieldsID="04586115698d5cfc7a0bf5737b6f8cc1" ns2:_="" ns3:_="">
    <xsd:import namespace="1bea519c-c80b-4011-88a8-915b14e79402"/>
    <xsd:import namespace="224ec54d-3e07-429f-8eaa-113d64d783e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ea519c-c80b-4011-88a8-915b14e794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b405ef0-1b2e-414d-886f-c62305e7680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4ec54d-3e07-429f-8eaa-113d64d783e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87d26ff-44a9-4ace-9175-7f96f9d288b0}" ma:internalName="TaxCatchAll" ma:showField="CatchAllData" ma:web="224ec54d-3e07-429f-8eaa-113d64d783e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24ec54d-3e07-429f-8eaa-113d64d783e7" xsi:nil="true"/>
    <lcf76f155ced4ddcb4097134ff3c332f xmlns="1bea519c-c80b-4011-88a8-915b14e7940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BB1F78-7507-497D-97F6-5A51C85603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ea519c-c80b-4011-88a8-915b14e79402"/>
    <ds:schemaRef ds:uri="224ec54d-3e07-429f-8eaa-113d64d783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8BD742-8D05-4850-BC14-50A3102E90F8}">
  <ds:schemaRefs>
    <ds:schemaRef ds:uri="http://schemas.microsoft.com/office/2006/metadata/properties"/>
    <ds:schemaRef ds:uri="http://schemas.microsoft.com/office/infopath/2007/PartnerControls"/>
    <ds:schemaRef ds:uri="224ec54d-3e07-429f-8eaa-113d64d783e7"/>
    <ds:schemaRef ds:uri="1bea519c-c80b-4011-88a8-915b14e79402"/>
  </ds:schemaRefs>
</ds:datastoreItem>
</file>

<file path=customXml/itemProps3.xml><?xml version="1.0" encoding="utf-8"?>
<ds:datastoreItem xmlns:ds="http://schemas.openxmlformats.org/officeDocument/2006/customXml" ds:itemID="{2F404E11-32D8-461B-B6D1-0F40FA09F2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Wood Type</Template>
  <TotalTime>4530</TotalTime>
  <Words>1580</Words>
  <Application>Microsoft Office PowerPoint</Application>
  <PresentationFormat>Widescreen</PresentationFormat>
  <Paragraphs>162</Paragraphs>
  <Slides>21</Slides>
  <Notes>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Wood Type</vt:lpstr>
      <vt:lpstr>PowerPoint Presentation</vt:lpstr>
      <vt:lpstr>Engineering Division</vt:lpstr>
      <vt:lpstr>Vermont Statutes and Rules</vt:lpstr>
      <vt:lpstr>Definition of “Excavation Activities”</vt:lpstr>
      <vt:lpstr>Definition of “Excavation Activities”</vt:lpstr>
      <vt:lpstr>Public Utility Commission Rule 3.800 - Definitions</vt:lpstr>
      <vt:lpstr>30 V.S.A. § 7004. Notice of excavation activities</vt:lpstr>
      <vt:lpstr>30 V.S.A. § 7004. Notice of excavation activities</vt:lpstr>
      <vt:lpstr>30 V.S.A. § 7004. Notice of excavation activities</vt:lpstr>
      <vt:lpstr>30 V.S.A. § 7004. Notice of excavation activities</vt:lpstr>
      <vt:lpstr>30 V.S.A. § 7006. Marking of underground utility facilities</vt:lpstr>
      <vt:lpstr>Legal Holidays A Any legal holiday which falls on a Saturday shall be observed on the preceding Friday.   Any legal holiday which falls on a Sunday shall be observed on the following Monday.</vt:lpstr>
      <vt:lpstr>30 V.S.A. § 7006a. Maintenance of underground utility facility markings</vt:lpstr>
      <vt:lpstr>30 V.S.A. § 7006b. Excavation area precautions</vt:lpstr>
      <vt:lpstr>30 V.S.A. § 7007 Notice of Damage - Excavators</vt:lpstr>
      <vt:lpstr>PUC Rule 3.805(C) Notice of Damage - Utilities</vt:lpstr>
      <vt:lpstr>Underground Facility Damage Reports (UFDR)</vt:lpstr>
      <vt:lpstr>Underground Facility Damage Reports (UFDR)</vt:lpstr>
      <vt:lpstr>Underground Facility Damage Reports (UFDR)</vt:lpstr>
      <vt:lpstr>Civil Penalties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Bill</dc:creator>
  <cp:lastModifiedBy>Wells, Lindsey</cp:lastModifiedBy>
  <cp:revision>37</cp:revision>
  <dcterms:created xsi:type="dcterms:W3CDTF">2022-02-11T17:01:10Z</dcterms:created>
  <dcterms:modified xsi:type="dcterms:W3CDTF">2024-03-26T12:08:28Z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0x010100E3236ABF5ACFFA428F57CFE67D604103</vt:lpwstr>
  </property>
</Properties>
</file>